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4"/>
  </p:sldMasterIdLst>
  <p:notesMasterIdLst>
    <p:notesMasterId r:id="rId16"/>
  </p:notesMasterIdLst>
  <p:sldIdLst>
    <p:sldId id="256" r:id="rId5"/>
    <p:sldId id="16140622" r:id="rId6"/>
    <p:sldId id="262" r:id="rId7"/>
    <p:sldId id="263" r:id="rId8"/>
    <p:sldId id="265" r:id="rId9"/>
    <p:sldId id="266" r:id="rId10"/>
    <p:sldId id="267" r:id="rId11"/>
    <p:sldId id="268" r:id="rId12"/>
    <p:sldId id="16140623"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43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7455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1896155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3052742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4897562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460575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818928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859855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9267329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4568728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51491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291B17-9318-49DB-B28B-6E5994AE9581}" type="datetime1">
              <a:rPr lang="en-US" smtClean="0"/>
              <a:t>4/9/2024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154267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4/9/2024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5010317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68032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4593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4/9/2024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5413646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4/9/2024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13441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DD7339BD-FB98-A396-EBD8-C44D49D2A07D}"/>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46399482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pi.org/project/pynput/" TargetMode="External"/><Relationship Id="rId2" Type="http://schemas.openxmlformats.org/officeDocument/2006/relationships/hyperlink" Target="https://www.youtube.com/watch?v=V5-LSvv2er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Times New Roman" panose="02020603050405020304" pitchFamily="18" charset="0"/>
                <a:cs typeface="Times New Roman" panose="02020603050405020304" pitchFamily="18"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3077862" y="4500240"/>
            <a:ext cx="6401116" cy="1323439"/>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Times New Roman" panose="02020603050405020304" pitchFamily="18" charset="0"/>
                <a:cs typeface="Times New Roman" panose="02020603050405020304" pitchFamily="18" charset="0"/>
              </a:rPr>
              <a:t>Presented By:</a:t>
            </a:r>
          </a:p>
          <a:p>
            <a:pPr algn="ctr"/>
            <a:r>
              <a:rPr lang="en-US" sz="2000" b="1" dirty="0">
                <a:solidFill>
                  <a:schemeClr val="accent1">
                    <a:lumMod val="75000"/>
                  </a:schemeClr>
                </a:solidFill>
                <a:latin typeface="Times New Roman" panose="02020603050405020304" pitchFamily="18" charset="0"/>
                <a:cs typeface="Times New Roman" panose="02020603050405020304" pitchFamily="18" charset="0"/>
              </a:rPr>
              <a:t>Vijayalakshmi S</a:t>
            </a:r>
          </a:p>
          <a:p>
            <a:pPr algn="ctr"/>
            <a:r>
              <a:rPr lang="en-US" sz="2000" b="1" dirty="0">
                <a:solidFill>
                  <a:schemeClr val="accent1">
                    <a:lumMod val="75000"/>
                  </a:schemeClr>
                </a:solidFill>
                <a:latin typeface="Times New Roman" panose="02020603050405020304" pitchFamily="18" charset="0"/>
                <a:cs typeface="Times New Roman" panose="02020603050405020304" pitchFamily="18" charset="0"/>
              </a:rPr>
              <a:t>College of Engineering Guindy </a:t>
            </a:r>
          </a:p>
          <a:p>
            <a:pPr algn="ctr"/>
            <a:r>
              <a:rPr lang="en-IN" sz="2000" b="1" dirty="0">
                <a:solidFill>
                  <a:schemeClr val="accent1">
                    <a:lumMod val="75000"/>
                  </a:schemeClr>
                </a:solidFill>
                <a:latin typeface="Times New Roman" panose="02020603050405020304" pitchFamily="18" charset="0"/>
                <a:cs typeface="Times New Roman" panose="02020603050405020304" pitchFamily="18" charset="0"/>
              </a:rPr>
              <a:t>D</a:t>
            </a:r>
            <a:r>
              <a:rPr lang="en-IN" altLang="en-US" sz="2000" b="1" dirty="0">
                <a:solidFill>
                  <a:schemeClr val="accent1">
                    <a:lumMod val="75000"/>
                  </a:schemeClr>
                </a:solidFill>
                <a:latin typeface="Times New Roman" panose="02020603050405020304" pitchFamily="18" charset="0"/>
                <a:cs typeface="Times New Roman" panose="02020603050405020304" pitchFamily="18" charset="0"/>
              </a:rPr>
              <a:t>epartment of </a:t>
            </a:r>
            <a:r>
              <a:rPr lang="en-US" sz="2000" b="1" dirty="0">
                <a:solidFill>
                  <a:schemeClr val="accent1">
                    <a:lumMod val="75000"/>
                  </a:schemeClr>
                </a:solidFill>
                <a:latin typeface="Times New Roman" panose="02020603050405020304" pitchFamily="18" charset="0"/>
                <a:cs typeface="Times New Roman" panose="02020603050405020304" pitchFamily="18" charset="0"/>
              </a:rPr>
              <a:t>Computer Science </a:t>
            </a:r>
            <a:r>
              <a:rPr lang="en-IN" altLang="en-US" sz="2000" b="1" dirty="0">
                <a:solidFill>
                  <a:schemeClr val="accent1">
                    <a:lumMod val="75000"/>
                  </a:schemeClr>
                </a:solidFill>
                <a:latin typeface="Times New Roman" panose="02020603050405020304" pitchFamily="18" charset="0"/>
                <a:cs typeface="Times New Roman" panose="02020603050405020304" pitchFamily="18" charset="0"/>
              </a:rPr>
              <a:t>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https://www.youtube.com/watch?v=V5-LSvv2erk</a:t>
            </a:r>
            <a:endParaRPr lang="en-IN" sz="2400" dirty="0">
              <a:solidFill>
                <a:srgbClr val="0F0F0F"/>
              </a:solidFill>
              <a:ea typeface="+mn-lt"/>
              <a:cs typeface="+mn-lt"/>
            </a:endParaRPr>
          </a:p>
          <a:p>
            <a:pPr marL="305435" indent="-305435"/>
            <a:r>
              <a:rPr lang="en-IN" sz="2400" dirty="0">
                <a:hlinkClick r:id="rId3"/>
              </a:rPr>
              <a:t>https://pypi.org/project/pynput/</a:t>
            </a:r>
            <a:endParaRPr lang="en-IN" sz="2400" dirty="0">
              <a:solidFill>
                <a:srgbClr val="0F0F0F"/>
              </a:solidFill>
              <a:ea typeface="+mn-lt"/>
              <a:cs typeface="+mn-lt"/>
            </a:endParaRPr>
          </a:p>
          <a:p>
            <a:pPr marL="305435" indent="-305435"/>
            <a:r>
              <a:rPr lang="en-IN" sz="2400" dirty="0"/>
              <a:t>https://docs.python.org/3/library/tkinter.html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p:cNvSpPr>
            <a:spLocks noGrp="1"/>
          </p:cNvSpPr>
          <p:nvPr>
            <p:ph idx="1"/>
          </p:nvPr>
        </p:nvSpPr>
        <p:spPr>
          <a:xfrm>
            <a:off x="341192" y="2410545"/>
            <a:ext cx="8061403" cy="2036909"/>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In today's digital age, where cybersecurity threats loom large, one of the significant concerns is the proliferation of keyloggers, stealthy software tools designed to monitor and record keystrokes on a user's computer without their knowledge.</a:t>
            </a:r>
          </a:p>
          <a:p>
            <a:pPr marL="0" indent="0">
              <a:buNone/>
            </a:pPr>
            <a:r>
              <a:rPr lang="en-US" dirty="0">
                <a:latin typeface="Times New Roman" panose="02020603050405020304" pitchFamily="18" charset="0"/>
                <a:cs typeface="Times New Roman" panose="02020603050405020304" pitchFamily="18" charset="0"/>
              </a:rPr>
              <a:t> Keyloggers pose a severe threat to individuals and organizations as they can capture sensitive information such as passwords, credit card details, and other personal data, leading to identity theft, financial loss, and privacy breaches.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2" y="1087378"/>
            <a:ext cx="8974177"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305435" indent="-305435"/>
            <a:r>
              <a:rPr lang="en-IN" sz="2000" b="1" dirty="0">
                <a:latin typeface="Times New Roman" panose="02020603050405020304" pitchFamily="18" charset="0"/>
                <a:ea typeface="+mn-lt"/>
                <a:cs typeface="Times New Roman" panose="02020603050405020304" pitchFamily="18"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2000" b="1" dirty="0">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chemeClr val="tx1"/>
                </a:solidFill>
                <a:effectLst/>
                <a:latin typeface="Times New Roman" panose="02020603050405020304" pitchFamily="18" charset="0"/>
                <a:cs typeface="Times New Roman" panose="02020603050405020304" pitchFamily="18" charset="0"/>
              </a:rPr>
              <a:t>Logging Configuration</a:t>
            </a:r>
            <a:r>
              <a:rPr lang="en-US" sz="2000" b="0" i="0" dirty="0">
                <a:solidFill>
                  <a:schemeClr val="tx1"/>
                </a:solidFill>
                <a:effectLst/>
                <a:latin typeface="Times New Roman" panose="02020603050405020304" pitchFamily="18" charset="0"/>
                <a:cs typeface="Times New Roman" panose="02020603050405020304" pitchFamily="18" charset="0"/>
              </a:rPr>
              <a:t>: Allow users to configure logging options, such as the frequency of log file rotation and maximum log file size, to customize logging settings based on user preferences.</a:t>
            </a:r>
          </a:p>
          <a:p>
            <a:pPr algn="l">
              <a:buFont typeface="+mj-lt"/>
              <a:buAutoNum type="arabicPeriod"/>
            </a:pPr>
            <a:r>
              <a:rPr lang="en-US" sz="2000" b="1" i="0" dirty="0">
                <a:solidFill>
                  <a:schemeClr val="tx1"/>
                </a:solidFill>
                <a:effectLst/>
                <a:latin typeface="Times New Roman" panose="02020603050405020304" pitchFamily="18" charset="0"/>
                <a:cs typeface="Times New Roman" panose="02020603050405020304" pitchFamily="18" charset="0"/>
              </a:rPr>
              <a:t>User Interface Enhancements</a:t>
            </a:r>
            <a:r>
              <a:rPr lang="en-US" sz="2000" b="0" i="0" dirty="0">
                <a:solidFill>
                  <a:schemeClr val="tx1"/>
                </a:solidFill>
                <a:effectLst/>
                <a:latin typeface="Times New Roman" panose="02020603050405020304" pitchFamily="18" charset="0"/>
                <a:cs typeface="Times New Roman" panose="02020603050405020304" pitchFamily="18" charset="0"/>
              </a:rPr>
              <a:t>: Improve the user interface by adding visual indicators and status updates to inform users about the keylogger's current state and activity, enhancing usability.</a:t>
            </a: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panose="020B0604020202020204"/>
                <a:ea typeface="+mj-lt"/>
                <a:cs typeface="Arial" panose="020B0604020202020204"/>
              </a:rPr>
              <a:t>System  Approach</a:t>
            </a:r>
            <a:endParaRPr lang="en-US" sz="44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689691" y="1703389"/>
            <a:ext cx="8596668" cy="3880773"/>
          </a:xfrm>
        </p:spPr>
        <p:txBody>
          <a:bodyPr>
            <a:noAutofit/>
          </a:bodyPr>
          <a:lstStyle/>
          <a:p>
            <a:pPr marL="0" indent="0">
              <a:buNone/>
            </a:pPr>
            <a:r>
              <a:rPr lang="en-US" sz="1200" b="1" dirty="0">
                <a:solidFill>
                  <a:srgbClr val="0F0F0F"/>
                </a:solidFill>
                <a:latin typeface="Times New Roman" panose="02020603050405020304" pitchFamily="18" charset="0"/>
                <a:ea typeface="+mn-lt"/>
                <a:cs typeface="Times New Roman" panose="02020603050405020304" pitchFamily="18" charset="0"/>
              </a:rPr>
              <a:t>In developing our keylogging application, we've adopted a systematic approach that integrates various tools and libraries to create a robust and user-friendly system. Here's how we've structured our approach:</a:t>
            </a:r>
          </a:p>
          <a:p>
            <a:pPr marL="0" indent="0">
              <a:buNone/>
            </a:pPr>
            <a:endParaRPr lang="en-US" sz="1200" b="1" dirty="0">
              <a:solidFill>
                <a:srgbClr val="0F0F0F"/>
              </a:solidFill>
              <a:latin typeface="Times New Roman" panose="02020603050405020304" pitchFamily="18" charset="0"/>
              <a:ea typeface="+mn-lt"/>
              <a:cs typeface="Times New Roman" panose="02020603050405020304" pitchFamily="18" charset="0"/>
            </a:endParaRPr>
          </a:p>
          <a:p>
            <a:pPr marL="0" indent="0">
              <a:buNone/>
            </a:pPr>
            <a:r>
              <a:rPr lang="en-US" sz="1200" b="1" u="sng" dirty="0">
                <a:solidFill>
                  <a:srgbClr val="0F0F0F"/>
                </a:solidFill>
                <a:latin typeface="Times New Roman" panose="02020603050405020304" pitchFamily="18" charset="0"/>
                <a:ea typeface="+mn-lt"/>
                <a:cs typeface="Times New Roman" panose="02020603050405020304" pitchFamily="18" charset="0"/>
              </a:rPr>
              <a:t>1. Integration of Tools: </a:t>
            </a:r>
            <a:r>
              <a:rPr lang="en-US" sz="1200" b="1" dirty="0">
                <a:solidFill>
                  <a:srgbClr val="0F0F0F"/>
                </a:solidFill>
                <a:latin typeface="Times New Roman" panose="02020603050405020304" pitchFamily="18" charset="0"/>
                <a:ea typeface="+mn-lt"/>
                <a:cs typeface="Times New Roman" panose="02020603050405020304" pitchFamily="18" charset="0"/>
              </a:rPr>
              <a:t>Our application seamlessly integrates the </a:t>
            </a:r>
            <a:r>
              <a:rPr lang="en-US" sz="1200" b="1" dirty="0" err="1">
                <a:solidFill>
                  <a:srgbClr val="0F0F0F"/>
                </a:solidFill>
                <a:latin typeface="Times New Roman" panose="02020603050405020304" pitchFamily="18" charset="0"/>
                <a:ea typeface="+mn-lt"/>
                <a:cs typeface="Times New Roman" panose="02020603050405020304" pitchFamily="18" charset="0"/>
              </a:rPr>
              <a:t>pynput</a:t>
            </a:r>
            <a:r>
              <a:rPr lang="en-US" sz="1200" b="1" dirty="0">
                <a:solidFill>
                  <a:srgbClr val="0F0F0F"/>
                </a:solidFill>
                <a:latin typeface="Times New Roman" panose="02020603050405020304" pitchFamily="18" charset="0"/>
                <a:ea typeface="+mn-lt"/>
                <a:cs typeface="Times New Roman" panose="02020603050405020304" pitchFamily="18" charset="0"/>
              </a:rPr>
              <a:t> and </a:t>
            </a:r>
            <a:r>
              <a:rPr lang="en-US" sz="1200" b="1" dirty="0" err="1">
                <a:solidFill>
                  <a:srgbClr val="0F0F0F"/>
                </a:solidFill>
                <a:latin typeface="Times New Roman" panose="02020603050405020304" pitchFamily="18" charset="0"/>
                <a:ea typeface="+mn-lt"/>
                <a:cs typeface="Times New Roman" panose="02020603050405020304" pitchFamily="18" charset="0"/>
              </a:rPr>
              <a:t>tkinter</a:t>
            </a:r>
            <a:r>
              <a:rPr lang="en-US" sz="1200" b="1" dirty="0">
                <a:solidFill>
                  <a:srgbClr val="0F0F0F"/>
                </a:solidFill>
                <a:latin typeface="Times New Roman" panose="02020603050405020304" pitchFamily="18" charset="0"/>
                <a:ea typeface="+mn-lt"/>
                <a:cs typeface="Times New Roman" panose="02020603050405020304" pitchFamily="18" charset="0"/>
              </a:rPr>
              <a:t> libraries to combine keylogging functionality with a user-friendly interface. This integration allows for efficient capturing of keystrokes while providing a smooth user experience.</a:t>
            </a:r>
          </a:p>
          <a:p>
            <a:pPr marL="0" indent="0">
              <a:buNone/>
            </a:pPr>
            <a:endParaRPr lang="en-US" sz="1200" b="1" dirty="0">
              <a:solidFill>
                <a:srgbClr val="0F0F0F"/>
              </a:solidFill>
              <a:latin typeface="Times New Roman" panose="02020603050405020304" pitchFamily="18" charset="0"/>
              <a:ea typeface="+mn-lt"/>
              <a:cs typeface="Times New Roman" panose="02020603050405020304" pitchFamily="18" charset="0"/>
            </a:endParaRPr>
          </a:p>
          <a:p>
            <a:pPr marL="0" indent="0">
              <a:buNone/>
            </a:pPr>
            <a:r>
              <a:rPr lang="en-US" sz="1200" b="1" u="sng" dirty="0">
                <a:solidFill>
                  <a:srgbClr val="0F0F0F"/>
                </a:solidFill>
                <a:latin typeface="Times New Roman" panose="02020603050405020304" pitchFamily="18" charset="0"/>
                <a:ea typeface="+mn-lt"/>
                <a:cs typeface="Times New Roman" panose="02020603050405020304" pitchFamily="18" charset="0"/>
              </a:rPr>
              <a:t>2. Modular Design: </a:t>
            </a:r>
            <a:r>
              <a:rPr lang="en-US" sz="1200" b="1" dirty="0">
                <a:solidFill>
                  <a:srgbClr val="0F0F0F"/>
                </a:solidFill>
                <a:latin typeface="Times New Roman" panose="02020603050405020304" pitchFamily="18" charset="0"/>
                <a:ea typeface="+mn-lt"/>
                <a:cs typeface="Times New Roman" panose="02020603050405020304" pitchFamily="18" charset="0"/>
              </a:rPr>
              <a:t>We've designed our codebase with a modular architecture, separating the keylogging functionality from the user interface components. This modular design promotes code reusability and maintainability, making it easier to enhance and extend the application in the future.</a:t>
            </a:r>
          </a:p>
          <a:p>
            <a:pPr marL="0" indent="0">
              <a:buNone/>
            </a:pPr>
            <a:endParaRPr lang="en-US" sz="1200" b="1" dirty="0">
              <a:solidFill>
                <a:srgbClr val="0F0F0F"/>
              </a:solidFill>
              <a:latin typeface="Times New Roman" panose="02020603050405020304" pitchFamily="18" charset="0"/>
              <a:ea typeface="+mn-lt"/>
              <a:cs typeface="Times New Roman" panose="02020603050405020304" pitchFamily="18" charset="0"/>
            </a:endParaRPr>
          </a:p>
          <a:p>
            <a:pPr marL="0" indent="0">
              <a:buNone/>
            </a:pPr>
            <a:r>
              <a:rPr lang="en-US" sz="1200" b="1" u="sng" dirty="0">
                <a:solidFill>
                  <a:srgbClr val="0F0F0F"/>
                </a:solidFill>
                <a:latin typeface="Times New Roman" panose="02020603050405020304" pitchFamily="18" charset="0"/>
                <a:ea typeface="+mn-lt"/>
                <a:cs typeface="Times New Roman" panose="02020603050405020304" pitchFamily="18" charset="0"/>
              </a:rPr>
              <a:t>3. User Interaction: </a:t>
            </a:r>
            <a:r>
              <a:rPr lang="en-US" sz="1200" b="1" dirty="0">
                <a:solidFill>
                  <a:srgbClr val="0F0F0F"/>
                </a:solidFill>
                <a:latin typeface="Times New Roman" panose="02020603050405020304" pitchFamily="18" charset="0"/>
                <a:ea typeface="+mn-lt"/>
                <a:cs typeface="Times New Roman" panose="02020603050405020304" pitchFamily="18" charset="0"/>
              </a:rPr>
              <a:t>The </a:t>
            </a:r>
            <a:r>
              <a:rPr lang="en-US" sz="1200" b="1" dirty="0" err="1">
                <a:solidFill>
                  <a:srgbClr val="0F0F0F"/>
                </a:solidFill>
                <a:latin typeface="Times New Roman" panose="02020603050405020304" pitchFamily="18" charset="0"/>
                <a:ea typeface="+mn-lt"/>
                <a:cs typeface="Times New Roman" panose="02020603050405020304" pitchFamily="18" charset="0"/>
              </a:rPr>
              <a:t>tkinter</a:t>
            </a:r>
            <a:r>
              <a:rPr lang="en-US" sz="1200" b="1" dirty="0">
                <a:solidFill>
                  <a:srgbClr val="0F0F0F"/>
                </a:solidFill>
                <a:latin typeface="Times New Roman" panose="02020603050405020304" pitchFamily="18" charset="0"/>
                <a:ea typeface="+mn-lt"/>
                <a:cs typeface="Times New Roman" panose="02020603050405020304" pitchFamily="18" charset="0"/>
              </a:rPr>
              <a:t> library serves as the backbone of our user interface, offering users a simple and intuitive way to interact with the keylogging system. Through the </a:t>
            </a:r>
            <a:r>
              <a:rPr lang="en-US" sz="1200" b="1" dirty="0" err="1">
                <a:solidFill>
                  <a:srgbClr val="0F0F0F"/>
                </a:solidFill>
                <a:latin typeface="Times New Roman" panose="02020603050405020304" pitchFamily="18" charset="0"/>
                <a:ea typeface="+mn-lt"/>
                <a:cs typeface="Times New Roman" panose="02020603050405020304" pitchFamily="18" charset="0"/>
              </a:rPr>
              <a:t>tkinter</a:t>
            </a:r>
            <a:r>
              <a:rPr lang="en-US" sz="1200" b="1" dirty="0">
                <a:solidFill>
                  <a:srgbClr val="0F0F0F"/>
                </a:solidFill>
                <a:latin typeface="Times New Roman" panose="02020603050405020304" pitchFamily="18" charset="0"/>
                <a:ea typeface="+mn-lt"/>
                <a:cs typeface="Times New Roman" panose="02020603050405020304" pitchFamily="18" charset="0"/>
              </a:rPr>
              <a:t> interface, users can effortlessly start and stop key recording sessions with just a few clicks.</a:t>
            </a:r>
          </a:p>
          <a:p>
            <a:pPr marL="0" indent="0">
              <a:buNone/>
            </a:pPr>
            <a:endParaRPr lang="en-US" sz="1200" b="1" dirty="0">
              <a:solidFill>
                <a:srgbClr val="0F0F0F"/>
              </a:solidFill>
              <a:latin typeface="Times New Roman" panose="02020603050405020304" pitchFamily="18" charset="0"/>
              <a:ea typeface="+mn-lt"/>
              <a:cs typeface="Times New Roman" panose="02020603050405020304" pitchFamily="18" charset="0"/>
            </a:endParaRPr>
          </a:p>
          <a:p>
            <a:pPr marL="0" indent="0">
              <a:buNone/>
            </a:pPr>
            <a:r>
              <a:rPr lang="en-US" sz="1200" b="1" u="sng" dirty="0">
                <a:solidFill>
                  <a:srgbClr val="0F0F0F"/>
                </a:solidFill>
                <a:latin typeface="Times New Roman" panose="02020603050405020304" pitchFamily="18" charset="0"/>
                <a:ea typeface="+mn-lt"/>
                <a:cs typeface="Times New Roman" panose="02020603050405020304" pitchFamily="18" charset="0"/>
              </a:rPr>
              <a:t>4. Data Storage: </a:t>
            </a:r>
            <a:r>
              <a:rPr lang="en-US" sz="1200" b="1" dirty="0">
                <a:solidFill>
                  <a:srgbClr val="0F0F0F"/>
                </a:solidFill>
                <a:latin typeface="Times New Roman" panose="02020603050405020304" pitchFamily="18" charset="0"/>
                <a:ea typeface="+mn-lt"/>
                <a:cs typeface="Times New Roman" panose="02020603050405020304" pitchFamily="18" charset="0"/>
              </a:rPr>
              <a:t>Keystrokes captured by our application are stored in both text and JSON file formats. This dual storage approach provides flexibility in accessing and analyzing the recorded data, catering to different user preferences and requirements.</a:t>
            </a:r>
            <a:endParaRPr lang="en-IN" sz="1200" b="1"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Autofit/>
          </a:bodyPr>
          <a:lstStyle/>
          <a:p>
            <a:pPr marL="0" indent="0">
              <a:spcBef>
                <a:spcPts val="0"/>
              </a:spcBef>
              <a:buNone/>
            </a:pPr>
            <a:r>
              <a:rPr lang="en-US" sz="1300" dirty="0">
                <a:latin typeface="Times New Roman" panose="02020603050405020304" pitchFamily="18" charset="0"/>
                <a:cs typeface="Times New Roman" panose="02020603050405020304" pitchFamily="18" charset="0"/>
              </a:rPr>
              <a:t>Our keylogging application utilizes a simple yet effective algorithm to capture keystrokes in real-time. Here's a breakdown of how it works:</a:t>
            </a:r>
          </a:p>
          <a:p>
            <a:pPr marL="0" indent="0">
              <a:spcBef>
                <a:spcPts val="0"/>
              </a:spcBef>
              <a:buNone/>
            </a:pPr>
            <a:endParaRPr lang="en-US" sz="1300" dirty="0">
              <a:latin typeface="Times New Roman" panose="02020603050405020304" pitchFamily="18" charset="0"/>
              <a:cs typeface="Times New Roman" panose="02020603050405020304" pitchFamily="18" charset="0"/>
            </a:endParaRPr>
          </a:p>
          <a:p>
            <a:pPr marL="0" indent="0">
              <a:spcBef>
                <a:spcPts val="0"/>
              </a:spcBef>
              <a:buNone/>
            </a:pPr>
            <a:r>
              <a:rPr lang="en-US" sz="1300" b="1" dirty="0">
                <a:latin typeface="Times New Roman" panose="02020603050405020304" pitchFamily="18" charset="0"/>
                <a:cs typeface="Times New Roman" panose="02020603050405020304" pitchFamily="18" charset="0"/>
              </a:rPr>
              <a:t>Algorithm Overview:</a:t>
            </a:r>
            <a:endParaRPr lang="en-US" sz="1300" dirty="0">
              <a:latin typeface="Times New Roman" panose="02020603050405020304" pitchFamily="18" charset="0"/>
              <a:cs typeface="Times New Roman" panose="02020603050405020304" pitchFamily="18" charset="0"/>
            </a:endParaRPr>
          </a:p>
          <a:p>
            <a:pPr>
              <a:spcBef>
                <a:spcPts val="0"/>
              </a:spcBef>
            </a:pPr>
            <a:r>
              <a:rPr lang="en-US" sz="1300" dirty="0">
                <a:latin typeface="Times New Roman" panose="02020603050405020304" pitchFamily="18" charset="0"/>
                <a:cs typeface="Times New Roman" panose="02020603050405020304" pitchFamily="18" charset="0"/>
              </a:rPr>
              <a:t>Keyboard Monitoring: We leverage the </a:t>
            </a:r>
            <a:r>
              <a:rPr lang="en-US" sz="1300" dirty="0" err="1">
                <a:latin typeface="Times New Roman" panose="02020603050405020304" pitchFamily="18" charset="0"/>
                <a:cs typeface="Times New Roman" panose="02020603050405020304" pitchFamily="18" charset="0"/>
              </a:rPr>
              <a:t>pynput</a:t>
            </a:r>
            <a:r>
              <a:rPr lang="en-US" sz="1300" dirty="0">
                <a:latin typeface="Times New Roman" panose="02020603050405020304" pitchFamily="18" charset="0"/>
                <a:cs typeface="Times New Roman" panose="02020603050405020304" pitchFamily="18" charset="0"/>
              </a:rPr>
              <a:t> library to monitor keyboard events, capturing key presses and releases as they occur.</a:t>
            </a:r>
          </a:p>
          <a:p>
            <a:pPr>
              <a:spcBef>
                <a:spcPts val="0"/>
              </a:spcBef>
            </a:pPr>
            <a:r>
              <a:rPr lang="en-US" sz="1300" dirty="0">
                <a:latin typeface="Times New Roman" panose="02020603050405020304" pitchFamily="18" charset="0"/>
                <a:cs typeface="Times New Roman" panose="02020603050405020304" pitchFamily="18" charset="0"/>
              </a:rPr>
              <a:t>Event Handling: Upon detecting a key press or release event, the corresponding callback functions (</a:t>
            </a:r>
            <a:r>
              <a:rPr lang="en-US" sz="1300" dirty="0" err="1">
                <a:latin typeface="Times New Roman" panose="02020603050405020304" pitchFamily="18" charset="0"/>
                <a:cs typeface="Times New Roman" panose="02020603050405020304" pitchFamily="18" charset="0"/>
              </a:rPr>
              <a:t>on_press</a:t>
            </a:r>
            <a:r>
              <a:rPr lang="en-US" sz="1300" dirty="0">
                <a:latin typeface="Times New Roman" panose="02020603050405020304" pitchFamily="18" charset="0"/>
                <a:cs typeface="Times New Roman" panose="02020603050405020304" pitchFamily="18" charset="0"/>
              </a:rPr>
              <a:t> and </a:t>
            </a:r>
            <a:r>
              <a:rPr lang="en-US" sz="1300" dirty="0" err="1">
                <a:latin typeface="Times New Roman" panose="02020603050405020304" pitchFamily="18" charset="0"/>
                <a:cs typeface="Times New Roman" panose="02020603050405020304" pitchFamily="18" charset="0"/>
              </a:rPr>
              <a:t>on_release</a:t>
            </a:r>
            <a:r>
              <a:rPr lang="en-US" sz="1300" dirty="0">
                <a:latin typeface="Times New Roman" panose="02020603050405020304" pitchFamily="18" charset="0"/>
                <a:cs typeface="Times New Roman" panose="02020603050405020304" pitchFamily="18" charset="0"/>
              </a:rPr>
              <a:t>) are triggered to handle the event.</a:t>
            </a:r>
          </a:p>
          <a:p>
            <a:pPr>
              <a:spcBef>
                <a:spcPts val="0"/>
              </a:spcBef>
            </a:pPr>
            <a:r>
              <a:rPr lang="en-US" sz="1300" dirty="0">
                <a:latin typeface="Times New Roman" panose="02020603050405020304" pitchFamily="18" charset="0"/>
                <a:cs typeface="Times New Roman" panose="02020603050405020304" pitchFamily="18" charset="0"/>
              </a:rPr>
              <a:t>Data Logging: Keystroke data is logged in two formats: a text file (key_log.txt) and a JSON file (</a:t>
            </a:r>
            <a:r>
              <a:rPr lang="en-US" sz="1300" dirty="0" err="1">
                <a:latin typeface="Times New Roman" panose="02020603050405020304" pitchFamily="18" charset="0"/>
                <a:cs typeface="Times New Roman" panose="02020603050405020304" pitchFamily="18" charset="0"/>
              </a:rPr>
              <a:t>key_log.json</a:t>
            </a:r>
            <a:r>
              <a:rPr lang="en-US" sz="1300" dirty="0">
                <a:latin typeface="Times New Roman" panose="02020603050405020304" pitchFamily="18" charset="0"/>
                <a:cs typeface="Times New Roman" panose="02020603050405020304" pitchFamily="18" charset="0"/>
              </a:rPr>
              <a:t>). This allows for easy storage and retrieval of captured keystrokes.</a:t>
            </a:r>
          </a:p>
          <a:p>
            <a:pPr marL="0" indent="0">
              <a:spcBef>
                <a:spcPts val="0"/>
              </a:spcBef>
              <a:buNone/>
            </a:pPr>
            <a:endParaRPr lang="en-US" sz="1300" dirty="0">
              <a:latin typeface="Times New Roman" panose="02020603050405020304" pitchFamily="18" charset="0"/>
              <a:cs typeface="Times New Roman" panose="02020603050405020304" pitchFamily="18" charset="0"/>
            </a:endParaRPr>
          </a:p>
          <a:p>
            <a:pPr marL="0" indent="0">
              <a:spcBef>
                <a:spcPts val="0"/>
              </a:spcBef>
              <a:buNone/>
            </a:pPr>
            <a:r>
              <a:rPr lang="en-US" sz="1300" b="1" dirty="0">
                <a:latin typeface="Times New Roman" panose="02020603050405020304" pitchFamily="18" charset="0"/>
                <a:cs typeface="Times New Roman" panose="02020603050405020304" pitchFamily="18" charset="0"/>
              </a:rPr>
              <a:t>Deployment:</a:t>
            </a:r>
          </a:p>
          <a:p>
            <a:pPr>
              <a:spcBef>
                <a:spcPts val="0"/>
              </a:spcBef>
            </a:pPr>
            <a:r>
              <a:rPr lang="en-US" sz="1300" dirty="0">
                <a:latin typeface="Times New Roman" panose="02020603050405020304" pitchFamily="18" charset="0"/>
                <a:cs typeface="Times New Roman" panose="02020603050405020304" pitchFamily="18" charset="0"/>
              </a:rPr>
              <a:t>Our application is deployed using the </a:t>
            </a:r>
            <a:r>
              <a:rPr lang="en-US" sz="1300" dirty="0" err="1">
                <a:latin typeface="Times New Roman" panose="02020603050405020304" pitchFamily="18" charset="0"/>
                <a:cs typeface="Times New Roman" panose="02020603050405020304" pitchFamily="18" charset="0"/>
              </a:rPr>
              <a:t>tkinter</a:t>
            </a:r>
            <a:r>
              <a:rPr lang="en-US" sz="1300" dirty="0">
                <a:latin typeface="Times New Roman" panose="02020603050405020304" pitchFamily="18" charset="0"/>
                <a:cs typeface="Times New Roman" panose="02020603050405020304" pitchFamily="18" charset="0"/>
              </a:rPr>
              <a:t> library to provide a user-friendly interface for starting and stopping the keylogging process.</a:t>
            </a:r>
          </a:p>
          <a:p>
            <a:pPr>
              <a:spcBef>
                <a:spcPts val="0"/>
              </a:spcBef>
            </a:pPr>
            <a:r>
              <a:rPr lang="en-US" sz="1300" dirty="0">
                <a:latin typeface="Times New Roman" panose="02020603050405020304" pitchFamily="18" charset="0"/>
                <a:cs typeface="Times New Roman" panose="02020603050405020304" pitchFamily="18" charset="0"/>
              </a:rPr>
              <a:t>Users simply need to click the "Start" button to initiate the keylogging functionality, with the option to stop it at any time by clicking the "Stop" button.</a:t>
            </a:r>
          </a:p>
          <a:p>
            <a:pPr>
              <a:spcBef>
                <a:spcPts val="0"/>
              </a:spcBef>
            </a:pPr>
            <a:r>
              <a:rPr lang="en-US" sz="1300" dirty="0">
                <a:latin typeface="Times New Roman" panose="02020603050405020304" pitchFamily="18" charset="0"/>
                <a:cs typeface="Times New Roman" panose="02020603050405020304" pitchFamily="18" charset="0"/>
              </a:rPr>
              <a:t>The generated log files (key_log.txt and </a:t>
            </a:r>
            <a:r>
              <a:rPr lang="en-US" sz="1300" dirty="0" err="1">
                <a:latin typeface="Times New Roman" panose="02020603050405020304" pitchFamily="18" charset="0"/>
                <a:cs typeface="Times New Roman" panose="02020603050405020304" pitchFamily="18" charset="0"/>
              </a:rPr>
              <a:t>key_log.json</a:t>
            </a:r>
            <a:r>
              <a:rPr lang="en-US" sz="1300" dirty="0">
                <a:latin typeface="Times New Roman" panose="02020603050405020304" pitchFamily="18" charset="0"/>
                <a:cs typeface="Times New Roman" panose="02020603050405020304" pitchFamily="18" charset="0"/>
              </a:rPr>
              <a:t>) are saved locally on the user's machine, ensuring ease of access and privacy of captured data.</a:t>
            </a:r>
          </a:p>
          <a:p>
            <a:pPr marL="0" indent="0">
              <a:spcBef>
                <a:spcPts val="0"/>
              </a:spcBef>
              <a:buNone/>
            </a:pPr>
            <a:r>
              <a:rPr lang="en-US" sz="1300" dirty="0">
                <a:latin typeface="Times New Roman" panose="02020603050405020304" pitchFamily="18" charset="0"/>
                <a:cs typeface="Times New Roman" panose="02020603050405020304" pitchFamily="18" charset="0"/>
              </a:rPr>
              <a:t>By combining a robust algorithm with a user-friendly deployment approach, our keylogging application offers a seamless experience for capturing and logging keystrokes.</a:t>
            </a:r>
            <a:endParaRPr lang="en-IN" sz="1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dirty="0">
                <a:solidFill>
                  <a:schemeClr val="accent1"/>
                </a:solidFill>
                <a:latin typeface="Arial" panose="020B0604020202020204"/>
                <a:ea typeface="+mj-lt"/>
                <a:cs typeface="Arial" panose="020B0604020202020204"/>
              </a:rPr>
              <a:t>Result</a:t>
            </a:r>
            <a:endParaRPr lang="en-US" dirty="0"/>
          </a:p>
        </p:txBody>
      </p:sp>
      <p:sp>
        <p:nvSpPr>
          <p:cNvPr id="2" name="Content Placeholder 1"/>
          <p:cNvSpPr>
            <a:spLocks noGrp="1"/>
          </p:cNvSpPr>
          <p:nvPr>
            <p:ph idx="1"/>
          </p:nvPr>
        </p:nvSpPr>
        <p:spPr>
          <a:xfrm>
            <a:off x="485051" y="1586214"/>
            <a:ext cx="8596669" cy="1111565"/>
          </a:xfrm>
        </p:spPr>
        <p:txBody>
          <a:bodyPr>
            <a:normAutofit/>
          </a:bodyPr>
          <a:lstStyle/>
          <a:p>
            <a:pPr marL="0" indent="0">
              <a:buNone/>
            </a:pPr>
            <a:r>
              <a:rPr lang="en-IN" sz="2000" dirty="0">
                <a:solidFill>
                  <a:srgbClr val="0F0F0F"/>
                </a:solidFill>
                <a:latin typeface="Times New Roman" panose="02020603050405020304" pitchFamily="18" charset="0"/>
                <a:ea typeface="+mn-lt"/>
                <a:cs typeface="Times New Roman" panose="02020603050405020304" pitchFamily="18" charset="0"/>
              </a:rPr>
              <a:t>The </a:t>
            </a:r>
            <a:r>
              <a:rPr lang="en-IN" sz="2000" dirty="0" err="1">
                <a:solidFill>
                  <a:srgbClr val="0F0F0F"/>
                </a:solidFill>
                <a:latin typeface="Times New Roman" panose="02020603050405020304" pitchFamily="18" charset="0"/>
                <a:ea typeface="+mn-lt"/>
                <a:cs typeface="Times New Roman" panose="02020603050405020304" pitchFamily="18" charset="0"/>
              </a:rPr>
              <a:t>KeyLogger</a:t>
            </a:r>
            <a:r>
              <a:rPr lang="en-IN" sz="2000" dirty="0">
                <a:solidFill>
                  <a:srgbClr val="0F0F0F"/>
                </a:solidFill>
                <a:latin typeface="Times New Roman" panose="02020603050405020304" pitchFamily="18" charset="0"/>
                <a:ea typeface="+mn-lt"/>
                <a:cs typeface="Times New Roman" panose="02020603050405020304" pitchFamily="18" charset="0"/>
              </a:rPr>
              <a:t> works flawlessly being able to register the keystrokes once the user starts the program from the GUI.</a:t>
            </a: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406883" y="2697779"/>
            <a:ext cx="3087723" cy="3258248"/>
          </a:xfrm>
          <a:prstGeom prst="rect">
            <a:avLst/>
          </a:prstGeom>
        </p:spPr>
      </p:pic>
      <p:pic>
        <p:nvPicPr>
          <p:cNvPr id="7" name="Picture 6"/>
          <p:cNvPicPr>
            <a:picLocks noChangeAspect="1"/>
          </p:cNvPicPr>
          <p:nvPr/>
        </p:nvPicPr>
        <p:blipFill>
          <a:blip r:embed="rId3"/>
          <a:stretch>
            <a:fillRect/>
          </a:stretch>
        </p:blipFill>
        <p:spPr>
          <a:xfrm>
            <a:off x="6838673" y="2697780"/>
            <a:ext cx="2997112" cy="32582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dirty="0">
                <a:solidFill>
                  <a:schemeClr val="accent1"/>
                </a:solidFill>
                <a:latin typeface="Arial" panose="020B0604020202020204"/>
                <a:ea typeface="+mj-lt"/>
                <a:cs typeface="Arial" panose="020B0604020202020204"/>
              </a:rPr>
              <a:t>Conclusion</a:t>
            </a:r>
            <a:endParaRPr lang="en-US" dirty="0"/>
          </a:p>
        </p:txBody>
      </p:sp>
      <p:sp>
        <p:nvSpPr>
          <p:cNvPr id="2" name="Content Placeholder 1"/>
          <p:cNvSpPr>
            <a:spLocks noGrp="1"/>
          </p:cNvSpPr>
          <p:nvPr>
            <p:ph idx="1"/>
          </p:nvPr>
        </p:nvSpPr>
        <p:spPr/>
        <p:txBody>
          <a:bodyPr>
            <a:normAutofit/>
          </a:bodyPr>
          <a:lstStyle/>
          <a:p>
            <a:pPr marL="305435" indent="-305435"/>
            <a:r>
              <a:rPr lang="en-US" sz="2000" dirty="0">
                <a:solidFill>
                  <a:srgbClr val="0F0F0F"/>
                </a:solidFill>
                <a:latin typeface="Times New Roman" panose="02020603050405020304" pitchFamily="18" charset="0"/>
                <a:ea typeface="+mn-lt"/>
                <a:cs typeface="Times New Roman" panose="02020603050405020304" pitchFamily="18" charset="0"/>
              </a:rPr>
              <a:t>Our keylogging application, built with Python's </a:t>
            </a:r>
            <a:r>
              <a:rPr lang="en-US" sz="2000" dirty="0" err="1">
                <a:solidFill>
                  <a:srgbClr val="0F0F0F"/>
                </a:solidFill>
                <a:latin typeface="Times New Roman" panose="02020603050405020304" pitchFamily="18" charset="0"/>
                <a:ea typeface="+mn-lt"/>
                <a:cs typeface="Times New Roman" panose="02020603050405020304" pitchFamily="18" charset="0"/>
              </a:rPr>
              <a:t>pynput</a:t>
            </a:r>
            <a:r>
              <a:rPr lang="en-US" sz="2000" dirty="0">
                <a:solidFill>
                  <a:srgbClr val="0F0F0F"/>
                </a:solidFill>
                <a:latin typeface="Times New Roman" panose="02020603050405020304" pitchFamily="18" charset="0"/>
                <a:ea typeface="+mn-lt"/>
                <a:cs typeface="Times New Roman" panose="02020603050405020304" pitchFamily="18" charset="0"/>
              </a:rPr>
              <a:t> and </a:t>
            </a:r>
            <a:r>
              <a:rPr lang="en-US" sz="2000" dirty="0" err="1">
                <a:solidFill>
                  <a:srgbClr val="0F0F0F"/>
                </a:solidFill>
                <a:latin typeface="Times New Roman" panose="02020603050405020304" pitchFamily="18" charset="0"/>
                <a:ea typeface="+mn-lt"/>
                <a:cs typeface="Times New Roman" panose="02020603050405020304" pitchFamily="18" charset="0"/>
              </a:rPr>
              <a:t>tkinter</a:t>
            </a:r>
            <a:r>
              <a:rPr lang="en-US" sz="2000" dirty="0">
                <a:solidFill>
                  <a:srgbClr val="0F0F0F"/>
                </a:solidFill>
                <a:latin typeface="Times New Roman" panose="02020603050405020304" pitchFamily="18" charset="0"/>
                <a:ea typeface="+mn-lt"/>
                <a:cs typeface="Times New Roman" panose="02020603050405020304" pitchFamily="18" charset="0"/>
              </a:rPr>
              <a:t> libraries, captures and logs keystrokes in real-time. Users can start and stop the keylogging process via a simple GUI interface. Keystroke data is saved in both text and JSON formats for easy access and analysis.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r>
              <a:rPr lang="en-US" sz="2000" b="1" dirty="0">
                <a:latin typeface="Times New Roman" panose="02020603050405020304" pitchFamily="18" charset="0"/>
                <a:cs typeface="Times New Roman" panose="02020603050405020304" pitchFamily="18" charset="0"/>
              </a:rPr>
              <a:t>Here's a glimpse into the future scope of the project:</a:t>
            </a:r>
          </a:p>
          <a:p>
            <a:pPr marL="0" indent="0">
              <a:buNone/>
            </a:pPr>
            <a:endParaRPr lang="en-US" sz="2000" b="1"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b="1" dirty="0">
                <a:latin typeface="Times New Roman" panose="02020603050405020304" pitchFamily="18" charset="0"/>
                <a:cs typeface="Times New Roman" panose="02020603050405020304" pitchFamily="18" charset="0"/>
              </a:rPr>
              <a:t>Enhanced User Interface: Integrate advanced features into the GUI for better user interaction and customization options.</a:t>
            </a:r>
          </a:p>
          <a:p>
            <a:pPr marL="457200" indent="-457200">
              <a:buFont typeface="+mj-lt"/>
              <a:buAutoNum type="arabicPeriod"/>
            </a:pPr>
            <a:r>
              <a:rPr lang="en-US" sz="2000" b="1" dirty="0">
                <a:latin typeface="Times New Roman" panose="02020603050405020304" pitchFamily="18" charset="0"/>
                <a:cs typeface="Times New Roman" panose="02020603050405020304" pitchFamily="18" charset="0"/>
              </a:rPr>
              <a:t>Data Analysis Tools: Develop tools to analyze the captured keystroke data, such as frequency analysis, pattern recognition, and anomaly detection.</a:t>
            </a:r>
          </a:p>
          <a:p>
            <a:pPr marL="457200" indent="-457200">
              <a:buFont typeface="+mj-lt"/>
              <a:buAutoNum type="arabicPeriod"/>
            </a:pPr>
            <a:r>
              <a:rPr lang="en-US" sz="2000" b="1" dirty="0">
                <a:latin typeface="Times New Roman" panose="02020603050405020304" pitchFamily="18" charset="0"/>
                <a:cs typeface="Times New Roman" panose="02020603050405020304" pitchFamily="18" charset="0"/>
              </a:rPr>
              <a:t>Remote Monitoring: Implement remote monitoring capabilities to enable users to access and manage keylogging activities from any location.</a:t>
            </a:r>
          </a:p>
          <a:p>
            <a:pPr marL="457200" indent="-457200">
              <a:buFont typeface="+mj-lt"/>
              <a:buAutoNum type="arabicPeriod"/>
            </a:pPr>
            <a:r>
              <a:rPr lang="en-US" sz="2000" b="1" dirty="0">
                <a:latin typeface="Times New Roman" panose="02020603050405020304" pitchFamily="18" charset="0"/>
                <a:cs typeface="Times New Roman" panose="02020603050405020304" pitchFamily="18" charset="0"/>
              </a:rPr>
              <a:t>Security Measures: Introduce encryption and authentication mechanisms to enhance data security and protect user privacy.</a:t>
            </a:r>
          </a:p>
          <a:p>
            <a:pPr marL="457200" indent="-457200">
              <a:buFont typeface="+mj-lt"/>
              <a:buAutoNum type="arabicPeriod"/>
            </a:pPr>
            <a:r>
              <a:rPr lang="en-US" sz="2000" b="1" dirty="0">
                <a:latin typeface="Times New Roman" panose="02020603050405020304" pitchFamily="18" charset="0"/>
                <a:cs typeface="Times New Roman" panose="02020603050405020304" pitchFamily="18" charset="0"/>
              </a:rPr>
              <a:t>Cross-Platform Compatibility: Ensure compatibility with multiple operating systems and devices to cater to a wider user base.</a:t>
            </a: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With these future enhancements, the project can evolve into a more versatile and robust tool for keystroke monitoring and analysis.</a:t>
            </a:r>
            <a:endParaRPr lang="en-US" dirty="0">
              <a:latin typeface="Times New Roman" panose="02020603050405020304" pitchFamily="18" charset="0"/>
              <a:cs typeface="Times New Roman" panose="02020603050405020304" pitchFamily="18" charset="0"/>
            </a:endParaRP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microsoft.com/office/2006/documentManagement/types"/>
    <ds:schemaRef ds:uri="9162bd5b-4ed9-4da3-b376-05204580ba3f"/>
    <ds:schemaRef ds:uri="http://purl.org/dc/elements/1.1/"/>
    <ds:schemaRef ds:uri="c0fa2617-96bd-425d-8578-e93563fe37c5"/>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Facet</Template>
  <TotalTime>11</TotalTime>
  <Words>934</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Times New Roman</vt:lpstr>
      <vt:lpstr>Trebuchet MS</vt:lpstr>
      <vt:lpstr>Wingdings 3</vt:lpstr>
      <vt:lpstr>Facet</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Vijayalakshmi S</cp:lastModifiedBy>
  <cp:revision>32</cp:revision>
  <dcterms:created xsi:type="dcterms:W3CDTF">2021-05-26T16:50:00Z</dcterms:created>
  <dcterms:modified xsi:type="dcterms:W3CDTF">2024-04-09T13:52:55Z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84177F253AE54DF5B90E26D1A27AAC6E_12</vt:lpwstr>
  </property>
  <property fmtid="{D5CDD505-2E9C-101B-9397-08002B2CF9AE}" pid="4" name="KSOProductBuildVer">
    <vt:lpwstr>1033-12.2.0.13489</vt:lpwstr>
  </property>
</Properties>
</file>