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64" r:id="rId2"/>
    <p:sldId id="262" r:id="rId3"/>
    <p:sldId id="289" r:id="rId4"/>
    <p:sldId id="257" r:id="rId5"/>
    <p:sldId id="261" r:id="rId6"/>
    <p:sldId id="266" r:id="rId7"/>
    <p:sldId id="265" r:id="rId8"/>
    <p:sldId id="267" r:id="rId9"/>
    <p:sldId id="269"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7F3E6-A61E-4D26-8733-70C387AC859B}" v="30" dt="2022-08-19T08:42:05.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laxmi Kaleguddi" userId="8e376a7cec15776b" providerId="LiveId" clId="{94F7F3E6-A61E-4D26-8733-70C387AC859B}"/>
    <pc:docChg chg="undo custSel modSld">
      <pc:chgData name="Vijayalaxmi Kaleguddi" userId="8e376a7cec15776b" providerId="LiveId" clId="{94F7F3E6-A61E-4D26-8733-70C387AC859B}" dt="2022-08-19T08:45:05.537" v="214" actId="1076"/>
      <pc:docMkLst>
        <pc:docMk/>
      </pc:docMkLst>
      <pc:sldChg chg="modSp">
        <pc:chgData name="Vijayalaxmi Kaleguddi" userId="8e376a7cec15776b" providerId="LiveId" clId="{94F7F3E6-A61E-4D26-8733-70C387AC859B}" dt="2022-08-19T08:42:05.181" v="191"/>
        <pc:sldMkLst>
          <pc:docMk/>
          <pc:sldMk cId="144331903" sldId="257"/>
        </pc:sldMkLst>
        <pc:spChg chg="mod">
          <ac:chgData name="Vijayalaxmi Kaleguddi" userId="8e376a7cec15776b" providerId="LiveId" clId="{94F7F3E6-A61E-4D26-8733-70C387AC859B}" dt="2022-08-19T08:42:05.181" v="191"/>
          <ac:spMkLst>
            <pc:docMk/>
            <pc:sldMk cId="144331903" sldId="257"/>
            <ac:spMk id="2" creationId="{1B1C8EBF-B7BB-7E02-C646-A15EC640DCB9}"/>
          </ac:spMkLst>
        </pc:spChg>
        <pc:spChg chg="mod">
          <ac:chgData name="Vijayalaxmi Kaleguddi" userId="8e376a7cec15776b" providerId="LiveId" clId="{94F7F3E6-A61E-4D26-8733-70C387AC859B}" dt="2022-08-19T08:42:05.181" v="191"/>
          <ac:spMkLst>
            <pc:docMk/>
            <pc:sldMk cId="144331903" sldId="257"/>
            <ac:spMk id="3" creationId="{CBBB23FB-ED97-0028-BB33-2A3420858307}"/>
          </ac:spMkLst>
        </pc:spChg>
      </pc:sldChg>
      <pc:sldChg chg="modSp mod">
        <pc:chgData name="Vijayalaxmi Kaleguddi" userId="8e376a7cec15776b" providerId="LiveId" clId="{94F7F3E6-A61E-4D26-8733-70C387AC859B}" dt="2022-08-19T08:22:47.057" v="183" actId="1076"/>
        <pc:sldMkLst>
          <pc:docMk/>
          <pc:sldMk cId="2790907231" sldId="261"/>
        </pc:sldMkLst>
        <pc:spChg chg="mod">
          <ac:chgData name="Vijayalaxmi Kaleguddi" userId="8e376a7cec15776b" providerId="LiveId" clId="{94F7F3E6-A61E-4D26-8733-70C387AC859B}" dt="2022-08-19T08:22:05.014" v="179" actId="1076"/>
          <ac:spMkLst>
            <pc:docMk/>
            <pc:sldMk cId="2790907231" sldId="261"/>
            <ac:spMk id="2" creationId="{4EB8F08E-C1FF-B006-6E74-C41399E06A4E}"/>
          </ac:spMkLst>
        </pc:spChg>
        <pc:spChg chg="mod">
          <ac:chgData name="Vijayalaxmi Kaleguddi" userId="8e376a7cec15776b" providerId="LiveId" clId="{94F7F3E6-A61E-4D26-8733-70C387AC859B}" dt="2022-08-19T08:22:28.972" v="180" actId="1076"/>
          <ac:spMkLst>
            <pc:docMk/>
            <pc:sldMk cId="2790907231" sldId="261"/>
            <ac:spMk id="3" creationId="{2121A80D-C5A9-143F-F7AC-3C69337BDFAE}"/>
          </ac:spMkLst>
        </pc:spChg>
        <pc:picChg chg="mod">
          <ac:chgData name="Vijayalaxmi Kaleguddi" userId="8e376a7cec15776b" providerId="LiveId" clId="{94F7F3E6-A61E-4D26-8733-70C387AC859B}" dt="2022-08-19T08:22:47.057" v="183" actId="1076"/>
          <ac:picMkLst>
            <pc:docMk/>
            <pc:sldMk cId="2790907231" sldId="261"/>
            <ac:picMk id="1026" creationId="{AF5FD42C-E300-F6F8-0081-C0F64ABF9887}"/>
          </ac:picMkLst>
        </pc:picChg>
      </pc:sldChg>
      <pc:sldChg chg="modSp mod">
        <pc:chgData name="Vijayalaxmi Kaleguddi" userId="8e376a7cec15776b" providerId="LiveId" clId="{94F7F3E6-A61E-4D26-8733-70C387AC859B}" dt="2022-08-19T08:44:01.128" v="210" actId="207"/>
        <pc:sldMkLst>
          <pc:docMk/>
          <pc:sldMk cId="1046570454" sldId="262"/>
        </pc:sldMkLst>
        <pc:spChg chg="mod">
          <ac:chgData name="Vijayalaxmi Kaleguddi" userId="8e376a7cec15776b" providerId="LiveId" clId="{94F7F3E6-A61E-4D26-8733-70C387AC859B}" dt="2022-08-19T08:42:05.181" v="191"/>
          <ac:spMkLst>
            <pc:docMk/>
            <pc:sldMk cId="1046570454" sldId="262"/>
            <ac:spMk id="2" creationId="{EAE9E58E-F55A-E53E-40A5-053FF3BDB9AB}"/>
          </ac:spMkLst>
        </pc:spChg>
        <pc:spChg chg="mod">
          <ac:chgData name="Vijayalaxmi Kaleguddi" userId="8e376a7cec15776b" providerId="LiveId" clId="{94F7F3E6-A61E-4D26-8733-70C387AC859B}" dt="2022-08-19T08:44:01.128" v="210" actId="207"/>
          <ac:spMkLst>
            <pc:docMk/>
            <pc:sldMk cId="1046570454" sldId="262"/>
            <ac:spMk id="3" creationId="{276C8192-6FE1-0D66-5A39-AD6FDAB22B2D}"/>
          </ac:spMkLst>
        </pc:spChg>
        <pc:spChg chg="mod">
          <ac:chgData name="Vijayalaxmi Kaleguddi" userId="8e376a7cec15776b" providerId="LiveId" clId="{94F7F3E6-A61E-4D26-8733-70C387AC859B}" dt="2022-08-19T08:43:09.376" v="198" actId="1076"/>
          <ac:spMkLst>
            <pc:docMk/>
            <pc:sldMk cId="1046570454" sldId="262"/>
            <ac:spMk id="4" creationId="{799D8F15-94DA-BC46-67B1-7FBBAE40BF11}"/>
          </ac:spMkLst>
        </pc:spChg>
      </pc:sldChg>
      <pc:sldChg chg="addSp delSp modSp mod">
        <pc:chgData name="Vijayalaxmi Kaleguddi" userId="8e376a7cec15776b" providerId="LiveId" clId="{94F7F3E6-A61E-4D26-8733-70C387AC859B}" dt="2022-08-19T08:45:05.537" v="214" actId="1076"/>
        <pc:sldMkLst>
          <pc:docMk/>
          <pc:sldMk cId="4129722023" sldId="264"/>
        </pc:sldMkLst>
        <pc:spChg chg="add del mod">
          <ac:chgData name="Vijayalaxmi Kaleguddi" userId="8e376a7cec15776b" providerId="LiveId" clId="{94F7F3E6-A61E-4D26-8733-70C387AC859B}" dt="2022-08-19T07:48:40.517" v="46" actId="47"/>
          <ac:spMkLst>
            <pc:docMk/>
            <pc:sldMk cId="4129722023" sldId="264"/>
            <ac:spMk id="2" creationId="{E06915B2-5DFE-A26B-25E1-A7BA8123C922}"/>
          </ac:spMkLst>
        </pc:spChg>
        <pc:graphicFrameChg chg="add mod modGraphic">
          <ac:chgData name="Vijayalaxmi Kaleguddi" userId="8e376a7cec15776b" providerId="LiveId" clId="{94F7F3E6-A61E-4D26-8733-70C387AC859B}" dt="2022-08-19T08:44:53.352" v="213" actId="1076"/>
          <ac:graphicFrameMkLst>
            <pc:docMk/>
            <pc:sldMk cId="4129722023" sldId="264"/>
            <ac:graphicFrameMk id="3" creationId="{E32421EF-1255-ADEA-A76B-AFAA55FDEC8F}"/>
          </ac:graphicFrameMkLst>
        </pc:graphicFrameChg>
        <pc:picChg chg="mod">
          <ac:chgData name="Vijayalaxmi Kaleguddi" userId="8e376a7cec15776b" providerId="LiveId" clId="{94F7F3E6-A61E-4D26-8733-70C387AC859B}" dt="2022-08-19T08:45:05.537" v="214" actId="1076"/>
          <ac:picMkLst>
            <pc:docMk/>
            <pc:sldMk cId="4129722023" sldId="264"/>
            <ac:picMk id="5" creationId="{40D353AB-091C-38D7-D3C0-477E91C8A42B}"/>
          </ac:picMkLst>
        </pc:picChg>
      </pc:sldChg>
      <pc:sldChg chg="modSp mod">
        <pc:chgData name="Vijayalaxmi Kaleguddi" userId="8e376a7cec15776b" providerId="LiveId" clId="{94F7F3E6-A61E-4D26-8733-70C387AC859B}" dt="2022-08-19T08:42:05.181" v="191"/>
        <pc:sldMkLst>
          <pc:docMk/>
          <pc:sldMk cId="3790657624" sldId="265"/>
        </pc:sldMkLst>
        <pc:spChg chg="mod">
          <ac:chgData name="Vijayalaxmi Kaleguddi" userId="8e376a7cec15776b" providerId="LiveId" clId="{94F7F3E6-A61E-4D26-8733-70C387AC859B}" dt="2022-08-19T08:42:05.181" v="191"/>
          <ac:spMkLst>
            <pc:docMk/>
            <pc:sldMk cId="3790657624" sldId="265"/>
            <ac:spMk id="2" creationId="{E684B68A-9B62-66BE-5E3F-157B7B493A9A}"/>
          </ac:spMkLst>
        </pc:spChg>
        <pc:spChg chg="mod">
          <ac:chgData name="Vijayalaxmi Kaleguddi" userId="8e376a7cec15776b" providerId="LiveId" clId="{94F7F3E6-A61E-4D26-8733-70C387AC859B}" dt="2022-08-19T08:42:05.181" v="191"/>
          <ac:spMkLst>
            <pc:docMk/>
            <pc:sldMk cId="3790657624" sldId="265"/>
            <ac:spMk id="3" creationId="{8C9EEFAD-F0B8-AF90-D68C-ED47B2B1C9DB}"/>
          </ac:spMkLst>
        </pc:spChg>
      </pc:sldChg>
      <pc:sldChg chg="modSp">
        <pc:chgData name="Vijayalaxmi Kaleguddi" userId="8e376a7cec15776b" providerId="LiveId" clId="{94F7F3E6-A61E-4D26-8733-70C387AC859B}" dt="2022-08-19T08:42:05.181" v="191"/>
        <pc:sldMkLst>
          <pc:docMk/>
          <pc:sldMk cId="2107429051" sldId="267"/>
        </pc:sldMkLst>
        <pc:spChg chg="mod">
          <ac:chgData name="Vijayalaxmi Kaleguddi" userId="8e376a7cec15776b" providerId="LiveId" clId="{94F7F3E6-A61E-4D26-8733-70C387AC859B}" dt="2022-08-19T08:42:05.181" v="191"/>
          <ac:spMkLst>
            <pc:docMk/>
            <pc:sldMk cId="2107429051" sldId="267"/>
            <ac:spMk id="2" creationId="{9768CC83-1EE5-B996-36E2-E4EB0AB5C4CE}"/>
          </ac:spMkLst>
        </pc:spChg>
        <pc:picChg chg="mod">
          <ac:chgData name="Vijayalaxmi Kaleguddi" userId="8e376a7cec15776b" providerId="LiveId" clId="{94F7F3E6-A61E-4D26-8733-70C387AC859B}" dt="2022-08-19T08:21:06.347" v="146" actId="1076"/>
          <ac:picMkLst>
            <pc:docMk/>
            <pc:sldMk cId="2107429051" sldId="267"/>
            <ac:picMk id="2050" creationId="{CE4D67EC-614A-C1C1-C6C1-468CBAD8D861}"/>
          </ac:picMkLst>
        </pc:picChg>
      </pc:sldChg>
      <pc:sldChg chg="modSp">
        <pc:chgData name="Vijayalaxmi Kaleguddi" userId="8e376a7cec15776b" providerId="LiveId" clId="{94F7F3E6-A61E-4D26-8733-70C387AC859B}" dt="2022-08-19T08:42:05.181" v="191"/>
        <pc:sldMkLst>
          <pc:docMk/>
          <pc:sldMk cId="1852745244" sldId="269"/>
        </pc:sldMkLst>
        <pc:spChg chg="mod">
          <ac:chgData name="Vijayalaxmi Kaleguddi" userId="8e376a7cec15776b" providerId="LiveId" clId="{94F7F3E6-A61E-4D26-8733-70C387AC859B}" dt="2022-08-19T08:42:05.181" v="191"/>
          <ac:spMkLst>
            <pc:docMk/>
            <pc:sldMk cId="1852745244" sldId="269"/>
            <ac:spMk id="2" creationId="{35A1555A-7A2C-D664-8CD3-63ECD9D8D53B}"/>
          </ac:spMkLst>
        </pc:spChg>
      </pc:sldChg>
      <pc:sldChg chg="modSp mod">
        <pc:chgData name="Vijayalaxmi Kaleguddi" userId="8e376a7cec15776b" providerId="LiveId" clId="{94F7F3E6-A61E-4D26-8733-70C387AC859B}" dt="2022-08-19T08:14:47.278" v="105" actId="1076"/>
        <pc:sldMkLst>
          <pc:docMk/>
          <pc:sldMk cId="124134432" sldId="277"/>
        </pc:sldMkLst>
        <pc:spChg chg="mod">
          <ac:chgData name="Vijayalaxmi Kaleguddi" userId="8e376a7cec15776b" providerId="LiveId" clId="{94F7F3E6-A61E-4D26-8733-70C387AC859B}" dt="2022-08-19T08:14:45.009" v="104" actId="1076"/>
          <ac:spMkLst>
            <pc:docMk/>
            <pc:sldMk cId="124134432" sldId="277"/>
            <ac:spMk id="3" creationId="{E40748FF-FC1E-B3C7-FD5B-544873A6CFB0}"/>
          </ac:spMkLst>
        </pc:spChg>
        <pc:picChg chg="mod">
          <ac:chgData name="Vijayalaxmi Kaleguddi" userId="8e376a7cec15776b" providerId="LiveId" clId="{94F7F3E6-A61E-4D26-8733-70C387AC859B}" dt="2022-08-19T08:14:47.278" v="105" actId="1076"/>
          <ac:picMkLst>
            <pc:docMk/>
            <pc:sldMk cId="124134432" sldId="277"/>
            <ac:picMk id="5122" creationId="{822CFD79-C076-76DB-7CE2-52B46E9B3A74}"/>
          </ac:picMkLst>
        </pc:picChg>
      </pc:sldChg>
      <pc:sldChg chg="modSp mod">
        <pc:chgData name="Vijayalaxmi Kaleguddi" userId="8e376a7cec15776b" providerId="LiveId" clId="{94F7F3E6-A61E-4D26-8733-70C387AC859B}" dt="2022-08-19T08:15:14.099" v="107" actId="1440"/>
        <pc:sldMkLst>
          <pc:docMk/>
          <pc:sldMk cId="371288372" sldId="287"/>
        </pc:sldMkLst>
        <pc:picChg chg="mod">
          <ac:chgData name="Vijayalaxmi Kaleguddi" userId="8e376a7cec15776b" providerId="LiveId" clId="{94F7F3E6-A61E-4D26-8733-70C387AC859B}" dt="2022-08-19T08:15:14.099" v="107" actId="1440"/>
          <ac:picMkLst>
            <pc:docMk/>
            <pc:sldMk cId="371288372" sldId="287"/>
            <ac:picMk id="3" creationId="{C4219E81-AA5B-5249-9E7B-FDE9D21D9153}"/>
          </ac:picMkLst>
        </pc:picChg>
      </pc:sldChg>
      <pc:sldChg chg="modSp mod">
        <pc:chgData name="Vijayalaxmi Kaleguddi" userId="8e376a7cec15776b" providerId="LiveId" clId="{94F7F3E6-A61E-4D26-8733-70C387AC859B}" dt="2022-08-19T08:20:40.113" v="143" actId="14100"/>
        <pc:sldMkLst>
          <pc:docMk/>
          <pc:sldMk cId="2630648329" sldId="288"/>
        </pc:sldMkLst>
        <pc:picChg chg="mod">
          <ac:chgData name="Vijayalaxmi Kaleguddi" userId="8e376a7cec15776b" providerId="LiveId" clId="{94F7F3E6-A61E-4D26-8733-70C387AC859B}" dt="2022-08-19T08:20:40.113" v="143" actId="14100"/>
          <ac:picMkLst>
            <pc:docMk/>
            <pc:sldMk cId="2630648329" sldId="288"/>
            <ac:picMk id="3" creationId="{CB1F921B-D1A8-1AC4-8AF3-11B9D5B8903D}"/>
          </ac:picMkLst>
        </pc:picChg>
      </pc:sldChg>
    </pc:docChg>
  </pc:docChgLst>
  <pc:docChgLst>
    <pc:chgData name="Vijayalaxmi Kaleguddi" userId="8e376a7cec15776b" providerId="LiveId" clId="{9AAA0D02-E6D5-4AAC-8809-42A2FDD16D26}"/>
    <pc:docChg chg="custSel addSld modSld">
      <pc:chgData name="Vijayalaxmi Kaleguddi" userId="8e376a7cec15776b" providerId="LiveId" clId="{9AAA0D02-E6D5-4AAC-8809-42A2FDD16D26}" dt="2022-08-19T11:12:42.795" v="367" actId="1076"/>
      <pc:docMkLst>
        <pc:docMk/>
      </pc:docMkLst>
      <pc:sldChg chg="modSp mod">
        <pc:chgData name="Vijayalaxmi Kaleguddi" userId="8e376a7cec15776b" providerId="LiveId" clId="{9AAA0D02-E6D5-4AAC-8809-42A2FDD16D26}" dt="2022-08-19T11:08:06.171" v="346" actId="1076"/>
        <pc:sldMkLst>
          <pc:docMk/>
          <pc:sldMk cId="3620376624" sldId="286"/>
        </pc:sldMkLst>
        <pc:spChg chg="mod">
          <ac:chgData name="Vijayalaxmi Kaleguddi" userId="8e376a7cec15776b" providerId="LiveId" clId="{9AAA0D02-E6D5-4AAC-8809-42A2FDD16D26}" dt="2022-08-19T11:06:36.533" v="337" actId="1076"/>
          <ac:spMkLst>
            <pc:docMk/>
            <pc:sldMk cId="3620376624" sldId="286"/>
            <ac:spMk id="3" creationId="{75678F4C-CC54-34D3-2A04-9083FEDC0670}"/>
          </ac:spMkLst>
        </pc:spChg>
        <pc:spChg chg="mod">
          <ac:chgData name="Vijayalaxmi Kaleguddi" userId="8e376a7cec15776b" providerId="LiveId" clId="{9AAA0D02-E6D5-4AAC-8809-42A2FDD16D26}" dt="2022-08-19T11:06:27.228" v="336" actId="1076"/>
          <ac:spMkLst>
            <pc:docMk/>
            <pc:sldMk cId="3620376624" sldId="286"/>
            <ac:spMk id="4" creationId="{87454D1F-F277-CB61-4813-B7991BD0EA67}"/>
          </ac:spMkLst>
        </pc:spChg>
        <pc:picChg chg="mod">
          <ac:chgData name="Vijayalaxmi Kaleguddi" userId="8e376a7cec15776b" providerId="LiveId" clId="{9AAA0D02-E6D5-4AAC-8809-42A2FDD16D26}" dt="2022-08-19T11:07:13.070" v="338" actId="14100"/>
          <ac:picMkLst>
            <pc:docMk/>
            <pc:sldMk cId="3620376624" sldId="286"/>
            <ac:picMk id="6" creationId="{F725E8A2-4106-BBD7-B896-23D939F656A5}"/>
          </ac:picMkLst>
        </pc:picChg>
        <pc:picChg chg="mod">
          <ac:chgData name="Vijayalaxmi Kaleguddi" userId="8e376a7cec15776b" providerId="LiveId" clId="{9AAA0D02-E6D5-4AAC-8809-42A2FDD16D26}" dt="2022-08-19T11:07:32.012" v="340" actId="1076"/>
          <ac:picMkLst>
            <pc:docMk/>
            <pc:sldMk cId="3620376624" sldId="286"/>
            <ac:picMk id="8" creationId="{BF6E86AB-4C01-6AC6-DA6B-ED97CEFB4F13}"/>
          </ac:picMkLst>
        </pc:picChg>
        <pc:picChg chg="mod">
          <ac:chgData name="Vijayalaxmi Kaleguddi" userId="8e376a7cec15776b" providerId="LiveId" clId="{9AAA0D02-E6D5-4AAC-8809-42A2FDD16D26}" dt="2022-08-19T11:07:41.060" v="342" actId="1076"/>
          <ac:picMkLst>
            <pc:docMk/>
            <pc:sldMk cId="3620376624" sldId="286"/>
            <ac:picMk id="10" creationId="{39D7A490-129A-FA5D-775B-95FEF0601DE2}"/>
          </ac:picMkLst>
        </pc:picChg>
        <pc:picChg chg="mod">
          <ac:chgData name="Vijayalaxmi Kaleguddi" userId="8e376a7cec15776b" providerId="LiveId" clId="{9AAA0D02-E6D5-4AAC-8809-42A2FDD16D26}" dt="2022-08-19T11:08:06.171" v="346" actId="1076"/>
          <ac:picMkLst>
            <pc:docMk/>
            <pc:sldMk cId="3620376624" sldId="286"/>
            <ac:picMk id="12" creationId="{4B184C56-4F39-C8B2-8EEC-185ED3207A13}"/>
          </ac:picMkLst>
        </pc:picChg>
      </pc:sldChg>
      <pc:sldChg chg="modSp new mod">
        <pc:chgData name="Vijayalaxmi Kaleguddi" userId="8e376a7cec15776b" providerId="LiveId" clId="{9AAA0D02-E6D5-4AAC-8809-42A2FDD16D26}" dt="2022-08-19T11:12:42.795" v="367" actId="1076"/>
        <pc:sldMkLst>
          <pc:docMk/>
          <pc:sldMk cId="1606049597" sldId="289"/>
        </pc:sldMkLst>
        <pc:spChg chg="mod">
          <ac:chgData name="Vijayalaxmi Kaleguddi" userId="8e376a7cec15776b" providerId="LiveId" clId="{9AAA0D02-E6D5-4AAC-8809-42A2FDD16D26}" dt="2022-08-19T11:12:42.795" v="367" actId="1076"/>
          <ac:spMkLst>
            <pc:docMk/>
            <pc:sldMk cId="1606049597" sldId="289"/>
            <ac:spMk id="2" creationId="{33CD4749-3B62-A53B-B394-8C25471F0AEC}"/>
          </ac:spMkLst>
        </pc:spChg>
        <pc:spChg chg="mod">
          <ac:chgData name="Vijayalaxmi Kaleguddi" userId="8e376a7cec15776b" providerId="LiveId" clId="{9AAA0D02-E6D5-4AAC-8809-42A2FDD16D26}" dt="2022-08-19T11:12:29.082" v="366" actId="1076"/>
          <ac:spMkLst>
            <pc:docMk/>
            <pc:sldMk cId="1606049597" sldId="289"/>
            <ac:spMk id="3" creationId="{1A54E647-257C-B02D-682E-F811446EE1A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4FA28-1BFF-4170-915D-D196D2FE04A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IN"/>
        </a:p>
      </dgm:t>
    </dgm:pt>
    <dgm:pt modelId="{71FF31EE-1F6D-47F0-A73D-7AF340ECAC97}">
      <dgm:prSet/>
      <dgm:spPr/>
      <dgm:t>
        <a:bodyPr/>
        <a:lstStyle/>
        <a:p>
          <a:r>
            <a:rPr lang="en-US" b="0" i="0"/>
            <a:t>Regression estimates the relationship between the target and the independent variable.</a:t>
          </a:r>
          <a:endParaRPr lang="en-IN"/>
        </a:p>
      </dgm:t>
    </dgm:pt>
    <dgm:pt modelId="{08CCF51C-7003-4CBE-B1A6-1D83FDB690A6}" type="parTrans" cxnId="{ED94E689-CB23-42E8-985A-006A8E8DE749}">
      <dgm:prSet/>
      <dgm:spPr/>
      <dgm:t>
        <a:bodyPr/>
        <a:lstStyle/>
        <a:p>
          <a:endParaRPr lang="en-IN"/>
        </a:p>
      </dgm:t>
    </dgm:pt>
    <dgm:pt modelId="{53B9FCA7-6D84-4CBB-9CDD-847673584A3C}" type="sibTrans" cxnId="{ED94E689-CB23-42E8-985A-006A8E8DE749}">
      <dgm:prSet/>
      <dgm:spPr/>
      <dgm:t>
        <a:bodyPr/>
        <a:lstStyle/>
        <a:p>
          <a:endParaRPr lang="en-IN"/>
        </a:p>
      </dgm:t>
    </dgm:pt>
    <dgm:pt modelId="{CC31CD20-45EE-4AAA-8D39-B587BDAA0DBF}">
      <dgm:prSet/>
      <dgm:spPr/>
      <dgm:t>
        <a:bodyPr/>
        <a:lstStyle/>
        <a:p>
          <a:r>
            <a:rPr lang="en-US" b="0" i="0"/>
            <a:t>It is used to find the trends in data.</a:t>
          </a:r>
          <a:endParaRPr lang="en-IN"/>
        </a:p>
      </dgm:t>
    </dgm:pt>
    <dgm:pt modelId="{19054C24-6FC5-436A-975B-D8F41F1C832F}" type="parTrans" cxnId="{576A143F-6E58-457E-B1FE-098306952478}">
      <dgm:prSet/>
      <dgm:spPr/>
      <dgm:t>
        <a:bodyPr/>
        <a:lstStyle/>
        <a:p>
          <a:endParaRPr lang="en-IN"/>
        </a:p>
      </dgm:t>
    </dgm:pt>
    <dgm:pt modelId="{0FDC1576-13D0-432C-9EE4-EB5809650912}" type="sibTrans" cxnId="{576A143F-6E58-457E-B1FE-098306952478}">
      <dgm:prSet/>
      <dgm:spPr/>
      <dgm:t>
        <a:bodyPr/>
        <a:lstStyle/>
        <a:p>
          <a:endParaRPr lang="en-IN"/>
        </a:p>
      </dgm:t>
    </dgm:pt>
    <dgm:pt modelId="{F1B35816-FA73-42E9-A2BD-F8B53C6C1AB1}">
      <dgm:prSet/>
      <dgm:spPr/>
      <dgm:t>
        <a:bodyPr/>
        <a:lstStyle/>
        <a:p>
          <a:r>
            <a:rPr lang="en-US" b="0" i="0"/>
            <a:t>It helps to predict real/continuous values.</a:t>
          </a:r>
          <a:endParaRPr lang="en-IN"/>
        </a:p>
      </dgm:t>
    </dgm:pt>
    <dgm:pt modelId="{739B7179-9749-4367-9CE1-D4612B38D3B5}" type="parTrans" cxnId="{7E95F212-0EE9-4CE8-9049-C4C99A433B04}">
      <dgm:prSet/>
      <dgm:spPr/>
      <dgm:t>
        <a:bodyPr/>
        <a:lstStyle/>
        <a:p>
          <a:endParaRPr lang="en-IN"/>
        </a:p>
      </dgm:t>
    </dgm:pt>
    <dgm:pt modelId="{4E122003-25D4-4226-9707-441E46284F73}" type="sibTrans" cxnId="{7E95F212-0EE9-4CE8-9049-C4C99A433B04}">
      <dgm:prSet/>
      <dgm:spPr/>
      <dgm:t>
        <a:bodyPr/>
        <a:lstStyle/>
        <a:p>
          <a:endParaRPr lang="en-IN"/>
        </a:p>
      </dgm:t>
    </dgm:pt>
    <dgm:pt modelId="{3FFE7933-33C7-4042-8807-37150837A79C}">
      <dgm:prSet/>
      <dgm:spPr/>
      <dgm:t>
        <a:bodyPr/>
        <a:lstStyle/>
        <a:p>
          <a:r>
            <a:rPr lang="en-US" b="0" i="0"/>
            <a:t>By performing the regression, we can confidently determine the </a:t>
          </a:r>
          <a:r>
            <a:rPr lang="en-US" b="1" i="0"/>
            <a:t>most important factor, the least important factor, and how each factor is affecting the other factors</a:t>
          </a:r>
          <a:r>
            <a:rPr lang="en-US" b="0" i="0"/>
            <a:t>.</a:t>
          </a:r>
          <a:endParaRPr lang="en-IN"/>
        </a:p>
      </dgm:t>
    </dgm:pt>
    <dgm:pt modelId="{8C03263E-9330-49BB-8052-83667D3012FA}" type="parTrans" cxnId="{61965145-A989-4F5C-A4E0-D6C07656ABE2}">
      <dgm:prSet/>
      <dgm:spPr/>
      <dgm:t>
        <a:bodyPr/>
        <a:lstStyle/>
        <a:p>
          <a:endParaRPr lang="en-IN"/>
        </a:p>
      </dgm:t>
    </dgm:pt>
    <dgm:pt modelId="{92EA83C1-B617-40E1-AB5A-B3129C793D15}" type="sibTrans" cxnId="{61965145-A989-4F5C-A4E0-D6C07656ABE2}">
      <dgm:prSet/>
      <dgm:spPr/>
      <dgm:t>
        <a:bodyPr/>
        <a:lstStyle/>
        <a:p>
          <a:endParaRPr lang="en-IN"/>
        </a:p>
      </dgm:t>
    </dgm:pt>
    <dgm:pt modelId="{052B9B7B-3575-4D48-A103-AE9514B9624D}" type="pres">
      <dgm:prSet presAssocID="{D544FA28-1BFF-4170-915D-D196D2FE04AD}" presName="linear" presStyleCnt="0">
        <dgm:presLayoutVars>
          <dgm:animLvl val="lvl"/>
          <dgm:resizeHandles val="exact"/>
        </dgm:presLayoutVars>
      </dgm:prSet>
      <dgm:spPr/>
    </dgm:pt>
    <dgm:pt modelId="{19E676CC-EBF4-439E-84F5-AAF5DF7C20B3}" type="pres">
      <dgm:prSet presAssocID="{71FF31EE-1F6D-47F0-A73D-7AF340ECAC97}" presName="parentText" presStyleLbl="node1" presStyleIdx="0" presStyleCnt="4">
        <dgm:presLayoutVars>
          <dgm:chMax val="0"/>
          <dgm:bulletEnabled val="1"/>
        </dgm:presLayoutVars>
      </dgm:prSet>
      <dgm:spPr/>
    </dgm:pt>
    <dgm:pt modelId="{2AA91D69-073C-4D1E-9268-BA46142051D3}" type="pres">
      <dgm:prSet presAssocID="{53B9FCA7-6D84-4CBB-9CDD-847673584A3C}" presName="spacer" presStyleCnt="0"/>
      <dgm:spPr/>
    </dgm:pt>
    <dgm:pt modelId="{3097B6C5-EFE2-4267-A1E4-0600E1D34C0D}" type="pres">
      <dgm:prSet presAssocID="{CC31CD20-45EE-4AAA-8D39-B587BDAA0DBF}" presName="parentText" presStyleLbl="node1" presStyleIdx="1" presStyleCnt="4">
        <dgm:presLayoutVars>
          <dgm:chMax val="0"/>
          <dgm:bulletEnabled val="1"/>
        </dgm:presLayoutVars>
      </dgm:prSet>
      <dgm:spPr/>
    </dgm:pt>
    <dgm:pt modelId="{0414B863-53E3-4552-AF69-1473F88ECEA2}" type="pres">
      <dgm:prSet presAssocID="{0FDC1576-13D0-432C-9EE4-EB5809650912}" presName="spacer" presStyleCnt="0"/>
      <dgm:spPr/>
    </dgm:pt>
    <dgm:pt modelId="{A45658DD-71EB-4E7E-AF41-0FBEDD6278E7}" type="pres">
      <dgm:prSet presAssocID="{F1B35816-FA73-42E9-A2BD-F8B53C6C1AB1}" presName="parentText" presStyleLbl="node1" presStyleIdx="2" presStyleCnt="4">
        <dgm:presLayoutVars>
          <dgm:chMax val="0"/>
          <dgm:bulletEnabled val="1"/>
        </dgm:presLayoutVars>
      </dgm:prSet>
      <dgm:spPr/>
    </dgm:pt>
    <dgm:pt modelId="{E66A4D8F-A1A0-47F6-8241-0DAEFB897368}" type="pres">
      <dgm:prSet presAssocID="{4E122003-25D4-4226-9707-441E46284F73}" presName="spacer" presStyleCnt="0"/>
      <dgm:spPr/>
    </dgm:pt>
    <dgm:pt modelId="{21D469F0-4616-4129-BCB9-E6D14E121D53}" type="pres">
      <dgm:prSet presAssocID="{3FFE7933-33C7-4042-8807-37150837A79C}" presName="parentText" presStyleLbl="node1" presStyleIdx="3" presStyleCnt="4">
        <dgm:presLayoutVars>
          <dgm:chMax val="0"/>
          <dgm:bulletEnabled val="1"/>
        </dgm:presLayoutVars>
      </dgm:prSet>
      <dgm:spPr/>
    </dgm:pt>
  </dgm:ptLst>
  <dgm:cxnLst>
    <dgm:cxn modelId="{7E95F212-0EE9-4CE8-9049-C4C99A433B04}" srcId="{D544FA28-1BFF-4170-915D-D196D2FE04AD}" destId="{F1B35816-FA73-42E9-A2BD-F8B53C6C1AB1}" srcOrd="2" destOrd="0" parTransId="{739B7179-9749-4367-9CE1-D4612B38D3B5}" sibTransId="{4E122003-25D4-4226-9707-441E46284F73}"/>
    <dgm:cxn modelId="{8BA1F72C-21DB-4861-83CB-7F041BC93F90}" type="presOf" srcId="{71FF31EE-1F6D-47F0-A73D-7AF340ECAC97}" destId="{19E676CC-EBF4-439E-84F5-AAF5DF7C20B3}" srcOrd="0" destOrd="0" presId="urn:microsoft.com/office/officeart/2005/8/layout/vList2"/>
    <dgm:cxn modelId="{576A143F-6E58-457E-B1FE-098306952478}" srcId="{D544FA28-1BFF-4170-915D-D196D2FE04AD}" destId="{CC31CD20-45EE-4AAA-8D39-B587BDAA0DBF}" srcOrd="1" destOrd="0" parTransId="{19054C24-6FC5-436A-975B-D8F41F1C832F}" sibTransId="{0FDC1576-13D0-432C-9EE4-EB5809650912}"/>
    <dgm:cxn modelId="{61965145-A989-4F5C-A4E0-D6C07656ABE2}" srcId="{D544FA28-1BFF-4170-915D-D196D2FE04AD}" destId="{3FFE7933-33C7-4042-8807-37150837A79C}" srcOrd="3" destOrd="0" parTransId="{8C03263E-9330-49BB-8052-83667D3012FA}" sibTransId="{92EA83C1-B617-40E1-AB5A-B3129C793D15}"/>
    <dgm:cxn modelId="{50C62D70-08D0-417C-B09A-E6A63559FCB4}" type="presOf" srcId="{D544FA28-1BFF-4170-915D-D196D2FE04AD}" destId="{052B9B7B-3575-4D48-A103-AE9514B9624D}" srcOrd="0" destOrd="0" presId="urn:microsoft.com/office/officeart/2005/8/layout/vList2"/>
    <dgm:cxn modelId="{ED94E689-CB23-42E8-985A-006A8E8DE749}" srcId="{D544FA28-1BFF-4170-915D-D196D2FE04AD}" destId="{71FF31EE-1F6D-47F0-A73D-7AF340ECAC97}" srcOrd="0" destOrd="0" parTransId="{08CCF51C-7003-4CBE-B1A6-1D83FDB690A6}" sibTransId="{53B9FCA7-6D84-4CBB-9CDD-847673584A3C}"/>
    <dgm:cxn modelId="{AF348D92-1AB6-4DC6-9B74-08A3AFD2C5A9}" type="presOf" srcId="{3FFE7933-33C7-4042-8807-37150837A79C}" destId="{21D469F0-4616-4129-BCB9-E6D14E121D53}" srcOrd="0" destOrd="0" presId="urn:microsoft.com/office/officeart/2005/8/layout/vList2"/>
    <dgm:cxn modelId="{43EF48C2-548F-40A2-A133-2C6D4B8166BA}" type="presOf" srcId="{F1B35816-FA73-42E9-A2BD-F8B53C6C1AB1}" destId="{A45658DD-71EB-4E7E-AF41-0FBEDD6278E7}" srcOrd="0" destOrd="0" presId="urn:microsoft.com/office/officeart/2005/8/layout/vList2"/>
    <dgm:cxn modelId="{037D90EA-22DD-421E-AD38-228FC4822067}" type="presOf" srcId="{CC31CD20-45EE-4AAA-8D39-B587BDAA0DBF}" destId="{3097B6C5-EFE2-4267-A1E4-0600E1D34C0D}" srcOrd="0" destOrd="0" presId="urn:microsoft.com/office/officeart/2005/8/layout/vList2"/>
    <dgm:cxn modelId="{78E5DF30-F3E1-4DD7-A4C4-F651A0502D28}" type="presParOf" srcId="{052B9B7B-3575-4D48-A103-AE9514B9624D}" destId="{19E676CC-EBF4-439E-84F5-AAF5DF7C20B3}" srcOrd="0" destOrd="0" presId="urn:microsoft.com/office/officeart/2005/8/layout/vList2"/>
    <dgm:cxn modelId="{D9904484-2D3D-45AA-8313-F241A8BB8157}" type="presParOf" srcId="{052B9B7B-3575-4D48-A103-AE9514B9624D}" destId="{2AA91D69-073C-4D1E-9268-BA46142051D3}" srcOrd="1" destOrd="0" presId="urn:microsoft.com/office/officeart/2005/8/layout/vList2"/>
    <dgm:cxn modelId="{0AD8F6B4-662F-476B-93C9-E3AB3E30048E}" type="presParOf" srcId="{052B9B7B-3575-4D48-A103-AE9514B9624D}" destId="{3097B6C5-EFE2-4267-A1E4-0600E1D34C0D}" srcOrd="2" destOrd="0" presId="urn:microsoft.com/office/officeart/2005/8/layout/vList2"/>
    <dgm:cxn modelId="{9AF809DE-ACB4-491B-ADC2-1F08A9CE9415}" type="presParOf" srcId="{052B9B7B-3575-4D48-A103-AE9514B9624D}" destId="{0414B863-53E3-4552-AF69-1473F88ECEA2}" srcOrd="3" destOrd="0" presId="urn:microsoft.com/office/officeart/2005/8/layout/vList2"/>
    <dgm:cxn modelId="{328FC83A-1B82-4402-85C3-F5B00360B668}" type="presParOf" srcId="{052B9B7B-3575-4D48-A103-AE9514B9624D}" destId="{A45658DD-71EB-4E7E-AF41-0FBEDD6278E7}" srcOrd="4" destOrd="0" presId="urn:microsoft.com/office/officeart/2005/8/layout/vList2"/>
    <dgm:cxn modelId="{BB0D4363-CB63-4731-B175-2BDE564D8DE2}" type="presParOf" srcId="{052B9B7B-3575-4D48-A103-AE9514B9624D}" destId="{E66A4D8F-A1A0-47F6-8241-0DAEFB897368}" srcOrd="5" destOrd="0" presId="urn:microsoft.com/office/officeart/2005/8/layout/vList2"/>
    <dgm:cxn modelId="{2E5A71EA-59E8-43AB-9915-04236F63CC50}" type="presParOf" srcId="{052B9B7B-3575-4D48-A103-AE9514B9624D}" destId="{21D469F0-4616-4129-BCB9-E6D14E121D5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676CC-EBF4-439E-84F5-AAF5DF7C20B3}">
      <dsp:nvSpPr>
        <dsp:cNvPr id="0" name=""/>
        <dsp:cNvSpPr/>
      </dsp:nvSpPr>
      <dsp:spPr>
        <a:xfrm>
          <a:off x="0" y="84705"/>
          <a:ext cx="8549173" cy="55421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Regression estimates the relationship between the target and the independent variable.</a:t>
          </a:r>
          <a:endParaRPr lang="en-IN" sz="1300" kern="1200"/>
        </a:p>
      </dsp:txBody>
      <dsp:txXfrm>
        <a:off x="27054" y="111759"/>
        <a:ext cx="8495065" cy="500106"/>
      </dsp:txXfrm>
    </dsp:sp>
    <dsp:sp modelId="{3097B6C5-EFE2-4267-A1E4-0600E1D34C0D}">
      <dsp:nvSpPr>
        <dsp:cNvPr id="0" name=""/>
        <dsp:cNvSpPr/>
      </dsp:nvSpPr>
      <dsp:spPr>
        <a:xfrm>
          <a:off x="0" y="676360"/>
          <a:ext cx="8549173" cy="554214"/>
        </a:xfrm>
        <a:prstGeom prst="roundRect">
          <a:avLst/>
        </a:prstGeom>
        <a:solidFill>
          <a:schemeClr val="accent2">
            <a:hueOff val="-342577"/>
            <a:satOff val="279"/>
            <a:lumOff val="-17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It is used to find the trends in data.</a:t>
          </a:r>
          <a:endParaRPr lang="en-IN" sz="1300" kern="1200"/>
        </a:p>
      </dsp:txBody>
      <dsp:txXfrm>
        <a:off x="27054" y="703414"/>
        <a:ext cx="8495065" cy="500106"/>
      </dsp:txXfrm>
    </dsp:sp>
    <dsp:sp modelId="{A45658DD-71EB-4E7E-AF41-0FBEDD6278E7}">
      <dsp:nvSpPr>
        <dsp:cNvPr id="0" name=""/>
        <dsp:cNvSpPr/>
      </dsp:nvSpPr>
      <dsp:spPr>
        <a:xfrm>
          <a:off x="0" y="1268014"/>
          <a:ext cx="8549173" cy="554214"/>
        </a:xfrm>
        <a:prstGeom prst="roundRect">
          <a:avLst/>
        </a:prstGeom>
        <a:solidFill>
          <a:schemeClr val="accent2">
            <a:hueOff val="-685154"/>
            <a:satOff val="559"/>
            <a:lumOff val="-35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It helps to predict real/continuous values.</a:t>
          </a:r>
          <a:endParaRPr lang="en-IN" sz="1300" kern="1200"/>
        </a:p>
      </dsp:txBody>
      <dsp:txXfrm>
        <a:off x="27054" y="1295068"/>
        <a:ext cx="8495065" cy="500106"/>
      </dsp:txXfrm>
    </dsp:sp>
    <dsp:sp modelId="{21D469F0-4616-4129-BCB9-E6D14E121D53}">
      <dsp:nvSpPr>
        <dsp:cNvPr id="0" name=""/>
        <dsp:cNvSpPr/>
      </dsp:nvSpPr>
      <dsp:spPr>
        <a:xfrm>
          <a:off x="0" y="1859668"/>
          <a:ext cx="8549173" cy="554214"/>
        </a:xfrm>
        <a:prstGeom prst="roundRect">
          <a:avLst/>
        </a:prstGeom>
        <a:solidFill>
          <a:schemeClr val="accent2">
            <a:hueOff val="-1027731"/>
            <a:satOff val="838"/>
            <a:lumOff val="-529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By performing the regression, we can confidently determine the </a:t>
          </a:r>
          <a:r>
            <a:rPr lang="en-US" sz="1300" b="1" i="0" kern="1200"/>
            <a:t>most important factor, the least important factor, and how each factor is affecting the other factors</a:t>
          </a:r>
          <a:r>
            <a:rPr lang="en-US" sz="1300" b="0" i="0" kern="1200"/>
            <a:t>.</a:t>
          </a:r>
          <a:endParaRPr lang="en-IN" sz="1300" kern="1200"/>
        </a:p>
      </dsp:txBody>
      <dsp:txXfrm>
        <a:off x="27054" y="1886722"/>
        <a:ext cx="8495065" cy="5001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3344F2-B4A0-45C5-BB7B-1D287BB968EB}" type="datetimeFigureOut">
              <a:rPr lang="en-IN" smtClean="0"/>
              <a:t>19-08-2022</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FCB40A1-DE86-4B30-8B50-6D5C47315C57}"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22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344F2-B4A0-45C5-BB7B-1D287BB968EB}"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B40A1-DE86-4B30-8B50-6D5C47315C5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95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344F2-B4A0-45C5-BB7B-1D287BB968EB}"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B40A1-DE86-4B30-8B50-6D5C47315C57}"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255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344F2-B4A0-45C5-BB7B-1D287BB968EB}"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B40A1-DE86-4B30-8B50-6D5C47315C57}"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173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344F2-B4A0-45C5-BB7B-1D287BB968EB}" type="datetimeFigureOut">
              <a:rPr lang="en-IN" smtClean="0"/>
              <a:t>19-08-2022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B40A1-DE86-4B30-8B50-6D5C47315C57}"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08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3344F2-B4A0-45C5-BB7B-1D287BB968EB}"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B40A1-DE86-4B30-8B50-6D5C47315C57}"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68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3344F2-B4A0-45C5-BB7B-1D287BB968EB}" type="datetimeFigureOut">
              <a:rPr lang="en-IN" smtClean="0"/>
              <a:t>19-08-2022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CB40A1-DE86-4B30-8B50-6D5C47315C57}"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016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3344F2-B4A0-45C5-BB7B-1D287BB968EB}" type="datetimeFigureOut">
              <a:rPr lang="en-IN" smtClean="0"/>
              <a:t>19-08-2022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CB40A1-DE86-4B30-8B50-6D5C47315C57}"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501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344F2-B4A0-45C5-BB7B-1D287BB968EB}" type="datetimeFigureOut">
              <a:rPr lang="en-IN" smtClean="0"/>
              <a:t>19-08-2022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CB40A1-DE86-4B30-8B50-6D5C47315C57}" type="slidenum">
              <a:rPr lang="en-IN" smtClean="0"/>
              <a:t>‹#›</a:t>
            </a:fld>
            <a:endParaRPr lang="en-IN"/>
          </a:p>
        </p:txBody>
      </p:sp>
    </p:spTree>
    <p:extLst>
      <p:ext uri="{BB962C8B-B14F-4D97-AF65-F5344CB8AC3E}">
        <p14:creationId xmlns:p14="http://schemas.microsoft.com/office/powerpoint/2010/main" val="211660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3344F2-B4A0-45C5-BB7B-1D287BB968EB}" type="datetimeFigureOut">
              <a:rPr lang="en-IN" smtClean="0"/>
              <a:t>19-08-2022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B40A1-DE86-4B30-8B50-6D5C47315C57}"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42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03344F2-B4A0-45C5-BB7B-1D287BB968EB}" type="datetimeFigureOut">
              <a:rPr lang="en-IN" smtClean="0"/>
              <a:t>19-08-2022</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FCB40A1-DE86-4B30-8B50-6D5C47315C57}"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328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03344F2-B4A0-45C5-BB7B-1D287BB968EB}" type="datetimeFigureOut">
              <a:rPr lang="en-IN" smtClean="0"/>
              <a:t>19-08-2022</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FCB40A1-DE86-4B30-8B50-6D5C47315C57}"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636111"/>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D353AB-091C-38D7-D3C0-477E91C8A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45" y="603249"/>
            <a:ext cx="10058400" cy="2514600"/>
          </a:xfrm>
        </p:spPr>
      </p:pic>
      <p:sp>
        <p:nvSpPr>
          <p:cNvPr id="2" name="TextBox 1">
            <a:extLst>
              <a:ext uri="{FF2B5EF4-FFF2-40B4-BE49-F238E27FC236}">
                <a16:creationId xmlns:a16="http://schemas.microsoft.com/office/drawing/2014/main" id="{E06915B2-5DFE-A26B-25E1-A7BA8123C922}"/>
              </a:ext>
            </a:extLst>
          </p:cNvPr>
          <p:cNvSpPr txBox="1"/>
          <p:nvPr/>
        </p:nvSpPr>
        <p:spPr>
          <a:xfrm>
            <a:off x="1306286" y="4282751"/>
            <a:ext cx="5766318" cy="634482"/>
          </a:xfrm>
          <a:prstGeom prst="rect">
            <a:avLst/>
          </a:prstGeom>
          <a:noFill/>
        </p:spPr>
        <p:txBody>
          <a:bodyPr wrap="square" rtlCol="0">
            <a:spAutoFit/>
          </a:bodyPr>
          <a:lstStyle/>
          <a:p>
            <a:endParaRPr lang="en-IN" dirty="0"/>
          </a:p>
        </p:txBody>
      </p:sp>
      <p:graphicFrame>
        <p:nvGraphicFramePr>
          <p:cNvPr id="3" name="Table 3">
            <a:extLst>
              <a:ext uri="{FF2B5EF4-FFF2-40B4-BE49-F238E27FC236}">
                <a16:creationId xmlns:a16="http://schemas.microsoft.com/office/drawing/2014/main" id="{E32421EF-1255-ADEA-A76B-AFAA55FDEC8F}"/>
              </a:ext>
            </a:extLst>
          </p:cNvPr>
          <p:cNvGraphicFramePr>
            <a:graphicFrameLocks noGrp="1"/>
          </p:cNvGraphicFramePr>
          <p:nvPr>
            <p:extLst>
              <p:ext uri="{D42A27DB-BD31-4B8C-83A1-F6EECF244321}">
                <p14:modId xmlns:p14="http://schemas.microsoft.com/office/powerpoint/2010/main" val="1399946512"/>
              </p:ext>
            </p:extLst>
          </p:nvPr>
        </p:nvGraphicFramePr>
        <p:xfrm>
          <a:off x="1649445" y="3824135"/>
          <a:ext cx="8128000" cy="1702604"/>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1059250003"/>
                    </a:ext>
                  </a:extLst>
                </a:gridCol>
                <a:gridCol w="4064000">
                  <a:extLst>
                    <a:ext uri="{9D8B030D-6E8A-4147-A177-3AD203B41FA5}">
                      <a16:colId xmlns:a16="http://schemas.microsoft.com/office/drawing/2014/main" val="4007341059"/>
                    </a:ext>
                  </a:extLst>
                </a:gridCol>
              </a:tblGrid>
              <a:tr h="327193">
                <a:tc>
                  <a:txBody>
                    <a:bodyPr/>
                    <a:lstStyle/>
                    <a:p>
                      <a:r>
                        <a:rPr lang="en-IN" dirty="0"/>
                        <a:t>Name</a:t>
                      </a:r>
                    </a:p>
                  </a:txBody>
                  <a:tcPr/>
                </a:tc>
                <a:tc>
                  <a:txBody>
                    <a:bodyPr/>
                    <a:lstStyle/>
                    <a:p>
                      <a:r>
                        <a:rPr lang="en-IN" dirty="0"/>
                        <a:t>Vijayalaxmi Kaleguddi</a:t>
                      </a:r>
                    </a:p>
                  </a:txBody>
                  <a:tcPr/>
                </a:tc>
                <a:extLst>
                  <a:ext uri="{0D108BD9-81ED-4DB2-BD59-A6C34878D82A}">
                    <a16:rowId xmlns:a16="http://schemas.microsoft.com/office/drawing/2014/main" val="3186231076"/>
                  </a:ext>
                </a:extLst>
              </a:tr>
              <a:tr h="327193">
                <a:tc>
                  <a:txBody>
                    <a:bodyPr/>
                    <a:lstStyle/>
                    <a:p>
                      <a:r>
                        <a:rPr lang="en-IN" sz="1800" b="0" kern="1200" dirty="0">
                          <a:solidFill>
                            <a:schemeClr val="dk1"/>
                          </a:solidFill>
                          <a:effectLst/>
                        </a:rPr>
                        <a:t>Enrolment No</a:t>
                      </a:r>
                      <a:endParaRPr lang="en-IN" dirty="0"/>
                    </a:p>
                  </a:txBody>
                  <a:tcPr/>
                </a:tc>
                <a:tc>
                  <a:txBody>
                    <a:bodyPr/>
                    <a:lstStyle/>
                    <a:p>
                      <a:r>
                        <a:rPr lang="en-IN" sz="1800" b="0" kern="1200" dirty="0">
                          <a:solidFill>
                            <a:schemeClr val="dk1"/>
                          </a:solidFill>
                          <a:effectLst/>
                        </a:rPr>
                        <a:t>EBEON0322577479</a:t>
                      </a:r>
                      <a:endParaRPr lang="en-IN" dirty="0"/>
                    </a:p>
                  </a:txBody>
                  <a:tcPr/>
                </a:tc>
                <a:extLst>
                  <a:ext uri="{0D108BD9-81ED-4DB2-BD59-A6C34878D82A}">
                    <a16:rowId xmlns:a16="http://schemas.microsoft.com/office/drawing/2014/main" val="1293120558"/>
                  </a:ext>
                </a:extLst>
              </a:tr>
              <a:tr h="389570">
                <a:tc>
                  <a:txBody>
                    <a:bodyPr/>
                    <a:lstStyle/>
                    <a:p>
                      <a:r>
                        <a:rPr lang="en-IN" dirty="0"/>
                        <a:t>Batch</a:t>
                      </a:r>
                    </a:p>
                  </a:txBody>
                  <a:tcPr/>
                </a:tc>
                <a:tc>
                  <a:txBody>
                    <a:bodyPr/>
                    <a:lstStyle/>
                    <a:p>
                      <a:r>
                        <a:rPr lang="en-IN" dirty="0"/>
                        <a:t>2021-7233</a:t>
                      </a:r>
                    </a:p>
                  </a:txBody>
                  <a:tcPr/>
                </a:tc>
                <a:extLst>
                  <a:ext uri="{0D108BD9-81ED-4DB2-BD59-A6C34878D82A}">
                    <a16:rowId xmlns:a16="http://schemas.microsoft.com/office/drawing/2014/main" val="3516851894"/>
                  </a:ext>
                </a:extLst>
              </a:tr>
              <a:tr h="581514">
                <a:tc>
                  <a:txBody>
                    <a:bodyPr/>
                    <a:lstStyle/>
                    <a:p>
                      <a:r>
                        <a:rPr lang="en-IN" dirty="0" err="1"/>
                        <a:t>Center</a:t>
                      </a:r>
                      <a:endParaRPr lang="en-IN" dirty="0"/>
                    </a:p>
                  </a:txBody>
                  <a:tcPr/>
                </a:tc>
                <a:tc>
                  <a:txBody>
                    <a:bodyPr/>
                    <a:lstStyle/>
                    <a:p>
                      <a:r>
                        <a:rPr lang="en-IN" dirty="0"/>
                        <a:t>Bangalore EXL</a:t>
                      </a:r>
                    </a:p>
                  </a:txBody>
                  <a:tcPr/>
                </a:tc>
                <a:extLst>
                  <a:ext uri="{0D108BD9-81ED-4DB2-BD59-A6C34878D82A}">
                    <a16:rowId xmlns:a16="http://schemas.microsoft.com/office/drawing/2014/main" val="41532910"/>
                  </a:ext>
                </a:extLst>
              </a:tr>
            </a:tbl>
          </a:graphicData>
        </a:graphic>
      </p:graphicFrame>
    </p:spTree>
    <p:extLst>
      <p:ext uri="{BB962C8B-B14F-4D97-AF65-F5344CB8AC3E}">
        <p14:creationId xmlns:p14="http://schemas.microsoft.com/office/powerpoint/2010/main" val="412972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558650-0EE4-231A-8C68-FDC0AD6B16E4}"/>
              </a:ext>
            </a:extLst>
          </p:cNvPr>
          <p:cNvSpPr txBox="1"/>
          <p:nvPr/>
        </p:nvSpPr>
        <p:spPr>
          <a:xfrm>
            <a:off x="968051" y="1874194"/>
            <a:ext cx="8857083" cy="646331"/>
          </a:xfrm>
          <a:prstGeom prst="rect">
            <a:avLst/>
          </a:prstGeom>
          <a:noFill/>
        </p:spPr>
        <p:txBody>
          <a:bodyPr wrap="square">
            <a:spAutoFit/>
          </a:bodyPr>
          <a:lstStyle/>
          <a:p>
            <a:r>
              <a:rPr lang="en-US" b="0" i="0" dirty="0">
                <a:solidFill>
                  <a:srgbClr val="333333"/>
                </a:solidFill>
                <a:effectLst/>
                <a:latin typeface="inter-regular"/>
              </a:rPr>
              <a:t>As mentioned above, Regression analysis helps in the prediction of a continuous variable.  In that some point are:</a:t>
            </a:r>
            <a:endParaRPr lang="en-IN" dirty="0"/>
          </a:p>
        </p:txBody>
      </p:sp>
      <p:sp>
        <p:nvSpPr>
          <p:cNvPr id="5" name="TextBox 4">
            <a:extLst>
              <a:ext uri="{FF2B5EF4-FFF2-40B4-BE49-F238E27FC236}">
                <a16:creationId xmlns:a16="http://schemas.microsoft.com/office/drawing/2014/main" id="{98D352F3-F2CB-AD0E-D620-29BF9F5A6C43}"/>
              </a:ext>
            </a:extLst>
          </p:cNvPr>
          <p:cNvSpPr txBox="1"/>
          <p:nvPr/>
        </p:nvSpPr>
        <p:spPr>
          <a:xfrm>
            <a:off x="968051" y="1042308"/>
            <a:ext cx="6515100" cy="523220"/>
          </a:xfrm>
          <a:prstGeom prst="rect">
            <a:avLst/>
          </a:prstGeom>
          <a:noFill/>
        </p:spPr>
        <p:txBody>
          <a:bodyPr wrap="square">
            <a:spAutoFit/>
          </a:bodyPr>
          <a:lstStyle/>
          <a:p>
            <a:pPr algn="just"/>
            <a:r>
              <a:rPr lang="en-US" sz="2800" b="0" i="0" dirty="0">
                <a:solidFill>
                  <a:srgbClr val="7030A0"/>
                </a:solidFill>
                <a:effectLst/>
                <a:latin typeface="erdana"/>
              </a:rPr>
              <a:t>Why do we use Regression Analysis?</a:t>
            </a:r>
          </a:p>
        </p:txBody>
      </p:sp>
      <p:graphicFrame>
        <p:nvGraphicFramePr>
          <p:cNvPr id="8" name="Diagram 7">
            <a:extLst>
              <a:ext uri="{FF2B5EF4-FFF2-40B4-BE49-F238E27FC236}">
                <a16:creationId xmlns:a16="http://schemas.microsoft.com/office/drawing/2014/main" id="{5DFD1550-A658-87D1-B263-CBE5D098218E}"/>
              </a:ext>
            </a:extLst>
          </p:cNvPr>
          <p:cNvGraphicFramePr/>
          <p:nvPr>
            <p:extLst>
              <p:ext uri="{D42A27DB-BD31-4B8C-83A1-F6EECF244321}">
                <p14:modId xmlns:p14="http://schemas.microsoft.com/office/powerpoint/2010/main" val="1225447845"/>
              </p:ext>
            </p:extLst>
          </p:nvPr>
        </p:nvGraphicFramePr>
        <p:xfrm>
          <a:off x="1285292" y="2829191"/>
          <a:ext cx="8549173" cy="2498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958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gression Analysis in Machine learning">
            <a:extLst>
              <a:ext uri="{FF2B5EF4-FFF2-40B4-BE49-F238E27FC236}">
                <a16:creationId xmlns:a16="http://schemas.microsoft.com/office/drawing/2014/main" id="{26D3FABF-5EDC-1695-919A-5D468DA26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716" y="954655"/>
            <a:ext cx="6182793" cy="494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8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25081C-B1FC-69DB-A338-F99027B2F47A}"/>
              </a:ext>
            </a:extLst>
          </p:cNvPr>
          <p:cNvSpPr txBox="1"/>
          <p:nvPr/>
        </p:nvSpPr>
        <p:spPr>
          <a:xfrm>
            <a:off x="1054359" y="970383"/>
            <a:ext cx="7455159" cy="646331"/>
          </a:xfrm>
          <a:prstGeom prst="rect">
            <a:avLst/>
          </a:prstGeom>
          <a:noFill/>
        </p:spPr>
        <p:txBody>
          <a:bodyPr wrap="square" rtlCol="0">
            <a:spAutoFit/>
          </a:bodyPr>
          <a:lstStyle/>
          <a:p>
            <a:pPr algn="just"/>
            <a:r>
              <a:rPr lang="en-IN" sz="3600" b="1" i="0" dirty="0">
                <a:solidFill>
                  <a:srgbClr val="610B4B"/>
                </a:solidFill>
                <a:effectLst/>
                <a:latin typeface="erdana"/>
              </a:rPr>
              <a:t>Linear Regression:</a:t>
            </a:r>
          </a:p>
        </p:txBody>
      </p:sp>
      <p:sp>
        <p:nvSpPr>
          <p:cNvPr id="4" name="TextBox 3">
            <a:extLst>
              <a:ext uri="{FF2B5EF4-FFF2-40B4-BE49-F238E27FC236}">
                <a16:creationId xmlns:a16="http://schemas.microsoft.com/office/drawing/2014/main" id="{3DC427CD-53D3-3020-4849-6E3AC26BB35C}"/>
              </a:ext>
            </a:extLst>
          </p:cNvPr>
          <p:cNvSpPr txBox="1"/>
          <p:nvPr/>
        </p:nvSpPr>
        <p:spPr>
          <a:xfrm>
            <a:off x="968052" y="2078839"/>
            <a:ext cx="9995418" cy="3693319"/>
          </a:xfrm>
          <a:prstGeom prst="rect">
            <a:avLst/>
          </a:prstGeom>
          <a:noFill/>
        </p:spPr>
        <p:txBody>
          <a:bodyPr wrap="square">
            <a:spAutoFit/>
          </a:bodyPr>
          <a:lstStyle/>
          <a:p>
            <a:pPr algn="just"/>
            <a:endParaRPr lang="en-US" b="0" i="0" dirty="0">
              <a:solidFill>
                <a:srgbClr val="610B4B"/>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Linear regression is a statistical regression method which is used for predictive analysis.</a:t>
            </a:r>
          </a:p>
          <a:p>
            <a:pPr algn="just">
              <a:buFont typeface="Arial" panose="020B0604020202020204" pitchFamily="34" charset="0"/>
              <a:buChar char="•"/>
            </a:pPr>
            <a:r>
              <a:rPr lang="en-US" b="0" i="0" dirty="0">
                <a:solidFill>
                  <a:srgbClr val="000000"/>
                </a:solidFill>
                <a:effectLst/>
                <a:latin typeface="inter-regular"/>
              </a:rPr>
              <a:t>It is one of the very simple and easy algorithms which works on regression and shows the relationship between the continuous variables.</a:t>
            </a:r>
          </a:p>
          <a:p>
            <a:pPr algn="just">
              <a:buFont typeface="Arial" panose="020B0604020202020204" pitchFamily="34" charset="0"/>
              <a:buChar char="•"/>
            </a:pPr>
            <a:r>
              <a:rPr lang="en-US" b="0" i="0" dirty="0">
                <a:solidFill>
                  <a:srgbClr val="000000"/>
                </a:solidFill>
                <a:effectLst/>
                <a:latin typeface="inter-regular"/>
              </a:rPr>
              <a:t>It is used for solving the regression problem in machine learning.</a:t>
            </a:r>
          </a:p>
          <a:p>
            <a:pPr algn="just">
              <a:buFont typeface="Arial" panose="020B0604020202020204" pitchFamily="34" charset="0"/>
              <a:buChar char="•"/>
            </a:pPr>
            <a:r>
              <a:rPr lang="en-US" b="0" i="0" dirty="0">
                <a:solidFill>
                  <a:srgbClr val="000000"/>
                </a:solidFill>
                <a:effectLst/>
                <a:latin typeface="inter-regular"/>
              </a:rPr>
              <a:t>Linear regression shows the linear relationship between the independent variable (X-axis) and the dependent variable (Y-axis), hence called linear regression.</a:t>
            </a:r>
          </a:p>
          <a:p>
            <a:pPr algn="just">
              <a:buFont typeface="Arial" panose="020B0604020202020204" pitchFamily="34" charset="0"/>
              <a:buChar char="•"/>
            </a:pPr>
            <a:r>
              <a:rPr lang="en-US" b="0" i="0" dirty="0">
                <a:solidFill>
                  <a:srgbClr val="000000"/>
                </a:solidFill>
                <a:effectLst/>
                <a:latin typeface="inter-regular"/>
              </a:rPr>
              <a:t>If there is only one input variable (x), then such linear regression is called </a:t>
            </a:r>
            <a:r>
              <a:rPr lang="en-US" b="1" i="0" dirty="0">
                <a:solidFill>
                  <a:srgbClr val="000000"/>
                </a:solidFill>
                <a:effectLst/>
                <a:latin typeface="inter-bold"/>
              </a:rPr>
              <a:t>simple linear regression</a:t>
            </a:r>
            <a:r>
              <a:rPr lang="en-US" b="0" i="0" dirty="0">
                <a:solidFill>
                  <a:srgbClr val="000000"/>
                </a:solidFill>
                <a:effectLst/>
                <a:latin typeface="inter-regular"/>
              </a:rPr>
              <a:t>. And if there is more than one input variable, then such linear regression is called </a:t>
            </a:r>
            <a:r>
              <a:rPr lang="en-US" b="1" i="0" dirty="0">
                <a:solidFill>
                  <a:srgbClr val="000000"/>
                </a:solidFill>
                <a:effectLst/>
                <a:latin typeface="inter-bold"/>
              </a:rPr>
              <a:t>multiple linear regression</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relationship between variables in the linear regression model can be explained using the below image. Here we are predicting the salary of an employee on the basis of </a:t>
            </a:r>
            <a:r>
              <a:rPr lang="en-US" b="1" i="0" dirty="0">
                <a:solidFill>
                  <a:srgbClr val="000000"/>
                </a:solidFill>
                <a:effectLst/>
                <a:latin typeface="inter-bold"/>
              </a:rPr>
              <a:t>the year of experience</a:t>
            </a:r>
            <a:r>
              <a:rPr lang="en-US" b="0" i="0" dirty="0">
                <a:solidFill>
                  <a:srgbClr val="000000"/>
                </a:solidFill>
                <a:effectLst/>
                <a:latin typeface="inter-regular"/>
              </a:rPr>
              <a:t>.</a:t>
            </a:r>
          </a:p>
          <a:p>
            <a:br>
              <a:rPr lang="en-US" dirty="0"/>
            </a:br>
            <a:endParaRPr lang="en-IN" dirty="0"/>
          </a:p>
        </p:txBody>
      </p:sp>
    </p:spTree>
    <p:extLst>
      <p:ext uri="{BB962C8B-B14F-4D97-AF65-F5344CB8AC3E}">
        <p14:creationId xmlns:p14="http://schemas.microsoft.com/office/powerpoint/2010/main" val="72905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28C1F-5DA0-D834-E31B-F0E2035469EE}"/>
              </a:ext>
            </a:extLst>
          </p:cNvPr>
          <p:cNvSpPr txBox="1"/>
          <p:nvPr/>
        </p:nvSpPr>
        <p:spPr>
          <a:xfrm>
            <a:off x="849084" y="701457"/>
            <a:ext cx="5458409" cy="1754326"/>
          </a:xfrm>
          <a:prstGeom prst="rect">
            <a:avLst/>
          </a:prstGeom>
          <a:noFill/>
        </p:spPr>
        <p:txBody>
          <a:bodyPr wrap="square">
            <a:spAutoFit/>
          </a:bodyPr>
          <a:lstStyle/>
          <a:p>
            <a:pPr algn="just"/>
            <a:r>
              <a:rPr lang="en-US" b="1" dirty="0">
                <a:solidFill>
                  <a:srgbClr val="FF0000"/>
                </a:solidFill>
                <a:latin typeface="inter-regular"/>
              </a:rPr>
              <a:t>Equation of linear regression:</a:t>
            </a:r>
            <a:r>
              <a:rPr lang="en-US" b="1" i="0" dirty="0">
                <a:solidFill>
                  <a:srgbClr val="FF0000"/>
                </a:solidFill>
                <a:effectLst/>
                <a:latin typeface="inter-regular"/>
              </a:rPr>
              <a:t>  </a:t>
            </a:r>
          </a:p>
          <a:p>
            <a:pPr algn="just"/>
            <a:r>
              <a:rPr lang="en-US" b="1" i="0" dirty="0">
                <a:solidFill>
                  <a:srgbClr val="FF0000"/>
                </a:solidFill>
                <a:effectLst/>
                <a:latin typeface="inter-regular"/>
              </a:rPr>
              <a:t> </a:t>
            </a:r>
            <a:r>
              <a:rPr lang="en-US" b="1" i="0" dirty="0">
                <a:solidFill>
                  <a:srgbClr val="000000"/>
                </a:solidFill>
                <a:effectLst/>
                <a:latin typeface="inter-regular"/>
              </a:rPr>
              <a:t> </a:t>
            </a:r>
          </a:p>
          <a:p>
            <a:pPr algn="just"/>
            <a:r>
              <a:rPr lang="en-US" b="0" i="0" dirty="0">
                <a:solidFill>
                  <a:srgbClr val="000000"/>
                </a:solidFill>
                <a:effectLst/>
                <a:latin typeface="inter-regular"/>
              </a:rPr>
              <a:t>                             Y= aX+b  </a:t>
            </a:r>
          </a:p>
          <a:p>
            <a:pPr algn="just"/>
            <a:r>
              <a:rPr lang="en-US" b="1" i="0" dirty="0">
                <a:solidFill>
                  <a:srgbClr val="333333"/>
                </a:solidFill>
                <a:effectLst/>
                <a:latin typeface="inter-bold"/>
              </a:rPr>
              <a:t>Here, Y = dependent variables (target variables),</a:t>
            </a:r>
            <a:br>
              <a:rPr lang="en-US" b="0" i="0" dirty="0">
                <a:solidFill>
                  <a:srgbClr val="333333"/>
                </a:solidFill>
                <a:effectLst/>
                <a:latin typeface="inter-regular"/>
              </a:rPr>
            </a:br>
            <a:r>
              <a:rPr lang="en-US" b="1" i="0" dirty="0">
                <a:solidFill>
                  <a:srgbClr val="333333"/>
                </a:solidFill>
                <a:effectLst/>
                <a:latin typeface="inter-bold"/>
              </a:rPr>
              <a:t>X= Independent variables (predictor variables),</a:t>
            </a:r>
            <a:br>
              <a:rPr lang="en-US" b="0" i="0" dirty="0">
                <a:solidFill>
                  <a:srgbClr val="333333"/>
                </a:solidFill>
                <a:effectLst/>
                <a:latin typeface="inter-regular"/>
              </a:rPr>
            </a:br>
            <a:r>
              <a:rPr lang="en-US" b="1" i="0" dirty="0">
                <a:solidFill>
                  <a:srgbClr val="333333"/>
                </a:solidFill>
                <a:effectLst/>
                <a:latin typeface="inter-bold"/>
              </a:rPr>
              <a:t>a and b are the linear coefficients</a:t>
            </a:r>
            <a:endParaRPr lang="en-US" b="0" i="0" dirty="0">
              <a:solidFill>
                <a:srgbClr val="333333"/>
              </a:solidFill>
              <a:effectLst/>
              <a:latin typeface="inter-regular"/>
            </a:endParaRPr>
          </a:p>
        </p:txBody>
      </p:sp>
      <p:sp>
        <p:nvSpPr>
          <p:cNvPr id="5" name="TextBox 4">
            <a:extLst>
              <a:ext uri="{FF2B5EF4-FFF2-40B4-BE49-F238E27FC236}">
                <a16:creationId xmlns:a16="http://schemas.microsoft.com/office/drawing/2014/main" id="{B798D9B1-419D-EF49-7B6F-793F1F3BF4E4}"/>
              </a:ext>
            </a:extLst>
          </p:cNvPr>
          <p:cNvSpPr txBox="1"/>
          <p:nvPr/>
        </p:nvSpPr>
        <p:spPr>
          <a:xfrm>
            <a:off x="1045027" y="2943552"/>
            <a:ext cx="6141875" cy="2031325"/>
          </a:xfrm>
          <a:prstGeom prst="rect">
            <a:avLst/>
          </a:prstGeom>
          <a:noFill/>
        </p:spPr>
        <p:txBody>
          <a:bodyPr wrap="square">
            <a:spAutoFit/>
          </a:bodyPr>
          <a:lstStyle/>
          <a:p>
            <a:pPr algn="just"/>
            <a:r>
              <a:rPr lang="en-US" b="0" i="0" dirty="0">
                <a:solidFill>
                  <a:srgbClr val="00B0F0"/>
                </a:solidFill>
                <a:effectLst/>
                <a:latin typeface="inter-regular"/>
              </a:rPr>
              <a:t>Some popular applications of linear regression are:</a:t>
            </a:r>
          </a:p>
          <a:p>
            <a:pPr algn="just"/>
            <a:endParaRPr lang="en-US" b="0" i="0" dirty="0">
              <a:solidFill>
                <a:srgbClr val="00B0F0"/>
              </a:solidFill>
              <a:effectLst/>
              <a:latin typeface="inter-regular"/>
            </a:endParaRPr>
          </a:p>
          <a:p>
            <a:pPr lvl="2" algn="just">
              <a:buFont typeface="Arial" panose="020B0604020202020204" pitchFamily="34" charset="0"/>
              <a:buChar char="•"/>
            </a:pPr>
            <a:r>
              <a:rPr lang="en-US" b="1" i="0" dirty="0">
                <a:solidFill>
                  <a:srgbClr val="000000"/>
                </a:solidFill>
                <a:effectLst/>
                <a:latin typeface="inter-bold"/>
              </a:rPr>
              <a:t>Analyzing trends and sales estimates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Salary forecasting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Real estate prediction</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Arriving at ETAs in traffic.</a:t>
            </a:r>
          </a:p>
          <a:p>
            <a:pPr algn="just">
              <a:buFont typeface="Arial" panose="020B0604020202020204" pitchFamily="34" charset="0"/>
              <a:buChar char="•"/>
            </a:pPr>
            <a:r>
              <a:rPr lang="en-US" b="1" dirty="0">
                <a:solidFill>
                  <a:srgbClr val="000000"/>
                </a:solidFill>
                <a:latin typeface="inter-bold"/>
              </a:rPr>
              <a:t> Predicting Home price in Bangalore city</a:t>
            </a:r>
            <a:endParaRPr lang="en-US" b="0" i="0" dirty="0">
              <a:solidFill>
                <a:srgbClr val="000000"/>
              </a:solidFill>
              <a:effectLst/>
              <a:latin typeface="inter-regular"/>
            </a:endParaRPr>
          </a:p>
        </p:txBody>
      </p:sp>
    </p:spTree>
    <p:extLst>
      <p:ext uri="{BB962C8B-B14F-4D97-AF65-F5344CB8AC3E}">
        <p14:creationId xmlns:p14="http://schemas.microsoft.com/office/powerpoint/2010/main" val="2981743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599669-8FD0-2564-AAD0-CA6828841209}"/>
              </a:ext>
            </a:extLst>
          </p:cNvPr>
          <p:cNvPicPr>
            <a:picLocks noChangeAspect="1"/>
          </p:cNvPicPr>
          <p:nvPr/>
        </p:nvPicPr>
        <p:blipFill>
          <a:blip r:embed="rId2"/>
          <a:stretch>
            <a:fillRect/>
          </a:stretch>
        </p:blipFill>
        <p:spPr>
          <a:xfrm>
            <a:off x="574512" y="900986"/>
            <a:ext cx="11210925" cy="5429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15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F6F7C4-33AF-DA84-653B-1FFB47524DF6}"/>
              </a:ext>
            </a:extLst>
          </p:cNvPr>
          <p:cNvSpPr txBox="1"/>
          <p:nvPr/>
        </p:nvSpPr>
        <p:spPr>
          <a:xfrm>
            <a:off x="856083" y="902349"/>
            <a:ext cx="8147958" cy="461665"/>
          </a:xfrm>
          <a:prstGeom prst="rect">
            <a:avLst/>
          </a:prstGeom>
          <a:noFill/>
        </p:spPr>
        <p:txBody>
          <a:bodyPr wrap="square">
            <a:spAutoFit/>
          </a:bodyPr>
          <a:lstStyle/>
          <a:p>
            <a:r>
              <a:rPr lang="en-US" sz="2400" b="1" i="0" dirty="0">
                <a:solidFill>
                  <a:srgbClr val="7030A0"/>
                </a:solidFill>
                <a:effectLst/>
                <a:latin typeface="Helvetica Neue"/>
              </a:rPr>
              <a:t>Drop features that are not required to build our model</a:t>
            </a:r>
            <a:endParaRPr lang="en-IN" sz="2400" dirty="0">
              <a:solidFill>
                <a:srgbClr val="7030A0"/>
              </a:solidFill>
            </a:endParaRPr>
          </a:p>
        </p:txBody>
      </p:sp>
      <p:sp>
        <p:nvSpPr>
          <p:cNvPr id="4" name="TextBox 3">
            <a:extLst>
              <a:ext uri="{FF2B5EF4-FFF2-40B4-BE49-F238E27FC236}">
                <a16:creationId xmlns:a16="http://schemas.microsoft.com/office/drawing/2014/main" id="{AED3BA9A-F7CD-A73E-370D-CE4304F5B373}"/>
              </a:ext>
            </a:extLst>
          </p:cNvPr>
          <p:cNvSpPr txBox="1"/>
          <p:nvPr/>
        </p:nvSpPr>
        <p:spPr>
          <a:xfrm>
            <a:off x="914400" y="1698171"/>
            <a:ext cx="9974424" cy="369332"/>
          </a:xfrm>
          <a:prstGeom prst="rect">
            <a:avLst/>
          </a:prstGeom>
          <a:noFill/>
        </p:spPr>
        <p:txBody>
          <a:bodyPr wrap="square" rtlCol="0">
            <a:spAutoFit/>
          </a:bodyPr>
          <a:lstStyle/>
          <a:p>
            <a:r>
              <a:rPr lang="en-IN" dirty="0"/>
              <a:t>Dropping the columns </a:t>
            </a:r>
            <a:r>
              <a:rPr lang="en-US" dirty="0"/>
              <a:t>area type, society, balcony, availability</a:t>
            </a:r>
            <a:endParaRPr lang="en-IN" dirty="0"/>
          </a:p>
        </p:txBody>
      </p:sp>
      <p:pic>
        <p:nvPicPr>
          <p:cNvPr id="6" name="Picture 5">
            <a:extLst>
              <a:ext uri="{FF2B5EF4-FFF2-40B4-BE49-F238E27FC236}">
                <a16:creationId xmlns:a16="http://schemas.microsoft.com/office/drawing/2014/main" id="{A1E53E04-2DC1-6EA0-AABA-B64CD0D7D3D1}"/>
              </a:ext>
            </a:extLst>
          </p:cNvPr>
          <p:cNvPicPr>
            <a:picLocks noChangeAspect="1"/>
          </p:cNvPicPr>
          <p:nvPr/>
        </p:nvPicPr>
        <p:blipFill>
          <a:blip r:embed="rId2"/>
          <a:stretch>
            <a:fillRect/>
          </a:stretch>
        </p:blipFill>
        <p:spPr>
          <a:xfrm>
            <a:off x="2801128" y="2401660"/>
            <a:ext cx="4784660" cy="3994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150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A4468-97E5-5B0E-EF1A-4C068AFCB601}"/>
              </a:ext>
            </a:extLst>
          </p:cNvPr>
          <p:cNvSpPr txBox="1"/>
          <p:nvPr/>
        </p:nvSpPr>
        <p:spPr>
          <a:xfrm>
            <a:off x="846753" y="893019"/>
            <a:ext cx="6076561" cy="461665"/>
          </a:xfrm>
          <a:prstGeom prst="rect">
            <a:avLst/>
          </a:prstGeom>
          <a:noFill/>
        </p:spPr>
        <p:txBody>
          <a:bodyPr wrap="square">
            <a:spAutoFit/>
          </a:bodyPr>
          <a:lstStyle/>
          <a:p>
            <a:pPr algn="l"/>
            <a:r>
              <a:rPr lang="en-US" sz="2400" b="1" i="0" dirty="0">
                <a:solidFill>
                  <a:srgbClr val="0000FF"/>
                </a:solidFill>
                <a:effectLst/>
                <a:latin typeface="Helvetica Neue"/>
              </a:rPr>
              <a:t>Outlier Removal Using Business Logic</a:t>
            </a:r>
          </a:p>
        </p:txBody>
      </p:sp>
      <p:sp>
        <p:nvSpPr>
          <p:cNvPr id="8" name="TextBox 7">
            <a:extLst>
              <a:ext uri="{FF2B5EF4-FFF2-40B4-BE49-F238E27FC236}">
                <a16:creationId xmlns:a16="http://schemas.microsoft.com/office/drawing/2014/main" id="{890DD664-7EFD-7C58-07FB-20EC6ADBC06B}"/>
              </a:ext>
            </a:extLst>
          </p:cNvPr>
          <p:cNvSpPr txBox="1"/>
          <p:nvPr/>
        </p:nvSpPr>
        <p:spPr>
          <a:xfrm>
            <a:off x="846753" y="1556381"/>
            <a:ext cx="8894406" cy="1477328"/>
          </a:xfrm>
          <a:prstGeom prst="rect">
            <a:avLst/>
          </a:prstGeom>
          <a:noFill/>
        </p:spPr>
        <p:txBody>
          <a:bodyPr wrap="square">
            <a:spAutoFit/>
          </a:bodyPr>
          <a:lstStyle/>
          <a:p>
            <a:r>
              <a:rPr lang="en-IN" dirty="0"/>
              <a:t>As a data scientist when you have a conversation with your business manager (who has expertise in real estate), he will tell you that normally square ft per bedroom is 300 (i.e. 2 </a:t>
            </a:r>
            <a:r>
              <a:rPr lang="en-IN" dirty="0" err="1"/>
              <a:t>bhk</a:t>
            </a:r>
            <a:r>
              <a:rPr lang="en-IN" dirty="0"/>
              <a:t> apartment is minimum 600 </a:t>
            </a:r>
            <a:r>
              <a:rPr lang="en-IN" dirty="0" err="1"/>
              <a:t>sqft</a:t>
            </a:r>
            <a:r>
              <a:rPr lang="en-IN" dirty="0"/>
              <a:t>. If you have for example 400 </a:t>
            </a:r>
            <a:r>
              <a:rPr lang="en-IN" dirty="0" err="1"/>
              <a:t>sqft</a:t>
            </a:r>
            <a:r>
              <a:rPr lang="en-IN" dirty="0"/>
              <a:t> apartment with 2 </a:t>
            </a:r>
            <a:r>
              <a:rPr lang="en-IN" dirty="0" err="1"/>
              <a:t>bhk</a:t>
            </a:r>
            <a:r>
              <a:rPr lang="en-IN" dirty="0"/>
              <a:t> than that seems suspicious and can be removed as an outlier. We will remove such outliers by keeping our minimum </a:t>
            </a:r>
            <a:r>
              <a:rPr lang="en-IN" dirty="0" err="1"/>
              <a:t>thresold</a:t>
            </a:r>
            <a:r>
              <a:rPr lang="en-IN" dirty="0"/>
              <a:t> per </a:t>
            </a:r>
            <a:r>
              <a:rPr lang="en-IN" dirty="0" err="1"/>
              <a:t>bhk</a:t>
            </a:r>
            <a:r>
              <a:rPr lang="en-IN" dirty="0"/>
              <a:t> to be 300 </a:t>
            </a:r>
            <a:r>
              <a:rPr lang="en-IN" dirty="0" err="1"/>
              <a:t>sqft</a:t>
            </a:r>
            <a:endParaRPr lang="en-IN" dirty="0"/>
          </a:p>
        </p:txBody>
      </p:sp>
      <p:pic>
        <p:nvPicPr>
          <p:cNvPr id="10" name="Picture 9">
            <a:extLst>
              <a:ext uri="{FF2B5EF4-FFF2-40B4-BE49-F238E27FC236}">
                <a16:creationId xmlns:a16="http://schemas.microsoft.com/office/drawing/2014/main" id="{1305E2DC-6F14-BFC3-BFFA-B34F3ACE3E1A}"/>
              </a:ext>
            </a:extLst>
          </p:cNvPr>
          <p:cNvPicPr>
            <a:picLocks noChangeAspect="1"/>
          </p:cNvPicPr>
          <p:nvPr/>
        </p:nvPicPr>
        <p:blipFill>
          <a:blip r:embed="rId2"/>
          <a:stretch>
            <a:fillRect/>
          </a:stretch>
        </p:blipFill>
        <p:spPr>
          <a:xfrm>
            <a:off x="1634411" y="3429000"/>
            <a:ext cx="7686869" cy="2560164"/>
          </a:xfrm>
          <a:prstGeom prst="rect">
            <a:avLst/>
          </a:prstGeom>
        </p:spPr>
      </p:pic>
    </p:spTree>
    <p:extLst>
      <p:ext uri="{BB962C8B-B14F-4D97-AF65-F5344CB8AC3E}">
        <p14:creationId xmlns:p14="http://schemas.microsoft.com/office/powerpoint/2010/main" val="28346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C8F3E-29D3-17AB-DFEC-77250C066816}"/>
              </a:ext>
            </a:extLst>
          </p:cNvPr>
          <p:cNvSpPr txBox="1"/>
          <p:nvPr/>
        </p:nvSpPr>
        <p:spPr>
          <a:xfrm>
            <a:off x="893406" y="902350"/>
            <a:ext cx="6934977" cy="400110"/>
          </a:xfrm>
          <a:prstGeom prst="rect">
            <a:avLst/>
          </a:prstGeom>
          <a:noFill/>
        </p:spPr>
        <p:txBody>
          <a:bodyPr wrap="square">
            <a:spAutoFit/>
          </a:bodyPr>
          <a:lstStyle/>
          <a:p>
            <a:pPr algn="l"/>
            <a:r>
              <a:rPr lang="en-US" sz="2000" b="1" i="0" dirty="0">
                <a:solidFill>
                  <a:srgbClr val="0000FF"/>
                </a:solidFill>
                <a:effectLst/>
                <a:latin typeface="Helvetica Neue"/>
              </a:rPr>
              <a:t>Outlier Removal Using Standard Deviation and Mean</a:t>
            </a:r>
          </a:p>
        </p:txBody>
      </p:sp>
      <p:pic>
        <p:nvPicPr>
          <p:cNvPr id="5" name="Picture 4">
            <a:extLst>
              <a:ext uri="{FF2B5EF4-FFF2-40B4-BE49-F238E27FC236}">
                <a16:creationId xmlns:a16="http://schemas.microsoft.com/office/drawing/2014/main" id="{322C1C36-26C7-57C7-952D-6B36D7B02DED}"/>
              </a:ext>
            </a:extLst>
          </p:cNvPr>
          <p:cNvPicPr>
            <a:picLocks noChangeAspect="1"/>
          </p:cNvPicPr>
          <p:nvPr/>
        </p:nvPicPr>
        <p:blipFill>
          <a:blip r:embed="rId2"/>
          <a:stretch>
            <a:fillRect/>
          </a:stretch>
        </p:blipFill>
        <p:spPr>
          <a:xfrm>
            <a:off x="1154664" y="1713903"/>
            <a:ext cx="6781800" cy="29241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D0220494-9EB0-56D4-8B0C-5904F0F839AE}"/>
              </a:ext>
            </a:extLst>
          </p:cNvPr>
          <p:cNvSpPr txBox="1"/>
          <p:nvPr/>
        </p:nvSpPr>
        <p:spPr>
          <a:xfrm>
            <a:off x="1577651" y="5049522"/>
            <a:ext cx="6633287" cy="1200329"/>
          </a:xfrm>
          <a:prstGeom prst="rect">
            <a:avLst/>
          </a:prstGeom>
          <a:noFill/>
        </p:spPr>
        <p:txBody>
          <a:bodyPr wrap="square">
            <a:spAutoFit/>
          </a:bodyPr>
          <a:lstStyle/>
          <a:p>
            <a:r>
              <a:rPr lang="en-IN" dirty="0"/>
              <a:t>Here we find that min price per </a:t>
            </a:r>
            <a:r>
              <a:rPr lang="en-IN" dirty="0" err="1"/>
              <a:t>sqft</a:t>
            </a:r>
            <a:r>
              <a:rPr lang="en-IN" dirty="0"/>
              <a:t> is 267 </a:t>
            </a:r>
            <a:r>
              <a:rPr lang="en-IN" dirty="0" err="1"/>
              <a:t>rs</a:t>
            </a:r>
            <a:r>
              <a:rPr lang="en-IN" dirty="0"/>
              <a:t>/</a:t>
            </a:r>
            <a:r>
              <a:rPr lang="en-IN" dirty="0" err="1"/>
              <a:t>sqft</a:t>
            </a:r>
            <a:r>
              <a:rPr lang="en-IN" dirty="0"/>
              <a:t> whereas max is 12000000, this shows a wide variation in property prices. We should remove outliers per location using mean and one standard deviation</a:t>
            </a:r>
          </a:p>
        </p:txBody>
      </p:sp>
    </p:spTree>
    <p:extLst>
      <p:ext uri="{BB962C8B-B14F-4D97-AF65-F5344CB8AC3E}">
        <p14:creationId xmlns:p14="http://schemas.microsoft.com/office/powerpoint/2010/main" val="343700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748FF-FC1E-B3C7-FD5B-544873A6CFB0}"/>
              </a:ext>
            </a:extLst>
          </p:cNvPr>
          <p:cNvSpPr txBox="1"/>
          <p:nvPr/>
        </p:nvSpPr>
        <p:spPr>
          <a:xfrm>
            <a:off x="1390262" y="306651"/>
            <a:ext cx="7205565" cy="646331"/>
          </a:xfrm>
          <a:prstGeom prst="rect">
            <a:avLst/>
          </a:prstGeom>
          <a:noFill/>
        </p:spPr>
        <p:txBody>
          <a:bodyPr wrap="square">
            <a:spAutoFit/>
          </a:bodyPr>
          <a:lstStyle/>
          <a:p>
            <a:r>
              <a:rPr lang="en-US" b="1" i="0" dirty="0">
                <a:solidFill>
                  <a:srgbClr val="C00000"/>
                </a:solidFill>
                <a:effectLst/>
                <a:latin typeface="Helvetica Neue"/>
              </a:rPr>
              <a:t>Let's check if for a given location how does the 2 BHK and 3 BHK property prices look like</a:t>
            </a:r>
            <a:endParaRPr lang="en-IN" dirty="0">
              <a:solidFill>
                <a:srgbClr val="C00000"/>
              </a:solidFill>
            </a:endParaRPr>
          </a:p>
        </p:txBody>
      </p:sp>
      <p:pic>
        <p:nvPicPr>
          <p:cNvPr id="5122" name="Picture 2">
            <a:extLst>
              <a:ext uri="{FF2B5EF4-FFF2-40B4-BE49-F238E27FC236}">
                <a16:creationId xmlns:a16="http://schemas.microsoft.com/office/drawing/2014/main" id="{822CFD79-C076-76DB-7CE2-52B46E9B3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653" y="1041947"/>
            <a:ext cx="7020799" cy="4938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5A1B2519-C88A-047C-C36D-D55061000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818" y="1204633"/>
            <a:ext cx="8161953" cy="499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6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E58E-F55A-E53E-40A5-053FF3BDB9AB}"/>
              </a:ext>
            </a:extLst>
          </p:cNvPr>
          <p:cNvSpPr>
            <a:spLocks noGrp="1"/>
          </p:cNvSpPr>
          <p:nvPr>
            <p:ph type="ctrTitle"/>
          </p:nvPr>
        </p:nvSpPr>
        <p:spPr/>
        <p:txBody>
          <a:bodyPr>
            <a:normAutofit/>
          </a:bodyPr>
          <a:lstStyle/>
          <a:p>
            <a:r>
              <a:rPr lang="en-IN" dirty="0"/>
              <a:t>Predicting Home Prices in Bangalore</a:t>
            </a:r>
          </a:p>
        </p:txBody>
      </p:sp>
      <p:sp>
        <p:nvSpPr>
          <p:cNvPr id="3" name="Subtitle 2">
            <a:extLst>
              <a:ext uri="{FF2B5EF4-FFF2-40B4-BE49-F238E27FC236}">
                <a16:creationId xmlns:a16="http://schemas.microsoft.com/office/drawing/2014/main" id="{276C8192-6FE1-0D66-5A39-AD6FDAB22B2D}"/>
              </a:ext>
            </a:extLst>
          </p:cNvPr>
          <p:cNvSpPr>
            <a:spLocks noGrp="1"/>
          </p:cNvSpPr>
          <p:nvPr>
            <p:ph type="subTitle" idx="1"/>
          </p:nvPr>
        </p:nvSpPr>
        <p:spPr>
          <a:xfrm>
            <a:off x="747370" y="4954555"/>
            <a:ext cx="2780524" cy="977621"/>
          </a:xfrm>
        </p:spPr>
        <p:txBody>
          <a:bodyPr>
            <a:normAutofit fontScale="70000" lnSpcReduction="20000"/>
          </a:bodyPr>
          <a:lstStyle/>
          <a:p>
            <a:endParaRPr lang="en-IN" sz="1200" dirty="0"/>
          </a:p>
          <a:p>
            <a:r>
              <a:rPr lang="en-IN" b="1" dirty="0">
                <a:solidFill>
                  <a:schemeClr val="tx1">
                    <a:lumMod val="85000"/>
                    <a:lumOff val="15000"/>
                  </a:schemeClr>
                </a:solidFill>
              </a:rPr>
              <a:t>Guided by:</a:t>
            </a:r>
          </a:p>
          <a:p>
            <a:r>
              <a:rPr lang="en-IN" b="1" dirty="0">
                <a:solidFill>
                  <a:schemeClr val="tx1">
                    <a:lumMod val="85000"/>
                    <a:lumOff val="15000"/>
                  </a:schemeClr>
                </a:solidFill>
              </a:rPr>
              <a:t>Kartik V.</a:t>
            </a:r>
          </a:p>
          <a:p>
            <a:endParaRPr lang="en-IN" sz="1200" dirty="0"/>
          </a:p>
          <a:p>
            <a:endParaRPr lang="en-IN" sz="1200" dirty="0"/>
          </a:p>
        </p:txBody>
      </p:sp>
      <p:sp>
        <p:nvSpPr>
          <p:cNvPr id="4" name="TextBox 3">
            <a:extLst>
              <a:ext uri="{FF2B5EF4-FFF2-40B4-BE49-F238E27FC236}">
                <a16:creationId xmlns:a16="http://schemas.microsoft.com/office/drawing/2014/main" id="{799D8F15-94DA-BC46-67B1-7FBBAE40BF11}"/>
              </a:ext>
            </a:extLst>
          </p:cNvPr>
          <p:cNvSpPr txBox="1"/>
          <p:nvPr/>
        </p:nvSpPr>
        <p:spPr>
          <a:xfrm>
            <a:off x="8360228" y="5197151"/>
            <a:ext cx="2780524" cy="646331"/>
          </a:xfrm>
          <a:prstGeom prst="rect">
            <a:avLst/>
          </a:prstGeom>
          <a:noFill/>
        </p:spPr>
        <p:txBody>
          <a:bodyPr wrap="square" rtlCol="0">
            <a:spAutoFit/>
          </a:bodyPr>
          <a:lstStyle/>
          <a:p>
            <a:r>
              <a:rPr lang="en-IN" dirty="0"/>
              <a:t>By</a:t>
            </a:r>
          </a:p>
          <a:p>
            <a:r>
              <a:rPr lang="en-IN" b="1" dirty="0"/>
              <a:t>Vijayalaxmi Kaleguddi</a:t>
            </a:r>
          </a:p>
        </p:txBody>
      </p:sp>
    </p:spTree>
    <p:extLst>
      <p:ext uri="{BB962C8B-B14F-4D97-AF65-F5344CB8AC3E}">
        <p14:creationId xmlns:p14="http://schemas.microsoft.com/office/powerpoint/2010/main" val="104657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6DB0817-522F-A885-E8E6-1B752045A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713" y="1604774"/>
            <a:ext cx="7524650" cy="51008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5D13D7-871A-A35E-5B57-CB190E670C8A}"/>
              </a:ext>
            </a:extLst>
          </p:cNvPr>
          <p:cNvSpPr txBox="1"/>
          <p:nvPr/>
        </p:nvSpPr>
        <p:spPr>
          <a:xfrm>
            <a:off x="2202023" y="727788"/>
            <a:ext cx="5766319" cy="523220"/>
          </a:xfrm>
          <a:prstGeom prst="rect">
            <a:avLst/>
          </a:prstGeom>
          <a:noFill/>
        </p:spPr>
        <p:txBody>
          <a:bodyPr wrap="square" rtlCol="0">
            <a:spAutoFit/>
          </a:bodyPr>
          <a:lstStyle/>
          <a:p>
            <a:r>
              <a:rPr lang="en-IN" sz="2800" b="1" dirty="0">
                <a:solidFill>
                  <a:srgbClr val="FF0000"/>
                </a:solidFill>
              </a:rPr>
              <a:t>After removing Outlier</a:t>
            </a:r>
          </a:p>
        </p:txBody>
      </p:sp>
    </p:spTree>
    <p:extLst>
      <p:ext uri="{BB962C8B-B14F-4D97-AF65-F5344CB8AC3E}">
        <p14:creationId xmlns:p14="http://schemas.microsoft.com/office/powerpoint/2010/main" val="4178492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D494EF2-E07C-ACCB-EF25-3170B667F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27" y="1838130"/>
            <a:ext cx="8415560" cy="47132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DA4440-1633-7829-E5DB-46707AF80B9D}"/>
              </a:ext>
            </a:extLst>
          </p:cNvPr>
          <p:cNvSpPr txBox="1"/>
          <p:nvPr/>
        </p:nvSpPr>
        <p:spPr>
          <a:xfrm>
            <a:off x="2258134" y="867747"/>
            <a:ext cx="6904653" cy="369332"/>
          </a:xfrm>
          <a:prstGeom prst="rect">
            <a:avLst/>
          </a:prstGeom>
          <a:noFill/>
        </p:spPr>
        <p:txBody>
          <a:bodyPr wrap="square" rtlCol="0">
            <a:spAutoFit/>
          </a:bodyPr>
          <a:lstStyle/>
          <a:p>
            <a:r>
              <a:rPr lang="en-IN" dirty="0">
                <a:solidFill>
                  <a:srgbClr val="FF0000"/>
                </a:solidFill>
              </a:rPr>
              <a:t>Histogram of Price Per Square fit</a:t>
            </a:r>
          </a:p>
        </p:txBody>
      </p:sp>
    </p:spTree>
    <p:extLst>
      <p:ext uri="{BB962C8B-B14F-4D97-AF65-F5344CB8AC3E}">
        <p14:creationId xmlns:p14="http://schemas.microsoft.com/office/powerpoint/2010/main" val="115805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B2D3D-2F01-F6EE-9F00-CC8867E20F69}"/>
              </a:ext>
            </a:extLst>
          </p:cNvPr>
          <p:cNvSpPr txBox="1"/>
          <p:nvPr/>
        </p:nvSpPr>
        <p:spPr>
          <a:xfrm>
            <a:off x="1042695" y="809043"/>
            <a:ext cx="6356479" cy="461665"/>
          </a:xfrm>
          <a:prstGeom prst="rect">
            <a:avLst/>
          </a:prstGeom>
          <a:noFill/>
        </p:spPr>
        <p:txBody>
          <a:bodyPr wrap="square">
            <a:spAutoFit/>
          </a:bodyPr>
          <a:lstStyle/>
          <a:p>
            <a:r>
              <a:rPr lang="en-IN" sz="2400" b="1" dirty="0">
                <a:solidFill>
                  <a:srgbClr val="FF0000"/>
                </a:solidFill>
              </a:rPr>
              <a:t>Outlier Removal Using Bathrooms Feature</a:t>
            </a:r>
          </a:p>
        </p:txBody>
      </p:sp>
      <p:pic>
        <p:nvPicPr>
          <p:cNvPr id="9218" name="Picture 2">
            <a:extLst>
              <a:ext uri="{FF2B5EF4-FFF2-40B4-BE49-F238E27FC236}">
                <a16:creationId xmlns:a16="http://schemas.microsoft.com/office/drawing/2014/main" id="{9FEA04BA-E088-06F0-4F8C-71F2146A4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15" y="1706084"/>
            <a:ext cx="9096571" cy="455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974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0BF643-CC62-9DF3-C13A-4FE10EC1E679}"/>
              </a:ext>
            </a:extLst>
          </p:cNvPr>
          <p:cNvPicPr>
            <a:picLocks noChangeAspect="1"/>
          </p:cNvPicPr>
          <p:nvPr/>
        </p:nvPicPr>
        <p:blipFill>
          <a:blip r:embed="rId2"/>
          <a:stretch>
            <a:fillRect/>
          </a:stretch>
        </p:blipFill>
        <p:spPr>
          <a:xfrm>
            <a:off x="1584452" y="845963"/>
            <a:ext cx="7858125" cy="3057525"/>
          </a:xfrm>
          <a:prstGeom prst="rect">
            <a:avLst/>
          </a:prstGeom>
        </p:spPr>
      </p:pic>
      <p:sp>
        <p:nvSpPr>
          <p:cNvPr id="5" name="TextBox 4">
            <a:extLst>
              <a:ext uri="{FF2B5EF4-FFF2-40B4-BE49-F238E27FC236}">
                <a16:creationId xmlns:a16="http://schemas.microsoft.com/office/drawing/2014/main" id="{25EB29DE-27ED-272C-EC64-D09646D0293C}"/>
              </a:ext>
            </a:extLst>
          </p:cNvPr>
          <p:cNvSpPr txBox="1"/>
          <p:nvPr/>
        </p:nvSpPr>
        <p:spPr>
          <a:xfrm>
            <a:off x="1668427" y="4567250"/>
            <a:ext cx="8436625" cy="1200329"/>
          </a:xfrm>
          <a:prstGeom prst="rect">
            <a:avLst/>
          </a:prstGeom>
          <a:noFill/>
        </p:spPr>
        <p:txBody>
          <a:bodyPr wrap="square">
            <a:spAutoFit/>
          </a:bodyPr>
          <a:lstStyle/>
          <a:p>
            <a:r>
              <a:rPr lang="en-IN" dirty="0"/>
              <a:t>Again the business manager has a conversation with us (i.e. a data scientist) that if you have 4 bedroom home and even if you have bathroom in all 4 rooms plus one guest bathroom, you will have total bath = total bed + 1 max. Anything above that is an outlier or a data error and can be removed</a:t>
            </a:r>
          </a:p>
        </p:txBody>
      </p:sp>
    </p:spTree>
    <p:extLst>
      <p:ext uri="{BB962C8B-B14F-4D97-AF65-F5344CB8AC3E}">
        <p14:creationId xmlns:p14="http://schemas.microsoft.com/office/powerpoint/2010/main" val="1021572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BECAC-B71B-6C8F-547E-B93520A4894C}"/>
              </a:ext>
            </a:extLst>
          </p:cNvPr>
          <p:cNvSpPr txBox="1"/>
          <p:nvPr/>
        </p:nvSpPr>
        <p:spPr>
          <a:xfrm>
            <a:off x="1210647" y="809044"/>
            <a:ext cx="6916315" cy="369332"/>
          </a:xfrm>
          <a:prstGeom prst="rect">
            <a:avLst/>
          </a:prstGeom>
          <a:noFill/>
        </p:spPr>
        <p:txBody>
          <a:bodyPr wrap="square">
            <a:spAutoFit/>
          </a:bodyPr>
          <a:lstStyle/>
          <a:p>
            <a:pPr algn="l"/>
            <a:r>
              <a:rPr lang="en-IN" b="1" i="0" dirty="0">
                <a:solidFill>
                  <a:srgbClr val="0000FF"/>
                </a:solidFill>
                <a:effectLst/>
                <a:latin typeface="Helvetica Neue"/>
              </a:rPr>
              <a:t>Build a Model Now...</a:t>
            </a:r>
          </a:p>
        </p:txBody>
      </p:sp>
      <p:pic>
        <p:nvPicPr>
          <p:cNvPr id="5" name="Picture 4">
            <a:extLst>
              <a:ext uri="{FF2B5EF4-FFF2-40B4-BE49-F238E27FC236}">
                <a16:creationId xmlns:a16="http://schemas.microsoft.com/office/drawing/2014/main" id="{E90F8F99-C01F-2396-DF0C-012CFEC04473}"/>
              </a:ext>
            </a:extLst>
          </p:cNvPr>
          <p:cNvPicPr>
            <a:picLocks noChangeAspect="1"/>
          </p:cNvPicPr>
          <p:nvPr/>
        </p:nvPicPr>
        <p:blipFill>
          <a:blip r:embed="rId2"/>
          <a:stretch>
            <a:fillRect/>
          </a:stretch>
        </p:blipFill>
        <p:spPr>
          <a:xfrm>
            <a:off x="942391" y="1526586"/>
            <a:ext cx="9423918" cy="3965106"/>
          </a:xfrm>
          <a:prstGeom prst="rect">
            <a:avLst/>
          </a:prstGeom>
        </p:spPr>
      </p:pic>
      <p:pic>
        <p:nvPicPr>
          <p:cNvPr id="7" name="Picture 6">
            <a:extLst>
              <a:ext uri="{FF2B5EF4-FFF2-40B4-BE49-F238E27FC236}">
                <a16:creationId xmlns:a16="http://schemas.microsoft.com/office/drawing/2014/main" id="{92753F91-6AAB-90F8-92CE-35CE589C1803}"/>
              </a:ext>
            </a:extLst>
          </p:cNvPr>
          <p:cNvPicPr>
            <a:picLocks noChangeAspect="1"/>
          </p:cNvPicPr>
          <p:nvPr/>
        </p:nvPicPr>
        <p:blipFill>
          <a:blip r:embed="rId3"/>
          <a:stretch>
            <a:fillRect/>
          </a:stretch>
        </p:blipFill>
        <p:spPr>
          <a:xfrm>
            <a:off x="1014607" y="5749309"/>
            <a:ext cx="1914525" cy="752475"/>
          </a:xfrm>
          <a:prstGeom prst="rect">
            <a:avLst/>
          </a:prstGeom>
        </p:spPr>
      </p:pic>
    </p:spTree>
    <p:extLst>
      <p:ext uri="{BB962C8B-B14F-4D97-AF65-F5344CB8AC3E}">
        <p14:creationId xmlns:p14="http://schemas.microsoft.com/office/powerpoint/2010/main" val="337685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359D7C-7B74-A358-6358-23337332BB67}"/>
              </a:ext>
            </a:extLst>
          </p:cNvPr>
          <p:cNvPicPr>
            <a:picLocks noChangeAspect="1"/>
          </p:cNvPicPr>
          <p:nvPr/>
        </p:nvPicPr>
        <p:blipFill>
          <a:blip r:embed="rId2"/>
          <a:stretch>
            <a:fillRect/>
          </a:stretch>
        </p:blipFill>
        <p:spPr>
          <a:xfrm>
            <a:off x="990502" y="1191499"/>
            <a:ext cx="2447925" cy="3933825"/>
          </a:xfrm>
          <a:prstGeom prst="rect">
            <a:avLst/>
          </a:prstGeom>
        </p:spPr>
      </p:pic>
      <p:pic>
        <p:nvPicPr>
          <p:cNvPr id="5" name="Picture 4">
            <a:extLst>
              <a:ext uri="{FF2B5EF4-FFF2-40B4-BE49-F238E27FC236}">
                <a16:creationId xmlns:a16="http://schemas.microsoft.com/office/drawing/2014/main" id="{B2B0D607-AB70-5777-C0B8-9D5BD3B9BA05}"/>
              </a:ext>
            </a:extLst>
          </p:cNvPr>
          <p:cNvPicPr>
            <a:picLocks noChangeAspect="1"/>
          </p:cNvPicPr>
          <p:nvPr/>
        </p:nvPicPr>
        <p:blipFill>
          <a:blip r:embed="rId3"/>
          <a:stretch>
            <a:fillRect/>
          </a:stretch>
        </p:blipFill>
        <p:spPr>
          <a:xfrm>
            <a:off x="4676678" y="597838"/>
            <a:ext cx="6048375" cy="2676525"/>
          </a:xfrm>
          <a:prstGeom prst="rect">
            <a:avLst/>
          </a:prstGeom>
        </p:spPr>
      </p:pic>
      <p:sp>
        <p:nvSpPr>
          <p:cNvPr id="9" name="TextBox 8">
            <a:extLst>
              <a:ext uri="{FF2B5EF4-FFF2-40B4-BE49-F238E27FC236}">
                <a16:creationId xmlns:a16="http://schemas.microsoft.com/office/drawing/2014/main" id="{5E8F6362-FB7A-2463-150C-8807A14C1F50}"/>
              </a:ext>
            </a:extLst>
          </p:cNvPr>
          <p:cNvSpPr txBox="1"/>
          <p:nvPr/>
        </p:nvSpPr>
        <p:spPr>
          <a:xfrm>
            <a:off x="4676678" y="3505945"/>
            <a:ext cx="6356479" cy="654402"/>
          </a:xfrm>
          <a:prstGeom prst="rect">
            <a:avLst/>
          </a:prstGeom>
          <a:noFill/>
        </p:spPr>
        <p:txBody>
          <a:bodyPr wrap="square">
            <a:spAutoFit/>
          </a:bodyPr>
          <a:lstStyle/>
          <a:p>
            <a:r>
              <a:rPr lang="en-IN" sz="1800" b="1" dirty="0">
                <a:solidFill>
                  <a:srgbClr val="0070C0"/>
                </a:solidFill>
              </a:rPr>
              <a:t>Use K Fold cross validation to measure accuracy of our Linear Regression model</a:t>
            </a:r>
          </a:p>
        </p:txBody>
      </p:sp>
      <p:sp>
        <p:nvSpPr>
          <p:cNvPr id="10" name="Rectangle 1">
            <a:extLst>
              <a:ext uri="{FF2B5EF4-FFF2-40B4-BE49-F238E27FC236}">
                <a16:creationId xmlns:a16="http://schemas.microsoft.com/office/drawing/2014/main" id="{38EB8B65-4DCC-F17E-5242-C5B82127D7D0}"/>
              </a:ext>
            </a:extLst>
          </p:cNvPr>
          <p:cNvSpPr>
            <a:spLocks noChangeArrowheads="1"/>
          </p:cNvSpPr>
          <p:nvPr/>
        </p:nvSpPr>
        <p:spPr bwMode="auto">
          <a:xfrm>
            <a:off x="4676678" y="4509771"/>
            <a:ext cx="7238514"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0.82702546, 0.86027005, 0.85322178, 0.8436466 , 0.85481502</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310E35F-C163-10A8-4B64-317D8B07D5D1}"/>
              </a:ext>
            </a:extLst>
          </p:cNvPr>
          <p:cNvSpPr txBox="1"/>
          <p:nvPr/>
        </p:nvSpPr>
        <p:spPr>
          <a:xfrm>
            <a:off x="1723831" y="5468237"/>
            <a:ext cx="9146332" cy="923330"/>
          </a:xfrm>
          <a:prstGeom prst="rect">
            <a:avLst/>
          </a:prstGeom>
          <a:noFill/>
        </p:spPr>
        <p:txBody>
          <a:bodyPr wrap="square">
            <a:spAutoFit/>
          </a:bodyPr>
          <a:lstStyle/>
          <a:p>
            <a:r>
              <a:rPr lang="en-IN" dirty="0"/>
              <a:t>We can see that in 5 iterations we get a score above 80% all the time. This is pretty good but we want to test few other algorithms for regression to see if we can get even better score. We will use </a:t>
            </a:r>
            <a:r>
              <a:rPr lang="en-IN" b="1" dirty="0" err="1"/>
              <a:t>GridSearchCV</a:t>
            </a:r>
            <a:r>
              <a:rPr lang="en-IN" dirty="0"/>
              <a:t> for this purpose</a:t>
            </a:r>
          </a:p>
        </p:txBody>
      </p:sp>
    </p:spTree>
    <p:extLst>
      <p:ext uri="{BB962C8B-B14F-4D97-AF65-F5344CB8AC3E}">
        <p14:creationId xmlns:p14="http://schemas.microsoft.com/office/powerpoint/2010/main" val="1313549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884477-2D70-8BB1-1C8F-D1589DF89A5B}"/>
              </a:ext>
            </a:extLst>
          </p:cNvPr>
          <p:cNvSpPr txBox="1"/>
          <p:nvPr/>
        </p:nvSpPr>
        <p:spPr>
          <a:xfrm>
            <a:off x="1259633" y="737118"/>
            <a:ext cx="8957388" cy="523220"/>
          </a:xfrm>
          <a:prstGeom prst="rect">
            <a:avLst/>
          </a:prstGeom>
          <a:noFill/>
        </p:spPr>
        <p:txBody>
          <a:bodyPr wrap="square" rtlCol="0">
            <a:spAutoFit/>
          </a:bodyPr>
          <a:lstStyle/>
          <a:p>
            <a:r>
              <a:rPr lang="en-US" sz="2800" b="1" dirty="0">
                <a:solidFill>
                  <a:srgbClr val="7030A0"/>
                </a:solidFill>
              </a:rPr>
              <a:t>Find best model using GridSearchCV</a:t>
            </a:r>
            <a:endParaRPr lang="en-IN" sz="2800" b="1" dirty="0">
              <a:solidFill>
                <a:srgbClr val="7030A0"/>
              </a:solidFill>
            </a:endParaRPr>
          </a:p>
        </p:txBody>
      </p:sp>
      <p:sp>
        <p:nvSpPr>
          <p:cNvPr id="4" name="TextBox 3">
            <a:extLst>
              <a:ext uri="{FF2B5EF4-FFF2-40B4-BE49-F238E27FC236}">
                <a16:creationId xmlns:a16="http://schemas.microsoft.com/office/drawing/2014/main" id="{85B88C34-61F6-1855-C745-DAAA2046B026}"/>
              </a:ext>
            </a:extLst>
          </p:cNvPr>
          <p:cNvSpPr txBox="1"/>
          <p:nvPr/>
        </p:nvSpPr>
        <p:spPr>
          <a:xfrm>
            <a:off x="1045029" y="1674674"/>
            <a:ext cx="9955762" cy="1754326"/>
          </a:xfrm>
          <a:prstGeom prst="rect">
            <a:avLst/>
          </a:prstGeom>
          <a:noFill/>
        </p:spPr>
        <p:txBody>
          <a:bodyPr wrap="square">
            <a:spAutoFit/>
          </a:bodyPr>
          <a:lstStyle/>
          <a:p>
            <a:r>
              <a:rPr lang="en-US" b="0" i="0" dirty="0">
                <a:solidFill>
                  <a:srgbClr val="222222"/>
                </a:solidFill>
                <a:effectLst/>
                <a:latin typeface="Verdana" panose="020B0604030504040204" pitchFamily="34" charset="0"/>
              </a:rPr>
              <a:t>GridSearchCV is a module of the </a:t>
            </a:r>
            <a:r>
              <a:rPr lang="en-US" b="0" i="0" dirty="0" err="1">
                <a:solidFill>
                  <a:srgbClr val="222222"/>
                </a:solidFill>
                <a:effectLst/>
                <a:latin typeface="Verdana" panose="020B0604030504040204" pitchFamily="34" charset="0"/>
              </a:rPr>
              <a:t>Sklearn</a:t>
            </a:r>
            <a:r>
              <a:rPr lang="en-US" b="0" i="0" dirty="0">
                <a:solidFill>
                  <a:srgbClr val="222222"/>
                </a:solidFill>
                <a:effectLst/>
                <a:latin typeface="Verdana" panose="020B0604030504040204" pitchFamily="34" charset="0"/>
              </a:rPr>
              <a:t> </a:t>
            </a:r>
            <a:r>
              <a:rPr lang="en-US" b="0" i="0" dirty="0" err="1">
                <a:solidFill>
                  <a:srgbClr val="222222"/>
                </a:solidFill>
                <a:effectLst/>
                <a:latin typeface="Verdana" panose="020B0604030504040204" pitchFamily="34" charset="0"/>
              </a:rPr>
              <a:t>model_selection</a:t>
            </a:r>
            <a:r>
              <a:rPr lang="en-US" b="0" i="0" dirty="0">
                <a:solidFill>
                  <a:srgbClr val="222222"/>
                </a:solidFill>
                <a:effectLst/>
                <a:latin typeface="Verdana" panose="020B0604030504040204" pitchFamily="34" charset="0"/>
              </a:rPr>
              <a:t> package that is used for Hyperparameter tuning. Given a set of different hyperparameters, GridSearchCV loops through all possible values and combinations of the hyperparameter and fits the model on the training dataset. In this process, it is able to identify the best values and combination of hyperparameters (from the given set) that produces the best accuracy.</a:t>
            </a:r>
            <a:endParaRPr lang="en-IN" dirty="0"/>
          </a:p>
        </p:txBody>
      </p:sp>
      <p:pic>
        <p:nvPicPr>
          <p:cNvPr id="6" name="Picture 5">
            <a:extLst>
              <a:ext uri="{FF2B5EF4-FFF2-40B4-BE49-F238E27FC236}">
                <a16:creationId xmlns:a16="http://schemas.microsoft.com/office/drawing/2014/main" id="{CEE9C7EA-9FBF-A823-766F-1FE68D12FC74}"/>
              </a:ext>
            </a:extLst>
          </p:cNvPr>
          <p:cNvPicPr>
            <a:picLocks noChangeAspect="1"/>
          </p:cNvPicPr>
          <p:nvPr/>
        </p:nvPicPr>
        <p:blipFill>
          <a:blip r:embed="rId2"/>
          <a:stretch>
            <a:fillRect/>
          </a:stretch>
        </p:blipFill>
        <p:spPr>
          <a:xfrm>
            <a:off x="2192694" y="3843336"/>
            <a:ext cx="5819775" cy="1714500"/>
          </a:xfrm>
          <a:prstGeom prst="rect">
            <a:avLst/>
          </a:prstGeom>
        </p:spPr>
      </p:pic>
    </p:spTree>
    <p:extLst>
      <p:ext uri="{BB962C8B-B14F-4D97-AF65-F5344CB8AC3E}">
        <p14:creationId xmlns:p14="http://schemas.microsoft.com/office/powerpoint/2010/main" val="318186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678F4C-CC54-34D3-2A04-9083FEDC0670}"/>
              </a:ext>
            </a:extLst>
          </p:cNvPr>
          <p:cNvSpPr txBox="1"/>
          <p:nvPr/>
        </p:nvSpPr>
        <p:spPr>
          <a:xfrm>
            <a:off x="837424" y="1031197"/>
            <a:ext cx="9398258" cy="923330"/>
          </a:xfrm>
          <a:prstGeom prst="rect">
            <a:avLst/>
          </a:prstGeom>
          <a:noFill/>
        </p:spPr>
        <p:txBody>
          <a:bodyPr wrap="square">
            <a:spAutoFit/>
          </a:bodyPr>
          <a:lstStyle/>
          <a:p>
            <a:pPr marL="285750" indent="-285750">
              <a:buFont typeface="Arial" panose="020B0604020202020204" pitchFamily="34" charset="0"/>
              <a:buChar char="•"/>
            </a:pPr>
            <a:r>
              <a:rPr lang="en-IN" dirty="0"/>
              <a:t>Based on above results we can say that Linear Regression gives the best score. Hence we will use that.</a:t>
            </a:r>
          </a:p>
          <a:p>
            <a:pPr marL="285750" indent="-285750">
              <a:buFont typeface="Arial" panose="020B0604020202020204" pitchFamily="34" charset="0"/>
              <a:buChar char="•"/>
            </a:pPr>
            <a:r>
              <a:rPr lang="en-IN" dirty="0"/>
              <a:t>Linear Regression gives us above 80% accuracy</a:t>
            </a:r>
          </a:p>
        </p:txBody>
      </p:sp>
      <p:sp>
        <p:nvSpPr>
          <p:cNvPr id="4" name="TextBox 3">
            <a:extLst>
              <a:ext uri="{FF2B5EF4-FFF2-40B4-BE49-F238E27FC236}">
                <a16:creationId xmlns:a16="http://schemas.microsoft.com/office/drawing/2014/main" id="{87454D1F-F277-CB61-4813-B7991BD0EA67}"/>
              </a:ext>
            </a:extLst>
          </p:cNvPr>
          <p:cNvSpPr txBox="1"/>
          <p:nvPr/>
        </p:nvSpPr>
        <p:spPr>
          <a:xfrm>
            <a:off x="1334667" y="206853"/>
            <a:ext cx="4500465" cy="584775"/>
          </a:xfrm>
          <a:prstGeom prst="rect">
            <a:avLst/>
          </a:prstGeom>
          <a:noFill/>
        </p:spPr>
        <p:txBody>
          <a:bodyPr wrap="square" rtlCol="0">
            <a:spAutoFit/>
          </a:bodyPr>
          <a:lstStyle/>
          <a:p>
            <a:r>
              <a:rPr lang="en-IN" sz="3200" b="1" dirty="0">
                <a:solidFill>
                  <a:srgbClr val="FF0000"/>
                </a:solidFill>
              </a:rPr>
              <a:t>Conclusion</a:t>
            </a:r>
          </a:p>
        </p:txBody>
      </p:sp>
      <p:pic>
        <p:nvPicPr>
          <p:cNvPr id="6" name="Picture 5">
            <a:extLst>
              <a:ext uri="{FF2B5EF4-FFF2-40B4-BE49-F238E27FC236}">
                <a16:creationId xmlns:a16="http://schemas.microsoft.com/office/drawing/2014/main" id="{F725E8A2-4106-BBD7-B896-23D939F656A5}"/>
              </a:ext>
            </a:extLst>
          </p:cNvPr>
          <p:cNvPicPr>
            <a:picLocks noChangeAspect="1"/>
          </p:cNvPicPr>
          <p:nvPr/>
        </p:nvPicPr>
        <p:blipFill>
          <a:blip r:embed="rId2"/>
          <a:stretch>
            <a:fillRect/>
          </a:stretch>
        </p:blipFill>
        <p:spPr>
          <a:xfrm>
            <a:off x="1532990" y="2269689"/>
            <a:ext cx="6957867" cy="772132"/>
          </a:xfrm>
          <a:prstGeom prst="rect">
            <a:avLst/>
          </a:prstGeom>
        </p:spPr>
      </p:pic>
      <p:pic>
        <p:nvPicPr>
          <p:cNvPr id="8" name="Picture 7">
            <a:extLst>
              <a:ext uri="{FF2B5EF4-FFF2-40B4-BE49-F238E27FC236}">
                <a16:creationId xmlns:a16="http://schemas.microsoft.com/office/drawing/2014/main" id="{BF6E86AB-4C01-6AC6-DA6B-ED97CEFB4F13}"/>
              </a:ext>
            </a:extLst>
          </p:cNvPr>
          <p:cNvPicPr>
            <a:picLocks noChangeAspect="1"/>
          </p:cNvPicPr>
          <p:nvPr/>
        </p:nvPicPr>
        <p:blipFill>
          <a:blip r:embed="rId3"/>
          <a:stretch>
            <a:fillRect/>
          </a:stretch>
        </p:blipFill>
        <p:spPr>
          <a:xfrm>
            <a:off x="1545820" y="3278370"/>
            <a:ext cx="7032512" cy="833028"/>
          </a:xfrm>
          <a:prstGeom prst="rect">
            <a:avLst/>
          </a:prstGeom>
        </p:spPr>
      </p:pic>
      <p:pic>
        <p:nvPicPr>
          <p:cNvPr id="10" name="Picture 9">
            <a:extLst>
              <a:ext uri="{FF2B5EF4-FFF2-40B4-BE49-F238E27FC236}">
                <a16:creationId xmlns:a16="http://schemas.microsoft.com/office/drawing/2014/main" id="{39D7A490-129A-FA5D-775B-95FEF0601DE2}"/>
              </a:ext>
            </a:extLst>
          </p:cNvPr>
          <p:cNvPicPr>
            <a:picLocks noChangeAspect="1"/>
          </p:cNvPicPr>
          <p:nvPr/>
        </p:nvPicPr>
        <p:blipFill>
          <a:blip r:embed="rId4"/>
          <a:stretch>
            <a:fillRect/>
          </a:stretch>
        </p:blipFill>
        <p:spPr>
          <a:xfrm>
            <a:off x="1563802" y="4401572"/>
            <a:ext cx="7064245" cy="754667"/>
          </a:xfrm>
          <a:prstGeom prst="rect">
            <a:avLst/>
          </a:prstGeom>
        </p:spPr>
      </p:pic>
      <p:pic>
        <p:nvPicPr>
          <p:cNvPr id="12" name="Picture 11">
            <a:extLst>
              <a:ext uri="{FF2B5EF4-FFF2-40B4-BE49-F238E27FC236}">
                <a16:creationId xmlns:a16="http://schemas.microsoft.com/office/drawing/2014/main" id="{4B184C56-4F39-C8B2-8EEC-185ED3207A13}"/>
              </a:ext>
            </a:extLst>
          </p:cNvPr>
          <p:cNvPicPr>
            <a:picLocks noChangeAspect="1"/>
          </p:cNvPicPr>
          <p:nvPr/>
        </p:nvPicPr>
        <p:blipFill>
          <a:blip r:embed="rId5"/>
          <a:stretch>
            <a:fillRect/>
          </a:stretch>
        </p:blipFill>
        <p:spPr>
          <a:xfrm>
            <a:off x="1563802" y="5433238"/>
            <a:ext cx="7064245" cy="750559"/>
          </a:xfrm>
          <a:prstGeom prst="rect">
            <a:avLst/>
          </a:prstGeom>
        </p:spPr>
      </p:pic>
    </p:spTree>
    <p:extLst>
      <p:ext uri="{BB962C8B-B14F-4D97-AF65-F5344CB8AC3E}">
        <p14:creationId xmlns:p14="http://schemas.microsoft.com/office/powerpoint/2010/main" val="3620376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19E81-AA5B-5249-9E7B-FDE9D21D9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51" y="161540"/>
            <a:ext cx="10263674" cy="61803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288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1F921B-D1A8-1AC4-8AF3-11B9D5B89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05" y="578498"/>
            <a:ext cx="11094099" cy="576631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30648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4749-3B62-A53B-B394-8C25471F0AEC}"/>
              </a:ext>
            </a:extLst>
          </p:cNvPr>
          <p:cNvSpPr>
            <a:spLocks noGrp="1"/>
          </p:cNvSpPr>
          <p:nvPr>
            <p:ph type="title"/>
          </p:nvPr>
        </p:nvSpPr>
        <p:spPr>
          <a:xfrm>
            <a:off x="1469381" y="599245"/>
            <a:ext cx="9520158" cy="1049235"/>
          </a:xfrm>
        </p:spPr>
        <p:txBody>
          <a:bodyPr/>
          <a:lstStyle/>
          <a:p>
            <a:r>
              <a:rPr lang="en-IN" b="1" dirty="0">
                <a:solidFill>
                  <a:srgbClr val="FF0000"/>
                </a:solidFill>
              </a:rPr>
              <a:t>content</a:t>
            </a:r>
          </a:p>
        </p:txBody>
      </p:sp>
      <p:sp>
        <p:nvSpPr>
          <p:cNvPr id="3" name="Content Placeholder 2">
            <a:extLst>
              <a:ext uri="{FF2B5EF4-FFF2-40B4-BE49-F238E27FC236}">
                <a16:creationId xmlns:a16="http://schemas.microsoft.com/office/drawing/2014/main" id="{1A54E647-257C-B02D-682E-F811446EE1A4}"/>
              </a:ext>
            </a:extLst>
          </p:cNvPr>
          <p:cNvSpPr>
            <a:spLocks noGrp="1"/>
          </p:cNvSpPr>
          <p:nvPr>
            <p:ph idx="1"/>
          </p:nvPr>
        </p:nvSpPr>
        <p:spPr>
          <a:xfrm>
            <a:off x="1335921" y="1853754"/>
            <a:ext cx="9520158" cy="3450613"/>
          </a:xfrm>
        </p:spPr>
        <p:txBody>
          <a:bodyPr/>
          <a:lstStyle/>
          <a:p>
            <a:r>
              <a:rPr lang="en-IN" dirty="0"/>
              <a:t>Data Cleaning</a:t>
            </a:r>
          </a:p>
          <a:p>
            <a:r>
              <a:rPr lang="en-IN" dirty="0"/>
              <a:t>Data Visualization</a:t>
            </a:r>
          </a:p>
          <a:p>
            <a:r>
              <a:rPr lang="en-IN" dirty="0"/>
              <a:t>Removing Outlier</a:t>
            </a:r>
          </a:p>
          <a:p>
            <a:r>
              <a:rPr lang="en-IN" dirty="0"/>
              <a:t>Dimensionality Reduction</a:t>
            </a:r>
          </a:p>
          <a:p>
            <a:r>
              <a:rPr lang="en-IN" dirty="0"/>
              <a:t>Prepare for model building</a:t>
            </a:r>
          </a:p>
          <a:p>
            <a:r>
              <a:rPr lang="en-IN" dirty="0"/>
              <a:t>Model building </a:t>
            </a:r>
          </a:p>
          <a:p>
            <a:r>
              <a:rPr lang="en-IN" dirty="0"/>
              <a:t>Find the among the three Algorithm which one is best.</a:t>
            </a:r>
          </a:p>
        </p:txBody>
      </p:sp>
    </p:spTree>
    <p:extLst>
      <p:ext uri="{BB962C8B-B14F-4D97-AF65-F5344CB8AC3E}">
        <p14:creationId xmlns:p14="http://schemas.microsoft.com/office/powerpoint/2010/main" val="160604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8EBF-B7BB-7E02-C646-A15EC640DCB9}"/>
              </a:ext>
            </a:extLst>
          </p:cNvPr>
          <p:cNvSpPr>
            <a:spLocks noGrp="1"/>
          </p:cNvSpPr>
          <p:nvPr>
            <p:ph type="title"/>
          </p:nvPr>
        </p:nvSpPr>
        <p:spPr/>
        <p:txBody>
          <a:bodyPr/>
          <a:lstStyle/>
          <a:p>
            <a:r>
              <a:rPr lang="en-US" dirty="0">
                <a:solidFill>
                  <a:srgbClr val="7030A0"/>
                </a:solidFill>
              </a:rPr>
              <a:t>Objective</a:t>
            </a:r>
            <a:endParaRPr lang="en-IN" dirty="0">
              <a:solidFill>
                <a:srgbClr val="7030A0"/>
              </a:solidFill>
            </a:endParaRPr>
          </a:p>
        </p:txBody>
      </p:sp>
      <p:sp>
        <p:nvSpPr>
          <p:cNvPr id="3" name="Content Placeholder 2">
            <a:extLst>
              <a:ext uri="{FF2B5EF4-FFF2-40B4-BE49-F238E27FC236}">
                <a16:creationId xmlns:a16="http://schemas.microsoft.com/office/drawing/2014/main" id="{CBBB23FB-ED97-0028-BB33-2A3420858307}"/>
              </a:ext>
            </a:extLst>
          </p:cNvPr>
          <p:cNvSpPr>
            <a:spLocks noGrp="1"/>
          </p:cNvSpPr>
          <p:nvPr>
            <p:ph idx="1"/>
          </p:nvPr>
        </p:nvSpPr>
        <p:spPr/>
        <p:txBody>
          <a:bodyPr/>
          <a:lstStyle/>
          <a:p>
            <a:pPr marL="0" indent="0">
              <a:buNone/>
            </a:pPr>
            <a:r>
              <a:rPr lang="en-US" sz="3200" i="1" dirty="0">
                <a:effectLst>
                  <a:outerShdw blurRad="38100" dist="38100" dir="2700000" algn="tl">
                    <a:srgbClr val="000000">
                      <a:alpha val="43137"/>
                    </a:srgbClr>
                  </a:outerShdw>
                </a:effectLst>
              </a:rPr>
              <a:t>Predicting the home prices in Bangalore using Linear Regression, Lasso Regression and Decision Tree Regression and finding which one gives best score to find prices of home.</a:t>
            </a:r>
          </a:p>
          <a:p>
            <a:pPr marL="0" indent="0">
              <a:buNone/>
            </a:pPr>
            <a:endParaRPr lang="en-US" i="1" dirty="0">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14433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F08E-C1FF-B006-6E74-C41399E06A4E}"/>
              </a:ext>
            </a:extLst>
          </p:cNvPr>
          <p:cNvSpPr>
            <a:spLocks noGrp="1"/>
          </p:cNvSpPr>
          <p:nvPr>
            <p:ph type="title"/>
          </p:nvPr>
        </p:nvSpPr>
        <p:spPr>
          <a:xfrm>
            <a:off x="1295402" y="636900"/>
            <a:ext cx="8244760" cy="1111844"/>
          </a:xfrm>
        </p:spPr>
        <p:txBody>
          <a:bodyPr/>
          <a:lstStyle/>
          <a:p>
            <a:r>
              <a:rPr lang="en-IN" dirty="0">
                <a:solidFill>
                  <a:srgbClr val="7030A0"/>
                </a:solidFill>
              </a:rPr>
              <a:t>Introduction</a:t>
            </a:r>
          </a:p>
        </p:txBody>
      </p:sp>
      <p:sp>
        <p:nvSpPr>
          <p:cNvPr id="3" name="Content Placeholder 2">
            <a:extLst>
              <a:ext uri="{FF2B5EF4-FFF2-40B4-BE49-F238E27FC236}">
                <a16:creationId xmlns:a16="http://schemas.microsoft.com/office/drawing/2014/main" id="{2121A80D-C5A9-143F-F7AC-3C69337BDFAE}"/>
              </a:ext>
            </a:extLst>
          </p:cNvPr>
          <p:cNvSpPr>
            <a:spLocks noGrp="1"/>
          </p:cNvSpPr>
          <p:nvPr>
            <p:ph idx="1"/>
          </p:nvPr>
        </p:nvSpPr>
        <p:spPr>
          <a:xfrm>
            <a:off x="1078525" y="1963347"/>
            <a:ext cx="10184000" cy="4424852"/>
          </a:xfrm>
        </p:spPr>
        <p:txBody>
          <a:bodyPr/>
          <a:lstStyle/>
          <a:p>
            <a:r>
              <a:rPr lang="en-US" b="0" dirty="0">
                <a:solidFill>
                  <a:srgbClr val="610B38"/>
                </a:solidFill>
                <a:effectLst/>
                <a:latin typeface="erdana"/>
              </a:rPr>
              <a:t>What is Machine Learning</a:t>
            </a:r>
          </a:p>
          <a:p>
            <a:pPr marL="0" indent="0">
              <a:buNone/>
            </a:pPr>
            <a:r>
              <a:rPr lang="en-US" b="0" i="0" dirty="0">
                <a:solidFill>
                  <a:srgbClr val="333333"/>
                </a:solidFill>
                <a:effectLst/>
                <a:latin typeface="inter-regular"/>
              </a:rPr>
              <a:t>In the real world, we are surrounded by humans who can learn everything from their experiences with their learning capability, and we have computers or machines which work on our instructions. But can a machine also learn from experiences or past data like a human does? So here comes the role of </a:t>
            </a:r>
            <a:r>
              <a:rPr lang="en-US" b="1" i="0" dirty="0">
                <a:solidFill>
                  <a:srgbClr val="333333"/>
                </a:solidFill>
                <a:effectLst/>
                <a:latin typeface="inter-bold"/>
              </a:rPr>
              <a:t>Machine Learning</a:t>
            </a:r>
            <a:r>
              <a:rPr lang="en-US" b="0" i="0" dirty="0">
                <a:solidFill>
                  <a:srgbClr val="333333"/>
                </a:solidFill>
                <a:effectLst/>
                <a:latin typeface="inter-regular"/>
              </a:rPr>
              <a:t>.</a:t>
            </a:r>
            <a:endParaRPr lang="en-US" dirty="0"/>
          </a:p>
          <a:p>
            <a:pPr marL="0" indent="0">
              <a:buNone/>
            </a:pPr>
            <a:br>
              <a:rPr lang="en-US" b="0" i="0" dirty="0">
                <a:solidFill>
                  <a:srgbClr val="333333"/>
                </a:solidFill>
                <a:effectLst/>
                <a:latin typeface="inter-regular"/>
              </a:rPr>
            </a:br>
            <a:endParaRPr lang="en-IN" dirty="0"/>
          </a:p>
        </p:txBody>
      </p:sp>
      <p:pic>
        <p:nvPicPr>
          <p:cNvPr id="1026" name="Picture 2" descr="Introduction to Machine Learning">
            <a:extLst>
              <a:ext uri="{FF2B5EF4-FFF2-40B4-BE49-F238E27FC236}">
                <a16:creationId xmlns:a16="http://schemas.microsoft.com/office/drawing/2014/main" id="{AF5FD42C-E300-F6F8-0081-C0F64ABF9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447" y="4031946"/>
            <a:ext cx="3455374" cy="2440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90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C54DBA-10A8-00E2-B0FE-986639749C43}"/>
              </a:ext>
            </a:extLst>
          </p:cNvPr>
          <p:cNvSpPr txBox="1"/>
          <p:nvPr/>
        </p:nvSpPr>
        <p:spPr>
          <a:xfrm>
            <a:off x="727787" y="984293"/>
            <a:ext cx="7847822" cy="1631216"/>
          </a:xfrm>
          <a:prstGeom prst="rect">
            <a:avLst/>
          </a:prstGeom>
          <a:noFill/>
        </p:spPr>
        <p:txBody>
          <a:bodyPr wrap="square">
            <a:spAutoFit/>
          </a:bodyPr>
          <a:lstStyle/>
          <a:p>
            <a:pPr algn="just"/>
            <a:r>
              <a:rPr lang="en-US" sz="2800" b="0" i="0" dirty="0">
                <a:solidFill>
                  <a:srgbClr val="7030A0"/>
                </a:solidFill>
                <a:effectLst/>
                <a:latin typeface="erdana"/>
              </a:rPr>
              <a:t>Classification of Machine Learning</a:t>
            </a:r>
          </a:p>
          <a:p>
            <a:pPr algn="just"/>
            <a:r>
              <a:rPr lang="en-US" b="0" i="0" dirty="0">
                <a:solidFill>
                  <a:srgbClr val="333333"/>
                </a:solidFill>
                <a:effectLst/>
                <a:latin typeface="inter-regular"/>
              </a:rPr>
              <a:t>At a broad level, machine learning can be classified into three types:</a:t>
            </a:r>
          </a:p>
          <a:p>
            <a:pPr algn="just">
              <a:buFont typeface="+mj-lt"/>
              <a:buAutoNum type="arabicPeriod"/>
            </a:pPr>
            <a:r>
              <a:rPr lang="en-US" b="1" i="0" dirty="0">
                <a:solidFill>
                  <a:srgbClr val="000000"/>
                </a:solidFill>
                <a:effectLst/>
                <a:latin typeface="inter-bold"/>
              </a:rPr>
              <a:t>Supervised learning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Unsupervised learning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Reinforcement learning</a:t>
            </a:r>
            <a:endParaRPr lang="en-US" b="0" i="0" dirty="0">
              <a:solidFill>
                <a:srgbClr val="000000"/>
              </a:solidFill>
              <a:effectLst/>
              <a:latin typeface="inter-regular"/>
            </a:endParaRPr>
          </a:p>
        </p:txBody>
      </p:sp>
      <p:pic>
        <p:nvPicPr>
          <p:cNvPr id="1026" name="Picture 2" descr="Introduction to Machine Learning">
            <a:extLst>
              <a:ext uri="{FF2B5EF4-FFF2-40B4-BE49-F238E27FC236}">
                <a16:creationId xmlns:a16="http://schemas.microsoft.com/office/drawing/2014/main" id="{1687C3E2-DEC5-D903-AB7E-FFBA1A4D7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441" y="2708697"/>
            <a:ext cx="50292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32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B68A-9B62-66BE-5E3F-157B7B493A9A}"/>
              </a:ext>
            </a:extLst>
          </p:cNvPr>
          <p:cNvSpPr>
            <a:spLocks noGrp="1"/>
          </p:cNvSpPr>
          <p:nvPr>
            <p:ph type="title"/>
          </p:nvPr>
        </p:nvSpPr>
        <p:spPr/>
        <p:txBody>
          <a:bodyPr/>
          <a:lstStyle/>
          <a:p>
            <a:r>
              <a:rPr lang="en-IN" dirty="0">
                <a:solidFill>
                  <a:srgbClr val="7030A0"/>
                </a:solidFill>
              </a:rPr>
              <a:t>Supervised Learning</a:t>
            </a:r>
          </a:p>
        </p:txBody>
      </p:sp>
      <p:sp>
        <p:nvSpPr>
          <p:cNvPr id="3" name="Content Placeholder 2">
            <a:extLst>
              <a:ext uri="{FF2B5EF4-FFF2-40B4-BE49-F238E27FC236}">
                <a16:creationId xmlns:a16="http://schemas.microsoft.com/office/drawing/2014/main" id="{8C9EEFAD-F0B8-AF90-D68C-ED47B2B1C9DB}"/>
              </a:ext>
            </a:extLst>
          </p:cNvPr>
          <p:cNvSpPr>
            <a:spLocks noGrp="1"/>
          </p:cNvSpPr>
          <p:nvPr>
            <p:ph idx="1"/>
          </p:nvPr>
        </p:nvSpPr>
        <p:spPr/>
        <p:txBody>
          <a:bodyPr>
            <a:normAutofit fontScale="77500" lnSpcReduction="20000"/>
          </a:bodyPr>
          <a:lstStyle/>
          <a:p>
            <a:r>
              <a:rPr lang="en-US" sz="2400" b="0" i="0" dirty="0">
                <a:solidFill>
                  <a:srgbClr val="333333"/>
                </a:solidFill>
                <a:effectLst/>
                <a:latin typeface="inter-regular"/>
              </a:rPr>
              <a:t>Supervised learning is a type of machine learning method in which we provide sample labeled data to the machine learning system in order to train it, and on that basis, it predicts the output.</a:t>
            </a:r>
            <a:endParaRPr lang="en-IN" sz="2400" b="0" i="0" dirty="0">
              <a:solidFill>
                <a:srgbClr val="610B4B"/>
              </a:solidFill>
              <a:effectLst/>
              <a:latin typeface="erdana"/>
            </a:endParaRPr>
          </a:p>
          <a:p>
            <a:r>
              <a:rPr lang="en-US" sz="2400" b="0" i="0" dirty="0">
                <a:solidFill>
                  <a:srgbClr val="333333"/>
                </a:solidFill>
                <a:effectLst/>
                <a:latin typeface="inter-regular"/>
              </a:rPr>
              <a:t>The goal of supervised learning is to map input data with the output data. The supervised learning is based on supervision, and it is the same as when a student learns things in the supervision of the teacher. The example of supervised learning is </a:t>
            </a:r>
            <a:r>
              <a:rPr lang="en-US" sz="2400" b="1" i="0" dirty="0">
                <a:solidFill>
                  <a:srgbClr val="333333"/>
                </a:solidFill>
                <a:effectLst/>
                <a:latin typeface="inter-bold"/>
              </a:rPr>
              <a:t>spam filtering</a:t>
            </a:r>
            <a:r>
              <a:rPr lang="en-US" sz="2400" b="0" i="0" dirty="0">
                <a:solidFill>
                  <a:srgbClr val="333333"/>
                </a:solidFill>
                <a:effectLst/>
                <a:latin typeface="inter-regular"/>
              </a:rPr>
              <a:t>.</a:t>
            </a:r>
          </a:p>
          <a:p>
            <a:pPr marL="0" indent="0" algn="just">
              <a:buNone/>
            </a:pPr>
            <a:r>
              <a:rPr lang="en-US" sz="2400" b="0" i="0" dirty="0">
                <a:solidFill>
                  <a:srgbClr val="C00000"/>
                </a:solidFill>
                <a:effectLst/>
                <a:latin typeface="inter-regular"/>
              </a:rPr>
              <a:t>Supervised learning can be grouped further in two categories of algorithms:</a:t>
            </a:r>
          </a:p>
          <a:p>
            <a:pPr algn="just">
              <a:buFont typeface="Arial" panose="020B0604020202020204" pitchFamily="34" charset="0"/>
              <a:buChar char="•"/>
            </a:pPr>
            <a:r>
              <a:rPr lang="en-US" sz="2000" b="1" i="0" dirty="0">
                <a:solidFill>
                  <a:srgbClr val="000000"/>
                </a:solidFill>
                <a:effectLst/>
                <a:latin typeface="inter-bold"/>
              </a:rPr>
              <a:t>Classification</a:t>
            </a:r>
            <a:endParaRPr lang="en-US" sz="2000" b="0" i="0" dirty="0">
              <a:solidFill>
                <a:srgbClr val="000000"/>
              </a:solidFill>
              <a:effectLst/>
              <a:latin typeface="inter-regular"/>
            </a:endParaRPr>
          </a:p>
          <a:p>
            <a:pPr algn="just">
              <a:buFont typeface="Arial" panose="020B0604020202020204" pitchFamily="34" charset="0"/>
              <a:buChar char="•"/>
            </a:pPr>
            <a:r>
              <a:rPr lang="en-US" sz="2000" b="1" i="0" dirty="0">
                <a:solidFill>
                  <a:srgbClr val="000000"/>
                </a:solidFill>
                <a:effectLst/>
                <a:latin typeface="inter-bold"/>
              </a:rPr>
              <a:t>Regression</a:t>
            </a:r>
            <a:endParaRPr lang="en-US" sz="2000" b="0" i="0" dirty="0">
              <a:solidFill>
                <a:srgbClr val="000000"/>
              </a:solidFill>
              <a:effectLst/>
              <a:latin typeface="inter-regular"/>
            </a:endParaRPr>
          </a:p>
          <a:p>
            <a:endParaRPr lang="en-US" sz="2400" dirty="0">
              <a:solidFill>
                <a:srgbClr val="333333"/>
              </a:solidFill>
              <a:latin typeface="inter-regular"/>
            </a:endParaRPr>
          </a:p>
        </p:txBody>
      </p:sp>
    </p:spTree>
    <p:extLst>
      <p:ext uri="{BB962C8B-B14F-4D97-AF65-F5344CB8AC3E}">
        <p14:creationId xmlns:p14="http://schemas.microsoft.com/office/powerpoint/2010/main" val="379065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CC83-1EE5-B996-36E2-E4EB0AB5C4CE}"/>
              </a:ext>
            </a:extLst>
          </p:cNvPr>
          <p:cNvSpPr>
            <a:spLocks noGrp="1"/>
          </p:cNvSpPr>
          <p:nvPr>
            <p:ph type="title"/>
          </p:nvPr>
        </p:nvSpPr>
        <p:spPr/>
        <p:txBody>
          <a:bodyPr/>
          <a:lstStyle/>
          <a:p>
            <a:r>
              <a:rPr lang="en-IN" dirty="0">
                <a:solidFill>
                  <a:srgbClr val="7030A0"/>
                </a:solidFill>
              </a:rPr>
              <a:t>Classification</a:t>
            </a:r>
          </a:p>
        </p:txBody>
      </p:sp>
      <p:sp>
        <p:nvSpPr>
          <p:cNvPr id="3" name="TextBox 2">
            <a:extLst>
              <a:ext uri="{FF2B5EF4-FFF2-40B4-BE49-F238E27FC236}">
                <a16:creationId xmlns:a16="http://schemas.microsoft.com/office/drawing/2014/main" id="{DE302611-B61C-25F6-6C40-B0CB7FF9D31B}"/>
              </a:ext>
            </a:extLst>
          </p:cNvPr>
          <p:cNvSpPr txBox="1"/>
          <p:nvPr/>
        </p:nvSpPr>
        <p:spPr>
          <a:xfrm>
            <a:off x="845914" y="1907364"/>
            <a:ext cx="9865630" cy="1200329"/>
          </a:xfrm>
          <a:prstGeom prst="rect">
            <a:avLst/>
          </a:prstGeom>
          <a:noFill/>
        </p:spPr>
        <p:txBody>
          <a:bodyPr wrap="square" rtlCol="0">
            <a:spAutoFit/>
          </a:bodyPr>
          <a:lstStyle/>
          <a:p>
            <a:r>
              <a:rPr lang="en-US" b="0" i="0" dirty="0">
                <a:solidFill>
                  <a:srgbClr val="333333"/>
                </a:solidFill>
                <a:effectLst/>
                <a:latin typeface="inter-regular"/>
              </a:rPr>
              <a:t>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 Such as, </a:t>
            </a:r>
            <a:r>
              <a:rPr lang="en-US" b="1" i="0" dirty="0">
                <a:solidFill>
                  <a:srgbClr val="333333"/>
                </a:solidFill>
                <a:effectLst/>
                <a:latin typeface="inter-bold"/>
              </a:rPr>
              <a:t>Yes or No, 0 or 1, Spam or Not Spam, cat or dog,</a:t>
            </a:r>
            <a:r>
              <a:rPr lang="en-US" b="0" i="0" dirty="0">
                <a:solidFill>
                  <a:srgbClr val="333333"/>
                </a:solidFill>
                <a:effectLst/>
                <a:latin typeface="inter-regular"/>
              </a:rPr>
              <a:t> etc. Classes can be called as targets/labels or categories.</a:t>
            </a:r>
            <a:endParaRPr lang="en-IN" dirty="0"/>
          </a:p>
        </p:txBody>
      </p:sp>
      <p:sp>
        <p:nvSpPr>
          <p:cNvPr id="5" name="TextBox 4">
            <a:extLst>
              <a:ext uri="{FF2B5EF4-FFF2-40B4-BE49-F238E27FC236}">
                <a16:creationId xmlns:a16="http://schemas.microsoft.com/office/drawing/2014/main" id="{7E638B2A-BABA-6DC2-C2F4-2B584D754B0D}"/>
              </a:ext>
            </a:extLst>
          </p:cNvPr>
          <p:cNvSpPr txBox="1"/>
          <p:nvPr/>
        </p:nvSpPr>
        <p:spPr>
          <a:xfrm>
            <a:off x="1891783" y="3332042"/>
            <a:ext cx="6097554" cy="369332"/>
          </a:xfrm>
          <a:prstGeom prst="rect">
            <a:avLst/>
          </a:prstGeom>
          <a:noFill/>
        </p:spPr>
        <p:txBody>
          <a:bodyPr wrap="square">
            <a:spAutoFit/>
          </a:bodyPr>
          <a:lstStyle/>
          <a:p>
            <a:pPr algn="ctr"/>
            <a:r>
              <a:rPr lang="en-US" b="0" i="0" dirty="0">
                <a:solidFill>
                  <a:srgbClr val="000000"/>
                </a:solidFill>
                <a:effectLst/>
                <a:latin typeface="inter-regular"/>
              </a:rPr>
              <a:t>y=f(x), where y = categorical output  </a:t>
            </a:r>
          </a:p>
        </p:txBody>
      </p:sp>
      <p:pic>
        <p:nvPicPr>
          <p:cNvPr id="2050" name="Picture 2" descr="Classification Algorithm in Machine Learning ">
            <a:extLst>
              <a:ext uri="{FF2B5EF4-FFF2-40B4-BE49-F238E27FC236}">
                <a16:creationId xmlns:a16="http://schemas.microsoft.com/office/drawing/2014/main" id="{CE4D67EC-614A-C1C1-C6C1-468CBAD8D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69" y="3332042"/>
            <a:ext cx="3278217" cy="29037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997496-F6D6-879D-7099-7136EB45FB3A}"/>
              </a:ext>
            </a:extLst>
          </p:cNvPr>
          <p:cNvSpPr txBox="1"/>
          <p:nvPr/>
        </p:nvSpPr>
        <p:spPr>
          <a:xfrm>
            <a:off x="4940560" y="3945764"/>
            <a:ext cx="6097554" cy="2308324"/>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inter-bold"/>
              </a:rPr>
              <a:t>Binary Classifier:</a:t>
            </a:r>
            <a:r>
              <a:rPr lang="en-US" b="0" i="0" dirty="0">
                <a:solidFill>
                  <a:srgbClr val="000000"/>
                </a:solidFill>
                <a:effectLst/>
                <a:latin typeface="inter-regular"/>
              </a:rPr>
              <a:t> If the classification problem has only two possible outcomes, then it is called as Binary Classifier.</a:t>
            </a:r>
            <a:br>
              <a:rPr lang="en-US" b="0" i="0" dirty="0">
                <a:solidFill>
                  <a:srgbClr val="000000"/>
                </a:solidFill>
                <a:effectLst/>
                <a:latin typeface="inter-regular"/>
              </a:rPr>
            </a:br>
            <a:r>
              <a:rPr lang="en-US" b="1" i="0" dirty="0">
                <a:solidFill>
                  <a:srgbClr val="000000"/>
                </a:solidFill>
                <a:effectLst/>
                <a:latin typeface="inter-bold"/>
              </a:rPr>
              <a:t>Examples:</a:t>
            </a:r>
            <a:r>
              <a:rPr lang="en-US" b="0" i="0" dirty="0">
                <a:solidFill>
                  <a:srgbClr val="000000"/>
                </a:solidFill>
                <a:effectLst/>
                <a:latin typeface="inter-regular"/>
              </a:rPr>
              <a:t> YES or NO, MALE or FEMALE, SPAM or NOT SPAM, CAT or DOG, etc.</a:t>
            </a:r>
          </a:p>
          <a:p>
            <a:pPr algn="just">
              <a:buFont typeface="Arial" panose="020B0604020202020204" pitchFamily="34" charset="0"/>
              <a:buChar char="•"/>
            </a:pPr>
            <a:r>
              <a:rPr lang="en-US" b="1" i="0" dirty="0">
                <a:solidFill>
                  <a:srgbClr val="000000"/>
                </a:solidFill>
                <a:effectLst/>
                <a:latin typeface="inter-bold"/>
              </a:rPr>
              <a:t>Multi-class Classifier:</a:t>
            </a:r>
            <a:r>
              <a:rPr lang="en-US" b="0" i="0" dirty="0">
                <a:solidFill>
                  <a:srgbClr val="000000"/>
                </a:solidFill>
                <a:effectLst/>
                <a:latin typeface="inter-regular"/>
              </a:rPr>
              <a:t> If a classification problem has more than two outcomes, then it is called as Multi-class Classifier.</a:t>
            </a:r>
            <a:br>
              <a:rPr lang="en-US" b="0" i="0" dirty="0">
                <a:solidFill>
                  <a:srgbClr val="000000"/>
                </a:solidFill>
                <a:effectLst/>
                <a:latin typeface="inter-regular"/>
              </a:rPr>
            </a:br>
            <a:r>
              <a:rPr lang="en-US" b="1" i="0" dirty="0">
                <a:solidFill>
                  <a:srgbClr val="000000"/>
                </a:solidFill>
                <a:effectLst/>
                <a:latin typeface="inter-bold"/>
              </a:rPr>
              <a:t>Example:</a:t>
            </a:r>
            <a:r>
              <a:rPr lang="en-US" b="0" i="0" dirty="0">
                <a:solidFill>
                  <a:srgbClr val="000000"/>
                </a:solidFill>
                <a:effectLst/>
                <a:latin typeface="inter-regular"/>
              </a:rPr>
              <a:t> Classifications of types of crops, Classification of types of music.</a:t>
            </a:r>
          </a:p>
        </p:txBody>
      </p:sp>
    </p:spTree>
    <p:extLst>
      <p:ext uri="{BB962C8B-B14F-4D97-AF65-F5344CB8AC3E}">
        <p14:creationId xmlns:p14="http://schemas.microsoft.com/office/powerpoint/2010/main" val="21074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555A-7A2C-D664-8CD3-63ECD9D8D53B}"/>
              </a:ext>
            </a:extLst>
          </p:cNvPr>
          <p:cNvSpPr>
            <a:spLocks noGrp="1"/>
          </p:cNvSpPr>
          <p:nvPr>
            <p:ph type="title"/>
          </p:nvPr>
        </p:nvSpPr>
        <p:spPr/>
        <p:txBody>
          <a:bodyPr/>
          <a:lstStyle/>
          <a:p>
            <a:r>
              <a:rPr lang="en-IN" dirty="0">
                <a:solidFill>
                  <a:srgbClr val="7030A0"/>
                </a:solidFill>
              </a:rPr>
              <a:t>Regression</a:t>
            </a:r>
          </a:p>
        </p:txBody>
      </p:sp>
      <p:sp>
        <p:nvSpPr>
          <p:cNvPr id="4" name="TextBox 3">
            <a:extLst>
              <a:ext uri="{FF2B5EF4-FFF2-40B4-BE49-F238E27FC236}">
                <a16:creationId xmlns:a16="http://schemas.microsoft.com/office/drawing/2014/main" id="{8DAC38C8-EDCA-E09E-45D7-30E5B9926F37}"/>
              </a:ext>
            </a:extLst>
          </p:cNvPr>
          <p:cNvSpPr txBox="1"/>
          <p:nvPr/>
        </p:nvSpPr>
        <p:spPr>
          <a:xfrm>
            <a:off x="949390" y="1996952"/>
            <a:ext cx="9603532" cy="646331"/>
          </a:xfrm>
          <a:prstGeom prst="rect">
            <a:avLst/>
          </a:prstGeom>
          <a:noFill/>
        </p:spPr>
        <p:txBody>
          <a:bodyPr wrap="square">
            <a:spAutoFit/>
          </a:bodyPr>
          <a:lstStyle/>
          <a:p>
            <a:r>
              <a:rPr lang="en-US" b="0" i="0" dirty="0">
                <a:solidFill>
                  <a:srgbClr val="333333"/>
                </a:solidFill>
                <a:effectLst/>
                <a:latin typeface="inter-regular"/>
              </a:rPr>
              <a:t>Regression analysis is a statistical method to model the relationship between a dependent (target) and independent (predictor) variables with one or more independent variables.</a:t>
            </a:r>
            <a:endParaRPr lang="en-IN" dirty="0"/>
          </a:p>
        </p:txBody>
      </p:sp>
      <p:sp>
        <p:nvSpPr>
          <p:cNvPr id="6" name="TextBox 5">
            <a:extLst>
              <a:ext uri="{FF2B5EF4-FFF2-40B4-BE49-F238E27FC236}">
                <a16:creationId xmlns:a16="http://schemas.microsoft.com/office/drawing/2014/main" id="{243B0370-4EDF-6ECB-FB62-644791990F4D}"/>
              </a:ext>
            </a:extLst>
          </p:cNvPr>
          <p:cNvSpPr txBox="1"/>
          <p:nvPr/>
        </p:nvSpPr>
        <p:spPr>
          <a:xfrm>
            <a:off x="949390" y="2643283"/>
            <a:ext cx="7681426" cy="369332"/>
          </a:xfrm>
          <a:prstGeom prst="rect">
            <a:avLst/>
          </a:prstGeom>
          <a:noFill/>
        </p:spPr>
        <p:txBody>
          <a:bodyPr wrap="square">
            <a:spAutoFit/>
          </a:bodyPr>
          <a:lstStyle/>
          <a:p>
            <a:r>
              <a:rPr lang="en-US" b="0" i="0" dirty="0">
                <a:solidFill>
                  <a:srgbClr val="333333"/>
                </a:solidFill>
                <a:effectLst/>
                <a:latin typeface="inter-regular"/>
              </a:rPr>
              <a:t>It predicts continuous/real values such as </a:t>
            </a:r>
            <a:r>
              <a:rPr lang="en-US" b="1" i="0" dirty="0">
                <a:solidFill>
                  <a:srgbClr val="333333"/>
                </a:solidFill>
                <a:effectLst/>
                <a:latin typeface="inter-bold"/>
              </a:rPr>
              <a:t>temperature, age, salary, price,</a:t>
            </a:r>
            <a:r>
              <a:rPr lang="en-US" b="0" i="0" dirty="0">
                <a:solidFill>
                  <a:srgbClr val="333333"/>
                </a:solidFill>
                <a:effectLst/>
                <a:latin typeface="inter-regular"/>
              </a:rPr>
              <a:t> etc.</a:t>
            </a:r>
            <a:endParaRPr lang="en-IN" dirty="0"/>
          </a:p>
        </p:txBody>
      </p:sp>
      <p:sp>
        <p:nvSpPr>
          <p:cNvPr id="8" name="TextBox 7">
            <a:extLst>
              <a:ext uri="{FF2B5EF4-FFF2-40B4-BE49-F238E27FC236}">
                <a16:creationId xmlns:a16="http://schemas.microsoft.com/office/drawing/2014/main" id="{D664E7F3-CA12-4426-4C71-DE3E99BCAB44}"/>
              </a:ext>
            </a:extLst>
          </p:cNvPr>
          <p:cNvSpPr txBox="1"/>
          <p:nvPr/>
        </p:nvSpPr>
        <p:spPr>
          <a:xfrm>
            <a:off x="2330321" y="3245221"/>
            <a:ext cx="6097554" cy="1200329"/>
          </a:xfrm>
          <a:prstGeom prst="rect">
            <a:avLst/>
          </a:prstGeom>
          <a:noFill/>
        </p:spPr>
        <p:txBody>
          <a:bodyPr wrap="square">
            <a:spAutoFit/>
          </a:bodyPr>
          <a:lstStyle/>
          <a:p>
            <a:r>
              <a:rPr lang="en-US" b="1" i="1" dirty="0">
                <a:solidFill>
                  <a:srgbClr val="333333"/>
                </a:solidFill>
                <a:effectLst/>
                <a:latin typeface="inter-bold"/>
              </a:rPr>
              <a:t>"Regression shows a line or curve that passes through all the datapoints on target-predictor graph in such a way that the vertical distance between the datapoints and the regression line is minimum."</a:t>
            </a:r>
            <a:endParaRPr lang="en-IN" dirty="0"/>
          </a:p>
        </p:txBody>
      </p:sp>
    </p:spTree>
    <p:extLst>
      <p:ext uri="{BB962C8B-B14F-4D97-AF65-F5344CB8AC3E}">
        <p14:creationId xmlns:p14="http://schemas.microsoft.com/office/powerpoint/2010/main" val="18527452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1008</TotalTime>
  <Words>1280</Words>
  <Application>Microsoft Office PowerPoint</Application>
  <PresentationFormat>Widescreen</PresentationFormat>
  <Paragraphs>94</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Courier New</vt:lpstr>
      <vt:lpstr>erdana</vt:lpstr>
      <vt:lpstr>Helvetica Neue</vt:lpstr>
      <vt:lpstr>inter-bold</vt:lpstr>
      <vt:lpstr>inter-regular</vt:lpstr>
      <vt:lpstr>Palatino Linotype</vt:lpstr>
      <vt:lpstr>Verdana</vt:lpstr>
      <vt:lpstr>Gallery</vt:lpstr>
      <vt:lpstr>PowerPoint Presentation</vt:lpstr>
      <vt:lpstr>Predicting Home Prices in Bangalore</vt:lpstr>
      <vt:lpstr>content</vt:lpstr>
      <vt:lpstr>Objective</vt:lpstr>
      <vt:lpstr>Introduction</vt:lpstr>
      <vt:lpstr>PowerPoint Presentation</vt:lpstr>
      <vt:lpstr>Supervised Learning</vt:lpstr>
      <vt:lpstr>Classification</vt:lpstr>
      <vt:lpstr>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Home Prices in Banglore</dc:title>
  <dc:creator>Vijayalaxmi Kaleguddi</dc:creator>
  <cp:lastModifiedBy>Vijayalaxmi Kaleguddi</cp:lastModifiedBy>
  <cp:revision>6</cp:revision>
  <dcterms:created xsi:type="dcterms:W3CDTF">2022-08-17T10:22:11Z</dcterms:created>
  <dcterms:modified xsi:type="dcterms:W3CDTF">2022-08-19T11:12:48Z</dcterms:modified>
</cp:coreProperties>
</file>