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5"/>
  </p:notesMasterIdLst>
  <p:sldIdLst>
    <p:sldId id="277" r:id="rId3"/>
    <p:sldId id="421" r:id="rId4"/>
    <p:sldId id="541" r:id="rId5"/>
    <p:sldId id="537" r:id="rId6"/>
    <p:sldId id="487" r:id="rId7"/>
    <p:sldId id="538" r:id="rId8"/>
    <p:sldId id="542" r:id="rId9"/>
    <p:sldId id="539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10" r:id="rId27"/>
    <p:sldId id="511" r:id="rId28"/>
    <p:sldId id="512" r:id="rId29"/>
    <p:sldId id="513" r:id="rId30"/>
    <p:sldId id="514" r:id="rId31"/>
    <p:sldId id="515" r:id="rId32"/>
    <p:sldId id="517" r:id="rId33"/>
    <p:sldId id="518" r:id="rId34"/>
    <p:sldId id="519" r:id="rId35"/>
    <p:sldId id="520" r:id="rId36"/>
    <p:sldId id="521" r:id="rId37"/>
    <p:sldId id="522" r:id="rId38"/>
    <p:sldId id="523" r:id="rId39"/>
    <p:sldId id="524" r:id="rId40"/>
    <p:sldId id="540" r:id="rId41"/>
    <p:sldId id="535" r:id="rId42"/>
    <p:sldId id="288" r:id="rId43"/>
    <p:sldId id="283" r:id="rId44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  <p:cmAuthor id="1" name="Alka Jhanwar" initials="AJ" lastIdx="1" clrIdx="1">
    <p:extLst>
      <p:ext uri="{19B8F6BF-5375-455C-9EA6-DF929625EA0E}">
        <p15:presenceInfo xmlns:p15="http://schemas.microsoft.com/office/powerpoint/2012/main" userId="S-1-5-21-1343024091-1637723038-725345543-1804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43" autoAdjust="0"/>
  </p:normalViewPr>
  <p:slideViewPr>
    <p:cSldViewPr>
      <p:cViewPr varScale="1">
        <p:scale>
          <a:sx n="83" d="100"/>
          <a:sy n="83" d="100"/>
        </p:scale>
        <p:origin x="786" y="84"/>
      </p:cViewPr>
      <p:guideLst>
        <p:guide orient="horz" pos="486"/>
        <p:guide pos="6019"/>
        <p:guide pos="432"/>
      </p:guideLst>
    </p:cSldViewPr>
  </p:slideViewPr>
  <p:outlineViewPr>
    <p:cViewPr>
      <p:scale>
        <a:sx n="33" d="100"/>
        <a:sy n="33" d="100"/>
      </p:scale>
      <p:origin x="0" y="-97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1T14:52:23.10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Responsive web design is about creating web sites which automatically adjust themselves to look good on all devices, from small phones to large desktops.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1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getting-starte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7364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Bootstrap 4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Alka Jhanwar</a:t>
            </a: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.</a:t>
            </a:r>
            <a:r>
              <a:rPr lang="en-US" dirty="0" err="1" smtClean="0"/>
              <a:t>container-sm|md|lg|xl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818367"/>
              </p:ext>
            </p:extLst>
          </p:nvPr>
        </p:nvGraphicFramePr>
        <p:xfrm>
          <a:off x="2209800" y="1762919"/>
          <a:ext cx="5105400" cy="186657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91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9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Class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97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Extra small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&lt;576px</a:t>
                      </a:r>
                      <a:endParaRPr lang="en-US" sz="1400" b="1" dirty="0">
                        <a:effectLst/>
                      </a:endParaRP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Small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≥576px</a:t>
                      </a:r>
                      <a:endParaRPr lang="en-US" sz="1400" b="1" dirty="0">
                        <a:effectLst/>
                      </a:endParaRP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Medium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≥768px</a:t>
                      </a:r>
                      <a:endParaRPr lang="en-US" sz="1400" b="1" dirty="0">
                        <a:effectLst/>
                      </a:endParaRP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Large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≥992px</a:t>
                      </a:r>
                      <a:endParaRPr lang="en-US" sz="1400" b="1" dirty="0">
                        <a:effectLst/>
                      </a:endParaRP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Extra large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≥1200px</a:t>
                      </a:r>
                      <a:endParaRPr lang="en-US" sz="1400" b="1" dirty="0">
                        <a:effectLst/>
                      </a:endParaRPr>
                    </a:p>
                  </a:txBody>
                  <a:tcPr marL="54899" marR="54899" marT="54899" marB="548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9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.container-</a:t>
                      </a:r>
                      <a:r>
                        <a:rPr lang="en-US" sz="1400" dirty="0" err="1">
                          <a:effectLst/>
                        </a:rPr>
                        <a:t>sm</a:t>
                      </a:r>
                      <a:endParaRPr lang="en-US" sz="1400" dirty="0">
                        <a:effectLst/>
                      </a:endParaRPr>
                    </a:p>
                  </a:txBody>
                  <a:tcPr marL="1097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100%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540px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720px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960px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1140px</a:t>
                      </a:r>
                    </a:p>
                  </a:txBody>
                  <a:tcPr marL="54899" marR="54899" marT="54899" marB="548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9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.container-md</a:t>
                      </a:r>
                    </a:p>
                  </a:txBody>
                  <a:tcPr marL="1097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100%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100%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720px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960px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1140px</a:t>
                      </a:r>
                    </a:p>
                  </a:txBody>
                  <a:tcPr marL="54899" marR="54899" marT="54899" marB="548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9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.container-lg</a:t>
                      </a:r>
                    </a:p>
                  </a:txBody>
                  <a:tcPr marL="1097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100%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100%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100%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960px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1140px</a:t>
                      </a:r>
                    </a:p>
                  </a:txBody>
                  <a:tcPr marL="54899" marR="54899" marT="54899" marB="548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9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.container-xl</a:t>
                      </a:r>
                    </a:p>
                  </a:txBody>
                  <a:tcPr marL="1097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100%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100%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100%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100%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1140px</a:t>
                      </a:r>
                    </a:p>
                  </a:txBody>
                  <a:tcPr marL="54899" marR="54899" marT="54899" marB="5489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13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built </a:t>
            </a:r>
            <a:r>
              <a:rPr lang="en-US" dirty="0"/>
              <a:t>with flexbox and allows up to 12 columns across </a:t>
            </a:r>
            <a:r>
              <a:rPr lang="en-US" dirty="0" smtClean="0"/>
              <a:t>page</a:t>
            </a:r>
            <a:endParaRPr lang="en-US" dirty="0"/>
          </a:p>
          <a:p>
            <a:r>
              <a:rPr lang="en-US" dirty="0" smtClean="0"/>
              <a:t>Can group column together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responsive, and </a:t>
            </a:r>
            <a:r>
              <a:rPr lang="en-US" dirty="0" smtClean="0"/>
              <a:t>columns </a:t>
            </a:r>
            <a:r>
              <a:rPr lang="en-US" dirty="0"/>
              <a:t>will re-arrange automatically depending on </a:t>
            </a:r>
            <a:r>
              <a:rPr lang="en-US" dirty="0" smtClean="0"/>
              <a:t>screen size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68127"/>
              </p:ext>
            </p:extLst>
          </p:nvPr>
        </p:nvGraphicFramePr>
        <p:xfrm>
          <a:off x="1600200" y="1991519"/>
          <a:ext cx="7571013" cy="1646980"/>
        </p:xfrm>
        <a:graphic>
          <a:graphicData uri="http://schemas.openxmlformats.org/drawingml/2006/table">
            <a:tbl>
              <a:tblPr/>
              <a:tblGrid>
                <a:gridCol w="622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5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5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25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25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25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5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93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span 1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span 1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span 1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span 1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span 1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span 1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span 1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span 1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span 1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span 1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span 1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span 1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96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 span 4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 span 4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 span 4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96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span 4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span 8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96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span 6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span 6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96">
                <a:tc gridSpan="12"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span 12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8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.col- (extra small devices - screen width less than 576px)</a:t>
            </a:r>
          </a:p>
          <a:p>
            <a:r>
              <a:rPr lang="en-US" dirty="0"/>
              <a:t>.col-</a:t>
            </a:r>
            <a:r>
              <a:rPr lang="en-US" dirty="0" err="1"/>
              <a:t>sm</a:t>
            </a:r>
            <a:r>
              <a:rPr lang="en-US" dirty="0"/>
              <a:t>- (small devices - screen width equal to or greater than 576px)</a:t>
            </a:r>
          </a:p>
          <a:p>
            <a:r>
              <a:rPr lang="en-US" dirty="0"/>
              <a:t>.col-md- (medium devices - screen width equal to or greater than 768px)</a:t>
            </a:r>
          </a:p>
          <a:p>
            <a:r>
              <a:rPr lang="en-US" dirty="0"/>
              <a:t>.col-</a:t>
            </a:r>
            <a:r>
              <a:rPr lang="en-US" dirty="0" err="1"/>
              <a:t>lg</a:t>
            </a:r>
            <a:r>
              <a:rPr lang="en-US" dirty="0"/>
              <a:t>- (large devices - screen width equal to or greater than 992px)</a:t>
            </a:r>
          </a:p>
          <a:p>
            <a:r>
              <a:rPr lang="en-US" dirty="0"/>
              <a:t>.col-xl- (</a:t>
            </a:r>
            <a:r>
              <a:rPr lang="en-US" dirty="0" err="1"/>
              <a:t>xlarge</a:t>
            </a:r>
            <a:r>
              <a:rPr lang="en-US" dirty="0"/>
              <a:t> devices - screen width equal to or greater than 1200px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Basic structure</a:t>
            </a:r>
          </a:p>
          <a:p>
            <a:pPr marL="914400" lvl="1" indent="0">
              <a:buNone/>
            </a:pPr>
            <a:r>
              <a:rPr lang="en-US" dirty="0"/>
              <a:t>&lt;div class="row"&gt;</a:t>
            </a:r>
            <a:br>
              <a:rPr lang="en-US" dirty="0"/>
            </a:br>
            <a:r>
              <a:rPr lang="en-US" dirty="0"/>
              <a:t>  &lt;div class="col-*-*"&gt;&lt;/div&gt;</a:t>
            </a:r>
            <a:br>
              <a:rPr lang="en-US" dirty="0"/>
            </a:br>
            <a:r>
              <a:rPr lang="en-US" dirty="0"/>
              <a:t>  &lt;div class="col-*-*"&gt;&lt;/div&gt;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>&lt;div class="row"&gt;</a:t>
            </a:r>
            <a:br>
              <a:rPr lang="en-US" dirty="0"/>
            </a:br>
            <a:r>
              <a:rPr lang="en-US" dirty="0"/>
              <a:t>  &lt;div class="col-*-*"&gt;&lt;/div&gt;</a:t>
            </a:r>
            <a:br>
              <a:rPr lang="en-US" dirty="0"/>
            </a:br>
            <a:r>
              <a:rPr lang="en-US" dirty="0"/>
              <a:t>  &lt;div class="col-*-*"&gt;&lt;/div&gt;</a:t>
            </a:r>
            <a:br>
              <a:rPr lang="en-US" dirty="0"/>
            </a:br>
            <a:r>
              <a:rPr lang="en-US" dirty="0"/>
              <a:t>  &lt;div class="col-*-*"&gt;&lt;/div&gt;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905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size </a:t>
            </a:r>
          </a:p>
          <a:p>
            <a:pPr marL="502783" lvl="1" indent="0">
              <a:buNone/>
            </a:pPr>
            <a:r>
              <a:rPr lang="en-US" dirty="0"/>
              <a:t>&lt;div class="row"&gt;</a:t>
            </a:r>
          </a:p>
          <a:p>
            <a:pPr marL="502783" lvl="1" indent="0">
              <a:buNone/>
            </a:pPr>
            <a:r>
              <a:rPr lang="en-US" dirty="0"/>
              <a:t>        &lt;div class="col"&gt;first&lt;/div&gt;</a:t>
            </a:r>
          </a:p>
          <a:p>
            <a:pPr marL="502783" lvl="1" indent="0">
              <a:buNone/>
            </a:pPr>
            <a:r>
              <a:rPr lang="en-US" dirty="0"/>
              <a:t>        &lt;div class="col"&gt;second&lt;/div&gt;</a:t>
            </a:r>
          </a:p>
          <a:p>
            <a:pPr marL="502783" lvl="1" indent="0">
              <a:buNone/>
            </a:pPr>
            <a:r>
              <a:rPr lang="en-US" dirty="0"/>
              <a:t>        &lt;div class="col"&gt;third&lt;/div&gt;</a:t>
            </a:r>
          </a:p>
          <a:p>
            <a:pPr marL="502783" lvl="1" indent="0">
              <a:buNone/>
            </a:pPr>
            <a:r>
              <a:rPr lang="en-US" dirty="0" smtClean="0"/>
              <a:t>&lt;/</a:t>
            </a:r>
            <a:r>
              <a:rPr lang="en-US" dirty="0"/>
              <a:t>div&gt;</a:t>
            </a:r>
          </a:p>
          <a:p>
            <a:r>
              <a:rPr lang="en-US" dirty="0" smtClean="0"/>
              <a:t>Viewport divided into 3 equal columns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columns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equal columns </a:t>
            </a:r>
          </a:p>
          <a:p>
            <a:pPr marL="502783" lvl="1" indent="0">
              <a:buNone/>
            </a:pPr>
            <a:r>
              <a:rPr lang="en-US" dirty="0" smtClean="0"/>
              <a:t>&lt;div</a:t>
            </a:r>
            <a:r>
              <a:rPr lang="en-US" dirty="0"/>
              <a:t> class="row"&gt;</a:t>
            </a:r>
            <a:br>
              <a:rPr lang="en-US" dirty="0"/>
            </a:br>
            <a:r>
              <a:rPr lang="en-US" dirty="0"/>
              <a:t>  &lt;div class="col-sm-3"&gt;.col-sm-3&lt;/div&gt;</a:t>
            </a:r>
            <a:br>
              <a:rPr lang="en-US" dirty="0"/>
            </a:br>
            <a:r>
              <a:rPr lang="en-US" dirty="0"/>
              <a:t>  &lt;div class="col-sm-3"&gt;.col-sm-3&lt;/div&gt;</a:t>
            </a:r>
            <a:br>
              <a:rPr lang="en-US" dirty="0"/>
            </a:br>
            <a:r>
              <a:rPr lang="en-US" dirty="0"/>
              <a:t>  &lt;div class="col-sm-3"&gt;.col-sm-3&lt;/div&gt;</a:t>
            </a:r>
            <a:br>
              <a:rPr lang="en-US" dirty="0"/>
            </a:br>
            <a:r>
              <a:rPr lang="en-US" dirty="0"/>
              <a:t>  &lt;div class="col-sm-3"&gt;.col-sm-3&lt;/div&gt;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r>
              <a:rPr lang="en-US" dirty="0"/>
              <a:t>Two Unequal Responsive Columns</a:t>
            </a:r>
          </a:p>
          <a:p>
            <a:pPr marL="502783" lvl="1" indent="0">
              <a:buNone/>
            </a:pPr>
            <a:r>
              <a:rPr lang="en-US" dirty="0"/>
              <a:t>&lt;div class="row"&gt;</a:t>
            </a:r>
            <a:br>
              <a:rPr lang="en-US" dirty="0"/>
            </a:br>
            <a:r>
              <a:rPr lang="en-US" dirty="0"/>
              <a:t>  &lt;div class="col-sm-4"&gt;.col-sm-4&lt;/div&gt;</a:t>
            </a:r>
            <a:br>
              <a:rPr lang="en-US" dirty="0"/>
            </a:br>
            <a:r>
              <a:rPr lang="en-US" dirty="0"/>
              <a:t>  &lt;div class="col-sm-8"&gt;.col-sm-8&lt;/div&gt;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9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heading</a:t>
            </a:r>
          </a:p>
          <a:p>
            <a:pPr marL="879870" lvl="2" indent="0">
              <a:buNone/>
            </a:pPr>
            <a:r>
              <a:rPr lang="en-US" dirty="0"/>
              <a:t>.</a:t>
            </a:r>
            <a:r>
              <a:rPr lang="en-US" dirty="0" smtClean="0"/>
              <a:t>display-1</a:t>
            </a:r>
            <a:r>
              <a:rPr lang="en-US" dirty="0"/>
              <a:t>, .display-2, .display-3, .</a:t>
            </a:r>
            <a:r>
              <a:rPr lang="en-US" dirty="0" smtClean="0"/>
              <a:t>display-4</a:t>
            </a:r>
          </a:p>
          <a:p>
            <a:endParaRPr lang="en-US" dirty="0" smtClean="0"/>
          </a:p>
          <a:p>
            <a:r>
              <a:rPr lang="en-US" dirty="0" smtClean="0"/>
              <a:t>More options: &lt;small&gt;, &lt;mark&gt;, &lt;</a:t>
            </a:r>
            <a:r>
              <a:rPr lang="en-US" dirty="0" err="1" smtClean="0"/>
              <a:t>abbr</a:t>
            </a:r>
            <a:r>
              <a:rPr lang="en-US" dirty="0" smtClean="0"/>
              <a:t>&gt;, &lt;</a:t>
            </a:r>
            <a:r>
              <a:rPr lang="en-US" dirty="0" err="1" smtClean="0"/>
              <a:t>blockquote</a:t>
            </a:r>
            <a:r>
              <a:rPr lang="en-US" dirty="0" smtClean="0"/>
              <a:t>&gt;, &lt;dl&gt;, &lt;code&gt;, &lt;</a:t>
            </a:r>
            <a:r>
              <a:rPr lang="en-US" dirty="0" err="1" smtClean="0"/>
              <a:t>kdb</a:t>
            </a:r>
            <a:r>
              <a:rPr lang="en-US" dirty="0" smtClean="0"/>
              <a:t>&gt;, &lt;pre&gt;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924720"/>
            <a:ext cx="9052560" cy="4038600"/>
          </a:xfrm>
        </p:spPr>
        <p:txBody>
          <a:bodyPr/>
          <a:lstStyle/>
          <a:p>
            <a:r>
              <a:rPr lang="en-US" dirty="0" smtClean="0"/>
              <a:t>Classes for text colors are:</a:t>
            </a:r>
          </a:p>
          <a:p>
            <a:pPr lvl="1"/>
            <a:r>
              <a:rPr lang="en-US" dirty="0" smtClean="0"/>
              <a:t>.text-muted</a:t>
            </a:r>
          </a:p>
          <a:p>
            <a:pPr lvl="1"/>
            <a:r>
              <a:rPr lang="en-US" dirty="0" smtClean="0"/>
              <a:t>.text-primary</a:t>
            </a:r>
          </a:p>
          <a:p>
            <a:pPr lvl="1"/>
            <a:r>
              <a:rPr lang="en-US" dirty="0" smtClean="0"/>
              <a:t>.text-success</a:t>
            </a:r>
          </a:p>
          <a:p>
            <a:pPr lvl="1"/>
            <a:r>
              <a:rPr lang="en-US" dirty="0" smtClean="0"/>
              <a:t>.text-info</a:t>
            </a:r>
          </a:p>
          <a:p>
            <a:pPr lvl="1"/>
            <a:r>
              <a:rPr lang="en-US" dirty="0" smtClean="0"/>
              <a:t>.text-warning</a:t>
            </a:r>
          </a:p>
          <a:p>
            <a:pPr lvl="1"/>
            <a:r>
              <a:rPr lang="en-US" dirty="0" smtClean="0"/>
              <a:t>.text-danger</a:t>
            </a:r>
          </a:p>
          <a:p>
            <a:pPr lvl="1"/>
            <a:r>
              <a:rPr lang="en-US" dirty="0" smtClean="0"/>
              <a:t>.text-white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 smtClean="0"/>
              <a:t>Background Colors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bg</a:t>
            </a:r>
            <a:r>
              <a:rPr lang="en-US" dirty="0" smtClean="0"/>
              <a:t>-primary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bg</a:t>
            </a:r>
            <a:r>
              <a:rPr lang="en-US" dirty="0" smtClean="0"/>
              <a:t>-success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bg</a:t>
            </a:r>
            <a:r>
              <a:rPr lang="en-US" dirty="0" smtClean="0"/>
              <a:t>-info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bg</a:t>
            </a:r>
            <a:r>
              <a:rPr lang="en-US" dirty="0" smtClean="0"/>
              <a:t>-warning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bg</a:t>
            </a:r>
            <a:r>
              <a:rPr lang="en-US" dirty="0" smtClean="0"/>
              <a:t>-danger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bg</a:t>
            </a:r>
            <a:r>
              <a:rPr lang="en-US" dirty="0" smtClean="0"/>
              <a:t>-dark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bg</a:t>
            </a:r>
            <a:r>
              <a:rPr lang="en-US" dirty="0" smtClean="0"/>
              <a:t>-light</a:t>
            </a:r>
          </a:p>
        </p:txBody>
      </p:sp>
    </p:spTree>
    <p:extLst>
      <p:ext uri="{BB962C8B-B14F-4D97-AF65-F5344CB8AC3E}">
        <p14:creationId xmlns:p14="http://schemas.microsoft.com/office/powerpoint/2010/main" val="9580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classes used</a:t>
            </a:r>
          </a:p>
          <a:p>
            <a:r>
              <a:rPr lang="en-US" dirty="0" smtClean="0"/>
              <a:t>Classes can be combined</a:t>
            </a:r>
          </a:p>
          <a:p>
            <a:pPr lvl="1"/>
            <a:r>
              <a:rPr lang="en-US" dirty="0"/>
              <a:t>.</a:t>
            </a:r>
            <a:r>
              <a:rPr lang="en-US" dirty="0" smtClean="0"/>
              <a:t>table</a:t>
            </a:r>
          </a:p>
          <a:p>
            <a:pPr lvl="1"/>
            <a:r>
              <a:rPr lang="en-US" dirty="0"/>
              <a:t>.</a:t>
            </a:r>
            <a:r>
              <a:rPr lang="en-US" dirty="0" smtClean="0"/>
              <a:t>table-striped</a:t>
            </a:r>
          </a:p>
          <a:p>
            <a:pPr lvl="1"/>
            <a:r>
              <a:rPr lang="en-US" dirty="0"/>
              <a:t>.</a:t>
            </a:r>
            <a:r>
              <a:rPr lang="en-US" dirty="0" smtClean="0"/>
              <a:t>table-bordered</a:t>
            </a:r>
          </a:p>
          <a:p>
            <a:pPr lvl="1"/>
            <a:r>
              <a:rPr lang="en-US" dirty="0"/>
              <a:t>.</a:t>
            </a:r>
            <a:r>
              <a:rPr lang="en-US" dirty="0" smtClean="0"/>
              <a:t>table-hover</a:t>
            </a:r>
          </a:p>
          <a:p>
            <a:pPr lvl="1"/>
            <a:r>
              <a:rPr lang="en-US" dirty="0"/>
              <a:t>.</a:t>
            </a:r>
            <a:r>
              <a:rPr lang="en-US" dirty="0" smtClean="0"/>
              <a:t>table-dark</a:t>
            </a:r>
          </a:p>
          <a:p>
            <a:pPr lvl="1"/>
            <a:r>
              <a:rPr lang="en-US" dirty="0"/>
              <a:t>.</a:t>
            </a:r>
            <a:r>
              <a:rPr lang="en-US" dirty="0" smtClean="0"/>
              <a:t>table-borderless</a:t>
            </a:r>
          </a:p>
          <a:p>
            <a:pPr lvl="1"/>
            <a:r>
              <a:rPr lang="en-US" dirty="0"/>
              <a:t>.</a:t>
            </a:r>
            <a:r>
              <a:rPr lang="en-US" dirty="0" smtClean="0"/>
              <a:t>table-responsive</a:t>
            </a:r>
          </a:p>
          <a:p>
            <a:pPr lvl="1"/>
            <a:r>
              <a:rPr lang="en-US" dirty="0" smtClean="0"/>
              <a:t>Responsive table: .table-responsive-</a:t>
            </a:r>
            <a:r>
              <a:rPr lang="en-US" dirty="0" err="1" smtClean="0"/>
              <a:t>sm</a:t>
            </a:r>
            <a:r>
              <a:rPr lang="en-US" dirty="0" smtClean="0"/>
              <a:t>, </a:t>
            </a:r>
            <a:r>
              <a:rPr lang="en-US" dirty="0"/>
              <a:t>.</a:t>
            </a:r>
            <a:r>
              <a:rPr lang="en-US" dirty="0" smtClean="0"/>
              <a:t>table-responsive-md, </a:t>
            </a:r>
            <a:r>
              <a:rPr lang="en-US" dirty="0"/>
              <a:t>.</a:t>
            </a:r>
            <a:r>
              <a:rPr lang="en-US" dirty="0" smtClean="0"/>
              <a:t>table-responsive-</a:t>
            </a:r>
            <a:r>
              <a:rPr lang="en-US" dirty="0" err="1" smtClean="0"/>
              <a:t>lg</a:t>
            </a:r>
            <a:endParaRPr lang="en-US" dirty="0" smtClean="0"/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dirty="0"/>
              <a:t>Contextual classes can be used to color the whole </a:t>
            </a:r>
            <a:r>
              <a:rPr lang="en-US" dirty="0" smtClean="0"/>
              <a:t>table : </a:t>
            </a:r>
            <a:r>
              <a:rPr lang="en-US" dirty="0" smtClean="0">
                <a:solidFill>
                  <a:srgbClr val="FF0000"/>
                </a:solidFill>
              </a:rPr>
              <a:t>.table-primary, .table-success,</a:t>
            </a:r>
            <a:r>
              <a:rPr lang="en-US" dirty="0">
                <a:solidFill>
                  <a:srgbClr val="FF0000"/>
                </a:solidFill>
              </a:rPr>
              <a:t> .</a:t>
            </a:r>
            <a:r>
              <a:rPr lang="en-US" dirty="0" smtClean="0">
                <a:solidFill>
                  <a:srgbClr val="FF0000"/>
                </a:solidFill>
              </a:rPr>
              <a:t>table-danger,</a:t>
            </a:r>
            <a:r>
              <a:rPr lang="en-US" dirty="0">
                <a:solidFill>
                  <a:srgbClr val="FF0000"/>
                </a:solidFill>
              </a:rPr>
              <a:t> .</a:t>
            </a:r>
            <a:r>
              <a:rPr lang="en-US" dirty="0" smtClean="0">
                <a:solidFill>
                  <a:srgbClr val="FF0000"/>
                </a:solidFill>
              </a:rPr>
              <a:t>table-info,</a:t>
            </a:r>
            <a:r>
              <a:rPr lang="en-US" dirty="0">
                <a:solidFill>
                  <a:srgbClr val="FF0000"/>
                </a:solidFill>
              </a:rPr>
              <a:t> .</a:t>
            </a:r>
            <a:r>
              <a:rPr lang="en-US" dirty="0" smtClean="0">
                <a:solidFill>
                  <a:srgbClr val="FF0000"/>
                </a:solidFill>
              </a:rPr>
              <a:t>table-warning,</a:t>
            </a:r>
            <a:r>
              <a:rPr lang="en-US" dirty="0">
                <a:solidFill>
                  <a:srgbClr val="FF0000"/>
                </a:solidFill>
              </a:rPr>
              <a:t> .</a:t>
            </a:r>
            <a:r>
              <a:rPr lang="en-US" dirty="0" smtClean="0">
                <a:solidFill>
                  <a:srgbClr val="FF0000"/>
                </a:solidFill>
              </a:rPr>
              <a:t>table-active,</a:t>
            </a:r>
            <a:r>
              <a:rPr lang="en-US" dirty="0">
                <a:solidFill>
                  <a:srgbClr val="FF0000"/>
                </a:solidFill>
              </a:rPr>
              <a:t> .</a:t>
            </a:r>
            <a:r>
              <a:rPr lang="en-US" dirty="0" smtClean="0">
                <a:solidFill>
                  <a:srgbClr val="FF0000"/>
                </a:solidFill>
              </a:rPr>
              <a:t>table-active,</a:t>
            </a:r>
            <a:r>
              <a:rPr lang="en-US" dirty="0">
                <a:solidFill>
                  <a:srgbClr val="FF0000"/>
                </a:solidFill>
              </a:rPr>
              <a:t> .</a:t>
            </a:r>
            <a:r>
              <a:rPr lang="en-US" dirty="0" smtClean="0">
                <a:solidFill>
                  <a:srgbClr val="FF0000"/>
                </a:solidFill>
              </a:rPr>
              <a:t>table-light,</a:t>
            </a:r>
            <a:r>
              <a:rPr lang="en-US" dirty="0">
                <a:solidFill>
                  <a:srgbClr val="FF0000"/>
                </a:solidFill>
              </a:rPr>
              <a:t> .table-dark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377087" lvl="1" indent="-377087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4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Rounded images(Rounded Corners):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rounded</a:t>
            </a:r>
          </a:p>
          <a:p>
            <a:r>
              <a:rPr lang="en-US" dirty="0" smtClean="0"/>
              <a:t>Circle:  </a:t>
            </a:r>
            <a:r>
              <a:rPr lang="en-US" dirty="0" smtClean="0">
                <a:solidFill>
                  <a:srgbClr val="FF0000"/>
                </a:solidFill>
              </a:rPr>
              <a:t>.rounded-circle</a:t>
            </a:r>
          </a:p>
          <a:p>
            <a:r>
              <a:rPr lang="en-US" dirty="0" smtClean="0"/>
              <a:t>Thumbnail: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img</a:t>
            </a:r>
            <a:r>
              <a:rPr lang="en-US" dirty="0" smtClean="0">
                <a:solidFill>
                  <a:srgbClr val="FF0000"/>
                </a:solidFill>
              </a:rPr>
              <a:t>-thumbnail</a:t>
            </a:r>
          </a:p>
          <a:p>
            <a:r>
              <a:rPr lang="en-US" dirty="0" smtClean="0"/>
              <a:t>Align using: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float-right,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float-left</a:t>
            </a:r>
          </a:p>
          <a:p>
            <a:r>
              <a:rPr lang="en-US" dirty="0"/>
              <a:t>Center image: </a:t>
            </a:r>
            <a:r>
              <a:rPr lang="en-US" dirty="0" smtClean="0"/>
              <a:t>use utility </a:t>
            </a:r>
            <a:r>
              <a:rPr lang="en-US" dirty="0"/>
              <a:t>classes </a:t>
            </a:r>
            <a:r>
              <a:rPr lang="en-US" dirty="0">
                <a:solidFill>
                  <a:srgbClr val="FF0000"/>
                </a:solidFill>
              </a:rPr>
              <a:t>.mx-auto </a:t>
            </a:r>
            <a:r>
              <a:rPr lang="en-US" dirty="0"/>
              <a:t>(</a:t>
            </a:r>
            <a:r>
              <a:rPr lang="en-US" dirty="0" err="1"/>
              <a:t>margin:auto</a:t>
            </a:r>
            <a:r>
              <a:rPr lang="en-US" dirty="0"/>
              <a:t>) and </a:t>
            </a:r>
            <a:r>
              <a:rPr lang="en-US" dirty="0">
                <a:solidFill>
                  <a:srgbClr val="FF0000"/>
                </a:solidFill>
              </a:rPr>
              <a:t>.d-block </a:t>
            </a:r>
            <a:r>
              <a:rPr lang="en-US" dirty="0"/>
              <a:t>(</a:t>
            </a:r>
            <a:r>
              <a:rPr lang="en-US" dirty="0" err="1"/>
              <a:t>display:block</a:t>
            </a:r>
            <a:r>
              <a:rPr lang="en-US" dirty="0" smtClean="0"/>
              <a:t>)</a:t>
            </a:r>
          </a:p>
          <a:p>
            <a:r>
              <a:rPr lang="en-US" dirty="0"/>
              <a:t>Responsive </a:t>
            </a:r>
            <a:r>
              <a:rPr lang="en-US" dirty="0" smtClean="0"/>
              <a:t>Images: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-fluid</a:t>
            </a:r>
            <a:r>
              <a:rPr lang="en-US" dirty="0"/>
              <a:t>(max-width: 100%; and height: auto</a:t>
            </a:r>
            <a:r>
              <a:rPr lang="en-US" dirty="0" smtClean="0"/>
              <a:t>;)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Jumbotron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Jumbotron</a:t>
            </a:r>
            <a:r>
              <a:rPr lang="en-US" dirty="0" smtClean="0"/>
              <a:t> indicates </a:t>
            </a:r>
            <a:r>
              <a:rPr lang="en-US" dirty="0"/>
              <a:t>big grey box for calling extra attention to some special </a:t>
            </a:r>
            <a:r>
              <a:rPr lang="en-US" dirty="0" smtClean="0"/>
              <a:t>information</a:t>
            </a:r>
            <a:endParaRPr lang="en-US" dirty="0"/>
          </a:p>
          <a:p>
            <a:r>
              <a:rPr lang="en-US" dirty="0" smtClean="0"/>
              <a:t>Use class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jumbotron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Full width: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jumbotron</a:t>
            </a:r>
            <a:r>
              <a:rPr lang="en-US" dirty="0" smtClean="0">
                <a:solidFill>
                  <a:srgbClr val="FF0000"/>
                </a:solidFill>
              </a:rPr>
              <a:t>-fluid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38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Bootstrap</a:t>
            </a:r>
          </a:p>
          <a:p>
            <a:r>
              <a:rPr lang="en-US" dirty="0" smtClean="0"/>
              <a:t>Advantage</a:t>
            </a:r>
            <a:endParaRPr lang="en-US" dirty="0"/>
          </a:p>
          <a:p>
            <a:r>
              <a:rPr lang="en-US" dirty="0" smtClean="0"/>
              <a:t>Getting  </a:t>
            </a:r>
            <a:r>
              <a:rPr lang="en-US" dirty="0"/>
              <a:t>started with Bootstrap </a:t>
            </a:r>
            <a:endParaRPr lang="en-US" dirty="0" smtClean="0"/>
          </a:p>
          <a:p>
            <a:r>
              <a:rPr lang="en-US" dirty="0" smtClean="0"/>
              <a:t>Layout</a:t>
            </a:r>
            <a:endParaRPr lang="en-US" dirty="0"/>
          </a:p>
          <a:p>
            <a:r>
              <a:rPr lang="en-US" dirty="0" smtClean="0"/>
              <a:t>Grid</a:t>
            </a:r>
          </a:p>
          <a:p>
            <a:r>
              <a:rPr lang="en-US" dirty="0" smtClean="0"/>
              <a:t>Contents(Typography, Images, Tables)</a:t>
            </a:r>
          </a:p>
          <a:p>
            <a:r>
              <a:rPr lang="en-US" dirty="0" smtClean="0"/>
              <a:t>Components(Alerts, Buttons, Progress Bars, Forms, Dropdowns etc.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543719"/>
            <a:ext cx="2483278" cy="198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Alerts are created with the </a:t>
            </a:r>
            <a:r>
              <a:rPr lang="en-US" dirty="0" smtClean="0"/>
              <a:t>.alert class </a:t>
            </a:r>
            <a:r>
              <a:rPr lang="en-US" dirty="0"/>
              <a:t>, followed by one of the contextual classes 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.alert-success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.alert-info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.alert-warning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.alert-danger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.alert-primary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.alert-secondary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.alert-light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.alert-dark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dirty="0" smtClean="0"/>
              <a:t>the</a:t>
            </a:r>
            <a:r>
              <a:rPr lang="en-US" sz="1600" dirty="0" smtClean="0"/>
              <a:t> .alert-link class </a:t>
            </a:r>
            <a:r>
              <a:rPr lang="en-US" dirty="0"/>
              <a:t> to any links inside the alert box to create "matching colored links"</a:t>
            </a:r>
            <a:endParaRPr lang="en-US" sz="1600" dirty="0" smtClean="0"/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dirty="0"/>
              <a:t>To close the alert </a:t>
            </a:r>
            <a:r>
              <a:rPr lang="en-US" dirty="0" smtClean="0"/>
              <a:t>message, add a </a:t>
            </a:r>
            <a:r>
              <a:rPr lang="en-US" sz="1600" dirty="0" smtClean="0"/>
              <a:t>.alert-dismissible </a:t>
            </a:r>
            <a:r>
              <a:rPr lang="en-US" dirty="0"/>
              <a:t>class to the alert </a:t>
            </a:r>
            <a:r>
              <a:rPr lang="en-US" dirty="0" smtClean="0"/>
              <a:t>container. Then add class=“close”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dirty="0" smtClean="0"/>
              <a:t>And </a:t>
            </a:r>
            <a:r>
              <a:rPr lang="en-US" dirty="0"/>
              <a:t>data-dismiss="</a:t>
            </a:r>
            <a:r>
              <a:rPr lang="en-US" dirty="0" smtClean="0"/>
              <a:t>alert“ to </a:t>
            </a:r>
            <a:r>
              <a:rPr lang="en-US" dirty="0"/>
              <a:t>a link or a button element</a:t>
            </a:r>
            <a:endParaRPr lang="en-US" dirty="0" smtClean="0"/>
          </a:p>
          <a:p>
            <a:pPr marL="377087" lvl="1" indent="-377087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95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style button use following class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btn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-primary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-success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-info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-warning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-danger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 smtClean="0"/>
              <a:t>Can </a:t>
            </a:r>
            <a:r>
              <a:rPr lang="en-US" sz="1600" dirty="0"/>
              <a:t>create outline. </a:t>
            </a:r>
            <a:r>
              <a:rPr lang="en-US" sz="1600" dirty="0" smtClean="0"/>
              <a:t>e.g</a:t>
            </a:r>
            <a:r>
              <a:rPr lang="en-US" sz="1600" dirty="0"/>
              <a:t>. </a:t>
            </a:r>
            <a:r>
              <a:rPr lang="en-US" sz="1600" dirty="0" err="1" smtClean="0"/>
              <a:t>btn</a:t>
            </a:r>
            <a:r>
              <a:rPr lang="en-US" sz="1600" dirty="0" smtClean="0"/>
              <a:t>-outline-secondary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 smtClean="0"/>
              <a:t>Create small and large button with</a:t>
            </a:r>
            <a:r>
              <a:rPr lang="en-US" sz="1600" dirty="0"/>
              <a:t> </a:t>
            </a:r>
            <a:r>
              <a:rPr lang="en-US" sz="1600" dirty="0" err="1" smtClean="0"/>
              <a:t>btn-sm</a:t>
            </a:r>
            <a:r>
              <a:rPr lang="en-US" sz="1600" dirty="0" smtClean="0"/>
              <a:t>, </a:t>
            </a:r>
            <a:r>
              <a:rPr lang="en-US" sz="1600" dirty="0" err="1" smtClean="0"/>
              <a:t>btn-lg</a:t>
            </a:r>
            <a:endParaRPr lang="en-US" sz="1600" dirty="0" smtClean="0"/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 smtClean="0"/>
              <a:t>Active/disabled button: </a:t>
            </a:r>
            <a:r>
              <a:rPr lang="en-US" sz="1600" dirty="0"/>
              <a:t>.</a:t>
            </a:r>
            <a:r>
              <a:rPr lang="en-US" sz="1600" dirty="0" smtClean="0"/>
              <a:t>active, </a:t>
            </a:r>
            <a:r>
              <a:rPr lang="en-US" sz="1600" dirty="0"/>
              <a:t>.</a:t>
            </a:r>
            <a:r>
              <a:rPr lang="en-US" sz="1600" dirty="0" smtClean="0"/>
              <a:t>disabled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 smtClean="0"/>
              <a:t>Spinner button</a:t>
            </a:r>
          </a:p>
          <a:p>
            <a:pPr marL="502783" lvl="1" indent="0">
              <a:buNone/>
            </a:pPr>
            <a:r>
              <a:rPr lang="en-US" dirty="0"/>
              <a:t>&lt;button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</a:t>
            </a:r>
            <a:br>
              <a:rPr lang="en-US" dirty="0"/>
            </a:br>
            <a:r>
              <a:rPr lang="en-US" dirty="0"/>
              <a:t>  &lt;span class="spinner-border spinner-border-</a:t>
            </a:r>
            <a:r>
              <a:rPr lang="en-US" dirty="0" err="1"/>
              <a:t>sm</a:t>
            </a:r>
            <a:r>
              <a:rPr lang="en-US" dirty="0"/>
              <a:t>"&gt;&lt;/span&gt;</a:t>
            </a:r>
            <a:br>
              <a:rPr lang="en-US" dirty="0"/>
            </a:br>
            <a:r>
              <a:rPr lang="en-US" dirty="0"/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277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</a:t>
            </a:r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group series of button</a:t>
            </a:r>
          </a:p>
          <a:p>
            <a:pPr marL="502783" lvl="1" indent="0">
              <a:buNone/>
            </a:pPr>
            <a:r>
              <a:rPr lang="en-US" dirty="0"/>
              <a:t>&lt;div class="</a:t>
            </a:r>
            <a:r>
              <a:rPr lang="en-US" dirty="0" err="1"/>
              <a:t>btn</a:t>
            </a:r>
            <a:r>
              <a:rPr lang="en-US" dirty="0"/>
              <a:t>-group"&gt;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&lt;button type="button" 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-primary"&gt;First&lt;/button&gt;</a:t>
            </a:r>
          </a:p>
          <a:p>
            <a:pPr marL="502783" lvl="1" indent="0">
              <a:buNone/>
            </a:pPr>
            <a:r>
              <a:rPr lang="en-US" dirty="0"/>
              <a:t>   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</a:t>
            </a:r>
            <a:r>
              <a:rPr lang="en-US" dirty="0" smtClean="0"/>
              <a:t>"&gt;Second&lt;/</a:t>
            </a:r>
            <a:r>
              <a:rPr lang="en-US" dirty="0"/>
              <a:t>button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&lt;button type="button" 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-primary"&gt;Third&lt;/button&gt;</a:t>
            </a:r>
            <a:br>
              <a:rPr lang="en-US" dirty="0" smtClean="0"/>
            </a:br>
            <a:r>
              <a:rPr lang="en-US" dirty="0" smtClean="0"/>
              <a:t>&lt;/div&gt;</a:t>
            </a:r>
          </a:p>
          <a:p>
            <a:r>
              <a:rPr lang="en-US" dirty="0" smtClean="0"/>
              <a:t>Can use </a:t>
            </a:r>
            <a:r>
              <a:rPr lang="en-US" dirty="0" err="1" smtClean="0"/>
              <a:t>btn</a:t>
            </a:r>
            <a:r>
              <a:rPr lang="en-US" dirty="0" smtClean="0"/>
              <a:t>-group-</a:t>
            </a:r>
            <a:r>
              <a:rPr lang="en-US" dirty="0" err="1" smtClean="0"/>
              <a:t>lg</a:t>
            </a:r>
            <a:r>
              <a:rPr lang="en-US" dirty="0" smtClean="0"/>
              <a:t> and </a:t>
            </a:r>
            <a:r>
              <a:rPr lang="en-US" dirty="0" err="1" smtClean="0"/>
              <a:t>btn</a:t>
            </a:r>
            <a:r>
              <a:rPr lang="en-US" dirty="0" smtClean="0"/>
              <a:t>-group-</a:t>
            </a:r>
            <a:r>
              <a:rPr lang="en-US" dirty="0" err="1" smtClean="0"/>
              <a:t>sm</a:t>
            </a:r>
            <a:endParaRPr lang="en-US" dirty="0" smtClean="0"/>
          </a:p>
          <a:p>
            <a:r>
              <a:rPr lang="en-US" dirty="0" smtClean="0"/>
              <a:t>Vertical buttons: </a:t>
            </a:r>
            <a:r>
              <a:rPr lang="en-US" dirty="0" err="1" smtClean="0"/>
              <a:t>btn</a:t>
            </a:r>
            <a:r>
              <a:rPr lang="en-US" dirty="0" smtClean="0"/>
              <a:t>-group-vertical</a:t>
            </a:r>
          </a:p>
          <a:p>
            <a:r>
              <a:rPr lang="en-US" dirty="0" smtClean="0"/>
              <a:t>With dropdown menu: </a:t>
            </a:r>
          </a:p>
          <a:p>
            <a:pPr marL="502783" lvl="1" indent="0">
              <a:buNone/>
            </a:pPr>
            <a:r>
              <a:rPr lang="en-US" sz="1300" dirty="0"/>
              <a:t>&lt;div class="</a:t>
            </a:r>
            <a:r>
              <a:rPr lang="en-US" sz="1300" dirty="0" err="1"/>
              <a:t>btn</a:t>
            </a:r>
            <a:r>
              <a:rPr lang="en-US" sz="1300" dirty="0"/>
              <a:t>-group"&gt;</a:t>
            </a:r>
            <a:br>
              <a:rPr lang="en-US" sz="1300" dirty="0"/>
            </a:br>
            <a:r>
              <a:rPr lang="en-US" sz="1300" dirty="0"/>
              <a:t>    &lt;button type="button" class="</a:t>
            </a:r>
            <a:r>
              <a:rPr lang="en-US" sz="1300" dirty="0" err="1"/>
              <a:t>btn</a:t>
            </a:r>
            <a:r>
              <a:rPr lang="en-US" sz="1300" dirty="0"/>
              <a:t> </a:t>
            </a:r>
            <a:r>
              <a:rPr lang="en-US" sz="1300" dirty="0" err="1"/>
              <a:t>btn</a:t>
            </a:r>
            <a:r>
              <a:rPr lang="en-US" sz="1300" dirty="0"/>
              <a:t>-primary dropdown-toggle" data-toggle="dropdown</a:t>
            </a:r>
            <a:r>
              <a:rPr lang="en-US" sz="1300" dirty="0" smtClean="0"/>
              <a:t>"&gt;Menu&lt;/</a:t>
            </a:r>
            <a:r>
              <a:rPr lang="en-US" sz="1300" dirty="0"/>
              <a:t>button&gt;</a:t>
            </a:r>
            <a:br>
              <a:rPr lang="en-US" sz="1300" dirty="0"/>
            </a:br>
            <a:r>
              <a:rPr lang="en-US" sz="1300" dirty="0"/>
              <a:t>    &lt;div class="dropdown-menu"&gt;</a:t>
            </a:r>
            <a:br>
              <a:rPr lang="en-US" sz="1300" dirty="0"/>
            </a:br>
            <a:r>
              <a:rPr lang="en-US" sz="1300" dirty="0"/>
              <a:t>      &lt;a class="dropdown-item" </a:t>
            </a:r>
            <a:r>
              <a:rPr lang="en-US" sz="1300" dirty="0" err="1"/>
              <a:t>href</a:t>
            </a:r>
            <a:r>
              <a:rPr lang="en-US" sz="1300" dirty="0" smtClean="0"/>
              <a:t>="#"&gt;submenu1&lt;/</a:t>
            </a:r>
            <a:r>
              <a:rPr lang="en-US" sz="1300" dirty="0"/>
              <a:t>a&gt;</a:t>
            </a:r>
            <a:br>
              <a:rPr lang="en-US" sz="1300" dirty="0"/>
            </a:br>
            <a:r>
              <a:rPr lang="en-US" sz="1300" dirty="0"/>
              <a:t>      &lt;a class="dropdown-item" </a:t>
            </a:r>
            <a:r>
              <a:rPr lang="en-US" sz="1300" dirty="0" err="1"/>
              <a:t>href</a:t>
            </a:r>
            <a:r>
              <a:rPr lang="en-US" sz="1300" dirty="0" smtClean="0"/>
              <a:t>="#"&gt;submenu2&lt;/</a:t>
            </a:r>
            <a:r>
              <a:rPr lang="en-US" sz="1300" dirty="0"/>
              <a:t>a&gt;</a:t>
            </a:r>
            <a:br>
              <a:rPr lang="en-US" sz="1300" dirty="0"/>
            </a:br>
            <a:r>
              <a:rPr lang="en-US" sz="1300" dirty="0"/>
              <a:t>    &lt;/div&gt;</a:t>
            </a:r>
            <a:br>
              <a:rPr lang="en-US" sz="1300" dirty="0"/>
            </a:br>
            <a:r>
              <a:rPr lang="en-US" sz="1300" dirty="0"/>
              <a:t>  &lt;/div&gt;</a:t>
            </a:r>
          </a:p>
        </p:txBody>
      </p:sp>
    </p:spTree>
    <p:extLst>
      <p:ext uri="{BB962C8B-B14F-4D97-AF65-F5344CB8AC3E}">
        <p14:creationId xmlns:p14="http://schemas.microsoft.com/office/powerpoint/2010/main" val="67310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Badges are used to add additional information to any content.</a:t>
            </a:r>
            <a:endParaRPr lang="en-US" dirty="0" smtClean="0"/>
          </a:p>
          <a:p>
            <a:r>
              <a:rPr lang="en-US" dirty="0" smtClean="0"/>
              <a:t>. badge is used to create badges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Combine with contextual classes like badge-primary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Badges inside element: </a:t>
            </a:r>
          </a:p>
          <a:p>
            <a:pPr marL="502783" lvl="1" indent="0">
              <a:buNone/>
            </a:pP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</a:t>
            </a:r>
            <a:br>
              <a:rPr lang="en-US" dirty="0"/>
            </a:br>
            <a:r>
              <a:rPr lang="en-US" dirty="0"/>
              <a:t>  Messages &lt;span class="badge badge-light"&gt;4&lt;/span&gt;</a:t>
            </a:r>
            <a:br>
              <a:rPr lang="en-US" dirty="0"/>
            </a:br>
            <a:r>
              <a:rPr lang="en-US" dirty="0"/>
              <a:t>&lt;/button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915319"/>
            <a:ext cx="4276725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095835"/>
            <a:ext cx="45434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progress bar can be used to show a user how far along he/she is in a process.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.progress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.progress-bar </a:t>
            </a:r>
            <a:r>
              <a:rPr lang="en-US" dirty="0" smtClean="0"/>
              <a:t>class is used</a:t>
            </a:r>
          </a:p>
          <a:p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progress-bar-striped </a:t>
            </a:r>
            <a:r>
              <a:rPr lang="en-US" dirty="0" smtClean="0"/>
              <a:t>: add </a:t>
            </a:r>
            <a:r>
              <a:rPr lang="en-US" dirty="0"/>
              <a:t>stripes to the progress </a:t>
            </a:r>
            <a:r>
              <a:rPr lang="en-US" dirty="0" smtClean="0"/>
              <a:t>bars</a:t>
            </a:r>
          </a:p>
          <a:p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progress-bar-animated </a:t>
            </a:r>
            <a:r>
              <a:rPr lang="en-US" dirty="0" smtClean="0"/>
              <a:t>: </a:t>
            </a:r>
            <a:r>
              <a:rPr lang="en-US" dirty="0"/>
              <a:t>class to animate the progress bar</a:t>
            </a:r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marL="502783" lvl="1" indent="0">
              <a:buNone/>
            </a:pPr>
            <a:r>
              <a:rPr lang="en-US" dirty="0"/>
              <a:t>&lt;div class="progress"&gt;</a:t>
            </a:r>
            <a:br>
              <a:rPr lang="en-US" dirty="0"/>
            </a:br>
            <a:r>
              <a:rPr lang="en-US" dirty="0"/>
              <a:t>  &lt;div class="progress-bar" style="width:70</a:t>
            </a:r>
            <a:r>
              <a:rPr lang="en-US" dirty="0" smtClean="0"/>
              <a:t>%; height: 20px"&gt;70%&lt;/</a:t>
            </a:r>
            <a:r>
              <a:rPr lang="en-US" dirty="0"/>
              <a:t>div&gt;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For colored progress bar background contextual classes can be used</a:t>
            </a:r>
          </a:p>
          <a:p>
            <a:pPr marL="502783" lvl="1" indent="0">
              <a:buNone/>
            </a:pPr>
            <a:r>
              <a:rPr lang="en-US" dirty="0"/>
              <a:t>&lt;div class="progress"&gt;</a:t>
            </a:r>
            <a:br>
              <a:rPr lang="en-US" dirty="0"/>
            </a:br>
            <a:r>
              <a:rPr lang="en-US" dirty="0"/>
              <a:t>  &lt;div class="progress-bar </a:t>
            </a:r>
            <a:r>
              <a:rPr lang="en-US" dirty="0" err="1"/>
              <a:t>bg</a:t>
            </a:r>
            <a:r>
              <a:rPr lang="en-US" dirty="0"/>
              <a:t>-success" style="width:20%"&gt;&lt;/div&gt;</a:t>
            </a:r>
            <a:br>
              <a:rPr lang="en-US" dirty="0"/>
            </a:br>
            <a:r>
              <a:rPr lang="en-US" dirty="0"/>
              <a:t>&lt;/div&gt;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30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.</a:t>
            </a:r>
            <a:r>
              <a:rPr lang="en-US" dirty="0" smtClean="0"/>
              <a:t>spinner-border class</a:t>
            </a:r>
          </a:p>
          <a:p>
            <a:r>
              <a:rPr lang="en-US" dirty="0" smtClean="0"/>
              <a:t>Example</a:t>
            </a:r>
          </a:p>
          <a:p>
            <a:pPr marL="502783" lvl="1" indent="0">
              <a:buNone/>
            </a:pPr>
            <a:r>
              <a:rPr lang="en-US" dirty="0"/>
              <a:t>&lt;div class="spinner-border"&gt;&lt;/div</a:t>
            </a:r>
            <a:r>
              <a:rPr lang="en-US" dirty="0" smtClean="0"/>
              <a:t>&gt;</a:t>
            </a:r>
          </a:p>
          <a:p>
            <a:r>
              <a:rPr lang="en-US" dirty="0"/>
              <a:t>Use any text color </a:t>
            </a:r>
            <a:r>
              <a:rPr lang="en-US" dirty="0" smtClean="0"/>
              <a:t>utilities</a:t>
            </a:r>
            <a:r>
              <a:rPr lang="en-US" dirty="0"/>
              <a:t> to add a color to </a:t>
            </a:r>
            <a:r>
              <a:rPr lang="en-US" dirty="0" smtClean="0"/>
              <a:t>spinner</a:t>
            </a:r>
            <a:endParaRPr lang="en-US" dirty="0"/>
          </a:p>
          <a:p>
            <a:pPr marL="502783" lvl="1" indent="0">
              <a:buNone/>
            </a:pPr>
            <a:r>
              <a:rPr lang="en-US" dirty="0"/>
              <a:t>&lt;div class="spinner-border text-primary"&gt;&lt;/div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Growing spinners</a:t>
            </a:r>
          </a:p>
          <a:p>
            <a:pPr marL="502783" lvl="1" indent="0">
              <a:buNone/>
            </a:pPr>
            <a:r>
              <a:rPr lang="en-US" dirty="0"/>
              <a:t>&lt;div class="spinner-grow text-primary"&gt;&lt;/div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Spinner size</a:t>
            </a:r>
          </a:p>
          <a:p>
            <a:pPr marL="502783" lvl="1" indent="0">
              <a:buNone/>
            </a:pPr>
            <a:r>
              <a:rPr lang="en-US" dirty="0"/>
              <a:t>&lt;div class="spinner-border spinner-border-</a:t>
            </a:r>
            <a:r>
              <a:rPr lang="en-US" dirty="0" err="1"/>
              <a:t>sm</a:t>
            </a:r>
            <a:r>
              <a:rPr lang="en-US" dirty="0"/>
              <a:t>"&gt;&lt;/div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Spinner button</a:t>
            </a:r>
          </a:p>
          <a:p>
            <a:pPr marL="502783" lvl="1" indent="0">
              <a:buNone/>
            </a:pPr>
            <a:r>
              <a:rPr lang="en-US" dirty="0"/>
              <a:t>&lt;button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</a:t>
            </a:r>
            <a:br>
              <a:rPr lang="en-US" dirty="0"/>
            </a:br>
            <a:r>
              <a:rPr lang="en-US" dirty="0"/>
              <a:t>  &lt;span class="spinner-border spinner-border-</a:t>
            </a:r>
            <a:r>
              <a:rPr lang="en-US" dirty="0" err="1"/>
              <a:t>sm</a:t>
            </a:r>
            <a:r>
              <a:rPr lang="en-US" dirty="0"/>
              <a:t>"&gt;&lt;/span&gt;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	Loading</a:t>
            </a:r>
            <a:r>
              <a:rPr lang="en-US" dirty="0"/>
              <a:t>..</a:t>
            </a:r>
            <a:br>
              <a:rPr lang="en-US" dirty="0"/>
            </a:br>
            <a:r>
              <a:rPr lang="en-US" dirty="0"/>
              <a:t>&lt;/button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.pagination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.page-item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.page-link </a:t>
            </a:r>
            <a:r>
              <a:rPr lang="en-US" dirty="0" smtClean="0"/>
              <a:t>class</a:t>
            </a:r>
          </a:p>
          <a:p>
            <a:pPr marL="502783" lvl="1" indent="0">
              <a:buNone/>
            </a:pPr>
            <a:r>
              <a:rPr lang="en-US" sz="1200" dirty="0"/>
              <a:t>&lt;</a:t>
            </a:r>
            <a:r>
              <a:rPr lang="en-US" sz="1200" dirty="0" err="1"/>
              <a:t>ul</a:t>
            </a:r>
            <a:r>
              <a:rPr lang="en-US" sz="1200" dirty="0"/>
              <a:t> class="pagination"&gt;</a:t>
            </a:r>
            <a:br>
              <a:rPr lang="en-US" sz="1200" dirty="0"/>
            </a:br>
            <a:r>
              <a:rPr lang="en-US" sz="1200" dirty="0"/>
              <a:t>  &lt;li class="page-item</a:t>
            </a:r>
            <a:r>
              <a:rPr lang="en-US" sz="1200" dirty="0" smtClean="0"/>
              <a:t>"&gt;&lt;</a:t>
            </a:r>
            <a:r>
              <a:rPr lang="en-US" sz="1200" dirty="0"/>
              <a:t>a class="page-link" </a:t>
            </a:r>
            <a:r>
              <a:rPr lang="en-US" sz="1200" dirty="0" err="1"/>
              <a:t>href</a:t>
            </a:r>
            <a:r>
              <a:rPr lang="en-US" sz="1200" dirty="0"/>
              <a:t>="#"&gt;Previous&lt;/a&gt;&lt;/li&gt;</a:t>
            </a:r>
            <a:br>
              <a:rPr lang="en-US" sz="1200" dirty="0"/>
            </a:br>
            <a:r>
              <a:rPr lang="en-US" sz="1200" dirty="0"/>
              <a:t>  &lt;li class="page-item"&gt;&lt;a class="page-link" </a:t>
            </a:r>
            <a:r>
              <a:rPr lang="en-US" sz="1200" dirty="0" err="1"/>
              <a:t>href</a:t>
            </a:r>
            <a:r>
              <a:rPr lang="en-US" sz="1200" dirty="0"/>
              <a:t>="#"&gt;1&lt;/a&gt;&lt;/li&gt;</a:t>
            </a:r>
            <a:br>
              <a:rPr lang="en-US" sz="1200" dirty="0"/>
            </a:br>
            <a:r>
              <a:rPr lang="en-US" sz="1200" dirty="0"/>
              <a:t>  &lt;li class="page-item active"&gt;&lt;a class="page-link" </a:t>
            </a:r>
            <a:r>
              <a:rPr lang="en-US" sz="1200" dirty="0" err="1"/>
              <a:t>href</a:t>
            </a:r>
            <a:r>
              <a:rPr lang="en-US" sz="1200" dirty="0"/>
              <a:t>="#"&gt;2&lt;/a&gt;&lt;/li&gt;</a:t>
            </a:r>
            <a:br>
              <a:rPr lang="en-US" sz="1200" dirty="0"/>
            </a:br>
            <a:r>
              <a:rPr lang="en-US" sz="1200" dirty="0"/>
              <a:t>  &lt;li class="page-item"&gt;&lt;a class="page-link" </a:t>
            </a:r>
            <a:r>
              <a:rPr lang="en-US" sz="1200" dirty="0" err="1"/>
              <a:t>href</a:t>
            </a:r>
            <a:r>
              <a:rPr lang="en-US" sz="1200" dirty="0"/>
              <a:t>="#"&gt;3&lt;/a&gt;&lt;/li&gt;</a:t>
            </a:r>
            <a:br>
              <a:rPr lang="en-US" sz="1200" dirty="0"/>
            </a:br>
            <a:r>
              <a:rPr lang="en-US" sz="1200" dirty="0"/>
              <a:t>  &lt;li class="page-item"&gt;&lt;a class="page-link" </a:t>
            </a:r>
            <a:r>
              <a:rPr lang="en-US" sz="1200" dirty="0" err="1"/>
              <a:t>href</a:t>
            </a:r>
            <a:r>
              <a:rPr lang="en-US" sz="1200" dirty="0"/>
              <a:t>="#"&gt;Next&lt;/a&gt;&lt;/li&gt;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 err="1"/>
              <a:t>ul</a:t>
            </a:r>
            <a:r>
              <a:rPr lang="en-US" sz="1200" dirty="0" smtClean="0"/>
              <a:t>&gt;</a:t>
            </a:r>
          </a:p>
          <a:p>
            <a:r>
              <a:rPr lang="en-US" dirty="0" smtClean="0"/>
              <a:t>Pagination size controlled with pagination-</a:t>
            </a:r>
            <a:r>
              <a:rPr lang="en-US" dirty="0" err="1" smtClean="0"/>
              <a:t>lg</a:t>
            </a:r>
            <a:r>
              <a:rPr lang="en-US" dirty="0" smtClean="0"/>
              <a:t> and pagination-</a:t>
            </a:r>
            <a:r>
              <a:rPr lang="en-US" dirty="0" err="1" smtClean="0"/>
              <a:t>sm</a:t>
            </a:r>
            <a:endParaRPr lang="en-US" dirty="0" smtClean="0"/>
          </a:p>
          <a:p>
            <a:r>
              <a:rPr lang="en-US" dirty="0" smtClean="0"/>
              <a:t>Alignment using: class=“pagination justify-content-center”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groups are a flexible and powerful component for displaying a series of content</a:t>
            </a:r>
            <a:endParaRPr lang="en-US" dirty="0" smtClean="0"/>
          </a:p>
          <a:p>
            <a:r>
              <a:rPr lang="en-US" dirty="0" smtClean="0"/>
              <a:t>Use &lt;</a:t>
            </a:r>
            <a:r>
              <a:rPr lang="en-US" dirty="0" err="1"/>
              <a:t>ul</a:t>
            </a:r>
            <a:r>
              <a:rPr lang="en-US" dirty="0"/>
              <a:t>&gt; </a:t>
            </a:r>
            <a:r>
              <a:rPr lang="en-US" dirty="0" smtClean="0"/>
              <a:t>with </a:t>
            </a:r>
            <a:r>
              <a:rPr lang="en-US" dirty="0"/>
              <a:t>class .list-group, and &lt;li&gt; </a:t>
            </a:r>
            <a:r>
              <a:rPr lang="en-US" dirty="0" smtClean="0"/>
              <a:t>with </a:t>
            </a:r>
            <a:r>
              <a:rPr lang="en-US" dirty="0"/>
              <a:t>class .</a:t>
            </a:r>
            <a:r>
              <a:rPr lang="en-US" dirty="0" smtClean="0"/>
              <a:t>list-group-item</a:t>
            </a:r>
          </a:p>
          <a:p>
            <a:pPr marL="502783" lvl="1" indent="0">
              <a:buNone/>
            </a:pPr>
            <a:r>
              <a:rPr lang="en-US" sz="1200" dirty="0"/>
              <a:t>&lt;</a:t>
            </a:r>
            <a:r>
              <a:rPr lang="en-US" sz="1200" dirty="0" err="1"/>
              <a:t>ul</a:t>
            </a:r>
            <a:r>
              <a:rPr lang="en-US" sz="1200" dirty="0"/>
              <a:t> class="list-group"&gt;</a:t>
            </a:r>
            <a:br>
              <a:rPr lang="en-US" sz="1200" dirty="0"/>
            </a:br>
            <a:r>
              <a:rPr lang="en-US" sz="1200" dirty="0"/>
              <a:t>  &lt;li class="list-group-item active"&gt;Active item&lt;/li&gt;</a:t>
            </a:r>
            <a:br>
              <a:rPr lang="en-US" sz="1200" dirty="0"/>
            </a:br>
            <a:r>
              <a:rPr lang="en-US" sz="1200" dirty="0"/>
              <a:t>  &lt;li class="list-group-item"&gt;Second item&lt;/li&gt;</a:t>
            </a:r>
            <a:br>
              <a:rPr lang="en-US" sz="1200" dirty="0"/>
            </a:br>
            <a:r>
              <a:rPr lang="en-US" sz="1200" dirty="0"/>
              <a:t>  &lt;li class="list-group-item"&gt;Third item&lt;/li&gt;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 err="1"/>
              <a:t>ul</a:t>
            </a:r>
            <a:r>
              <a:rPr lang="en-US" sz="1200" dirty="0" smtClean="0"/>
              <a:t>&gt;</a:t>
            </a:r>
          </a:p>
          <a:p>
            <a:r>
              <a:rPr lang="en-US" dirty="0" smtClean="0"/>
              <a:t>Horizontal list: </a:t>
            </a:r>
            <a:r>
              <a:rPr lang="en-US" dirty="0"/>
              <a:t>list-group </a:t>
            </a:r>
            <a:r>
              <a:rPr lang="en-US" dirty="0" smtClean="0"/>
              <a:t>list-group-horizontal</a:t>
            </a:r>
          </a:p>
          <a:p>
            <a:r>
              <a:rPr lang="en-US" dirty="0" smtClean="0"/>
              <a:t>Can use contextual classes </a:t>
            </a:r>
            <a:r>
              <a:rPr lang="en-US" dirty="0"/>
              <a:t>like .list-group-item-success, </a:t>
            </a:r>
            <a:r>
              <a:rPr lang="en-US" dirty="0" smtClean="0"/>
              <a:t>list-group-item-secondary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card in Bootstrap 4 is a bordered box with some padding around its content</a:t>
            </a:r>
            <a:r>
              <a:rPr lang="en-US" dirty="0" smtClean="0"/>
              <a:t>.</a:t>
            </a:r>
          </a:p>
          <a:p>
            <a:r>
              <a:rPr lang="en-US" dirty="0"/>
              <a:t>A </a:t>
            </a:r>
            <a:r>
              <a:rPr lang="en-US" b="1" dirty="0"/>
              <a:t>card</a:t>
            </a:r>
            <a:r>
              <a:rPr lang="en-US" dirty="0"/>
              <a:t> is a flexible and extensible content container</a:t>
            </a:r>
            <a:r>
              <a:rPr lang="en-US" dirty="0" smtClean="0"/>
              <a:t>.</a:t>
            </a:r>
          </a:p>
          <a:p>
            <a:r>
              <a:rPr lang="en-US" dirty="0"/>
              <a:t>Cards support a wide variety of content, including images, text, list groups, links, and more.</a:t>
            </a:r>
            <a:endParaRPr lang="en-US" dirty="0" smtClean="0"/>
          </a:p>
          <a:p>
            <a:r>
              <a:rPr lang="en-US" dirty="0" smtClean="0"/>
              <a:t>Classes like card, card-header, card-body, card-footer can be used</a:t>
            </a:r>
          </a:p>
          <a:p>
            <a:pPr marL="502783" lvl="1" indent="0">
              <a:buNone/>
            </a:pPr>
            <a:r>
              <a:rPr lang="en-US" sz="1200" dirty="0" smtClean="0"/>
              <a:t>&lt;div</a:t>
            </a:r>
            <a:r>
              <a:rPr lang="en-US" sz="1200" dirty="0"/>
              <a:t> class="card"&gt;</a:t>
            </a:r>
            <a:br>
              <a:rPr lang="en-US" sz="1200" dirty="0"/>
            </a:br>
            <a:r>
              <a:rPr lang="en-US" sz="1200" dirty="0"/>
              <a:t>  &lt;div class="card-header"&gt;Header&lt;/div&gt;</a:t>
            </a:r>
            <a:br>
              <a:rPr lang="en-US" sz="1200" dirty="0"/>
            </a:br>
            <a:r>
              <a:rPr lang="en-US" sz="1200" dirty="0"/>
              <a:t>  &lt;div class="card-body"&gt;Content&lt;/div&gt;</a:t>
            </a:r>
            <a:br>
              <a:rPr lang="en-US" sz="1200" dirty="0"/>
            </a:br>
            <a:r>
              <a:rPr lang="en-US" sz="1200" dirty="0"/>
              <a:t>  &lt;div class="card-footer"&gt;Footer&lt;/div&gt;</a:t>
            </a:r>
            <a:br>
              <a:rPr lang="en-US" sz="1200" dirty="0"/>
            </a:br>
            <a:r>
              <a:rPr lang="en-US" sz="1200" dirty="0"/>
              <a:t>&lt;/div</a:t>
            </a:r>
            <a:r>
              <a:rPr lang="en-US" sz="1200" dirty="0" smtClean="0"/>
              <a:t>&gt;</a:t>
            </a:r>
          </a:p>
          <a:p>
            <a:r>
              <a:rPr lang="en-US" dirty="0" smtClean="0"/>
              <a:t>Can use contextual classes</a:t>
            </a:r>
            <a:r>
              <a:rPr lang="en-US" dirty="0"/>
              <a:t>: .</a:t>
            </a:r>
            <a:r>
              <a:rPr lang="en-US" dirty="0" err="1"/>
              <a:t>bg</a:t>
            </a:r>
            <a:r>
              <a:rPr lang="en-US" dirty="0"/>
              <a:t>-primary, .</a:t>
            </a:r>
            <a:r>
              <a:rPr lang="en-US" dirty="0" err="1"/>
              <a:t>bg</a:t>
            </a:r>
            <a:r>
              <a:rPr lang="en-US" dirty="0"/>
              <a:t>-success, .</a:t>
            </a:r>
            <a:r>
              <a:rPr lang="en-US" dirty="0" err="1"/>
              <a:t>bg</a:t>
            </a:r>
            <a:r>
              <a:rPr lang="en-US" dirty="0"/>
              <a:t>-info, .</a:t>
            </a:r>
            <a:r>
              <a:rPr lang="en-US" dirty="0" err="1"/>
              <a:t>bg</a:t>
            </a:r>
            <a:r>
              <a:rPr lang="en-US" dirty="0"/>
              <a:t>-warning, .</a:t>
            </a:r>
            <a:r>
              <a:rPr lang="en-US" dirty="0" err="1" smtClean="0"/>
              <a:t>bg</a:t>
            </a:r>
            <a:r>
              <a:rPr lang="en-US" dirty="0" smtClean="0"/>
              <a:t>-danger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Dropdowns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dropdown menu is </a:t>
            </a:r>
            <a:r>
              <a:rPr lang="en-US" dirty="0" err="1" smtClean="0"/>
              <a:t>toggleable</a:t>
            </a:r>
            <a:r>
              <a:rPr lang="en-US" dirty="0" smtClean="0"/>
              <a:t> menu</a:t>
            </a:r>
          </a:p>
          <a:p>
            <a:pPr marL="502783" lvl="1" indent="0">
              <a:buNone/>
            </a:pPr>
            <a:r>
              <a:rPr lang="en-US" sz="1200" dirty="0"/>
              <a:t>&lt;div class="dropdown"&gt;</a:t>
            </a:r>
            <a:br>
              <a:rPr lang="en-US" sz="1200" dirty="0"/>
            </a:br>
            <a:r>
              <a:rPr lang="en-US" sz="1200" dirty="0"/>
              <a:t>  &lt;button type="button" class="</a:t>
            </a:r>
            <a:r>
              <a:rPr lang="en-US" sz="1200" dirty="0" err="1"/>
              <a:t>btn</a:t>
            </a:r>
            <a:r>
              <a:rPr lang="en-US" sz="1200" dirty="0"/>
              <a:t> </a:t>
            </a:r>
            <a:r>
              <a:rPr lang="en-US" sz="1200" dirty="0" err="1"/>
              <a:t>btn</a:t>
            </a:r>
            <a:r>
              <a:rPr lang="en-US" sz="1200" dirty="0"/>
              <a:t>-primary dropdown-toggle" data-toggle="</a:t>
            </a:r>
            <a:r>
              <a:rPr lang="en-US" sz="1200" dirty="0" smtClean="0"/>
              <a:t>dropdown"&gt;Dropdown button&lt;/</a:t>
            </a:r>
            <a:r>
              <a:rPr lang="en-US" sz="1200" dirty="0"/>
              <a:t>button&gt;</a:t>
            </a:r>
            <a:br>
              <a:rPr lang="en-US" sz="1200" dirty="0"/>
            </a:br>
            <a:r>
              <a:rPr lang="en-US" sz="1200" dirty="0"/>
              <a:t>  &lt;div class="dropdown-menu"&gt;</a:t>
            </a:r>
            <a:br>
              <a:rPr lang="en-US" sz="1200" dirty="0"/>
            </a:br>
            <a:r>
              <a:rPr lang="en-US" sz="1200" dirty="0"/>
              <a:t>    &lt;a class="dropdown-item" </a:t>
            </a:r>
            <a:r>
              <a:rPr lang="en-US" sz="1200" dirty="0" err="1"/>
              <a:t>href</a:t>
            </a:r>
            <a:r>
              <a:rPr lang="en-US" sz="1200" dirty="0"/>
              <a:t>="#"&gt;Link 1&lt;/a&gt;</a:t>
            </a:r>
            <a:br>
              <a:rPr lang="en-US" sz="1200" dirty="0"/>
            </a:br>
            <a:r>
              <a:rPr lang="en-US" sz="1200" dirty="0"/>
              <a:t>    &lt;a class="dropdown-item" </a:t>
            </a:r>
            <a:r>
              <a:rPr lang="en-US" sz="1200" dirty="0" err="1"/>
              <a:t>href</a:t>
            </a:r>
            <a:r>
              <a:rPr lang="en-US" sz="1200" dirty="0"/>
              <a:t>="#"&gt;Link 2&lt;/a&gt;</a:t>
            </a:r>
            <a:br>
              <a:rPr lang="en-US" sz="1200" dirty="0"/>
            </a:br>
            <a:r>
              <a:rPr lang="en-US" sz="1200" dirty="0"/>
              <a:t>    &lt;a class="dropdown-item" </a:t>
            </a:r>
            <a:r>
              <a:rPr lang="en-US" sz="1200" dirty="0" err="1"/>
              <a:t>href</a:t>
            </a:r>
            <a:r>
              <a:rPr lang="en-US" sz="1200" dirty="0"/>
              <a:t>="#"&gt;Link 3&lt;/a&gt;</a:t>
            </a:r>
            <a:br>
              <a:rPr lang="en-US" sz="1200" dirty="0"/>
            </a:br>
            <a:r>
              <a:rPr lang="en-US" sz="1200" dirty="0"/>
              <a:t>  &lt;/div&gt;</a:t>
            </a:r>
            <a:br>
              <a:rPr lang="en-US" sz="1200" dirty="0"/>
            </a:br>
            <a:r>
              <a:rPr lang="en-US" sz="1200" dirty="0"/>
              <a:t>&lt;/div&gt;</a:t>
            </a:r>
          </a:p>
          <a:p>
            <a:r>
              <a:rPr lang="en-US" dirty="0" smtClean="0"/>
              <a:t>Dropdown header can be added: </a:t>
            </a:r>
            <a:r>
              <a:rPr lang="en-US" dirty="0"/>
              <a:t>&lt;div class="dropdown-header"&gt;Dropdown header 1&lt;/div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3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Bootstrap, originally named Twitter Blueprint, was developed by </a:t>
            </a:r>
            <a:r>
              <a:rPr lang="en-US" b="1" dirty="0">
                <a:solidFill>
                  <a:srgbClr val="FF0000"/>
                </a:solidFill>
              </a:rPr>
              <a:t>Mark Otto and Jacob Thornton </a:t>
            </a:r>
            <a:r>
              <a:rPr lang="en-US" dirty="0"/>
              <a:t>at Twitter as a framework to encourage consistency across internal tools. 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Bootstrap 2 was released in January 31, 2012. 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Bootstrap 3, was released on August 19, 2013. 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Bootstrap 4 was finalized on January 18, 2018. </a:t>
            </a:r>
          </a:p>
        </p:txBody>
      </p:sp>
    </p:spTree>
    <p:extLst>
      <p:ext uri="{BB962C8B-B14F-4D97-AF65-F5344CB8AC3E}">
        <p14:creationId xmlns:p14="http://schemas.microsoft.com/office/powerpoint/2010/main" val="11822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collapse class is used to show / hide text</a:t>
            </a:r>
          </a:p>
          <a:p>
            <a:r>
              <a:rPr lang="en-US" dirty="0" smtClean="0"/>
              <a:t>.collapse class </a:t>
            </a:r>
            <a:r>
              <a:rPr lang="en-US" dirty="0"/>
              <a:t>indicates a collapsible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To </a:t>
            </a:r>
            <a:r>
              <a:rPr lang="en-US" dirty="0"/>
              <a:t>control (show/hide) the collapsible content, add the  data-toggle="collapse" </a:t>
            </a:r>
            <a:r>
              <a:rPr lang="en-US" dirty="0" smtClean="0"/>
              <a:t>attribute.</a:t>
            </a:r>
          </a:p>
          <a:p>
            <a:endParaRPr lang="en-US" dirty="0" smtClean="0"/>
          </a:p>
          <a:p>
            <a:pPr marL="502783" lvl="1" indent="0">
              <a:buNone/>
            </a:pPr>
            <a:r>
              <a:rPr lang="en-US" dirty="0" smtClean="0"/>
              <a:t>&lt;</a:t>
            </a:r>
            <a:r>
              <a:rPr lang="en-US" dirty="0"/>
              <a:t>button data-toggle="collapse" data-target="#demo"&gt;Collapsible&lt;/button&gt;</a:t>
            </a:r>
            <a:br>
              <a:rPr lang="en-US" dirty="0"/>
            </a:br>
            <a:r>
              <a:rPr lang="en-US" dirty="0" smtClean="0"/>
              <a:t>&lt;</a:t>
            </a:r>
            <a:r>
              <a:rPr lang="en-US" dirty="0"/>
              <a:t>div id="demo" class="collapse"&gt;</a:t>
            </a:r>
            <a:br>
              <a:rPr lang="en-US" dirty="0"/>
            </a:br>
            <a:r>
              <a:rPr lang="en-US" dirty="0" smtClean="0"/>
              <a:t>	Lorem </a:t>
            </a:r>
            <a:r>
              <a:rPr lang="en-US" dirty="0"/>
              <a:t>ipsum dolor text....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883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Navbar</a:t>
            </a:r>
            <a:endParaRPr lang="en-US" dirty="0"/>
          </a:p>
          <a:p>
            <a:pPr marL="502783" lvl="1" indent="0">
              <a:buNone/>
            </a:pPr>
            <a:r>
              <a:rPr lang="en-US" dirty="0" smtClean="0"/>
              <a:t>&lt;</a:t>
            </a:r>
            <a:r>
              <a:rPr lang="en-US" dirty="0" err="1"/>
              <a:t>nav</a:t>
            </a:r>
            <a:r>
              <a:rPr lang="en-US" dirty="0"/>
              <a:t> class="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-expand-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-light</a:t>
            </a:r>
            <a:r>
              <a:rPr lang="en-US" dirty="0" smtClean="0"/>
              <a:t>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ul</a:t>
            </a:r>
            <a:r>
              <a:rPr lang="en-US" dirty="0"/>
              <a:t> class="</a:t>
            </a:r>
            <a:r>
              <a:rPr lang="en-US" dirty="0" err="1"/>
              <a:t>navbar-nav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  &lt;li class="</a:t>
            </a:r>
            <a:r>
              <a:rPr lang="en-US" dirty="0" err="1"/>
              <a:t>nav</a:t>
            </a:r>
            <a:r>
              <a:rPr lang="en-US" dirty="0"/>
              <a:t>-item</a:t>
            </a:r>
            <a:r>
              <a:rPr lang="en-US" dirty="0" smtClean="0"/>
              <a:t>"&gt;&lt;</a:t>
            </a:r>
            <a:r>
              <a:rPr lang="en-US" dirty="0"/>
              <a:t>a class="</a:t>
            </a:r>
            <a:r>
              <a:rPr lang="en-US" dirty="0" err="1"/>
              <a:t>nav</a:t>
            </a:r>
            <a:r>
              <a:rPr lang="en-US" dirty="0"/>
              <a:t>-link" </a:t>
            </a:r>
            <a:r>
              <a:rPr lang="en-US" dirty="0" err="1"/>
              <a:t>href</a:t>
            </a:r>
            <a:r>
              <a:rPr lang="en-US" dirty="0"/>
              <a:t>="#"&gt;Link 1&lt;/a</a:t>
            </a:r>
            <a:r>
              <a:rPr lang="en-US" dirty="0" smtClean="0"/>
              <a:t>&gt; &lt;/</a:t>
            </a:r>
            <a:r>
              <a:rPr lang="en-US" dirty="0"/>
              <a:t>li&gt;</a:t>
            </a:r>
            <a:br>
              <a:rPr lang="en-US" dirty="0"/>
            </a:br>
            <a:r>
              <a:rPr lang="en-US" dirty="0"/>
              <a:t>    &lt;li class="</a:t>
            </a:r>
            <a:r>
              <a:rPr lang="en-US" dirty="0" err="1"/>
              <a:t>nav</a:t>
            </a:r>
            <a:r>
              <a:rPr lang="en-US" dirty="0"/>
              <a:t>-item</a:t>
            </a:r>
            <a:r>
              <a:rPr lang="en-US" dirty="0" smtClean="0"/>
              <a:t>"&gt; &lt;</a:t>
            </a:r>
            <a:r>
              <a:rPr lang="en-US" dirty="0"/>
              <a:t>a class="</a:t>
            </a:r>
            <a:r>
              <a:rPr lang="en-US" dirty="0" err="1"/>
              <a:t>nav</a:t>
            </a:r>
            <a:r>
              <a:rPr lang="en-US" dirty="0"/>
              <a:t>-link" </a:t>
            </a:r>
            <a:r>
              <a:rPr lang="en-US" dirty="0" err="1"/>
              <a:t>href</a:t>
            </a:r>
            <a:r>
              <a:rPr lang="en-US" dirty="0"/>
              <a:t>="#"&gt;Link 2&lt;/a</a:t>
            </a:r>
            <a:r>
              <a:rPr lang="en-US" dirty="0" smtClean="0"/>
              <a:t>&gt;&lt;/</a:t>
            </a:r>
            <a:r>
              <a:rPr lang="en-US" dirty="0"/>
              <a:t>li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nav</a:t>
            </a:r>
            <a:r>
              <a:rPr lang="en-US" dirty="0" smtClean="0"/>
              <a:t>&gt;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 err="1"/>
              <a:t>Centerd</a:t>
            </a:r>
            <a:r>
              <a:rPr lang="en-US" sz="1600" dirty="0"/>
              <a:t> </a:t>
            </a:r>
            <a:r>
              <a:rPr lang="en-US" sz="1600" dirty="0" err="1"/>
              <a:t>navbar</a:t>
            </a:r>
            <a:endParaRPr lang="en-US" sz="1600" dirty="0"/>
          </a:p>
          <a:p>
            <a:pPr marL="502783" lvl="1" indent="0">
              <a:buNone/>
            </a:pPr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 class="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-expand-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-light justify-content-center"&gt;</a:t>
            </a:r>
            <a:br>
              <a:rPr lang="en-US" dirty="0"/>
            </a:br>
            <a:r>
              <a:rPr lang="en-US" dirty="0"/>
              <a:t>  ...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nav</a:t>
            </a:r>
            <a:r>
              <a:rPr lang="en-US" dirty="0"/>
              <a:t>&gt;</a:t>
            </a:r>
            <a:endParaRPr lang="en-US" dirty="0" smtClean="0"/>
          </a:p>
          <a:p>
            <a:r>
              <a:rPr lang="en-US" dirty="0"/>
              <a:t>Colored </a:t>
            </a:r>
            <a:r>
              <a:rPr lang="en-US" dirty="0" err="1"/>
              <a:t>Navbar</a:t>
            </a:r>
            <a:endParaRPr lang="en-US" dirty="0"/>
          </a:p>
          <a:p>
            <a:pPr marL="502783" lvl="1" indent="0">
              <a:buNone/>
            </a:pPr>
            <a:r>
              <a:rPr lang="en-US" sz="1200" dirty="0"/>
              <a:t>&lt;</a:t>
            </a:r>
            <a:r>
              <a:rPr lang="en-US" sz="1200" dirty="0" err="1"/>
              <a:t>nav</a:t>
            </a:r>
            <a:r>
              <a:rPr lang="en-US" sz="1200" dirty="0"/>
              <a:t> class="</a:t>
            </a:r>
            <a:r>
              <a:rPr lang="en-US" sz="1200" dirty="0" err="1"/>
              <a:t>navbar</a:t>
            </a:r>
            <a:r>
              <a:rPr lang="en-US" sz="1200" dirty="0"/>
              <a:t> </a:t>
            </a:r>
            <a:r>
              <a:rPr lang="en-US" sz="1200" dirty="0" err="1"/>
              <a:t>navbar</a:t>
            </a:r>
            <a:r>
              <a:rPr lang="en-US" sz="1200" dirty="0"/>
              <a:t>-expand-</a:t>
            </a:r>
            <a:r>
              <a:rPr lang="en-US" sz="1200" dirty="0" err="1"/>
              <a:t>sm</a:t>
            </a:r>
            <a:r>
              <a:rPr lang="en-US" sz="1200" dirty="0"/>
              <a:t>  </a:t>
            </a:r>
            <a:r>
              <a:rPr lang="en-US" sz="1200" dirty="0" err="1"/>
              <a:t>bg</a:t>
            </a:r>
            <a:r>
              <a:rPr lang="en-US" sz="1200" dirty="0"/>
              <a:t>-primary </a:t>
            </a:r>
            <a:r>
              <a:rPr lang="en-US" sz="1200" dirty="0" err="1"/>
              <a:t>navbar</a:t>
            </a:r>
            <a:r>
              <a:rPr lang="en-US" sz="1200" dirty="0"/>
              <a:t>-dark justify-content-center</a:t>
            </a:r>
            <a:r>
              <a:rPr lang="en-US" sz="1200" dirty="0" smtClean="0"/>
              <a:t>"&gt;</a:t>
            </a:r>
          </a:p>
          <a:p>
            <a:pPr marL="502783" lvl="1" indent="0">
              <a:buNone/>
            </a:pPr>
            <a:r>
              <a:rPr lang="en-US" sz="1200" dirty="0" smtClean="0"/>
              <a:t>…</a:t>
            </a:r>
            <a:endParaRPr lang="en-US" sz="1200" dirty="0"/>
          </a:p>
          <a:p>
            <a:pPr marL="502783" lvl="1" indent="0">
              <a:buNone/>
            </a:pPr>
            <a:r>
              <a:rPr lang="en-US" sz="1200" dirty="0" smtClean="0"/>
              <a:t>&lt;/</a:t>
            </a:r>
            <a:r>
              <a:rPr lang="en-US" sz="1200" dirty="0" err="1"/>
              <a:t>nav</a:t>
            </a:r>
            <a:r>
              <a:rPr lang="en-US" sz="1200" dirty="0"/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with logo</a:t>
            </a:r>
          </a:p>
          <a:p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 class="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-expand-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-dark </a:t>
            </a:r>
            <a:r>
              <a:rPr lang="en-US" dirty="0" err="1"/>
              <a:t>navbar</a:t>
            </a:r>
            <a:r>
              <a:rPr lang="en-US" dirty="0"/>
              <a:t>-dark"&gt;</a:t>
            </a:r>
            <a:br>
              <a:rPr lang="en-US" dirty="0"/>
            </a:br>
            <a:r>
              <a:rPr lang="en-US" dirty="0"/>
              <a:t>   &lt;a class="</a:t>
            </a:r>
            <a:r>
              <a:rPr lang="en-US" dirty="0" err="1"/>
              <a:t>navbar</a:t>
            </a:r>
            <a:r>
              <a:rPr lang="en-US" dirty="0"/>
              <a:t>-brand" </a:t>
            </a:r>
            <a:r>
              <a:rPr lang="en-US" dirty="0" err="1"/>
              <a:t>href</a:t>
            </a:r>
            <a:r>
              <a:rPr lang="en-US" dirty="0"/>
              <a:t>="#"&gt;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 smtClean="0"/>
              <a:t>=“logo.jpg</a:t>
            </a:r>
            <a:r>
              <a:rPr lang="en-US" dirty="0"/>
              <a:t>" alt="Logo" style="width:40px;"&gt;</a:t>
            </a:r>
            <a:br>
              <a:rPr lang="en-US" dirty="0"/>
            </a:br>
            <a:r>
              <a:rPr lang="en-US" dirty="0"/>
              <a:t>  &lt;/a&gt;</a:t>
            </a:r>
            <a:br>
              <a:rPr lang="en-US" dirty="0"/>
            </a:br>
            <a:r>
              <a:rPr lang="en-US" dirty="0"/>
              <a:t>  ...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nav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Vertical </a:t>
            </a:r>
            <a:r>
              <a:rPr lang="en-US" dirty="0" err="1" smtClean="0"/>
              <a:t>navbar</a:t>
            </a:r>
            <a:endParaRPr lang="en-US" dirty="0" smtClean="0"/>
          </a:p>
          <a:p>
            <a:pPr marL="502783" lvl="1" indent="0">
              <a:buNone/>
            </a:pPr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 class="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-light"&gt;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ul</a:t>
            </a:r>
            <a:r>
              <a:rPr lang="en-US" dirty="0"/>
              <a:t> class="</a:t>
            </a:r>
            <a:r>
              <a:rPr lang="en-US" dirty="0" err="1"/>
              <a:t>navbar-nav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  &lt;li class="</a:t>
            </a:r>
            <a:r>
              <a:rPr lang="en-US" dirty="0" err="1"/>
              <a:t>nav</a:t>
            </a:r>
            <a:r>
              <a:rPr lang="en-US" dirty="0"/>
              <a:t>-item</a:t>
            </a:r>
            <a:r>
              <a:rPr lang="en-US" dirty="0" smtClean="0"/>
              <a:t>"&gt;</a:t>
            </a:r>
            <a:r>
              <a:rPr lang="en-US" dirty="0"/>
              <a:t> &lt;a class="</a:t>
            </a:r>
            <a:r>
              <a:rPr lang="en-US" dirty="0" err="1"/>
              <a:t>nav</a:t>
            </a:r>
            <a:r>
              <a:rPr lang="en-US" dirty="0"/>
              <a:t>-link" </a:t>
            </a:r>
            <a:r>
              <a:rPr lang="en-US" dirty="0" err="1"/>
              <a:t>href</a:t>
            </a:r>
            <a:r>
              <a:rPr lang="en-US" dirty="0"/>
              <a:t>="#"&gt;Link 1&lt;/a</a:t>
            </a:r>
            <a:r>
              <a:rPr lang="en-US" dirty="0" smtClean="0"/>
              <a:t>&gt;</a:t>
            </a:r>
            <a:r>
              <a:rPr lang="en-US" dirty="0"/>
              <a:t>   &lt;/li&gt;</a:t>
            </a:r>
            <a:br>
              <a:rPr lang="en-US" dirty="0"/>
            </a:br>
            <a:r>
              <a:rPr lang="en-US" dirty="0"/>
              <a:t>    &lt;li class="</a:t>
            </a:r>
            <a:r>
              <a:rPr lang="en-US" dirty="0" err="1"/>
              <a:t>nav</a:t>
            </a:r>
            <a:r>
              <a:rPr lang="en-US" dirty="0"/>
              <a:t>-item</a:t>
            </a:r>
            <a:r>
              <a:rPr lang="en-US" dirty="0" smtClean="0"/>
              <a:t>"&gt;</a:t>
            </a:r>
            <a:r>
              <a:rPr lang="en-US" dirty="0"/>
              <a:t> &lt;a class="</a:t>
            </a:r>
            <a:r>
              <a:rPr lang="en-US" dirty="0" err="1"/>
              <a:t>nav</a:t>
            </a:r>
            <a:r>
              <a:rPr lang="en-US" dirty="0"/>
              <a:t>-link" </a:t>
            </a:r>
            <a:r>
              <a:rPr lang="en-US" dirty="0" err="1"/>
              <a:t>href</a:t>
            </a:r>
            <a:r>
              <a:rPr lang="en-US" dirty="0"/>
              <a:t>="#"&gt;Link 2&lt;/a</a:t>
            </a:r>
            <a:r>
              <a:rPr lang="en-US" dirty="0" smtClean="0"/>
              <a:t>&gt;</a:t>
            </a:r>
            <a:r>
              <a:rPr lang="en-US" dirty="0"/>
              <a:t>   &lt;/li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/>
              <a:t>  &lt;/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6898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with form</a:t>
            </a:r>
          </a:p>
          <a:p>
            <a:pPr marL="439935" lvl="1" indent="0">
              <a:buNone/>
            </a:pPr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 class="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-expand-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-dark </a:t>
            </a:r>
            <a:r>
              <a:rPr lang="en-US" dirty="0" err="1"/>
              <a:t>navbar</a:t>
            </a:r>
            <a:r>
              <a:rPr lang="en-US" dirty="0"/>
              <a:t>-dark"&gt;</a:t>
            </a:r>
            <a:br>
              <a:rPr lang="en-US" dirty="0"/>
            </a:br>
            <a:r>
              <a:rPr lang="en-US" dirty="0"/>
              <a:t>  &lt;form class="form-inline" action</a:t>
            </a:r>
            <a:r>
              <a:rPr lang="en-US" dirty="0" smtClean="0"/>
              <a:t>="/</a:t>
            </a:r>
            <a:r>
              <a:rPr lang="en-US" dirty="0" err="1" smtClean="0"/>
              <a:t>search.jsp</a:t>
            </a:r>
            <a:r>
              <a:rPr lang="en-US" dirty="0" smtClean="0"/>
              <a:t>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&lt;input class="</a:t>
            </a:r>
            <a:r>
              <a:rPr lang="en-US" dirty="0" smtClean="0"/>
              <a:t>form-control"</a:t>
            </a:r>
            <a:r>
              <a:rPr lang="en-US" dirty="0"/>
              <a:t> type="text" placeholder="Search"&gt;</a:t>
            </a:r>
            <a:br>
              <a:rPr lang="en-US" dirty="0"/>
            </a:br>
            <a:r>
              <a:rPr lang="en-US" dirty="0"/>
              <a:t>    &lt;button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-success" type="submit"&gt;Search&lt;/button&gt;</a:t>
            </a:r>
            <a:br>
              <a:rPr lang="en-US" dirty="0"/>
            </a:br>
            <a:r>
              <a:rPr lang="en-US" dirty="0"/>
              <a:t>  &lt;/form&gt;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nav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Fixed </a:t>
            </a:r>
            <a:r>
              <a:rPr lang="en-US" dirty="0" err="1" smtClean="0"/>
              <a:t>navbar</a:t>
            </a:r>
            <a:endParaRPr lang="en-US" dirty="0" smtClean="0"/>
          </a:p>
          <a:p>
            <a:pPr marL="502783" lvl="1" indent="0">
              <a:buNone/>
            </a:pPr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 class="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-expand-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-dark </a:t>
            </a:r>
            <a:r>
              <a:rPr lang="en-US" dirty="0" err="1"/>
              <a:t>navbar</a:t>
            </a:r>
            <a:r>
              <a:rPr lang="en-US" dirty="0"/>
              <a:t>-dark fixed-top"&gt;</a:t>
            </a:r>
            <a:br>
              <a:rPr lang="en-US" dirty="0"/>
            </a:br>
            <a:r>
              <a:rPr lang="en-US" dirty="0"/>
              <a:t>  ...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nav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Sticky </a:t>
            </a:r>
            <a:r>
              <a:rPr lang="en-US" dirty="0" err="1" smtClean="0"/>
              <a:t>navbar</a:t>
            </a:r>
            <a:r>
              <a:rPr lang="en-US" dirty="0" smtClean="0"/>
              <a:t> </a:t>
            </a:r>
          </a:p>
          <a:p>
            <a:pPr marL="502783" lvl="1" indent="0">
              <a:buNone/>
            </a:pPr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 class="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-expand-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-dark </a:t>
            </a:r>
            <a:r>
              <a:rPr lang="en-US" dirty="0" err="1"/>
              <a:t>navbar</a:t>
            </a:r>
            <a:r>
              <a:rPr lang="en-US" dirty="0"/>
              <a:t>-dark sticky-top"&gt;</a:t>
            </a:r>
            <a:br>
              <a:rPr lang="en-US" dirty="0"/>
            </a:br>
            <a:r>
              <a:rPr lang="en-US" dirty="0"/>
              <a:t>  ...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289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91071"/>
            <a:ext cx="9052560" cy="3734967"/>
          </a:xfrm>
        </p:spPr>
        <p:txBody>
          <a:bodyPr/>
          <a:lstStyle/>
          <a:p>
            <a:r>
              <a:rPr lang="en-US" dirty="0"/>
              <a:t>Bootstrap provides three types of form layouts:</a:t>
            </a:r>
          </a:p>
          <a:p>
            <a:pPr lvl="1"/>
            <a:r>
              <a:rPr lang="en-US" dirty="0"/>
              <a:t>Vertical form (this is default)</a:t>
            </a:r>
          </a:p>
          <a:p>
            <a:pPr lvl="1"/>
            <a:r>
              <a:rPr lang="en-US" dirty="0"/>
              <a:t>Horizontal form</a:t>
            </a:r>
          </a:p>
          <a:p>
            <a:pPr lvl="1"/>
            <a:r>
              <a:rPr lang="en-US" dirty="0"/>
              <a:t>Inline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Standard </a:t>
            </a:r>
            <a:r>
              <a:rPr lang="en-US" dirty="0"/>
              <a:t>rules for all three form layouts</a:t>
            </a:r>
            <a:r>
              <a:rPr lang="en-US" sz="1400" dirty="0" smtClean="0"/>
              <a:t>: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3000" y="2867752"/>
            <a:ext cx="8412480" cy="7816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7300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Wrap labels and form controls in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&lt;div class="form-group"&gt;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(needed for optimum spacing)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 class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.form-control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all textual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&lt;select&gt;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7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easily validate the form on the client-side. 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the </a:t>
            </a:r>
            <a:r>
              <a:rPr lang="en-US" b="1" dirty="0"/>
              <a:t>.was-validated </a:t>
            </a:r>
            <a:r>
              <a:rPr lang="en-US" dirty="0"/>
              <a:t>class to the</a:t>
            </a:r>
            <a:r>
              <a:rPr lang="en-US" b="1" dirty="0"/>
              <a:t> &lt;form&gt;</a:t>
            </a:r>
            <a:r>
              <a:rPr lang="en-US" dirty="0"/>
              <a:t> element if you want to provide feedback notification before form submission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the </a:t>
            </a:r>
            <a:r>
              <a:rPr lang="en-US" b="1" dirty="0"/>
              <a:t>.needs-validation</a:t>
            </a:r>
            <a:r>
              <a:rPr lang="en-US" dirty="0"/>
              <a:t> class to the </a:t>
            </a:r>
            <a:r>
              <a:rPr lang="en-US" b="1" dirty="0"/>
              <a:t>&lt;form&gt;</a:t>
            </a:r>
            <a:r>
              <a:rPr lang="en-US" dirty="0"/>
              <a:t> element if you want to provide feedback notification after the form submission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custom Bootstrap form validation messages, you’ll need to add the </a:t>
            </a:r>
            <a:r>
              <a:rPr lang="en-US" dirty="0" err="1" smtClean="0">
                <a:solidFill>
                  <a:srgbClr val="FF0000"/>
                </a:solidFill>
              </a:rPr>
              <a:t>novalidate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 </a:t>
            </a:r>
            <a:r>
              <a:rPr lang="en-US" dirty="0" err="1"/>
              <a:t>boolean</a:t>
            </a:r>
            <a:r>
              <a:rPr lang="en-US" dirty="0"/>
              <a:t> attribute to your </a:t>
            </a:r>
            <a:r>
              <a:rPr lang="en-US" dirty="0" smtClean="0"/>
              <a:t>&lt;form&gt;.</a:t>
            </a:r>
            <a:r>
              <a:rPr lang="en-US" dirty="0"/>
              <a:t>  This disables the browser default feedback tooltips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4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supports </a:t>
            </a:r>
            <a:r>
              <a:rPr lang="en-US" dirty="0" smtClean="0"/>
              <a:t>following </a:t>
            </a:r>
            <a:r>
              <a:rPr lang="en-US" dirty="0"/>
              <a:t>form </a:t>
            </a:r>
            <a:r>
              <a:rPr lang="en-US" dirty="0" smtClean="0"/>
              <a:t>controls: input, </a:t>
            </a:r>
            <a:r>
              <a:rPr lang="en-US" dirty="0" err="1" smtClean="0"/>
              <a:t>textarea</a:t>
            </a:r>
            <a:r>
              <a:rPr lang="en-US" dirty="0" smtClean="0"/>
              <a:t>, checkbox, radio, select </a:t>
            </a:r>
            <a:endParaRPr lang="en-US" dirty="0"/>
          </a:p>
          <a:p>
            <a:r>
              <a:rPr lang="en-US" dirty="0" smtClean="0"/>
              <a:t>Use form-control for full width form controls</a:t>
            </a:r>
          </a:p>
          <a:p>
            <a:r>
              <a:rPr lang="en-US" dirty="0" smtClean="0"/>
              <a:t>For check box use form-check/</a:t>
            </a:r>
            <a:r>
              <a:rPr lang="en-US" dirty="0"/>
              <a:t>form-check-inline</a:t>
            </a:r>
            <a:r>
              <a:rPr lang="en-US" dirty="0" smtClean="0"/>
              <a:t>, form-check-input</a:t>
            </a:r>
          </a:p>
          <a:p>
            <a:r>
              <a:rPr lang="en-US" dirty="0" smtClean="0"/>
              <a:t>For radio buttons use form-check, </a:t>
            </a:r>
            <a:r>
              <a:rPr lang="en-US" dirty="0"/>
              <a:t>form-check-input</a:t>
            </a:r>
          </a:p>
        </p:txBody>
      </p:sp>
    </p:spTree>
    <p:extLst>
      <p:ext uri="{BB962C8B-B14F-4D97-AF65-F5344CB8AC3E}">
        <p14:creationId xmlns:p14="http://schemas.microsoft.com/office/powerpoint/2010/main" val="20283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groups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to create interactive and stylish form </a:t>
            </a:r>
            <a:r>
              <a:rPr lang="en-US" dirty="0" smtClean="0"/>
              <a:t>controls.</a:t>
            </a:r>
          </a:p>
          <a:p>
            <a:r>
              <a:rPr lang="en-US" dirty="0" smtClean="0"/>
              <a:t>It </a:t>
            </a:r>
            <a:r>
              <a:rPr lang="en-US" dirty="0"/>
              <a:t>provides style to the form control by adding icon, text, buttons, and button groups at both ends of the input field</a:t>
            </a:r>
            <a:r>
              <a:rPr lang="en-US" dirty="0" smtClean="0"/>
              <a:t>.</a:t>
            </a:r>
          </a:p>
          <a:p>
            <a:r>
              <a:rPr lang="en-US" dirty="0"/>
              <a:t>Bootstrap offers two predefined classes that are used to add the styling components at both sides of the input fields; these classes are </a:t>
            </a:r>
            <a:r>
              <a:rPr lang="en-US" dirty="0" smtClean="0"/>
              <a:t>:</a:t>
            </a:r>
          </a:p>
          <a:p>
            <a:pPr marL="879870" lvl="2" indent="0" fontAlgn="base"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 .</a:t>
            </a:r>
            <a:r>
              <a:rPr lang="en-US" sz="1600" b="1" dirty="0">
                <a:solidFill>
                  <a:srgbClr val="FF0000"/>
                </a:solidFill>
              </a:rPr>
              <a:t>input-group-prepend</a:t>
            </a:r>
            <a:r>
              <a:rPr lang="en-US" sz="1600" dirty="0">
                <a:solidFill>
                  <a:srgbClr val="FF0000"/>
                </a:solidFill>
              </a:rPr>
              <a:t> </a:t>
            </a:r>
            <a:r>
              <a:rPr lang="en-US" sz="1600" b="1" dirty="0">
                <a:solidFill>
                  <a:srgbClr val="FF0000"/>
                </a:solidFill>
              </a:rPr>
              <a:t>class</a:t>
            </a:r>
            <a:endParaRPr lang="en-US" sz="1600" dirty="0">
              <a:solidFill>
                <a:srgbClr val="FF0000"/>
              </a:solidFill>
            </a:endParaRPr>
          </a:p>
          <a:p>
            <a:pPr marL="879870" lvl="2" indent="0" fontAlgn="base"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 .</a:t>
            </a:r>
            <a:r>
              <a:rPr lang="en-US" sz="1600" b="1" dirty="0">
                <a:solidFill>
                  <a:srgbClr val="FF0000"/>
                </a:solidFill>
              </a:rPr>
              <a:t>input-group-append</a:t>
            </a:r>
            <a:r>
              <a:rPr lang="en-US" sz="1600" dirty="0">
                <a:solidFill>
                  <a:srgbClr val="FF0000"/>
                </a:solidFill>
              </a:rPr>
              <a:t> </a:t>
            </a:r>
            <a:r>
              <a:rPr lang="en-US" sz="1600" b="1" dirty="0">
                <a:solidFill>
                  <a:srgbClr val="FF0000"/>
                </a:solidFill>
              </a:rPr>
              <a:t>class</a:t>
            </a:r>
            <a:endParaRPr lang="en-US" sz="1600" dirty="0">
              <a:solidFill>
                <a:srgbClr val="FF0000"/>
              </a:solidFill>
            </a:endParaRPr>
          </a:p>
          <a:p>
            <a:pPr marL="879870" lvl="2" indent="0">
              <a:buNone/>
            </a:pPr>
            <a:endParaRPr lang="en-US" sz="16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Carousel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Carousel plugin is a component for cycling through elements, like a carousel (slideshow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Different classes are used like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carousel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slide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carousel-indicators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carousel-inner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carousel-item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carousel-control-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carousel-control-next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carousel-control-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-icon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carousel-control-next-icon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slide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3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Modal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Modal plugin is a dialog box/popup window that is displayed on top of the </a:t>
            </a:r>
            <a:r>
              <a:rPr lang="en-US" dirty="0" smtClean="0"/>
              <a:t>current window</a:t>
            </a:r>
          </a:p>
          <a:p>
            <a:r>
              <a:rPr lang="en-US" dirty="0"/>
              <a:t>The basic modal consists of </a:t>
            </a:r>
            <a:r>
              <a:rPr lang="en-US" b="1" dirty="0"/>
              <a:t>a header</a:t>
            </a:r>
            <a:r>
              <a:rPr lang="en-US" dirty="0"/>
              <a:t>, </a:t>
            </a:r>
            <a:r>
              <a:rPr lang="en-US" b="1" dirty="0"/>
              <a:t>message body,</a:t>
            </a:r>
            <a:r>
              <a:rPr lang="en-US" dirty="0"/>
              <a:t> and footer with some action buttons. </a:t>
            </a:r>
            <a:endParaRPr lang="en-US" dirty="0" smtClean="0"/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header</a:t>
            </a:r>
            <a:r>
              <a:rPr lang="en-US" dirty="0"/>
              <a:t> is used to describe the title of the dialog </a:t>
            </a:r>
            <a:r>
              <a:rPr lang="en-US" dirty="0" smtClean="0"/>
              <a:t>box</a:t>
            </a:r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message body </a:t>
            </a:r>
            <a:r>
              <a:rPr lang="en-US" dirty="0"/>
              <a:t>is used for the </a:t>
            </a:r>
            <a:r>
              <a:rPr lang="en-US" dirty="0" smtClean="0"/>
              <a:t>description</a:t>
            </a:r>
          </a:p>
          <a:p>
            <a:pPr lvl="1"/>
            <a:r>
              <a:rPr lang="en-US" b="1" dirty="0" smtClean="0"/>
              <a:t>footer</a:t>
            </a:r>
            <a:r>
              <a:rPr lang="en-US" dirty="0"/>
              <a:t> consists of the action button (such as a close button) which is used to perform the task.</a:t>
            </a:r>
          </a:p>
        </p:txBody>
      </p:sp>
    </p:spTree>
    <p:extLst>
      <p:ext uri="{BB962C8B-B14F-4D97-AF65-F5344CB8AC3E}">
        <p14:creationId xmlns:p14="http://schemas.microsoft.com/office/powerpoint/2010/main" val="344527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popular framework for responsive, mobile first website</a:t>
            </a:r>
          </a:p>
          <a:p>
            <a:r>
              <a:rPr lang="en-US" dirty="0"/>
              <a:t>Bootstrap also gives you the ability to easily create responsive </a:t>
            </a:r>
            <a:r>
              <a:rPr lang="en-US" dirty="0" smtClean="0"/>
              <a:t>designs</a:t>
            </a:r>
            <a:endParaRPr lang="en-US" b="1" dirty="0" smtClean="0"/>
          </a:p>
          <a:p>
            <a:r>
              <a:rPr lang="en-US" dirty="0" smtClean="0"/>
              <a:t>Bootstrap 4 added new components, faster stylesheets and responsiveness</a:t>
            </a:r>
          </a:p>
          <a:p>
            <a:r>
              <a:rPr lang="en-US" dirty="0" smtClean="0"/>
              <a:t>Supports majority of browser</a:t>
            </a:r>
          </a:p>
          <a:p>
            <a:r>
              <a:rPr lang="en-US" dirty="0" smtClean="0"/>
              <a:t>Includes templates </a:t>
            </a:r>
            <a:r>
              <a:rPr lang="en-US" dirty="0"/>
              <a:t>for typography, forms, buttons, tables, </a:t>
            </a:r>
            <a:r>
              <a:rPr lang="en-US" dirty="0" smtClean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32047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provides an easy way to align media objects (like images or videos) </a:t>
            </a:r>
            <a:r>
              <a:rPr lang="en-US" dirty="0" smtClean="0"/>
              <a:t>with content</a:t>
            </a:r>
          </a:p>
          <a:p>
            <a:r>
              <a:rPr lang="en-US" dirty="0" smtClean="0"/>
              <a:t>Media </a:t>
            </a:r>
            <a:r>
              <a:rPr lang="en-US" dirty="0"/>
              <a:t>objects are often used to display blog comments, </a:t>
            </a:r>
            <a:r>
              <a:rPr lang="en-US" dirty="0" smtClean="0"/>
              <a:t>tweets</a:t>
            </a:r>
          </a:p>
          <a:p>
            <a:r>
              <a:rPr lang="en-US" dirty="0"/>
              <a:t>To create a media object, </a:t>
            </a:r>
            <a:r>
              <a:rPr lang="en-US" dirty="0" smtClean="0"/>
              <a:t>add </a:t>
            </a:r>
            <a:r>
              <a:rPr lang="en-US" dirty="0" smtClean="0">
                <a:solidFill>
                  <a:srgbClr val="FF0000"/>
                </a:solidFill>
              </a:rPr>
              <a:t>.media </a:t>
            </a:r>
            <a:r>
              <a:rPr lang="en-US" dirty="0"/>
              <a:t>class to a container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Place media </a:t>
            </a:r>
            <a:r>
              <a:rPr lang="en-US" dirty="0"/>
              <a:t>content </a:t>
            </a:r>
            <a:r>
              <a:rPr lang="en-US" dirty="0" smtClean="0"/>
              <a:t>inside </a:t>
            </a:r>
            <a:r>
              <a:rPr lang="en-US" dirty="0"/>
              <a:t>child container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.media-body</a:t>
            </a:r>
          </a:p>
          <a:p>
            <a:r>
              <a:rPr lang="en-US" dirty="0" smtClean="0"/>
              <a:t>Add </a:t>
            </a:r>
            <a:r>
              <a:rPr lang="en-US" dirty="0"/>
              <a:t>padding and margins as needed, with </a:t>
            </a:r>
            <a:r>
              <a:rPr lang="en-US" dirty="0" smtClean="0"/>
              <a:t>spacing utilities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</a:t>
            </a:r>
            <a:r>
              <a:rPr lang="en-US" sz="70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</a:t>
            </a:r>
            <a:r>
              <a:rPr lang="en-US" sz="70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745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 of </a:t>
            </a:r>
            <a:r>
              <a:rPr lang="en-US" dirty="0"/>
              <a:t>B</a:t>
            </a:r>
            <a:r>
              <a:rPr lang="en-US" dirty="0" smtClean="0"/>
              <a:t>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Easy to use</a:t>
            </a:r>
            <a:r>
              <a:rPr lang="en-US" dirty="0"/>
              <a:t>: Anybody with just basic knowledge of HTML and CSS can start using Bootstrap </a:t>
            </a:r>
          </a:p>
          <a:p>
            <a:r>
              <a:rPr lang="en-US" b="1" dirty="0" smtClean="0"/>
              <a:t>Responsive </a:t>
            </a:r>
            <a:r>
              <a:rPr lang="en-US" b="1" dirty="0"/>
              <a:t>features</a:t>
            </a:r>
            <a:r>
              <a:rPr lang="en-US" dirty="0"/>
              <a:t>: Bootstrap's responsive CSS adjusts to phones, tablets, and desktops </a:t>
            </a:r>
          </a:p>
          <a:p>
            <a:r>
              <a:rPr lang="en-US" b="1" dirty="0" smtClean="0"/>
              <a:t>Mobile-first </a:t>
            </a:r>
            <a:r>
              <a:rPr lang="en-US" b="1" dirty="0"/>
              <a:t>approach</a:t>
            </a:r>
            <a:r>
              <a:rPr lang="en-US" dirty="0"/>
              <a:t>: In Bootstrap, mobile-first styles are part of the core framework </a:t>
            </a:r>
          </a:p>
          <a:p>
            <a:r>
              <a:rPr lang="en-US" b="1" dirty="0" smtClean="0"/>
              <a:t>Browser </a:t>
            </a:r>
            <a:r>
              <a:rPr lang="en-US" b="1" dirty="0"/>
              <a:t>compatibility</a:t>
            </a:r>
            <a:r>
              <a:rPr lang="en-US" dirty="0"/>
              <a:t>: Bootstrap 4 is compatible with all modern browsers (Chrome, Firefox, Internet Explorer 10+, Edge, Safari, and Opera) </a:t>
            </a:r>
          </a:p>
        </p:txBody>
      </p:sp>
    </p:spTree>
    <p:extLst>
      <p:ext uri="{BB962C8B-B14F-4D97-AF65-F5344CB8AC3E}">
        <p14:creationId xmlns:p14="http://schemas.microsoft.com/office/powerpoint/2010/main" val="31260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There are two ways: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1</a:t>
            </a:r>
            <a:r>
              <a:rPr lang="en-US" dirty="0"/>
              <a:t>. Include Bootstrap 4 from a CDN (https://www.bootstrapcdn.com/) </a:t>
            </a:r>
          </a:p>
          <a:p>
            <a:pPr marL="0" indent="0">
              <a:buNone/>
            </a:pPr>
            <a:r>
              <a:rPr lang="nl-NL" dirty="0" smtClean="0"/>
              <a:t>	2</a:t>
            </a:r>
            <a:r>
              <a:rPr lang="nl-NL" dirty="0"/>
              <a:t>. Download Bootstrap 4 from getbootstrap.com </a:t>
            </a:r>
          </a:p>
        </p:txBody>
      </p:sp>
    </p:spTree>
    <p:extLst>
      <p:ext uri="{BB962C8B-B14F-4D97-AF65-F5344CB8AC3E}">
        <p14:creationId xmlns:p14="http://schemas.microsoft.com/office/powerpoint/2010/main" val="316581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bootstrap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file 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ownload </a:t>
            </a:r>
            <a:r>
              <a:rPr lang="en-US" dirty="0"/>
              <a:t>ready-to-use compiled code for </a:t>
            </a:r>
            <a:r>
              <a:rPr lang="en-US" b="1" dirty="0"/>
              <a:t>Bootstrap v4.0.0</a:t>
            </a:r>
            <a:r>
              <a:rPr lang="en-US" dirty="0"/>
              <a:t> to easily drop into your </a:t>
            </a:r>
            <a:r>
              <a:rPr lang="en-US" dirty="0" smtClean="0"/>
              <a:t>project</a:t>
            </a:r>
          </a:p>
          <a:p>
            <a:pPr lvl="2"/>
            <a:r>
              <a:rPr lang="en-US" sz="1200" u="sng" dirty="0" smtClean="0">
                <a:hlinkClick r:id="rId2"/>
              </a:rPr>
              <a:t>getbootstrap.com</a:t>
            </a:r>
            <a:endParaRPr lang="en-US" sz="1200" u="sng" dirty="0" smtClean="0"/>
          </a:p>
          <a:p>
            <a:r>
              <a:rPr lang="en-US" dirty="0" smtClean="0"/>
              <a:t>Adding through CDN</a:t>
            </a:r>
          </a:p>
          <a:p>
            <a:pPr lvl="1"/>
            <a:r>
              <a:rPr lang="en-US" sz="1200" dirty="0" smtClean="0"/>
              <a:t>&lt;</a:t>
            </a:r>
            <a:r>
              <a:rPr lang="en-US" sz="1200" dirty="0"/>
              <a:t>link </a:t>
            </a:r>
            <a:r>
              <a:rPr lang="en-US" sz="1200" dirty="0" err="1"/>
              <a:t>rel</a:t>
            </a:r>
            <a:r>
              <a:rPr lang="en-US" sz="1200" dirty="0"/>
              <a:t>="stylesheet" </a:t>
            </a:r>
            <a:r>
              <a:rPr lang="en-US" sz="1200" dirty="0" err="1"/>
              <a:t>href</a:t>
            </a:r>
            <a:r>
              <a:rPr lang="en-US" sz="1200" dirty="0"/>
              <a:t>="https://maxcdn.bootstrapcdn.com/bootstrap/4.5.2/</a:t>
            </a:r>
            <a:r>
              <a:rPr lang="en-US" sz="1200" dirty="0" err="1"/>
              <a:t>css</a:t>
            </a:r>
            <a:r>
              <a:rPr lang="en-US" sz="1200" dirty="0"/>
              <a:t>/bootstrap.min.css</a:t>
            </a:r>
            <a:r>
              <a:rPr lang="en-US" sz="1200" dirty="0" smtClean="0"/>
              <a:t>"&gt;</a:t>
            </a:r>
          </a:p>
          <a:p>
            <a:pPr lvl="1"/>
            <a:r>
              <a:rPr lang="en-US" sz="1200" dirty="0" smtClean="0"/>
              <a:t>&lt;</a:t>
            </a:r>
            <a:r>
              <a:rPr lang="en-US" sz="1200" dirty="0"/>
              <a:t>script </a:t>
            </a:r>
            <a:r>
              <a:rPr lang="en-US" sz="1200" dirty="0" err="1"/>
              <a:t>src</a:t>
            </a:r>
            <a:r>
              <a:rPr lang="en-US" sz="1200" dirty="0"/>
              <a:t>="https://ajax.googleapis.com/ajax/libs/</a:t>
            </a:r>
            <a:r>
              <a:rPr lang="en-US" sz="1200" dirty="0" err="1"/>
              <a:t>jquery</a:t>
            </a:r>
            <a:r>
              <a:rPr lang="en-US" sz="1200" dirty="0"/>
              <a:t>/3.5.1/jquery.min.js"&gt;&lt;/script</a:t>
            </a:r>
            <a:r>
              <a:rPr lang="en-US" sz="1200" dirty="0" smtClean="0"/>
              <a:t>&gt;</a:t>
            </a:r>
          </a:p>
          <a:p>
            <a:pPr lvl="1"/>
            <a:r>
              <a:rPr lang="en-US" sz="1200" dirty="0" smtClean="0"/>
              <a:t>&lt;</a:t>
            </a:r>
            <a:r>
              <a:rPr lang="en-US" sz="1200" dirty="0"/>
              <a:t>script </a:t>
            </a:r>
            <a:r>
              <a:rPr lang="en-US" sz="1200" dirty="0" err="1"/>
              <a:t>src</a:t>
            </a:r>
            <a:r>
              <a:rPr lang="en-US" sz="1200" dirty="0"/>
              <a:t>="https://cdnjs.cloudflare.com/ajax/libs/popper.js/1.16.0/</a:t>
            </a:r>
            <a:r>
              <a:rPr lang="en-US" sz="1200" dirty="0" err="1"/>
              <a:t>umd</a:t>
            </a:r>
            <a:r>
              <a:rPr lang="en-US" sz="1200" dirty="0"/>
              <a:t>/popper.min.js"&gt;&lt;/script</a:t>
            </a:r>
            <a:r>
              <a:rPr lang="en-US" sz="1200" dirty="0" smtClean="0"/>
              <a:t>&gt;</a:t>
            </a:r>
          </a:p>
          <a:p>
            <a:pPr lvl="1"/>
            <a:r>
              <a:rPr lang="en-US" sz="1200" dirty="0" smtClean="0"/>
              <a:t>&lt;</a:t>
            </a:r>
            <a:r>
              <a:rPr lang="en-US" sz="1200" dirty="0"/>
              <a:t>script </a:t>
            </a:r>
            <a:r>
              <a:rPr lang="en-US" sz="1200" dirty="0" err="1"/>
              <a:t>src</a:t>
            </a:r>
            <a:r>
              <a:rPr lang="en-US" sz="1200" dirty="0"/>
              <a:t>="https://maxcdn.bootstrapcdn.com/bootstrap/4.5.2/</a:t>
            </a:r>
            <a:r>
              <a:rPr lang="en-US" sz="1200" dirty="0" err="1"/>
              <a:t>js</a:t>
            </a:r>
            <a:r>
              <a:rPr lang="en-US" sz="1200" dirty="0"/>
              <a:t>/bootstrap.min.js"&gt;&lt;/script&gt;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1329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responsive &lt;meta&gt; tag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38226"/>
            <a:ext cx="9052560" cy="392509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• Bootstrap 4 is designed to be responsive to mobile devices. Mobile-first styles are part of the core framework. </a:t>
            </a:r>
          </a:p>
          <a:p>
            <a:pPr marL="0" indent="0">
              <a:buNone/>
            </a:pPr>
            <a:r>
              <a:rPr lang="en-US" dirty="0"/>
              <a:t>• To ensure proper rendering and touch zooming, add the following &lt;meta&gt; tag inside the &lt;head&gt; element: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	&lt;</a:t>
            </a:r>
            <a:r>
              <a:rPr lang="en-US" b="1" dirty="0">
                <a:solidFill>
                  <a:srgbClr val="FF0000"/>
                </a:solidFill>
              </a:rPr>
              <a:t>meta name="viewport" content="width=device-width, initial-scale=1"&gt;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The width=device-width part sets the width of the page to follow the screen-width of the device (which will vary depending on the device). </a:t>
            </a:r>
          </a:p>
          <a:p>
            <a:pPr marL="0" indent="0">
              <a:buNone/>
            </a:pPr>
            <a:r>
              <a:rPr lang="en-US" dirty="0"/>
              <a:t>• The initial-scale=1 part sets the initial zoom level when the page is first loaded by the browser. </a:t>
            </a:r>
          </a:p>
        </p:txBody>
      </p:sp>
    </p:spTree>
    <p:extLst>
      <p:ext uri="{BB962C8B-B14F-4D97-AF65-F5344CB8AC3E}">
        <p14:creationId xmlns:p14="http://schemas.microsoft.com/office/powerpoint/2010/main" val="14460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Containers are the most basic layout element in Bootstrap and are required when using our default grid system.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two container classes to choose from: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.container</a:t>
            </a:r>
            <a:r>
              <a:rPr lang="en-US" dirty="0" smtClean="0"/>
              <a:t>: responsive fixed width container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.container-fluid</a:t>
            </a:r>
            <a:r>
              <a:rPr lang="en-US" dirty="0" smtClean="0"/>
              <a:t>: full width container spanning entire viewport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33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4528</TotalTime>
  <Words>3393</Words>
  <Application>Microsoft Office PowerPoint</Application>
  <PresentationFormat>Custom</PresentationFormat>
  <Paragraphs>359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Consolas</vt:lpstr>
      <vt:lpstr>Segoe UI</vt:lpstr>
      <vt:lpstr>Segoe UI Light</vt:lpstr>
      <vt:lpstr>Tahoma</vt:lpstr>
      <vt:lpstr>Verdana</vt:lpstr>
      <vt:lpstr>Office Theme</vt:lpstr>
      <vt:lpstr>Custom Design</vt:lpstr>
      <vt:lpstr>PowerPoint Presentation</vt:lpstr>
      <vt:lpstr>Agenda </vt:lpstr>
      <vt:lpstr>Introduction to Bootstrap</vt:lpstr>
      <vt:lpstr>Introduction to Bootstrap</vt:lpstr>
      <vt:lpstr>Advantages  of Bootstrap</vt:lpstr>
      <vt:lpstr>How to get started </vt:lpstr>
      <vt:lpstr>Adding bootstrap </vt:lpstr>
      <vt:lpstr>Starting with responsive &lt;meta&gt; tag </vt:lpstr>
      <vt:lpstr>Layout </vt:lpstr>
      <vt:lpstr>Responsive container</vt:lpstr>
      <vt:lpstr>Grid</vt:lpstr>
      <vt:lpstr>Grid</vt:lpstr>
      <vt:lpstr>Grid</vt:lpstr>
      <vt:lpstr>Responsive columns </vt:lpstr>
      <vt:lpstr>Typography</vt:lpstr>
      <vt:lpstr>Colors </vt:lpstr>
      <vt:lpstr>Tables</vt:lpstr>
      <vt:lpstr>Images</vt:lpstr>
      <vt:lpstr>Jumbotron</vt:lpstr>
      <vt:lpstr>Alerts </vt:lpstr>
      <vt:lpstr>Buttons</vt:lpstr>
      <vt:lpstr>Button Groups</vt:lpstr>
      <vt:lpstr>Badges</vt:lpstr>
      <vt:lpstr>Progress bar</vt:lpstr>
      <vt:lpstr>Spinners </vt:lpstr>
      <vt:lpstr>Pagination</vt:lpstr>
      <vt:lpstr>List group</vt:lpstr>
      <vt:lpstr>Cards</vt:lpstr>
      <vt:lpstr>Dropdowns</vt:lpstr>
      <vt:lpstr>Collapse</vt:lpstr>
      <vt:lpstr>Navbar </vt:lpstr>
      <vt:lpstr>Navbar </vt:lpstr>
      <vt:lpstr>Navbar </vt:lpstr>
      <vt:lpstr>Forms </vt:lpstr>
      <vt:lpstr>Form validation </vt:lpstr>
      <vt:lpstr>Form Inputs</vt:lpstr>
      <vt:lpstr>Input groups </vt:lpstr>
      <vt:lpstr>Carousel</vt:lpstr>
      <vt:lpstr>Modal</vt:lpstr>
      <vt:lpstr>Media Objects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Alka Jhanwar</cp:lastModifiedBy>
  <cp:revision>734</cp:revision>
  <dcterms:created xsi:type="dcterms:W3CDTF">2018-01-05T05:23:08Z</dcterms:created>
  <dcterms:modified xsi:type="dcterms:W3CDTF">2021-08-16T03:13:11Z</dcterms:modified>
</cp:coreProperties>
</file>