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58" r:id="rId5"/>
    <p:sldId id="260" r:id="rId6"/>
    <p:sldId id="261" r:id="rId7"/>
    <p:sldId id="270" r:id="rId8"/>
    <p:sldId id="262" r:id="rId9"/>
    <p:sldId id="263" r:id="rId10"/>
    <p:sldId id="264" r:id="rId11"/>
    <p:sldId id="265" r:id="rId12"/>
    <p:sldId id="267" r:id="rId13"/>
    <p:sldId id="266"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4/18/2024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6401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4/18/2024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9353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4/18/2024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3135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4/18/2024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1738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4/18/2024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23729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4/18/2024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6782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4/18/2024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773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4/18/2024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8371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4/18/2024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2243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4/18/2024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7187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4/18/2024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8319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4/18/2024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42570564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Gradient pastel colors on a top view">
            <a:extLst>
              <a:ext uri="{FF2B5EF4-FFF2-40B4-BE49-F238E27FC236}">
                <a16:creationId xmlns:a16="http://schemas.microsoft.com/office/drawing/2014/main" id="{76C61BB4-1414-1314-9417-2DA6029DDAA5}"/>
              </a:ext>
            </a:extLst>
          </p:cNvPr>
          <p:cNvPicPr>
            <a:picLocks noChangeAspect="1"/>
          </p:cNvPicPr>
          <p:nvPr/>
        </p:nvPicPr>
        <p:blipFill rotWithShape="1">
          <a:blip r:embed="rId2">
            <a:alphaModFix amt="40000"/>
          </a:blip>
          <a:srcRect t="12242" r="-2" b="3282"/>
          <a:stretch/>
        </p:blipFill>
        <p:spPr>
          <a:xfrm>
            <a:off x="-1096" y="8"/>
            <a:ext cx="12189789" cy="6873457"/>
          </a:xfrm>
          <a:prstGeom prst="rect">
            <a:avLst/>
          </a:prstGeom>
          <a:ln w="12700">
            <a:noFill/>
          </a:ln>
        </p:spPr>
      </p:pic>
      <p:grpSp>
        <p:nvGrpSpPr>
          <p:cNvPr id="13" name="Group 1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110F7A25-049B-1056-D465-1886D0A8059A}"/>
              </a:ext>
            </a:extLst>
          </p:cNvPr>
          <p:cNvSpPr>
            <a:spLocks noGrp="1"/>
          </p:cNvSpPr>
          <p:nvPr>
            <p:ph type="ctrTitle"/>
          </p:nvPr>
        </p:nvSpPr>
        <p:spPr>
          <a:xfrm>
            <a:off x="275530" y="2318205"/>
            <a:ext cx="11636536" cy="1427882"/>
          </a:xfrm>
        </p:spPr>
        <p:txBody>
          <a:bodyPr anchor="t">
            <a:normAutofit fontScale="90000"/>
          </a:bodyPr>
          <a:lstStyle/>
          <a:p>
            <a:pPr algn="ctr"/>
            <a:r>
              <a:rPr lang="en-US" sz="4800" dirty="0">
                <a:solidFill>
                  <a:srgbClr val="FFFFFF"/>
                </a:solidFill>
                <a:latin typeface="Arial" panose="020B0604020202020204" pitchFamily="34" charset="0"/>
                <a:cs typeface="Arial" panose="020B0604020202020204" pitchFamily="34" charset="0"/>
              </a:rPr>
              <a:t>Outlining Incident Response and                Root Cause Analysis</a:t>
            </a:r>
            <a:endParaRPr lang="en-IN" sz="4800"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F7F0D07-A02A-1C41-9489-805DB501073D}"/>
              </a:ext>
            </a:extLst>
          </p:cNvPr>
          <p:cNvSpPr>
            <a:spLocks noGrp="1"/>
          </p:cNvSpPr>
          <p:nvPr>
            <p:ph type="subTitle" idx="1"/>
          </p:nvPr>
        </p:nvSpPr>
        <p:spPr>
          <a:xfrm>
            <a:off x="841248" y="3436732"/>
            <a:ext cx="7151357" cy="2272483"/>
          </a:xfrm>
        </p:spPr>
        <p:txBody>
          <a:bodyPr anchor="b">
            <a:normAutofit/>
          </a:bodyPr>
          <a:lstStyle/>
          <a:p>
            <a:r>
              <a:rPr lang="en-IN" dirty="0">
                <a:solidFill>
                  <a:srgbClr val="FFFFFF"/>
                </a:solidFill>
              </a:rPr>
              <a:t>Vijayamurugan Saravanan</a:t>
            </a:r>
          </a:p>
          <a:p>
            <a:r>
              <a:rPr lang="en-IN" dirty="0">
                <a:solidFill>
                  <a:srgbClr val="FFFFFF"/>
                </a:solidFill>
              </a:rPr>
              <a:t>A20563170</a:t>
            </a:r>
          </a:p>
        </p:txBody>
      </p:sp>
    </p:spTree>
    <p:extLst>
      <p:ext uri="{BB962C8B-B14F-4D97-AF65-F5344CB8AC3E}">
        <p14:creationId xmlns:p14="http://schemas.microsoft.com/office/powerpoint/2010/main" val="23438320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09B0-D90F-98A8-5642-C89B1DBE574E}"/>
              </a:ext>
            </a:extLst>
          </p:cNvPr>
          <p:cNvSpPr>
            <a:spLocks noGrp="1"/>
          </p:cNvSpPr>
          <p:nvPr>
            <p:ph type="title"/>
          </p:nvPr>
        </p:nvSpPr>
        <p:spPr>
          <a:xfrm>
            <a:off x="838200" y="727323"/>
            <a:ext cx="10515600" cy="708187"/>
          </a:xfrm>
        </p:spPr>
        <p:txBody>
          <a:bodyPr>
            <a:normAutofit/>
          </a:bodyPr>
          <a:lstStyle/>
          <a:p>
            <a:r>
              <a:rPr lang="en-IN" sz="3200" dirty="0">
                <a:latin typeface="Arial" panose="020B0604020202020204" pitchFamily="34" charset="0"/>
                <a:cs typeface="Arial" panose="020B0604020202020204" pitchFamily="34" charset="0"/>
              </a:rPr>
              <a:t>RCA Best Practices – Usage of Analytical Tools</a:t>
            </a:r>
            <a:endParaRPr lang="en-IN" sz="3200" dirty="0"/>
          </a:p>
        </p:txBody>
      </p:sp>
      <p:sp>
        <p:nvSpPr>
          <p:cNvPr id="3" name="Content Placeholder 2">
            <a:extLst>
              <a:ext uri="{FF2B5EF4-FFF2-40B4-BE49-F238E27FC236}">
                <a16:creationId xmlns:a16="http://schemas.microsoft.com/office/drawing/2014/main" id="{FEB905BC-1523-524C-3981-B91917650589}"/>
              </a:ext>
            </a:extLst>
          </p:cNvPr>
          <p:cNvSpPr>
            <a:spLocks noGrp="1"/>
          </p:cNvSpPr>
          <p:nvPr>
            <p:ph idx="1"/>
          </p:nvPr>
        </p:nvSpPr>
        <p:spPr>
          <a:xfrm>
            <a:off x="838200" y="1435509"/>
            <a:ext cx="10515600" cy="4866967"/>
          </a:xfrm>
        </p:spPr>
        <p:txBody>
          <a:bodyPr>
            <a:normAutofit lnSpcReduction="10000"/>
          </a:bodyPr>
          <a:lstStyle/>
          <a:p>
            <a:r>
              <a:rPr lang="en-US" sz="2000" dirty="0">
                <a:latin typeface="Arial" panose="020B0604020202020204" pitchFamily="34" charset="0"/>
                <a:cs typeface="Arial" panose="020B0604020202020204" pitchFamily="34" charset="0"/>
              </a:rPr>
              <a:t>Role of Analytical Tools in Root Cause Analysis (RCA):</a:t>
            </a:r>
          </a:p>
          <a:p>
            <a:r>
              <a:rPr lang="en-US" sz="2000" dirty="0">
                <a:latin typeface="Arial" panose="020B0604020202020204" pitchFamily="34" charset="0"/>
                <a:cs typeface="Arial" panose="020B0604020202020204" pitchFamily="34" charset="0"/>
              </a:rPr>
              <a:t>Analytical tools play a critical role in facilitating data analysis and problem-solving during Root Cause Analysis. </a:t>
            </a:r>
          </a:p>
          <a:p>
            <a:r>
              <a:rPr lang="en-US" sz="2000" dirty="0">
                <a:latin typeface="Arial" panose="020B0604020202020204" pitchFamily="34" charset="0"/>
                <a:cs typeface="Arial" panose="020B0604020202020204" pitchFamily="34" charset="0"/>
              </a:rPr>
              <a:t>These tools help identify patterns, correlations, and underlying causes within complex datasets.</a:t>
            </a:r>
          </a:p>
          <a:p>
            <a:r>
              <a:rPr lang="en-US" sz="2000" dirty="0">
                <a:latin typeface="Arial" panose="020B0604020202020204" pitchFamily="34" charset="0"/>
                <a:cs typeface="Arial" panose="020B0604020202020204" pitchFamily="34" charset="0"/>
              </a:rPr>
              <a:t>Key Benefits of Using Analytical Tools:</a:t>
            </a:r>
          </a:p>
          <a:p>
            <a:r>
              <a:rPr lang="en-US" sz="2000" dirty="0">
                <a:latin typeface="Arial" panose="020B0604020202020204" pitchFamily="34" charset="0"/>
                <a:cs typeface="Arial" panose="020B0604020202020204" pitchFamily="34" charset="0"/>
              </a:rPr>
              <a:t>Data Visualization: Presenting data in visual formats (e.g., charts, graphs) for easier interpretation.</a:t>
            </a:r>
          </a:p>
          <a:p>
            <a:r>
              <a:rPr lang="en-US" sz="2000" dirty="0">
                <a:latin typeface="Arial" panose="020B0604020202020204" pitchFamily="34" charset="0"/>
                <a:cs typeface="Arial" panose="020B0604020202020204" pitchFamily="34" charset="0"/>
              </a:rPr>
              <a:t>Pattern Recognition: Identifying trends and anomalies within large datasets.</a:t>
            </a:r>
          </a:p>
          <a:p>
            <a:r>
              <a:rPr lang="en-US" sz="2000" dirty="0">
                <a:latin typeface="Arial" panose="020B0604020202020204" pitchFamily="34" charset="0"/>
                <a:cs typeface="Arial" panose="020B0604020202020204" pitchFamily="34" charset="0"/>
              </a:rPr>
              <a:t>Statistical Analysis: Applying statistical methods to quantify relationships and dependencies.</a:t>
            </a:r>
          </a:p>
          <a:p>
            <a:r>
              <a:rPr lang="en-US" sz="2000" dirty="0">
                <a:latin typeface="Arial" panose="020B0604020202020204" pitchFamily="34" charset="0"/>
                <a:cs typeface="Arial" panose="020B0604020202020204" pitchFamily="34" charset="0"/>
              </a:rPr>
              <a:t>Predictive Modeling: Forecasting future outcomes based on historical data.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69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6A48-187B-D1FE-68BE-D9517E2587C3}"/>
              </a:ext>
            </a:extLst>
          </p:cNvPr>
          <p:cNvSpPr>
            <a:spLocks noGrp="1"/>
          </p:cNvSpPr>
          <p:nvPr>
            <p:ph type="title"/>
          </p:nvPr>
        </p:nvSpPr>
        <p:spPr>
          <a:xfrm>
            <a:off x="838200" y="727323"/>
            <a:ext cx="10515600" cy="786845"/>
          </a:xfrm>
        </p:spPr>
        <p:txBody>
          <a:bodyPr>
            <a:normAutofit/>
          </a:bodyPr>
          <a:lstStyle/>
          <a:p>
            <a:r>
              <a:rPr lang="en-IN" sz="3200" dirty="0">
                <a:latin typeface="Arial" panose="020B0604020202020204" pitchFamily="34" charset="0"/>
                <a:cs typeface="Arial" panose="020B0604020202020204" pitchFamily="34" charset="0"/>
              </a:rPr>
              <a:t>RCA Best Practices – Usage of Analytical Tools</a:t>
            </a:r>
            <a:endParaRPr lang="en-IN" sz="3200" dirty="0"/>
          </a:p>
        </p:txBody>
      </p:sp>
      <p:sp>
        <p:nvSpPr>
          <p:cNvPr id="3" name="Content Placeholder 2">
            <a:extLst>
              <a:ext uri="{FF2B5EF4-FFF2-40B4-BE49-F238E27FC236}">
                <a16:creationId xmlns:a16="http://schemas.microsoft.com/office/drawing/2014/main" id="{069DBD8F-94B7-550B-9ECB-78F9EAB71678}"/>
              </a:ext>
            </a:extLst>
          </p:cNvPr>
          <p:cNvSpPr>
            <a:spLocks noGrp="1"/>
          </p:cNvSpPr>
          <p:nvPr>
            <p:ph idx="1"/>
          </p:nvPr>
        </p:nvSpPr>
        <p:spPr>
          <a:xfrm>
            <a:off x="838200" y="1641987"/>
            <a:ext cx="10515600" cy="4369199"/>
          </a:xfrm>
        </p:spPr>
        <p:txBody>
          <a:bodyPr>
            <a:normAutofit lnSpcReduction="10000"/>
          </a:bodyPr>
          <a:lstStyle/>
          <a:p>
            <a:r>
              <a:rPr lang="en-US" sz="2000" b="1" dirty="0">
                <a:latin typeface="Arial" panose="020B0604020202020204" pitchFamily="34" charset="0"/>
                <a:cs typeface="Arial" panose="020B0604020202020204" pitchFamily="34" charset="0"/>
              </a:rPr>
              <a:t>Types of Analytical Tools for RCA:</a:t>
            </a:r>
          </a:p>
          <a:p>
            <a:r>
              <a:rPr lang="en-US" sz="2000" dirty="0">
                <a:latin typeface="Arial" panose="020B0604020202020204" pitchFamily="34" charset="0"/>
                <a:cs typeface="Arial" panose="020B0604020202020204" pitchFamily="34" charset="0"/>
              </a:rPr>
              <a:t>Utilize tools like SPSS, SAS, or R for advanced statistical analysis.</a:t>
            </a:r>
          </a:p>
          <a:p>
            <a:r>
              <a:rPr lang="en-US" sz="2000" dirty="0">
                <a:latin typeface="Arial" panose="020B0604020202020204" pitchFamily="34" charset="0"/>
                <a:cs typeface="Arial" panose="020B0604020202020204" pitchFamily="34" charset="0"/>
              </a:rPr>
              <a:t>Data Visualization Platforms: Use tools such as Tableau, Power BI, or Python libraries (e.g., Matplotlib, Seaborn) to create visual representations of data.</a:t>
            </a:r>
          </a:p>
          <a:p>
            <a:r>
              <a:rPr lang="en-US" sz="2000" dirty="0">
                <a:latin typeface="Arial" panose="020B0604020202020204" pitchFamily="34" charset="0"/>
                <a:cs typeface="Arial" panose="020B0604020202020204" pitchFamily="34" charset="0"/>
              </a:rPr>
              <a:t>Machine Learning Algorithms: Implement machine learning techniques to uncover patterns and correlations in data.</a:t>
            </a:r>
          </a:p>
          <a:p>
            <a:r>
              <a:rPr lang="en-US" sz="2000" b="1" dirty="0">
                <a:latin typeface="Arial" panose="020B0604020202020204" pitchFamily="34" charset="0"/>
                <a:cs typeface="Arial" panose="020B0604020202020204" pitchFamily="34" charset="0"/>
              </a:rPr>
              <a:t>Best Practices for Analytical Tool Usage:</a:t>
            </a:r>
          </a:p>
          <a:p>
            <a:r>
              <a:rPr lang="en-US" sz="2000" dirty="0">
                <a:latin typeface="Arial" panose="020B0604020202020204" pitchFamily="34" charset="0"/>
                <a:cs typeface="Arial" panose="020B0604020202020204" pitchFamily="34" charset="0"/>
              </a:rPr>
              <a:t>Select tools based on the nature of the problem and available data.</a:t>
            </a:r>
          </a:p>
          <a:p>
            <a:r>
              <a:rPr lang="en-US" sz="2000" dirty="0">
                <a:latin typeface="Arial" panose="020B0604020202020204" pitchFamily="34" charset="0"/>
                <a:cs typeface="Arial" panose="020B0604020202020204" pitchFamily="34" charset="0"/>
              </a:rPr>
              <a:t>Ensure tools are user-friendly and accessible to stakeholders involved in the RCA process.</a:t>
            </a:r>
          </a:p>
          <a:p>
            <a:r>
              <a:rPr lang="en-US" sz="2000" dirty="0">
                <a:latin typeface="Arial" panose="020B0604020202020204" pitchFamily="34" charset="0"/>
                <a:cs typeface="Arial" panose="020B0604020202020204" pitchFamily="34" charset="0"/>
              </a:rPr>
              <a:t>Provide training and support to analysts to maximize the effectiveness of analytical tools.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19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339E-8717-AA95-D8A7-8DEB141A54FE}"/>
              </a:ext>
            </a:extLst>
          </p:cNvPr>
          <p:cNvSpPr>
            <a:spLocks noGrp="1"/>
          </p:cNvSpPr>
          <p:nvPr>
            <p:ph type="title"/>
          </p:nvPr>
        </p:nvSpPr>
        <p:spPr>
          <a:xfrm>
            <a:off x="838200" y="609336"/>
            <a:ext cx="10515600" cy="786845"/>
          </a:xfrm>
        </p:spPr>
        <p:txBody>
          <a:bodyPr>
            <a:normAutofit/>
          </a:bodyPr>
          <a:lstStyle/>
          <a:p>
            <a:r>
              <a:rPr lang="en-IN" sz="3200" dirty="0">
                <a:latin typeface="Arial" panose="020B0604020202020204" pitchFamily="34" charset="0"/>
                <a:cs typeface="Arial" panose="020B0604020202020204" pitchFamily="34" charset="0"/>
              </a:rPr>
              <a:t>RCA Best Practices – Cross-Functional Collaboration</a:t>
            </a:r>
            <a:endParaRPr lang="en-IN" sz="3200" dirty="0"/>
          </a:p>
        </p:txBody>
      </p:sp>
      <p:sp>
        <p:nvSpPr>
          <p:cNvPr id="3" name="Content Placeholder 2">
            <a:extLst>
              <a:ext uri="{FF2B5EF4-FFF2-40B4-BE49-F238E27FC236}">
                <a16:creationId xmlns:a16="http://schemas.microsoft.com/office/drawing/2014/main" id="{7185282E-6C61-4E5A-9EEB-11E8CFE3C944}"/>
              </a:ext>
            </a:extLst>
          </p:cNvPr>
          <p:cNvSpPr>
            <a:spLocks noGrp="1"/>
          </p:cNvSpPr>
          <p:nvPr>
            <p:ph idx="1"/>
          </p:nvPr>
        </p:nvSpPr>
        <p:spPr>
          <a:xfrm>
            <a:off x="838200" y="1396181"/>
            <a:ext cx="10515600" cy="4615005"/>
          </a:xfrm>
        </p:spPr>
        <p:txBody>
          <a:bodyPr>
            <a:normAutofit/>
          </a:bodyPr>
          <a:lstStyle/>
          <a:p>
            <a:r>
              <a:rPr lang="en-US" sz="2000" dirty="0">
                <a:latin typeface="Arial" panose="020B0604020202020204" pitchFamily="34" charset="0"/>
                <a:cs typeface="Arial" panose="020B0604020202020204" pitchFamily="34" charset="0"/>
              </a:rPr>
              <a:t>Key Aspects of Cross-functional Collaboration:</a:t>
            </a:r>
          </a:p>
          <a:p>
            <a:r>
              <a:rPr lang="en-US" sz="2000" b="1" dirty="0">
                <a:latin typeface="Arial" panose="020B0604020202020204" pitchFamily="34" charset="0"/>
                <a:cs typeface="Arial" panose="020B0604020202020204" pitchFamily="34" charset="0"/>
              </a:rPr>
              <a:t>Stakeholder Engagement:</a:t>
            </a:r>
          </a:p>
          <a:p>
            <a:r>
              <a:rPr lang="en-US" sz="2000" dirty="0">
                <a:latin typeface="Arial" panose="020B0604020202020204" pitchFamily="34" charset="0"/>
                <a:cs typeface="Arial" panose="020B0604020202020204" pitchFamily="34" charset="0"/>
              </a:rPr>
              <a:t>Identify and involve stakeholders representing various departments or disciplines relevant to the problem (e.g., IT, operations, quality assurance, management).</a:t>
            </a:r>
          </a:p>
          <a:p>
            <a:r>
              <a:rPr lang="en-US" sz="2000" b="1" dirty="0">
                <a:latin typeface="Arial" panose="020B0604020202020204" pitchFamily="34" charset="0"/>
                <a:cs typeface="Arial" panose="020B0604020202020204" pitchFamily="34" charset="0"/>
              </a:rPr>
              <a:t>Information Sharing:</a:t>
            </a:r>
          </a:p>
          <a:p>
            <a:r>
              <a:rPr lang="en-US" sz="2000" dirty="0">
                <a:latin typeface="Arial" panose="020B0604020202020204" pitchFamily="34" charset="0"/>
                <a:cs typeface="Arial" panose="020B0604020202020204" pitchFamily="34" charset="0"/>
              </a:rPr>
              <a:t>Foster open communication and information sharing among stakeholders to gather diverse viewpoints and understand different aspects of the problem.</a:t>
            </a:r>
          </a:p>
          <a:p>
            <a:r>
              <a:rPr lang="en-US" sz="2000" b="1" dirty="0">
                <a:latin typeface="Arial" panose="020B0604020202020204" pitchFamily="34" charset="0"/>
                <a:cs typeface="Arial" panose="020B0604020202020204" pitchFamily="34" charset="0"/>
              </a:rPr>
              <a:t>Interdisciplinary Approach:</a:t>
            </a:r>
          </a:p>
          <a:p>
            <a:r>
              <a:rPr lang="en-US" sz="2000" dirty="0">
                <a:latin typeface="Arial" panose="020B0604020202020204" pitchFamily="34" charset="0"/>
                <a:cs typeface="Arial" panose="020B0604020202020204" pitchFamily="34" charset="0"/>
              </a:rPr>
              <a:t>Encourage collaboration between technical experts, subject matter experts, and decision-makers to integrate expertise and knowledge from different domains.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299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3951-758A-9C81-2900-C4FF3A148D41}"/>
              </a:ext>
            </a:extLst>
          </p:cNvPr>
          <p:cNvSpPr>
            <a:spLocks noGrp="1"/>
          </p:cNvSpPr>
          <p:nvPr>
            <p:ph type="title"/>
          </p:nvPr>
        </p:nvSpPr>
        <p:spPr>
          <a:xfrm>
            <a:off x="838200" y="599504"/>
            <a:ext cx="10515600" cy="688522"/>
          </a:xfrm>
        </p:spPr>
        <p:txBody>
          <a:bodyPr>
            <a:normAutofit/>
          </a:bodyPr>
          <a:lstStyle/>
          <a:p>
            <a:r>
              <a:rPr lang="en-IN" sz="3200" dirty="0">
                <a:latin typeface="Arial" panose="020B0604020202020204" pitchFamily="34" charset="0"/>
                <a:cs typeface="Arial" panose="020B0604020202020204" pitchFamily="34" charset="0"/>
              </a:rPr>
              <a:t>RCA Best Practices – Cross-Functional Collaboration</a:t>
            </a:r>
            <a:endParaRPr lang="en-IN" sz="3200" dirty="0"/>
          </a:p>
        </p:txBody>
      </p:sp>
      <p:sp>
        <p:nvSpPr>
          <p:cNvPr id="3" name="Content Placeholder 2">
            <a:extLst>
              <a:ext uri="{FF2B5EF4-FFF2-40B4-BE49-F238E27FC236}">
                <a16:creationId xmlns:a16="http://schemas.microsoft.com/office/drawing/2014/main" id="{5A407E65-07FC-450D-C317-83F3F6C070E2}"/>
              </a:ext>
            </a:extLst>
          </p:cNvPr>
          <p:cNvSpPr>
            <a:spLocks noGrp="1"/>
          </p:cNvSpPr>
          <p:nvPr>
            <p:ph idx="1"/>
          </p:nvPr>
        </p:nvSpPr>
        <p:spPr>
          <a:xfrm>
            <a:off x="838200" y="1480019"/>
            <a:ext cx="10515600" cy="4778477"/>
          </a:xfrm>
        </p:spPr>
        <p:txBody>
          <a:bodyPr>
            <a:normAutofit/>
          </a:bodyPr>
          <a:lstStyle/>
          <a:p>
            <a:r>
              <a:rPr lang="en-US" sz="2000" dirty="0">
                <a:latin typeface="Arial" panose="020B0604020202020204" pitchFamily="34" charset="0"/>
                <a:cs typeface="Arial" panose="020B0604020202020204" pitchFamily="34" charset="0"/>
              </a:rPr>
              <a:t>Benefits of Cross-functional Collaboration:</a:t>
            </a:r>
          </a:p>
          <a:p>
            <a:r>
              <a:rPr lang="en-US" sz="2000" dirty="0">
                <a:latin typeface="Arial" panose="020B0604020202020204" pitchFamily="34" charset="0"/>
                <a:cs typeface="Arial" panose="020B0604020202020204" pitchFamily="34" charset="0"/>
              </a:rPr>
              <a:t>Facilitates a holistic understanding of the problem from multiple perspectives.</a:t>
            </a:r>
          </a:p>
          <a:p>
            <a:r>
              <a:rPr lang="en-US" sz="2000" dirty="0">
                <a:latin typeface="Arial" panose="020B0604020202020204" pitchFamily="34" charset="0"/>
                <a:cs typeface="Arial" panose="020B0604020202020204" pitchFamily="34" charset="0"/>
              </a:rPr>
              <a:t>Harnesses collective intelligence to identify root causes and develop effective solutions.</a:t>
            </a:r>
          </a:p>
          <a:p>
            <a:r>
              <a:rPr lang="en-US" sz="2000" dirty="0">
                <a:latin typeface="Arial" panose="020B0604020202020204" pitchFamily="34" charset="0"/>
                <a:cs typeface="Arial" panose="020B0604020202020204" pitchFamily="34" charset="0"/>
              </a:rPr>
              <a:t>Promotes stakeholder buy-in and commitment to implementing recommended actions.</a:t>
            </a:r>
          </a:p>
          <a:p>
            <a:r>
              <a:rPr lang="en-US" sz="2000" dirty="0">
                <a:latin typeface="Arial" panose="020B0604020202020204" pitchFamily="34" charset="0"/>
                <a:cs typeface="Arial" panose="020B0604020202020204" pitchFamily="34" charset="0"/>
              </a:rPr>
              <a:t>Best Practices for Cross-functional Collaboration:</a:t>
            </a:r>
          </a:p>
          <a:p>
            <a:r>
              <a:rPr lang="en-US" sz="2000" dirty="0">
                <a:latin typeface="Arial" panose="020B0604020202020204" pitchFamily="34" charset="0"/>
                <a:cs typeface="Arial" panose="020B0604020202020204" pitchFamily="34" charset="0"/>
              </a:rPr>
              <a:t>Foster a collaborative culture within the organization by promoting teamwork and interdisciplinary interactions.</a:t>
            </a:r>
          </a:p>
          <a:p>
            <a:r>
              <a:rPr lang="en-US" sz="2000" dirty="0">
                <a:latin typeface="Arial" panose="020B0604020202020204" pitchFamily="34" charset="0"/>
                <a:cs typeface="Arial" panose="020B0604020202020204" pitchFamily="34" charset="0"/>
              </a:rPr>
              <a:t>Establish clear roles, responsibilities, and expectations for each stakeholder involved in the RCA process.</a:t>
            </a:r>
          </a:p>
          <a:p>
            <a:r>
              <a:rPr lang="en-US" sz="2000" dirty="0">
                <a:latin typeface="Arial" panose="020B0604020202020204" pitchFamily="34" charset="0"/>
                <a:cs typeface="Arial" panose="020B0604020202020204" pitchFamily="34" charset="0"/>
              </a:rPr>
              <a:t>Facilitate collaborative workshops, meetings, or brainstorming sessions to encourage idea exchange and consensus-building.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78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F4E2-30B8-4B93-E1FB-B3D6E1004F2B}"/>
              </a:ext>
            </a:extLst>
          </p:cNvPr>
          <p:cNvSpPr>
            <a:spLocks noGrp="1"/>
          </p:cNvSpPr>
          <p:nvPr>
            <p:ph type="title"/>
          </p:nvPr>
        </p:nvSpPr>
        <p:spPr>
          <a:xfrm>
            <a:off x="838200" y="727324"/>
            <a:ext cx="10515600" cy="600032"/>
          </a:xfrm>
        </p:spPr>
        <p:txBody>
          <a:bodyPr>
            <a:normAutofit/>
          </a:bodyPr>
          <a:lstStyle/>
          <a:p>
            <a:r>
              <a:rPr lang="en-US" sz="3200">
                <a:latin typeface="Arial" panose="020B0604020202020204" pitchFamily="34" charset="0"/>
                <a:cs typeface="Arial" panose="020B0604020202020204" pitchFamily="34" charset="0"/>
              </a:rPr>
              <a:t>Summary</a:t>
            </a:r>
            <a:endParaRPr lang="en-IN" dirty="0"/>
          </a:p>
        </p:txBody>
      </p:sp>
      <p:sp>
        <p:nvSpPr>
          <p:cNvPr id="3" name="Content Placeholder 2">
            <a:extLst>
              <a:ext uri="{FF2B5EF4-FFF2-40B4-BE49-F238E27FC236}">
                <a16:creationId xmlns:a16="http://schemas.microsoft.com/office/drawing/2014/main" id="{8DA2F920-17B1-93DE-8ED3-47EE20CE2A21}"/>
              </a:ext>
            </a:extLst>
          </p:cNvPr>
          <p:cNvSpPr>
            <a:spLocks noGrp="1"/>
          </p:cNvSpPr>
          <p:nvPr>
            <p:ph idx="1"/>
          </p:nvPr>
        </p:nvSpPr>
        <p:spPr>
          <a:xfrm>
            <a:off x="838200" y="1582994"/>
            <a:ext cx="10515600" cy="4428192"/>
          </a:xfrm>
        </p:spPr>
        <p:txBody>
          <a:bodyPr/>
          <a:lstStyle/>
          <a:p>
            <a:endParaRPr lang="en-US" dirty="0"/>
          </a:p>
          <a:p>
            <a:r>
              <a:rPr lang="en-US" sz="2000" dirty="0">
                <a:latin typeface="Arial" panose="020B0604020202020204" pitchFamily="34" charset="0"/>
                <a:cs typeface="Arial" panose="020B0604020202020204" pitchFamily="34" charset="0"/>
              </a:rPr>
              <a:t>Root Cause Analysis (RCA) is a structured method to uncover underlying issues.</a:t>
            </a:r>
          </a:p>
          <a:p>
            <a:r>
              <a:rPr lang="en-US" sz="2000" dirty="0">
                <a:latin typeface="Arial" panose="020B0604020202020204" pitchFamily="34" charset="0"/>
                <a:cs typeface="Arial" panose="020B0604020202020204" pitchFamily="34" charset="0"/>
              </a:rPr>
              <a:t>Thorough data collection, analytical tools, and cross-functional collaboration are crucial for effective RCA.</a:t>
            </a:r>
          </a:p>
          <a:p>
            <a:r>
              <a:rPr lang="en-US" sz="2000" dirty="0">
                <a:latin typeface="Arial" panose="020B0604020202020204" pitchFamily="34" charset="0"/>
                <a:cs typeface="Arial" panose="020B0604020202020204" pitchFamily="34" charset="0"/>
              </a:rPr>
              <a:t>Incident response involves timely recognition, evidence gathering, analysis, and legal proceedings.</a:t>
            </a:r>
          </a:p>
          <a:p>
            <a:r>
              <a:rPr lang="en-US" sz="2000" dirty="0">
                <a:latin typeface="Arial" panose="020B0604020202020204" pitchFamily="34" charset="0"/>
                <a:cs typeface="Arial" panose="020B0604020202020204" pitchFamily="34" charset="0"/>
              </a:rPr>
              <a:t>Integrating RCA with incident response enhances problem-solving and risk mitigation strategies.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036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2317-3C99-AFD9-42A4-1AFF398E3967}"/>
              </a:ext>
            </a:extLst>
          </p:cNvPr>
          <p:cNvSpPr>
            <a:spLocks noGrp="1"/>
          </p:cNvSpPr>
          <p:nvPr>
            <p:ph type="title"/>
          </p:nvPr>
        </p:nvSpPr>
        <p:spPr>
          <a:xfrm>
            <a:off x="838200" y="668595"/>
            <a:ext cx="10515600" cy="1600602"/>
          </a:xfrm>
        </p:spPr>
        <p:txBody>
          <a:bodyPr>
            <a:normAutofit fontScale="90000"/>
          </a:bodyPr>
          <a:lstStyle/>
          <a:p>
            <a:r>
              <a:rPr lang="en-US" sz="3600" dirty="0">
                <a:latin typeface="Arial" panose="020B0604020202020204" pitchFamily="34" charset="0"/>
                <a:cs typeface="Arial" panose="020B0604020202020204" pitchFamily="34" charset="0"/>
              </a:rPr>
              <a:t>Digital Forensics: Unveiling the Secrets of Cyber Investigations</a:t>
            </a:r>
            <a:br>
              <a:rPr lang="en-US"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9D264F2-C781-F282-AA5F-5FBBE8142031}"/>
              </a:ext>
            </a:extLst>
          </p:cNvPr>
          <p:cNvSpPr>
            <a:spLocks noGrp="1"/>
          </p:cNvSpPr>
          <p:nvPr>
            <p:ph idx="1"/>
          </p:nvPr>
        </p:nvSpPr>
        <p:spPr>
          <a:xfrm>
            <a:off x="838200" y="1848465"/>
            <a:ext cx="10515600" cy="4876799"/>
          </a:xfrm>
        </p:spPr>
        <p:txBody>
          <a:bodyPr>
            <a:normAutofit/>
          </a:bodyPr>
          <a:lstStyle/>
          <a:p>
            <a:r>
              <a:rPr lang="en-US" sz="2000" dirty="0">
                <a:latin typeface="Arial" panose="020B0604020202020204" pitchFamily="34" charset="0"/>
                <a:cs typeface="Arial" panose="020B0604020202020204" pitchFamily="34" charset="0"/>
              </a:rPr>
              <a:t>Digital forensics is the application of investigative techniques to gather and analyze digital evidence to establish facts for legal purposes. </a:t>
            </a:r>
          </a:p>
          <a:p>
            <a:r>
              <a:rPr lang="en-US" sz="2000" dirty="0">
                <a:latin typeface="Arial" panose="020B0604020202020204" pitchFamily="34" charset="0"/>
                <a:cs typeface="Arial" panose="020B0604020202020204" pitchFamily="34" charset="0"/>
              </a:rPr>
              <a:t>Key Aspects of Digital Forensics:</a:t>
            </a:r>
          </a:p>
          <a:p>
            <a:r>
              <a:rPr lang="en-US" sz="2000" b="1" dirty="0">
                <a:latin typeface="Arial" panose="020B0604020202020204" pitchFamily="34" charset="0"/>
                <a:cs typeface="Arial" panose="020B0604020202020204" pitchFamily="34" charset="0"/>
              </a:rPr>
              <a:t>Identification of Incidents: </a:t>
            </a:r>
            <a:r>
              <a:rPr lang="en-US" sz="2000" dirty="0">
                <a:latin typeface="Arial" panose="020B0604020202020204" pitchFamily="34" charset="0"/>
                <a:cs typeface="Arial" panose="020B0604020202020204" pitchFamily="34" charset="0"/>
              </a:rPr>
              <a:t>Detecting and recognizing unauthorized activities or security breaches.</a:t>
            </a:r>
          </a:p>
          <a:p>
            <a:r>
              <a:rPr lang="en-US" sz="2000" b="1" dirty="0">
                <a:latin typeface="Arial" panose="020B0604020202020204" pitchFamily="34" charset="0"/>
                <a:cs typeface="Arial" panose="020B0604020202020204" pitchFamily="34" charset="0"/>
              </a:rPr>
              <a:t>Evidence Gathering: </a:t>
            </a:r>
            <a:r>
              <a:rPr lang="en-US" sz="2000" dirty="0">
                <a:latin typeface="Arial" panose="020B0604020202020204" pitchFamily="34" charset="0"/>
                <a:cs typeface="Arial" panose="020B0604020202020204" pitchFamily="34" charset="0"/>
              </a:rPr>
              <a:t>Collecting and documenting potential digital evidence crucial for investigation.</a:t>
            </a:r>
          </a:p>
          <a:p>
            <a:r>
              <a:rPr lang="en-US" sz="2000" b="1" dirty="0">
                <a:latin typeface="Arial" panose="020B0604020202020204" pitchFamily="34" charset="0"/>
                <a:cs typeface="Arial" panose="020B0604020202020204" pitchFamily="34" charset="0"/>
              </a:rPr>
              <a:t>Analysis: </a:t>
            </a:r>
            <a:r>
              <a:rPr lang="en-US" sz="2000" dirty="0">
                <a:latin typeface="Arial" panose="020B0604020202020204" pitchFamily="34" charset="0"/>
                <a:cs typeface="Arial" panose="020B0604020202020204" pitchFamily="34" charset="0"/>
              </a:rPr>
              <a:t>Examining and interpreting digital artifacts to reconstruct events and uncover patterns. </a:t>
            </a:r>
          </a:p>
          <a:p>
            <a:r>
              <a:rPr lang="en-US" sz="2000" b="1" dirty="0">
                <a:latin typeface="Arial" panose="020B0604020202020204" pitchFamily="34" charset="0"/>
                <a:cs typeface="Arial" panose="020B0604020202020204" pitchFamily="34" charset="0"/>
              </a:rPr>
              <a:t>Legal Proceedings: </a:t>
            </a:r>
            <a:r>
              <a:rPr lang="en-US" sz="2000" dirty="0">
                <a:latin typeface="Arial" panose="020B0604020202020204" pitchFamily="34" charset="0"/>
                <a:cs typeface="Arial" panose="020B0604020202020204" pitchFamily="34" charset="0"/>
              </a:rPr>
              <a:t>Presenting findings in a legally admissible format, ensuring accuracy and integrity.</a:t>
            </a:r>
          </a:p>
        </p:txBody>
      </p:sp>
    </p:spTree>
    <p:extLst>
      <p:ext uri="{BB962C8B-B14F-4D97-AF65-F5344CB8AC3E}">
        <p14:creationId xmlns:p14="http://schemas.microsoft.com/office/powerpoint/2010/main" val="363395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2317-3C99-AFD9-42A4-1AFF398E3967}"/>
              </a:ext>
            </a:extLst>
          </p:cNvPr>
          <p:cNvSpPr>
            <a:spLocks noGrp="1"/>
          </p:cNvSpPr>
          <p:nvPr>
            <p:ph type="title"/>
          </p:nvPr>
        </p:nvSpPr>
        <p:spPr>
          <a:xfrm>
            <a:off x="838200" y="727324"/>
            <a:ext cx="10515600" cy="836006"/>
          </a:xfrm>
        </p:spPr>
        <p:txBody>
          <a:bodyPr>
            <a:normAutofit/>
          </a:bodyPr>
          <a:lstStyle/>
          <a:p>
            <a:r>
              <a:rPr lang="en-US" sz="3200" dirty="0">
                <a:latin typeface="Arial" panose="020B0604020202020204" pitchFamily="34" charset="0"/>
                <a:cs typeface="Arial" panose="020B0604020202020204" pitchFamily="34" charset="0"/>
              </a:rPr>
              <a:t>Purpose of Digital Forensics:</a:t>
            </a:r>
            <a:endParaRPr lang="en-IN" dirty="0"/>
          </a:p>
        </p:txBody>
      </p:sp>
      <p:sp>
        <p:nvSpPr>
          <p:cNvPr id="3" name="Content Placeholder 2">
            <a:extLst>
              <a:ext uri="{FF2B5EF4-FFF2-40B4-BE49-F238E27FC236}">
                <a16:creationId xmlns:a16="http://schemas.microsoft.com/office/drawing/2014/main" id="{29D264F2-C781-F282-AA5F-5FBBE8142031}"/>
              </a:ext>
            </a:extLst>
          </p:cNvPr>
          <p:cNvSpPr>
            <a:spLocks noGrp="1"/>
          </p:cNvSpPr>
          <p:nvPr>
            <p:ph idx="1"/>
          </p:nvPr>
        </p:nvSpPr>
        <p:spPr>
          <a:xfrm>
            <a:off x="720213" y="1835446"/>
            <a:ext cx="10515600" cy="3821778"/>
          </a:xfrm>
        </p:spPr>
        <p:txBody>
          <a:bodyPr>
            <a:normAutofit/>
          </a:bodyPr>
          <a:lstStyle/>
          <a:p>
            <a:r>
              <a:rPr lang="en-US" sz="2000" dirty="0">
                <a:latin typeface="Arial" panose="020B0604020202020204" pitchFamily="34" charset="0"/>
                <a:cs typeface="Arial" panose="020B0604020202020204" pitchFamily="34" charset="0"/>
              </a:rPr>
              <a:t>Investigate Cybercrimes: Identify perpetrators, motives, and methods of cyberattacks.</a:t>
            </a:r>
          </a:p>
          <a:p>
            <a:r>
              <a:rPr lang="en-US" sz="2000" dirty="0">
                <a:latin typeface="Arial" panose="020B0604020202020204" pitchFamily="34" charset="0"/>
                <a:cs typeface="Arial" panose="020B0604020202020204" pitchFamily="34" charset="0"/>
              </a:rPr>
              <a:t>Support Incident Response: Provide actionable intelligence to contain and mitigate security incidents.</a:t>
            </a:r>
          </a:p>
          <a:p>
            <a:r>
              <a:rPr lang="en-US" sz="2000" dirty="0">
                <a:latin typeface="Arial" panose="020B0604020202020204" pitchFamily="34" charset="0"/>
                <a:cs typeface="Arial" panose="020B0604020202020204" pitchFamily="34" charset="0"/>
              </a:rPr>
              <a:t>Ensure Data Integrity: Validate the authenticity and integrity of digital evidence for legal purposes.</a:t>
            </a:r>
          </a:p>
          <a:p>
            <a:r>
              <a:rPr lang="en-US" sz="2000" dirty="0">
                <a:latin typeface="Arial" panose="020B0604020202020204" pitchFamily="34" charset="0"/>
                <a:cs typeface="Arial" panose="020B0604020202020204" pitchFamily="34" charset="0"/>
              </a:rPr>
              <a:t>Improve Security Posture: Identify vulnerabilities and weaknesses in systems to prevent future incidents.</a:t>
            </a:r>
          </a:p>
          <a:p>
            <a:r>
              <a:rPr lang="en-US" sz="2000" dirty="0">
                <a:latin typeface="Arial" panose="020B0604020202020204" pitchFamily="34" charset="0"/>
                <a:cs typeface="Arial" panose="020B0604020202020204" pitchFamily="34" charset="0"/>
              </a:rPr>
              <a:t>Enhance Legal Compliance: Help comply with legal and regulatory requirements related to data security.</a:t>
            </a:r>
          </a:p>
          <a:p>
            <a:endParaRPr lang="en-IN" dirty="0"/>
          </a:p>
        </p:txBody>
      </p:sp>
    </p:spTree>
    <p:extLst>
      <p:ext uri="{BB962C8B-B14F-4D97-AF65-F5344CB8AC3E}">
        <p14:creationId xmlns:p14="http://schemas.microsoft.com/office/powerpoint/2010/main" val="147275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2317-3C99-AFD9-42A4-1AFF398E3967}"/>
              </a:ext>
            </a:extLst>
          </p:cNvPr>
          <p:cNvSpPr>
            <a:spLocks noGrp="1"/>
          </p:cNvSpPr>
          <p:nvPr>
            <p:ph type="title"/>
          </p:nvPr>
        </p:nvSpPr>
        <p:spPr>
          <a:xfrm>
            <a:off x="838200" y="599769"/>
            <a:ext cx="10515600" cy="865237"/>
          </a:xfrm>
        </p:spPr>
        <p:txBody>
          <a:bodyPr>
            <a:normAutofit/>
          </a:bodyPr>
          <a:lstStyle/>
          <a:p>
            <a:r>
              <a:rPr lang="en-US" sz="3200" dirty="0">
                <a:latin typeface="Arial" panose="020B0604020202020204" pitchFamily="34" charset="0"/>
                <a:cs typeface="Arial" panose="020B0604020202020204" pitchFamily="34" charset="0"/>
              </a:rPr>
              <a:t>Incident Response: Safeguarding Digital Integrity</a:t>
            </a:r>
            <a:endParaRPr lang="en-IN" dirty="0"/>
          </a:p>
        </p:txBody>
      </p:sp>
      <p:sp>
        <p:nvSpPr>
          <p:cNvPr id="3" name="Content Placeholder 2">
            <a:extLst>
              <a:ext uri="{FF2B5EF4-FFF2-40B4-BE49-F238E27FC236}">
                <a16:creationId xmlns:a16="http://schemas.microsoft.com/office/drawing/2014/main" id="{29D264F2-C781-F282-AA5F-5FBBE8142031}"/>
              </a:ext>
            </a:extLst>
          </p:cNvPr>
          <p:cNvSpPr>
            <a:spLocks noGrp="1"/>
          </p:cNvSpPr>
          <p:nvPr>
            <p:ph idx="1"/>
          </p:nvPr>
        </p:nvSpPr>
        <p:spPr>
          <a:xfrm>
            <a:off x="838200" y="1278194"/>
            <a:ext cx="10515600" cy="4980037"/>
          </a:xfrm>
        </p:spPr>
        <p:txBody>
          <a:bodyPr>
            <a:normAutofit/>
          </a:bodyPr>
          <a:lstStyle/>
          <a:p>
            <a:endParaRPr lang="en-US" sz="18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Importance of Incident Response:</a:t>
            </a:r>
          </a:p>
          <a:p>
            <a:r>
              <a:rPr lang="en-US" sz="2000" dirty="0">
                <a:latin typeface="Arial" panose="020B0604020202020204" pitchFamily="34" charset="0"/>
                <a:cs typeface="Arial" panose="020B0604020202020204" pitchFamily="34" charset="0"/>
              </a:rPr>
              <a:t>Effective incident response will keep losses at bay, such as those due to downtime, financial losses, and reputational impairment, by an efficient response to a breach and its quick containment and mitigation, enabling the operation to recover fast. </a:t>
            </a:r>
          </a:p>
          <a:p>
            <a:r>
              <a:rPr lang="en-US" sz="2000" dirty="0">
                <a:latin typeface="Arial" panose="020B0604020202020204" pitchFamily="34" charset="0"/>
                <a:cs typeface="Arial" panose="020B0604020202020204" pitchFamily="34" charset="0"/>
              </a:rPr>
              <a:t>This includes storing digital evidence for investigations, understanding the method of attack, and supporting judicial proceedings.</a:t>
            </a:r>
          </a:p>
          <a:p>
            <a:r>
              <a:rPr lang="en-US" sz="2000" dirty="0">
                <a:latin typeface="Arial" panose="020B0604020202020204" pitchFamily="34" charset="0"/>
                <a:cs typeface="Arial" panose="020B0604020202020204" pitchFamily="34" charset="0"/>
              </a:rPr>
              <a:t>It will also enhance cyber resilience in an organization, where these response procedures allow the organization to learn from incidents, fill the security gaps, and ensure that such occurrences do not repeat in the future.</a:t>
            </a:r>
          </a:p>
        </p:txBody>
      </p:sp>
    </p:spTree>
    <p:extLst>
      <p:ext uri="{BB962C8B-B14F-4D97-AF65-F5344CB8AC3E}">
        <p14:creationId xmlns:p14="http://schemas.microsoft.com/office/powerpoint/2010/main" val="290511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DE8C-DB11-32B1-A959-B8EC28FA1A7A}"/>
              </a:ext>
            </a:extLst>
          </p:cNvPr>
          <p:cNvSpPr>
            <a:spLocks noGrp="1"/>
          </p:cNvSpPr>
          <p:nvPr>
            <p:ph type="title"/>
          </p:nvPr>
        </p:nvSpPr>
        <p:spPr>
          <a:xfrm>
            <a:off x="838200" y="540775"/>
            <a:ext cx="10515600" cy="624348"/>
          </a:xfrm>
        </p:spPr>
        <p:txBody>
          <a:bodyPr>
            <a:normAutofit/>
          </a:bodyPr>
          <a:lstStyle/>
          <a:p>
            <a:r>
              <a:rPr lang="en-US" sz="3200" dirty="0">
                <a:latin typeface="Arial" panose="020B0604020202020204" pitchFamily="34" charset="0"/>
                <a:cs typeface="Arial" panose="020B0604020202020204" pitchFamily="34" charset="0"/>
              </a:rPr>
              <a:t>High-Level Steps:</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B170982-3386-AA38-0E58-FD354867C155}"/>
              </a:ext>
            </a:extLst>
          </p:cNvPr>
          <p:cNvSpPr>
            <a:spLocks noGrp="1"/>
          </p:cNvSpPr>
          <p:nvPr>
            <p:ph idx="1"/>
          </p:nvPr>
        </p:nvSpPr>
        <p:spPr>
          <a:xfrm>
            <a:off x="838200" y="1317524"/>
            <a:ext cx="10515600" cy="4768644"/>
          </a:xfrm>
        </p:spPr>
        <p:txBody>
          <a:bodyPr>
            <a:normAutofit/>
          </a:bodyPr>
          <a:lstStyle/>
          <a:p>
            <a:r>
              <a:rPr lang="en-US" sz="2200" dirty="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Initial Recognition of Incident:</a:t>
            </a:r>
          </a:p>
          <a:p>
            <a:pPr lvl="1"/>
            <a:r>
              <a:rPr lang="en-US" sz="2000" dirty="0">
                <a:latin typeface="Arial" panose="020B0604020202020204" pitchFamily="34" charset="0"/>
                <a:cs typeface="Arial" panose="020B0604020202020204" pitchFamily="34" charset="0"/>
              </a:rPr>
              <a:t>Prompt identification of unusual activities or security breaches.</a:t>
            </a:r>
          </a:p>
          <a:p>
            <a:r>
              <a:rPr lang="en-US" sz="2000" dirty="0">
                <a:latin typeface="Arial" panose="020B0604020202020204" pitchFamily="34" charset="0"/>
                <a:cs typeface="Arial" panose="020B0604020202020204" pitchFamily="34" charset="0"/>
              </a:rPr>
              <a:t>2. Evidence Gathering and Preservation:</a:t>
            </a:r>
          </a:p>
          <a:p>
            <a:pPr lvl="1"/>
            <a:r>
              <a:rPr lang="en-US" sz="2000" dirty="0">
                <a:latin typeface="Arial" panose="020B0604020202020204" pitchFamily="34" charset="0"/>
                <a:cs typeface="Arial" panose="020B0604020202020204" pitchFamily="34" charset="0"/>
              </a:rPr>
              <a:t>Securely collect and document potential evidence.</a:t>
            </a:r>
          </a:p>
          <a:p>
            <a:pPr lvl="1"/>
            <a:r>
              <a:rPr lang="en-US" sz="2000" dirty="0">
                <a:latin typeface="Arial" panose="020B0604020202020204" pitchFamily="34" charset="0"/>
                <a:cs typeface="Arial" panose="020B0604020202020204" pitchFamily="34" charset="0"/>
              </a:rPr>
              <a:t>Avoid contaminating or altering digital evidence to maintain integrity.</a:t>
            </a:r>
          </a:p>
          <a:p>
            <a:r>
              <a:rPr lang="en-US" sz="2000" dirty="0">
                <a:latin typeface="Arial" panose="020B0604020202020204" pitchFamily="34" charset="0"/>
                <a:cs typeface="Arial" panose="020B0604020202020204" pitchFamily="34" charset="0"/>
              </a:rPr>
              <a:t>3. Analysis:</a:t>
            </a:r>
          </a:p>
          <a:p>
            <a:pPr lvl="1"/>
            <a:r>
              <a:rPr lang="en-US" sz="2000" dirty="0">
                <a:latin typeface="Arial" panose="020B0604020202020204" pitchFamily="34" charset="0"/>
                <a:cs typeface="Arial" panose="020B0604020202020204" pitchFamily="34" charset="0"/>
              </a:rPr>
              <a:t>Thoroughly examine collected data to reconstruct events and understand the scope of the incident.</a:t>
            </a:r>
          </a:p>
          <a:p>
            <a:r>
              <a:rPr lang="en-US" sz="2000" dirty="0">
                <a:latin typeface="Arial" panose="020B0604020202020204" pitchFamily="34" charset="0"/>
                <a:cs typeface="Arial" panose="020B0604020202020204" pitchFamily="34" charset="0"/>
              </a:rPr>
              <a:t>4. Legal Proceedings:</a:t>
            </a:r>
          </a:p>
          <a:p>
            <a:pPr lvl="1"/>
            <a:r>
              <a:rPr lang="en-US" sz="2000" dirty="0">
                <a:latin typeface="Arial" panose="020B0604020202020204" pitchFamily="34" charset="0"/>
                <a:cs typeface="Arial" panose="020B0604020202020204" pitchFamily="34" charset="0"/>
              </a:rPr>
              <a:t>Present findings in court if required, ensuring evidence is admissible and accurately represents the incident.</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44923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B9D4-BC29-2283-3AAD-E77BEFB4E0DF}"/>
              </a:ext>
            </a:extLst>
          </p:cNvPr>
          <p:cNvSpPr>
            <a:spLocks noGrp="1"/>
          </p:cNvSpPr>
          <p:nvPr>
            <p:ph type="title"/>
          </p:nvPr>
        </p:nvSpPr>
        <p:spPr>
          <a:xfrm>
            <a:off x="838200" y="727323"/>
            <a:ext cx="10515600" cy="963825"/>
          </a:xfrm>
        </p:spPr>
        <p:txBody>
          <a:bodyPr>
            <a:normAutofit/>
          </a:bodyPr>
          <a:lstStyle/>
          <a:p>
            <a:r>
              <a:rPr lang="en-IN" sz="3200" dirty="0">
                <a:latin typeface="Arial" panose="020B0604020202020204" pitchFamily="34" charset="0"/>
                <a:cs typeface="Arial" panose="020B0604020202020204" pitchFamily="34" charset="0"/>
              </a:rPr>
              <a:t>Root cause analysis - Definition</a:t>
            </a:r>
          </a:p>
        </p:txBody>
      </p:sp>
      <p:sp>
        <p:nvSpPr>
          <p:cNvPr id="3" name="Content Placeholder 2">
            <a:extLst>
              <a:ext uri="{FF2B5EF4-FFF2-40B4-BE49-F238E27FC236}">
                <a16:creationId xmlns:a16="http://schemas.microsoft.com/office/drawing/2014/main" id="{23B49299-ED82-AC0D-B1A1-E840BA6E3806}"/>
              </a:ext>
            </a:extLst>
          </p:cNvPr>
          <p:cNvSpPr>
            <a:spLocks noGrp="1"/>
          </p:cNvSpPr>
          <p:nvPr>
            <p:ph idx="1"/>
          </p:nvPr>
        </p:nvSpPr>
        <p:spPr>
          <a:xfrm>
            <a:off x="838200" y="1691148"/>
            <a:ext cx="10515600" cy="4320038"/>
          </a:xfrm>
        </p:spPr>
        <p:txBody>
          <a:bodyPr>
            <a:normAutofit lnSpcReduction="10000"/>
          </a:bodyPr>
          <a:lstStyle/>
          <a:p>
            <a:r>
              <a:rPr lang="en-US" sz="2000" dirty="0">
                <a:latin typeface="Arial" panose="020B0604020202020204" pitchFamily="34" charset="0"/>
                <a:cs typeface="Arial" panose="020B0604020202020204" pitchFamily="34" charset="0"/>
              </a:rPr>
              <a:t>Root Cause Analysis is a structured methodology used to identify the underlying causes of problems or incidents. </a:t>
            </a:r>
          </a:p>
          <a:p>
            <a:r>
              <a:rPr lang="en-US" sz="2000" dirty="0">
                <a:latin typeface="Arial" panose="020B0604020202020204" pitchFamily="34" charset="0"/>
                <a:cs typeface="Arial" panose="020B0604020202020204" pitchFamily="34" charset="0"/>
              </a:rPr>
              <a:t>It involves investigating and analyzing the factors contributing to an issue to prevent its recurrence.</a:t>
            </a:r>
          </a:p>
          <a:p>
            <a:r>
              <a:rPr lang="en-US" sz="2000" dirty="0">
                <a:latin typeface="Arial" panose="020B0604020202020204" pitchFamily="34" charset="0"/>
                <a:cs typeface="Arial" panose="020B0604020202020204" pitchFamily="34" charset="0"/>
              </a:rPr>
              <a:t>Key Components of Root Cause Analysis:</a:t>
            </a:r>
          </a:p>
          <a:p>
            <a:r>
              <a:rPr lang="en-US" sz="2000" b="1" dirty="0">
                <a:latin typeface="Arial" panose="020B0604020202020204" pitchFamily="34" charset="0"/>
                <a:cs typeface="Arial" panose="020B0604020202020204" pitchFamily="34" charset="0"/>
              </a:rPr>
              <a:t>Identifying the Problem: </a:t>
            </a:r>
            <a:r>
              <a:rPr lang="en-US" sz="2000" dirty="0">
                <a:latin typeface="Arial" panose="020B0604020202020204" pitchFamily="34" charset="0"/>
                <a:cs typeface="Arial" panose="020B0604020202020204" pitchFamily="34" charset="0"/>
              </a:rPr>
              <a:t>Clearly defining the issue or incident that needs analysis.</a:t>
            </a:r>
          </a:p>
          <a:p>
            <a:r>
              <a:rPr lang="en-US" sz="2000" b="1" dirty="0">
                <a:latin typeface="Arial" panose="020B0604020202020204" pitchFamily="34" charset="0"/>
                <a:cs typeface="Arial" panose="020B0604020202020204" pitchFamily="34" charset="0"/>
              </a:rPr>
              <a:t>Investigation: </a:t>
            </a:r>
            <a:r>
              <a:rPr lang="en-US" sz="2000" dirty="0">
                <a:latin typeface="Arial" panose="020B0604020202020204" pitchFamily="34" charset="0"/>
                <a:cs typeface="Arial" panose="020B0604020202020204" pitchFamily="34" charset="0"/>
              </a:rPr>
              <a:t>Systematic examination of events and conditions leading up to the problem.</a:t>
            </a:r>
          </a:p>
          <a:p>
            <a:r>
              <a:rPr lang="en-US" sz="2000" b="1" dirty="0">
                <a:latin typeface="Arial" panose="020B0604020202020204" pitchFamily="34" charset="0"/>
                <a:cs typeface="Arial" panose="020B0604020202020204" pitchFamily="34" charset="0"/>
              </a:rPr>
              <a:t>Determining Root Causes: </a:t>
            </a:r>
            <a:r>
              <a:rPr lang="en-US" sz="2000" dirty="0">
                <a:latin typeface="Arial" panose="020B0604020202020204" pitchFamily="34" charset="0"/>
                <a:cs typeface="Arial" panose="020B0604020202020204" pitchFamily="34" charset="0"/>
              </a:rPr>
              <a:t>Uncovering fundamental reasons behind the occurrence.</a:t>
            </a:r>
          </a:p>
          <a:p>
            <a:r>
              <a:rPr lang="en-US" sz="2000" b="1" dirty="0">
                <a:latin typeface="Arial" panose="020B0604020202020204" pitchFamily="34" charset="0"/>
                <a:cs typeface="Arial" panose="020B0604020202020204" pitchFamily="34" charset="0"/>
              </a:rPr>
              <a:t>Recommendations: </a:t>
            </a:r>
            <a:r>
              <a:rPr lang="en-US" sz="2000" dirty="0">
                <a:latin typeface="Arial" panose="020B0604020202020204" pitchFamily="34" charset="0"/>
                <a:cs typeface="Arial" panose="020B0604020202020204" pitchFamily="34" charset="0"/>
              </a:rPr>
              <a:t>Developing actionable solutions to address root causes and prevent future occurrences.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115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3767240-EBBE-B388-66FE-8D4634F5F03E}"/>
              </a:ext>
            </a:extLst>
          </p:cNvPr>
          <p:cNvSpPr/>
          <p:nvPr/>
        </p:nvSpPr>
        <p:spPr>
          <a:xfrm>
            <a:off x="786583" y="1484671"/>
            <a:ext cx="1651819"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Initial Recognition of Incident</a:t>
            </a:r>
          </a:p>
        </p:txBody>
      </p:sp>
      <p:sp>
        <p:nvSpPr>
          <p:cNvPr id="5" name="Rectangle: Rounded Corners 4">
            <a:extLst>
              <a:ext uri="{FF2B5EF4-FFF2-40B4-BE49-F238E27FC236}">
                <a16:creationId xmlns:a16="http://schemas.microsoft.com/office/drawing/2014/main" id="{AD23BCB8-CE5E-B2F8-7636-CD101779A5D0}"/>
              </a:ext>
            </a:extLst>
          </p:cNvPr>
          <p:cNvSpPr/>
          <p:nvPr/>
        </p:nvSpPr>
        <p:spPr>
          <a:xfrm>
            <a:off x="2438402" y="2281084"/>
            <a:ext cx="1720645"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Thorough Data Collection</a:t>
            </a:r>
          </a:p>
        </p:txBody>
      </p:sp>
      <p:sp>
        <p:nvSpPr>
          <p:cNvPr id="6" name="Rectangle: Rounded Corners 5">
            <a:extLst>
              <a:ext uri="{FF2B5EF4-FFF2-40B4-BE49-F238E27FC236}">
                <a16:creationId xmlns:a16="http://schemas.microsoft.com/office/drawing/2014/main" id="{B5B80159-FB57-3609-6AE4-41FE03761659}"/>
              </a:ext>
            </a:extLst>
          </p:cNvPr>
          <p:cNvSpPr/>
          <p:nvPr/>
        </p:nvSpPr>
        <p:spPr>
          <a:xfrm>
            <a:off x="4156591" y="3077497"/>
            <a:ext cx="1651819"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Söhne"/>
              </a:rPr>
              <a:t>Analysis with Analytical Tools</a:t>
            </a:r>
          </a:p>
        </p:txBody>
      </p:sp>
      <p:sp>
        <p:nvSpPr>
          <p:cNvPr id="7" name="Rectangle: Rounded Corners 6">
            <a:extLst>
              <a:ext uri="{FF2B5EF4-FFF2-40B4-BE49-F238E27FC236}">
                <a16:creationId xmlns:a16="http://schemas.microsoft.com/office/drawing/2014/main" id="{33D07453-C2C6-C355-4C67-CE23E38881D1}"/>
              </a:ext>
            </a:extLst>
          </p:cNvPr>
          <p:cNvSpPr/>
          <p:nvPr/>
        </p:nvSpPr>
        <p:spPr>
          <a:xfrm>
            <a:off x="5860026" y="3873910"/>
            <a:ext cx="1750141"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Cross-functional Collaboration</a:t>
            </a:r>
          </a:p>
        </p:txBody>
      </p:sp>
      <p:sp>
        <p:nvSpPr>
          <p:cNvPr id="8" name="Rectangle: Rounded Corners 7">
            <a:extLst>
              <a:ext uri="{FF2B5EF4-FFF2-40B4-BE49-F238E27FC236}">
                <a16:creationId xmlns:a16="http://schemas.microsoft.com/office/drawing/2014/main" id="{0510B713-356E-9235-43CA-F9577CD9FC81}"/>
              </a:ext>
            </a:extLst>
          </p:cNvPr>
          <p:cNvSpPr/>
          <p:nvPr/>
        </p:nvSpPr>
        <p:spPr>
          <a:xfrm>
            <a:off x="7610167" y="4670323"/>
            <a:ext cx="1651819"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Identification of Root Causes</a:t>
            </a:r>
          </a:p>
        </p:txBody>
      </p:sp>
      <p:sp>
        <p:nvSpPr>
          <p:cNvPr id="9" name="Rectangle: Rounded Corners 8">
            <a:extLst>
              <a:ext uri="{FF2B5EF4-FFF2-40B4-BE49-F238E27FC236}">
                <a16:creationId xmlns:a16="http://schemas.microsoft.com/office/drawing/2014/main" id="{50E39F66-4090-2EA6-F824-F6F897909BCF}"/>
              </a:ext>
            </a:extLst>
          </p:cNvPr>
          <p:cNvSpPr/>
          <p:nvPr/>
        </p:nvSpPr>
        <p:spPr>
          <a:xfrm>
            <a:off x="9261986" y="5451988"/>
            <a:ext cx="2290916" cy="7964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Recommendations for preventions</a:t>
            </a:r>
          </a:p>
        </p:txBody>
      </p:sp>
      <p:cxnSp>
        <p:nvCxnSpPr>
          <p:cNvPr id="11" name="Connector: Elbow 10">
            <a:extLst>
              <a:ext uri="{FF2B5EF4-FFF2-40B4-BE49-F238E27FC236}">
                <a16:creationId xmlns:a16="http://schemas.microsoft.com/office/drawing/2014/main" id="{0574E50E-7563-C592-B70E-4C13EB1E85D1}"/>
              </a:ext>
            </a:extLst>
          </p:cNvPr>
          <p:cNvCxnSpPr>
            <a:stCxn id="4" idx="3"/>
            <a:endCxn id="5" idx="0"/>
          </p:cNvCxnSpPr>
          <p:nvPr/>
        </p:nvCxnSpPr>
        <p:spPr>
          <a:xfrm>
            <a:off x="2438402" y="1882878"/>
            <a:ext cx="860323" cy="398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732AE481-883D-100D-ABF5-8294ECA85690}"/>
              </a:ext>
            </a:extLst>
          </p:cNvPr>
          <p:cNvCxnSpPr>
            <a:cxnSpLocks/>
            <a:stCxn id="6" idx="3"/>
            <a:endCxn id="7" idx="0"/>
          </p:cNvCxnSpPr>
          <p:nvPr/>
        </p:nvCxnSpPr>
        <p:spPr>
          <a:xfrm>
            <a:off x="5808410" y="3475704"/>
            <a:ext cx="926687" cy="398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B7CE3BF8-5FD8-5219-E6B2-146EAAC9FE67}"/>
              </a:ext>
            </a:extLst>
          </p:cNvPr>
          <p:cNvCxnSpPr>
            <a:cxnSpLocks/>
            <a:stCxn id="8" idx="3"/>
            <a:endCxn id="9" idx="0"/>
          </p:cNvCxnSpPr>
          <p:nvPr/>
        </p:nvCxnSpPr>
        <p:spPr>
          <a:xfrm>
            <a:off x="9261986" y="5068530"/>
            <a:ext cx="1145458" cy="3834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BE12237-2CFA-CE43-4D40-0DB789D74EC4}"/>
              </a:ext>
            </a:extLst>
          </p:cNvPr>
          <p:cNvCxnSpPr>
            <a:cxnSpLocks/>
            <a:stCxn id="7" idx="3"/>
            <a:endCxn id="8" idx="0"/>
          </p:cNvCxnSpPr>
          <p:nvPr/>
        </p:nvCxnSpPr>
        <p:spPr>
          <a:xfrm>
            <a:off x="7610167" y="4272117"/>
            <a:ext cx="825910" cy="398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6E07FEB-43F7-0EAD-2C3B-BEDF7D94D4D6}"/>
              </a:ext>
            </a:extLst>
          </p:cNvPr>
          <p:cNvCxnSpPr>
            <a:cxnSpLocks/>
            <a:stCxn id="5" idx="3"/>
            <a:endCxn id="6" idx="0"/>
          </p:cNvCxnSpPr>
          <p:nvPr/>
        </p:nvCxnSpPr>
        <p:spPr>
          <a:xfrm>
            <a:off x="4159047" y="2679291"/>
            <a:ext cx="823454" cy="3982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itle 16">
            <a:extLst>
              <a:ext uri="{FF2B5EF4-FFF2-40B4-BE49-F238E27FC236}">
                <a16:creationId xmlns:a16="http://schemas.microsoft.com/office/drawing/2014/main" id="{40437442-12C0-97DC-F03C-CC1A523FF17C}"/>
              </a:ext>
            </a:extLst>
          </p:cNvPr>
          <p:cNvSpPr>
            <a:spLocks noGrp="1"/>
          </p:cNvSpPr>
          <p:nvPr>
            <p:ph type="title"/>
          </p:nvPr>
        </p:nvSpPr>
        <p:spPr>
          <a:xfrm>
            <a:off x="786583" y="491369"/>
            <a:ext cx="7017774" cy="654828"/>
          </a:xfrm>
        </p:spPr>
        <p:txBody>
          <a:bodyPr>
            <a:normAutofit/>
          </a:bodyPr>
          <a:lstStyle/>
          <a:p>
            <a:r>
              <a:rPr lang="en-IN" sz="3200" dirty="0">
                <a:latin typeface="Arial" panose="020B0604020202020204" pitchFamily="34" charset="0"/>
                <a:cs typeface="Arial" panose="020B0604020202020204" pitchFamily="34" charset="0"/>
              </a:rPr>
              <a:t> Root Cause Analysis (RCA) Process</a:t>
            </a:r>
          </a:p>
        </p:txBody>
      </p:sp>
    </p:spTree>
    <p:extLst>
      <p:ext uri="{BB962C8B-B14F-4D97-AF65-F5344CB8AC3E}">
        <p14:creationId xmlns:p14="http://schemas.microsoft.com/office/powerpoint/2010/main" val="120143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4380-D7BD-C830-88A0-6C16B3CED30B}"/>
              </a:ext>
            </a:extLst>
          </p:cNvPr>
          <p:cNvSpPr>
            <a:spLocks noGrp="1"/>
          </p:cNvSpPr>
          <p:nvPr>
            <p:ph type="title"/>
          </p:nvPr>
        </p:nvSpPr>
        <p:spPr>
          <a:xfrm>
            <a:off x="838200" y="727324"/>
            <a:ext cx="10515600" cy="767180"/>
          </a:xfrm>
        </p:spPr>
        <p:txBody>
          <a:bodyPr>
            <a:normAutofit/>
          </a:bodyPr>
          <a:lstStyle/>
          <a:p>
            <a:r>
              <a:rPr lang="en-IN" sz="3200" dirty="0">
                <a:latin typeface="Arial" panose="020B0604020202020204" pitchFamily="34" charset="0"/>
                <a:cs typeface="Arial" panose="020B0604020202020204" pitchFamily="34" charset="0"/>
              </a:rPr>
              <a:t>RCA Best Practices - </a:t>
            </a:r>
            <a:r>
              <a:rPr lang="en-US" sz="3200" dirty="0">
                <a:latin typeface="Arial" panose="020B0604020202020204" pitchFamily="34" charset="0"/>
                <a:cs typeface="Arial" panose="020B0604020202020204" pitchFamily="34" charset="0"/>
              </a:rPr>
              <a:t>Thorough Data Collection:</a:t>
            </a:r>
            <a:endParaRPr lang="en-IN"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3B6450-2630-168D-F9B5-4D243D5BDC2A}"/>
              </a:ext>
            </a:extLst>
          </p:cNvPr>
          <p:cNvSpPr>
            <a:spLocks noGrp="1"/>
          </p:cNvSpPr>
          <p:nvPr>
            <p:ph idx="1"/>
          </p:nvPr>
        </p:nvSpPr>
        <p:spPr>
          <a:xfrm>
            <a:off x="838200" y="1681317"/>
            <a:ext cx="10515600" cy="4021393"/>
          </a:xfrm>
        </p:spPr>
        <p:txBody>
          <a:bodyPr>
            <a:normAutofit/>
          </a:bodyPr>
          <a:lstStyle/>
          <a:p>
            <a:r>
              <a:rPr lang="en-US" sz="2000" dirty="0">
                <a:latin typeface="Arial" panose="020B0604020202020204" pitchFamily="34" charset="0"/>
                <a:cs typeface="Arial" panose="020B0604020202020204" pitchFamily="34" charset="0"/>
              </a:rPr>
              <a:t>Importance of Thorough Data Collection:</a:t>
            </a:r>
          </a:p>
          <a:p>
            <a:r>
              <a:rPr lang="en-US" sz="2000" dirty="0">
                <a:latin typeface="Arial" panose="020B0604020202020204" pitchFamily="34" charset="0"/>
                <a:cs typeface="Arial" panose="020B0604020202020204" pitchFamily="34" charset="0"/>
              </a:rPr>
              <a:t>Effective Root Cause Analysis (RCA) relies on comprehensive data collection to ensure all relevant information is available for analysis. </a:t>
            </a:r>
          </a:p>
          <a:p>
            <a:r>
              <a:rPr lang="en-US" sz="2000" b="1" dirty="0">
                <a:latin typeface="Arial" panose="020B0604020202020204" pitchFamily="34" charset="0"/>
                <a:cs typeface="Arial" panose="020B0604020202020204" pitchFamily="34" charset="0"/>
              </a:rPr>
              <a:t>Capture Relevant Information: </a:t>
            </a:r>
            <a:r>
              <a:rPr lang="en-US" sz="2000" dirty="0">
                <a:latin typeface="Arial" panose="020B0604020202020204" pitchFamily="34" charset="0"/>
                <a:cs typeface="Arial" panose="020B0604020202020204" pitchFamily="34" charset="0"/>
              </a:rPr>
              <a:t>Gather detailed data related to the incident or problem, including timelines, events, system logs, user actions, and environmental factors.</a:t>
            </a:r>
          </a:p>
          <a:p>
            <a:r>
              <a:rPr lang="en-US" sz="2000" b="1" dirty="0">
                <a:latin typeface="Arial" panose="020B0604020202020204" pitchFamily="34" charset="0"/>
                <a:cs typeface="Arial" panose="020B0604020202020204" pitchFamily="34" charset="0"/>
              </a:rPr>
              <a:t>Use Multiple Sources: </a:t>
            </a:r>
            <a:r>
              <a:rPr lang="en-US" sz="2000" dirty="0">
                <a:latin typeface="Arial" panose="020B0604020202020204" pitchFamily="34" charset="0"/>
                <a:cs typeface="Arial" panose="020B0604020202020204" pitchFamily="34" charset="0"/>
              </a:rPr>
              <a:t>Collect information from diverse sources such as system logs, network traffic, interviews with stakeholders, documentation, and incident reports.</a:t>
            </a:r>
          </a:p>
          <a:p>
            <a:r>
              <a:rPr lang="en-US" sz="2000" b="1" dirty="0">
                <a:latin typeface="Arial" panose="020B0604020202020204" pitchFamily="34" charset="0"/>
                <a:cs typeface="Arial" panose="020B0604020202020204" pitchFamily="34" charset="0"/>
              </a:rPr>
              <a:t>Maintain Data Integrity: </a:t>
            </a:r>
            <a:r>
              <a:rPr lang="en-US" sz="2000" dirty="0">
                <a:latin typeface="Arial" panose="020B0604020202020204" pitchFamily="34" charset="0"/>
                <a:cs typeface="Arial" panose="020B0604020202020204" pitchFamily="34" charset="0"/>
              </a:rPr>
              <a:t>Ensure data integrity and accuracy during collection and storage to avoid potential biases or inaccuracies in analysis.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6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B385-86E3-58C7-4327-741374310E1A}"/>
              </a:ext>
            </a:extLst>
          </p:cNvPr>
          <p:cNvSpPr>
            <a:spLocks noGrp="1"/>
          </p:cNvSpPr>
          <p:nvPr>
            <p:ph type="title"/>
          </p:nvPr>
        </p:nvSpPr>
        <p:spPr>
          <a:xfrm>
            <a:off x="838200" y="727324"/>
            <a:ext cx="10515600" cy="698354"/>
          </a:xfrm>
        </p:spPr>
        <p:txBody>
          <a:bodyPr>
            <a:noAutofit/>
          </a:bodyPr>
          <a:lstStyle/>
          <a:p>
            <a:r>
              <a:rPr lang="en-IN" sz="3200" dirty="0">
                <a:latin typeface="Arial" panose="020B0604020202020204" pitchFamily="34" charset="0"/>
                <a:cs typeface="Arial" panose="020B0604020202020204" pitchFamily="34" charset="0"/>
              </a:rPr>
              <a:t>RCA Best Practices – Thorough Data Collection</a:t>
            </a:r>
            <a:endParaRPr lang="en-IN" sz="3200" dirty="0"/>
          </a:p>
        </p:txBody>
      </p:sp>
      <p:sp>
        <p:nvSpPr>
          <p:cNvPr id="3" name="Content Placeholder 2">
            <a:extLst>
              <a:ext uri="{FF2B5EF4-FFF2-40B4-BE49-F238E27FC236}">
                <a16:creationId xmlns:a16="http://schemas.microsoft.com/office/drawing/2014/main" id="{8E4F68E4-0E4E-BC58-3429-92834D4181A4}"/>
              </a:ext>
            </a:extLst>
          </p:cNvPr>
          <p:cNvSpPr>
            <a:spLocks noGrp="1"/>
          </p:cNvSpPr>
          <p:nvPr>
            <p:ph idx="1"/>
          </p:nvPr>
        </p:nvSpPr>
        <p:spPr>
          <a:xfrm>
            <a:off x="838200" y="1681316"/>
            <a:ext cx="10515600" cy="4119716"/>
          </a:xfrm>
        </p:spPr>
        <p:txBody>
          <a:bodyPr>
            <a:normAutofit/>
          </a:bodyPr>
          <a:lstStyle/>
          <a:p>
            <a:r>
              <a:rPr lang="en-US" sz="2000" b="1" dirty="0">
                <a:latin typeface="Arial" panose="020B0604020202020204" pitchFamily="34" charset="0"/>
                <a:cs typeface="Arial" panose="020B0604020202020204" pitchFamily="34" charset="0"/>
              </a:rPr>
              <a:t>Best Practices for Data Collection:</a:t>
            </a:r>
          </a:p>
          <a:p>
            <a:r>
              <a:rPr lang="en-US" sz="2000" dirty="0">
                <a:latin typeface="Arial" panose="020B0604020202020204" pitchFamily="34" charset="0"/>
                <a:cs typeface="Arial" panose="020B0604020202020204" pitchFamily="34" charset="0"/>
              </a:rPr>
              <a:t>Establish clear guidelines and procedures for data collection.</a:t>
            </a:r>
          </a:p>
          <a:p>
            <a:r>
              <a:rPr lang="en-US" sz="2000" dirty="0">
                <a:latin typeface="Arial" panose="020B0604020202020204" pitchFamily="34" charset="0"/>
                <a:cs typeface="Arial" panose="020B0604020202020204" pitchFamily="34" charset="0"/>
              </a:rPr>
              <a:t>Use automated tools and technologies for efficient data gathering.</a:t>
            </a:r>
          </a:p>
          <a:p>
            <a:r>
              <a:rPr lang="en-US" sz="2000" dirty="0">
                <a:latin typeface="Arial" panose="020B0604020202020204" pitchFamily="34" charset="0"/>
                <a:cs typeface="Arial" panose="020B0604020202020204" pitchFamily="34" charset="0"/>
              </a:rPr>
              <a:t>Document the collection process to maintain transparency and traceability.</a:t>
            </a:r>
          </a:p>
          <a:p>
            <a:r>
              <a:rPr lang="en-US" sz="2000" b="1" dirty="0">
                <a:latin typeface="Arial" panose="020B0604020202020204" pitchFamily="34" charset="0"/>
                <a:cs typeface="Arial" panose="020B0604020202020204" pitchFamily="34" charset="0"/>
              </a:rPr>
              <a:t>Benefits of Thorough Data Collection:</a:t>
            </a:r>
          </a:p>
          <a:p>
            <a:r>
              <a:rPr lang="en-US" sz="2000" dirty="0">
                <a:latin typeface="Arial" panose="020B0604020202020204" pitchFamily="34" charset="0"/>
                <a:cs typeface="Arial" panose="020B0604020202020204" pitchFamily="34" charset="0"/>
              </a:rPr>
              <a:t>Enables comprehensive analysis and identification of root causes.</a:t>
            </a:r>
          </a:p>
          <a:p>
            <a:r>
              <a:rPr lang="en-US" sz="2000" dirty="0">
                <a:latin typeface="Arial" panose="020B0604020202020204" pitchFamily="34" charset="0"/>
                <a:cs typeface="Arial" panose="020B0604020202020204" pitchFamily="34" charset="0"/>
              </a:rPr>
              <a:t>Supports evidence-based decision-making and solution development.</a:t>
            </a:r>
          </a:p>
          <a:p>
            <a:r>
              <a:rPr lang="en-US" sz="2000" dirty="0">
                <a:latin typeface="Arial" panose="020B0604020202020204" pitchFamily="34" charset="0"/>
                <a:cs typeface="Arial" panose="020B0604020202020204" pitchFamily="34" charset="0"/>
              </a:rPr>
              <a:t>Enhances the credibility and reliability of RCA outcomes.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1876797"/>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195</TotalTime>
  <Words>1177</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Footlight MT Light</vt:lpstr>
      <vt:lpstr>Söhne</vt:lpstr>
      <vt:lpstr>ArchVTI</vt:lpstr>
      <vt:lpstr>Outlining Incident Response and                Root Cause Analysis</vt:lpstr>
      <vt:lpstr>Digital Forensics: Unveiling the Secrets of Cyber Investigations </vt:lpstr>
      <vt:lpstr>Purpose of Digital Forensics:</vt:lpstr>
      <vt:lpstr>Incident Response: Safeguarding Digital Integrity</vt:lpstr>
      <vt:lpstr>High-Level Steps:</vt:lpstr>
      <vt:lpstr>Root cause analysis - Definition</vt:lpstr>
      <vt:lpstr> Root Cause Analysis (RCA) Process</vt:lpstr>
      <vt:lpstr>RCA Best Practices - Thorough Data Collection:</vt:lpstr>
      <vt:lpstr>RCA Best Practices – Thorough Data Collection</vt:lpstr>
      <vt:lpstr>RCA Best Practices – Usage of Analytical Tools</vt:lpstr>
      <vt:lpstr>RCA Best Practices – Usage of Analytical Tools</vt:lpstr>
      <vt:lpstr>RCA Best Practices – Cross-Functional Collaboration</vt:lpstr>
      <vt:lpstr>RCA Best Practices – Cross-Functional Collaboration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VIJAYAMURUGAN S</dc:creator>
  <cp:lastModifiedBy>VIJAYAMURUGAN S</cp:lastModifiedBy>
  <cp:revision>6</cp:revision>
  <dcterms:created xsi:type="dcterms:W3CDTF">2024-04-18T23:48:26Z</dcterms:created>
  <dcterms:modified xsi:type="dcterms:W3CDTF">2024-04-19T04:02:29Z</dcterms:modified>
</cp:coreProperties>
</file>