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2" r:id="rId6"/>
    <p:sldId id="261" r:id="rId7"/>
    <p:sldId id="267" r:id="rId8"/>
    <p:sldId id="265" r:id="rId9"/>
    <p:sldId id="259" r:id="rId10"/>
    <p:sldId id="266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64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B9D7C-036D-4E09-9A94-D41AB0CE17D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9DF1FE-8CA9-4EE2-826F-BEE9467FF6F1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CYBERCRIME</a:t>
          </a:r>
          <a:r>
            <a:rPr lang="en-US" sz="3400" dirty="0"/>
            <a:t> 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INVESTIGATION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A62E42-5E9B-42B6-8FCB-71259DED8ABC}" type="parTrans" cxnId="{EAEF69BD-137E-4D5B-9A63-EA392ABDC27A}">
      <dgm:prSet/>
      <dgm:spPr/>
      <dgm:t>
        <a:bodyPr/>
        <a:lstStyle/>
        <a:p>
          <a:endParaRPr lang="en-IN"/>
        </a:p>
      </dgm:t>
    </dgm:pt>
    <dgm:pt modelId="{2FDC79FB-01E9-432B-98F7-306DA9EE1A8F}" type="sibTrans" cxnId="{EAEF69BD-137E-4D5B-9A63-EA392ABDC27A}">
      <dgm:prSet/>
      <dgm:spPr/>
      <dgm:t>
        <a:bodyPr/>
        <a:lstStyle/>
        <a:p>
          <a:endParaRPr lang="en-IN"/>
        </a:p>
      </dgm:t>
    </dgm:pt>
    <dgm:pt modelId="{638F35EA-D543-4ABF-B0F9-0EB9FB400E6F}">
      <dgm:prSet phldrT="[Text]" custT="1"/>
      <dgm:spPr/>
      <dgm:t>
        <a:bodyPr/>
        <a:lstStyle/>
        <a:p>
          <a:r>
            <a:rPr lang="en-US" sz="3200" dirty="0">
              <a:latin typeface="Arial" panose="020B0604020202020204" pitchFamily="34" charset="0"/>
              <a:cs typeface="Arial" panose="020B0604020202020204" pitchFamily="34" charset="0"/>
            </a:rPr>
            <a:t>ISP</a:t>
          </a:r>
          <a:endParaRPr lang="en-IN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5CC009-4B0D-484F-B78D-8929F6878047}" type="parTrans" cxnId="{ABB37E2E-F6EC-4294-891D-BAE1993CD324}">
      <dgm:prSet/>
      <dgm:spPr/>
      <dgm:t>
        <a:bodyPr/>
        <a:lstStyle/>
        <a:p>
          <a:endParaRPr lang="en-IN"/>
        </a:p>
      </dgm:t>
    </dgm:pt>
    <dgm:pt modelId="{2EC89277-6B3A-442D-94E3-FA4EBE094956}" type="sibTrans" cxnId="{ABB37E2E-F6EC-4294-891D-BAE1993CD324}">
      <dgm:prSet/>
      <dgm:spPr/>
      <dgm:t>
        <a:bodyPr/>
        <a:lstStyle/>
        <a:p>
          <a:endParaRPr lang="en-IN"/>
        </a:p>
      </dgm:t>
    </dgm:pt>
    <dgm:pt modelId="{B9B6F029-EB04-41A4-B209-436287A9D56D}" type="pres">
      <dgm:prSet presAssocID="{FFBB9D7C-036D-4E09-9A94-D41AB0CE17D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C84840E-B2AA-4D26-AC63-EB62179F14DB}" type="pres">
      <dgm:prSet presAssocID="{ED9DF1FE-8CA9-4EE2-826F-BEE9467FF6F1}" presName="singleCycle" presStyleCnt="0"/>
      <dgm:spPr/>
    </dgm:pt>
    <dgm:pt modelId="{FA8143AB-E152-4A77-93EE-091E92423F53}" type="pres">
      <dgm:prSet presAssocID="{ED9DF1FE-8CA9-4EE2-826F-BEE9467FF6F1}" presName="singleCenter" presStyleLbl="node1" presStyleIdx="0" presStyleCnt="2" custScaleX="147557" custScaleY="45086" custLinFactNeighborX="-28799" custLinFactNeighborY="-27215">
        <dgm:presLayoutVars>
          <dgm:chMax val="7"/>
          <dgm:chPref val="7"/>
        </dgm:presLayoutVars>
      </dgm:prSet>
      <dgm:spPr/>
    </dgm:pt>
    <dgm:pt modelId="{BEA9709E-6A32-483F-AA61-4A300E8C216F}" type="pres">
      <dgm:prSet presAssocID="{BB5CC009-4B0D-484F-B78D-8929F6878047}" presName="Name56" presStyleLbl="parChTrans1D2" presStyleIdx="0" presStyleCnt="1"/>
      <dgm:spPr/>
    </dgm:pt>
    <dgm:pt modelId="{EC2B9273-EB4A-4ED6-8837-EE530DFE4653}" type="pres">
      <dgm:prSet presAssocID="{638F35EA-D543-4ABF-B0F9-0EB9FB400E6F}" presName="text0" presStyleLbl="node1" presStyleIdx="1" presStyleCnt="2" custScaleX="98270" custScaleY="49580" custRadScaleRad="57746" custRadScaleInc="-96749">
        <dgm:presLayoutVars>
          <dgm:bulletEnabled val="1"/>
        </dgm:presLayoutVars>
      </dgm:prSet>
      <dgm:spPr/>
    </dgm:pt>
  </dgm:ptLst>
  <dgm:cxnLst>
    <dgm:cxn modelId="{142BA900-DA05-4B3A-87E9-4A5D50F14691}" type="presOf" srcId="{ED9DF1FE-8CA9-4EE2-826F-BEE9467FF6F1}" destId="{FA8143AB-E152-4A77-93EE-091E92423F53}" srcOrd="0" destOrd="0" presId="urn:microsoft.com/office/officeart/2008/layout/RadialCluster"/>
    <dgm:cxn modelId="{ABB37E2E-F6EC-4294-891D-BAE1993CD324}" srcId="{ED9DF1FE-8CA9-4EE2-826F-BEE9467FF6F1}" destId="{638F35EA-D543-4ABF-B0F9-0EB9FB400E6F}" srcOrd="0" destOrd="0" parTransId="{BB5CC009-4B0D-484F-B78D-8929F6878047}" sibTransId="{2EC89277-6B3A-442D-94E3-FA4EBE094956}"/>
    <dgm:cxn modelId="{7DD6345B-BCD3-4FFE-985D-74270CC0FE7B}" type="presOf" srcId="{BB5CC009-4B0D-484F-B78D-8929F6878047}" destId="{BEA9709E-6A32-483F-AA61-4A300E8C216F}" srcOrd="0" destOrd="0" presId="urn:microsoft.com/office/officeart/2008/layout/RadialCluster"/>
    <dgm:cxn modelId="{EAEF69BD-137E-4D5B-9A63-EA392ABDC27A}" srcId="{FFBB9D7C-036D-4E09-9A94-D41AB0CE17D5}" destId="{ED9DF1FE-8CA9-4EE2-826F-BEE9467FF6F1}" srcOrd="0" destOrd="0" parTransId="{7BA62E42-5E9B-42B6-8FCB-71259DED8ABC}" sibTransId="{2FDC79FB-01E9-432B-98F7-306DA9EE1A8F}"/>
    <dgm:cxn modelId="{7209BEC6-2C28-4F7D-A5DD-44910D521FFF}" type="presOf" srcId="{638F35EA-D543-4ABF-B0F9-0EB9FB400E6F}" destId="{EC2B9273-EB4A-4ED6-8837-EE530DFE4653}" srcOrd="0" destOrd="0" presId="urn:microsoft.com/office/officeart/2008/layout/RadialCluster"/>
    <dgm:cxn modelId="{604550DA-C62C-4CFE-9E25-33D36A92D1A2}" type="presOf" srcId="{FFBB9D7C-036D-4E09-9A94-D41AB0CE17D5}" destId="{B9B6F029-EB04-41A4-B209-436287A9D56D}" srcOrd="0" destOrd="0" presId="urn:microsoft.com/office/officeart/2008/layout/RadialCluster"/>
    <dgm:cxn modelId="{2655626D-3412-441E-A489-13CC68F63205}" type="presParOf" srcId="{B9B6F029-EB04-41A4-B209-436287A9D56D}" destId="{AC84840E-B2AA-4D26-AC63-EB62179F14DB}" srcOrd="0" destOrd="0" presId="urn:microsoft.com/office/officeart/2008/layout/RadialCluster"/>
    <dgm:cxn modelId="{CDA95A05-6690-41AF-80DD-F1B4AB1C66CE}" type="presParOf" srcId="{AC84840E-B2AA-4D26-AC63-EB62179F14DB}" destId="{FA8143AB-E152-4A77-93EE-091E92423F53}" srcOrd="0" destOrd="0" presId="urn:microsoft.com/office/officeart/2008/layout/RadialCluster"/>
    <dgm:cxn modelId="{BF61017A-3FFD-480F-905E-56064C0F0DB0}" type="presParOf" srcId="{AC84840E-B2AA-4D26-AC63-EB62179F14DB}" destId="{BEA9709E-6A32-483F-AA61-4A300E8C216F}" srcOrd="1" destOrd="0" presId="urn:microsoft.com/office/officeart/2008/layout/RadialCluster"/>
    <dgm:cxn modelId="{D43D2239-837A-4B33-9592-77BCADD16FAD}" type="presParOf" srcId="{AC84840E-B2AA-4D26-AC63-EB62179F14DB}" destId="{EC2B9273-EB4A-4ED6-8837-EE530DFE4653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143AB-E152-4A77-93EE-091E92423F53}">
      <dsp:nvSpPr>
        <dsp:cNvPr id="0" name=""/>
        <dsp:cNvSpPr/>
      </dsp:nvSpPr>
      <dsp:spPr>
        <a:xfrm>
          <a:off x="501427" y="413258"/>
          <a:ext cx="4325656" cy="13217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CYBERCRIME</a:t>
          </a:r>
          <a:r>
            <a:rPr lang="en-US" sz="3400" kern="1200" dirty="0"/>
            <a:t> 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INVESTIGATION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5947" y="477778"/>
        <a:ext cx="4196616" cy="1192663"/>
      </dsp:txXfrm>
    </dsp:sp>
    <dsp:sp modelId="{BEA9709E-6A32-483F-AA61-4A300E8C216F}">
      <dsp:nvSpPr>
        <dsp:cNvPr id="0" name=""/>
        <dsp:cNvSpPr/>
      </dsp:nvSpPr>
      <dsp:spPr>
        <a:xfrm rot="5389170">
          <a:off x="2412767" y="1989331"/>
          <a:ext cx="5087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87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B9273-EB4A-4ED6-8837-EE530DFE4653}">
      <dsp:nvSpPr>
        <dsp:cNvPr id="0" name=""/>
        <dsp:cNvSpPr/>
      </dsp:nvSpPr>
      <dsp:spPr>
        <a:xfrm>
          <a:off x="1704406" y="2243701"/>
          <a:ext cx="1930136" cy="9738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Arial" panose="020B0604020202020204" pitchFamily="34" charset="0"/>
              <a:cs typeface="Arial" panose="020B0604020202020204" pitchFamily="34" charset="0"/>
            </a:rPr>
            <a:t>ISP</a:t>
          </a:r>
          <a:endParaRPr lang="en-IN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51943" y="2291238"/>
        <a:ext cx="1835062" cy="87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65B0-815E-43C5-AB4E-64F87E3C010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63A0-EBD6-4D01-85D6-B42E32C78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F563A0-EBD6-4D01-85D6-B42E32C78A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3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6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9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3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9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5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7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49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03D9AABD-16CD-1B0E-3F33-AF21E47E1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657" b="15986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69EC40-97AA-A3D5-AFA7-1E2D7427B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639" y="1160352"/>
            <a:ext cx="11333841" cy="2348161"/>
          </a:xfrm>
        </p:spPr>
        <p:txBody>
          <a:bodyPr anchor="b">
            <a:normAutofit/>
          </a:bodyPr>
          <a:lstStyle/>
          <a:p>
            <a:r>
              <a:rPr lang="en-IN" sz="3200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OBTAINING EVIDENCE FROM </a:t>
            </a:r>
            <a:r>
              <a:rPr lang="en-IN" sz="3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BF58-E277-9754-8FC4-2DF0C520C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60" y="4586551"/>
            <a:ext cx="10530362" cy="135499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Vijayamurugan Saravanan</a:t>
            </a:r>
          </a:p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A20563170</a:t>
            </a:r>
            <a:endParaRPr lang="en-IN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32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AC1CE0-A564-84EE-EE8D-BB0D4C01ECC7}"/>
              </a:ext>
            </a:extLst>
          </p:cNvPr>
          <p:cNvSpPr/>
          <p:nvPr/>
        </p:nvSpPr>
        <p:spPr>
          <a:xfrm>
            <a:off x="1285460" y="5083038"/>
            <a:ext cx="3836504" cy="106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Court Orders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ACAE9-12E8-928B-47AC-C219F047628E}"/>
              </a:ext>
            </a:extLst>
          </p:cNvPr>
          <p:cNvSpPr/>
          <p:nvPr/>
        </p:nvSpPr>
        <p:spPr>
          <a:xfrm>
            <a:off x="6096000" y="3695286"/>
            <a:ext cx="3836504" cy="106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Search Warrants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9F81C-3234-5C71-EC09-78DCE3E4652F}"/>
              </a:ext>
            </a:extLst>
          </p:cNvPr>
          <p:cNvSpPr/>
          <p:nvPr/>
        </p:nvSpPr>
        <p:spPr>
          <a:xfrm>
            <a:off x="1285460" y="2791292"/>
            <a:ext cx="3836504" cy="10651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Subpoenas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7DCDD7-AB45-0323-A02C-0D64884C557F}"/>
              </a:ext>
            </a:extLst>
          </p:cNvPr>
          <p:cNvSpPr/>
          <p:nvPr/>
        </p:nvSpPr>
        <p:spPr>
          <a:xfrm>
            <a:off x="1285460" y="709820"/>
            <a:ext cx="3836504" cy="106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Collection Methods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B99B7-010A-FF33-49AB-86B521140C6A}"/>
              </a:ext>
            </a:extLst>
          </p:cNvPr>
          <p:cNvSpPr/>
          <p:nvPr/>
        </p:nvSpPr>
        <p:spPr>
          <a:xfrm>
            <a:off x="6096000" y="1592746"/>
            <a:ext cx="3836504" cy="106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Voluntary Disclosure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41155-76C7-00EA-5EC9-B3359C3B6AE4}"/>
              </a:ext>
            </a:extLst>
          </p:cNvPr>
          <p:cNvCxnSpPr>
            <a:cxnSpLocks/>
          </p:cNvCxnSpPr>
          <p:nvPr/>
        </p:nvCxnSpPr>
        <p:spPr>
          <a:xfrm>
            <a:off x="5121964" y="1214333"/>
            <a:ext cx="974036" cy="88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4853AD-AC74-2233-07C7-3E658B9E0F14}"/>
              </a:ext>
            </a:extLst>
          </p:cNvPr>
          <p:cNvCxnSpPr>
            <a:cxnSpLocks/>
          </p:cNvCxnSpPr>
          <p:nvPr/>
        </p:nvCxnSpPr>
        <p:spPr>
          <a:xfrm flipH="1">
            <a:off x="5121964" y="2251731"/>
            <a:ext cx="974036" cy="103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8142C7-AA5A-242E-EF0C-80525418D7E2}"/>
              </a:ext>
            </a:extLst>
          </p:cNvPr>
          <p:cNvCxnSpPr>
            <a:cxnSpLocks/>
          </p:cNvCxnSpPr>
          <p:nvPr/>
        </p:nvCxnSpPr>
        <p:spPr>
          <a:xfrm>
            <a:off x="5121964" y="3401099"/>
            <a:ext cx="974036" cy="106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2A5300-25A1-6464-08D0-21FB20169BDE}"/>
              </a:ext>
            </a:extLst>
          </p:cNvPr>
          <p:cNvCxnSpPr>
            <a:cxnSpLocks/>
          </p:cNvCxnSpPr>
          <p:nvPr/>
        </p:nvCxnSpPr>
        <p:spPr>
          <a:xfrm flipH="1">
            <a:off x="5121964" y="4578212"/>
            <a:ext cx="974036" cy="103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EC7B-A214-5CE2-7A5E-8809416D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703"/>
            <a:ext cx="10515600" cy="93360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6. Acquisition and Preservation of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713E-18F2-D51A-6543-0FCB9BF8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307"/>
            <a:ext cx="10515600" cy="5555771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 immediately upon discovering electronic evidence to prevent alteration or destruction, minimizing risks from spills or physical damage.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Rapid action safeguards evidence integrity, reducing tampering risks and preserving reliability for investigation or legal use.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guarantee openness, show thoroughness, keep records in order, and reduce mistakes during the preservation process, meticulously record preservation efforts.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Utilize forensic tools to preserve evidence integrity and enhance credibility.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5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A26-2030-1E1D-8E28-989DA023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7.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B71C-DC4C-49A0-6FD5-F433EECD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6"/>
            <a:ext cx="10515600" cy="520810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investigators formally submit a request, including the investigation's goals and the precise data needed, to the ISP.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prevent legal issues, make sure all requests comply with all applicable laws and rules, including the SCA and ECPA.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Investigators draft the appropriate legal documents, describing the parameters and intent of data collection, such as search warrants or subpoenas.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ISP carries out the request after receiving permission from the appropriate legal body, giving the investigators access to the desired electronic evidence for review and additional investigation.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558F74-0EB5-0CEF-01DD-0D87BAB62E48}"/>
              </a:ext>
            </a:extLst>
          </p:cNvPr>
          <p:cNvSpPr txBox="1">
            <a:spLocks/>
          </p:cNvSpPr>
          <p:nvPr/>
        </p:nvSpPr>
        <p:spPr>
          <a:xfrm>
            <a:off x="838200" y="1835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8E052-A61B-05DB-1B6A-37281B96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02D13-7CE3-F3FB-33F2-1B04B3F20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Importance of obtaining evidence from ISP: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Cybercrime investigations rely heavily on electronic evidence to identify perpetrators, establish motives, and prosecute offenders.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ISPs serve as crucial custodians of electronic data, including emails, browsing history, and user activity logs.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 to ISP records can provide valuable insights into the methods and motivations of cybercriminals.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7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B027D9A-4032-F52A-91B7-63E787597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165384"/>
              </p:ext>
            </p:extLst>
          </p:nvPr>
        </p:nvGraphicFramePr>
        <p:xfrm>
          <a:off x="717755" y="275302"/>
          <a:ext cx="11474245" cy="586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E5A5E8-CB30-2589-B65D-A601591E628E}"/>
              </a:ext>
            </a:extLst>
          </p:cNvPr>
          <p:cNvSpPr/>
          <p:nvPr/>
        </p:nvSpPr>
        <p:spPr>
          <a:xfrm>
            <a:off x="5776458" y="4441976"/>
            <a:ext cx="1091381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A9808-C8DB-F7A2-5843-6D1BDF342C56}"/>
              </a:ext>
            </a:extLst>
          </p:cNvPr>
          <p:cNvSpPr/>
          <p:nvPr/>
        </p:nvSpPr>
        <p:spPr>
          <a:xfrm>
            <a:off x="7166081" y="4433834"/>
            <a:ext cx="2064774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BROWSING HISTORY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75E74F-130A-2689-D673-66326E9F6B0E}"/>
              </a:ext>
            </a:extLst>
          </p:cNvPr>
          <p:cNvSpPr/>
          <p:nvPr/>
        </p:nvSpPr>
        <p:spPr>
          <a:xfrm>
            <a:off x="1042224" y="4438556"/>
            <a:ext cx="1535469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5FBE8A-9841-F758-C9DA-8E2B9CB51275}"/>
              </a:ext>
            </a:extLst>
          </p:cNvPr>
          <p:cNvSpPr/>
          <p:nvPr/>
        </p:nvSpPr>
        <p:spPr>
          <a:xfrm>
            <a:off x="2847267" y="4433835"/>
            <a:ext cx="2417095" cy="963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TRANSMISSION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5C3B9A-8EAC-752E-AA03-93BBDAF7B107}"/>
              </a:ext>
            </a:extLst>
          </p:cNvPr>
          <p:cNvSpPr/>
          <p:nvPr/>
        </p:nvSpPr>
        <p:spPr>
          <a:xfrm>
            <a:off x="9529097" y="4441976"/>
            <a:ext cx="2064774" cy="9172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DIGITAL FOOTPRINT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102758-5CAE-9AFF-8677-8DBC8EA9B1FD}"/>
              </a:ext>
            </a:extLst>
          </p:cNvPr>
          <p:cNvCxnSpPr>
            <a:cxnSpLocks/>
          </p:cNvCxnSpPr>
          <p:nvPr/>
        </p:nvCxnSpPr>
        <p:spPr>
          <a:xfrm flipH="1">
            <a:off x="6461441" y="3447443"/>
            <a:ext cx="435895" cy="99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CA1F0B-C490-4155-199D-B81DEB7FD94E}"/>
              </a:ext>
            </a:extLst>
          </p:cNvPr>
          <p:cNvCxnSpPr>
            <a:cxnSpLocks/>
          </p:cNvCxnSpPr>
          <p:nvPr/>
        </p:nvCxnSpPr>
        <p:spPr>
          <a:xfrm>
            <a:off x="3774772" y="3444023"/>
            <a:ext cx="164689" cy="99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4FF271-0B46-B9A7-BD82-9423615E9BDE}"/>
              </a:ext>
            </a:extLst>
          </p:cNvPr>
          <p:cNvCxnSpPr>
            <a:cxnSpLocks/>
          </p:cNvCxnSpPr>
          <p:nvPr/>
        </p:nvCxnSpPr>
        <p:spPr>
          <a:xfrm>
            <a:off x="8199284" y="3447443"/>
            <a:ext cx="0" cy="99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AD7DABA-6AFB-2BDD-B916-02D1A48E88E6}"/>
              </a:ext>
            </a:extLst>
          </p:cNvPr>
          <p:cNvCxnSpPr>
            <a:cxnSpLocks/>
          </p:cNvCxnSpPr>
          <p:nvPr/>
        </p:nvCxnSpPr>
        <p:spPr>
          <a:xfrm flipH="1">
            <a:off x="2118865" y="3447443"/>
            <a:ext cx="529300" cy="99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FC5A33-2569-85E3-4D61-B14C7AB271F8}"/>
              </a:ext>
            </a:extLst>
          </p:cNvPr>
          <p:cNvCxnSpPr>
            <a:cxnSpLocks/>
          </p:cNvCxnSpPr>
          <p:nvPr/>
        </p:nvCxnSpPr>
        <p:spPr>
          <a:xfrm>
            <a:off x="9391432" y="3447443"/>
            <a:ext cx="734145" cy="99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1F4F5A-E9FB-63A2-0113-7C1624A2BB3D}"/>
              </a:ext>
            </a:extLst>
          </p:cNvPr>
          <p:cNvSpPr/>
          <p:nvPr/>
        </p:nvSpPr>
        <p:spPr>
          <a:xfrm>
            <a:off x="6533524" y="2511765"/>
            <a:ext cx="3224981" cy="9172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ELECTRONIC EVIDENCE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FBD1A7-DFAF-8AE9-1710-F45B18DC8C63}"/>
              </a:ext>
            </a:extLst>
          </p:cNvPr>
          <p:cNvCxnSpPr>
            <a:cxnSpLocks/>
          </p:cNvCxnSpPr>
          <p:nvPr/>
        </p:nvCxnSpPr>
        <p:spPr>
          <a:xfrm>
            <a:off x="4327829" y="2970382"/>
            <a:ext cx="2205695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1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73E1-CB55-40BB-5F99-92C911AB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2. R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elevant laws and regulations governing the acquisition of electronic evidence from ISPs.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BBDE-309E-EC9A-5ABC-EF4B5A65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3"/>
            <a:ext cx="10515600" cy="4929809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Telecommunications Act of 1996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U.S. federal law regulates telecommunications and law enforcement's access to electronic communications.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Privacy Act of 1974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legislation governs how US government agencies handle personally identifiable information (PII), including procedures for disclosure, access, and electronic records.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Foreign Intelligence Surveillance Act (FISA)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FISA creates protocols for tracking alleged foreign spies or terrorists and for obtaining foreign intelligence while in the country.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69A4-0425-F3E1-E6A5-18567D8D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1"/>
            <a:ext cx="10515600" cy="103551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3. Cooperation with ISPs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F197-8985-B4B5-E50F-7A1741EB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261652"/>
            <a:ext cx="10515600" cy="552260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Ensuring Privacy Protection: 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Collaborate with ISPs to respect privacy rights during cybercrime investigations.</a:t>
            </a: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important to set clear policies and procedures to avoid unauthorized access to consumers' personal data.</a:t>
            </a:r>
          </a:p>
          <a:p>
            <a:pPr marL="457200" lvl="1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Balancing Law Enforcement Needs: 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cooperation enables access to important information for investigations, respecting privacy rights.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ISPs should work collaboratively with authorities within legal and ethical boundaries.</a:t>
            </a:r>
          </a:p>
        </p:txBody>
      </p:sp>
    </p:spTree>
    <p:extLst>
      <p:ext uri="{BB962C8B-B14F-4D97-AF65-F5344CB8AC3E}">
        <p14:creationId xmlns:p14="http://schemas.microsoft.com/office/powerpoint/2010/main" val="354961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0F81-10AF-362B-36B1-2FBFC903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"/>
            <a:ext cx="10515600" cy="6460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Preserving User Trust: 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maintaining transparency and accountability in their interactions with law enforcement, ISPs can preserve user trust and confidence. </a:t>
            </a:r>
          </a:p>
          <a:p>
            <a:pPr marL="457200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trust is crucial for maintaining a healthy online ecosystem and ensuring continued user engagement.</a:t>
            </a: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Advancing Technology Responsibly: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Cooperation with ISPs enables the development of technologies and infrastructures that balance law enforcement needs with privacy concerns. </a:t>
            </a:r>
          </a:p>
          <a:p>
            <a:pPr marL="457200" lvl="1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responsible advancement fosters a safer and more secure online environment for all users.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9689-7AC8-0CAD-93F5-C4312075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504"/>
            <a:ext cx="10515600" cy="78622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4. Legal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1586-C6FC-A0BC-94C7-4A5598ECC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038"/>
            <a:ext cx="10515600" cy="490943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Documentation of Hardware and Software Specifications: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Forensic investigators need to document details regarding the hardware and software involved in the investigation.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steps undertaken during the investigation, including testing, data retrieval, and examination of evidence, must be documented thoroughly.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Meticulous documentation is essential not only to maintain the integrity of user data but also to demonstrate adherence to established policies and procedures.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8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3C2E97-37C5-4AFC-DD70-FC1655EB0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25" y="223629"/>
            <a:ext cx="2600688" cy="649025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6C8FFF-A9C3-A2D9-FA12-D5385F50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74" y="79512"/>
            <a:ext cx="8035856" cy="6778487"/>
          </a:xfrm>
        </p:spPr>
        <p:txBody>
          <a:bodyPr/>
          <a:lstStyle/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Investigator submits request to ISP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ISP reviews the request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Investigator prepares legal Documentation</a:t>
            </a: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Documentation is submitted to legal authority.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Legal authority decides the request based on legal grounds.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Upon approval, ISP executes Investigator request and provides evidence.</a:t>
            </a:r>
          </a:p>
        </p:txBody>
      </p:sp>
    </p:spTree>
    <p:extLst>
      <p:ext uri="{BB962C8B-B14F-4D97-AF65-F5344CB8AC3E}">
        <p14:creationId xmlns:p14="http://schemas.microsoft.com/office/powerpoint/2010/main" val="135435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5B0B8D-D57B-F440-3F5F-B6288111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4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5. 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3675-C48E-408C-07D4-AA167162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17652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Subpoenas: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subpoena issued to an ISP requesting the disclosure of subscriber information associated with a particular IP address.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Warrants: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Law enforcement obtaining a search warrant to access and retrieve email communications stored on an ISP's servers as part of a cybercrime investigation.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Court Orders: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court order instructing an ISP to preserve all data related to a particular user account pending further investigation into alleged criminal activities.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818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715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Univers</vt:lpstr>
      <vt:lpstr>GradientVTI</vt:lpstr>
      <vt:lpstr>OBTAINING EVIDENCE FROM ISP</vt:lpstr>
      <vt:lpstr>1. INTRODUCTION</vt:lpstr>
      <vt:lpstr>PowerPoint Presentation</vt:lpstr>
      <vt:lpstr>2. Relevant laws and regulations governing the acquisition of electronic evidence from ISPs.</vt:lpstr>
      <vt:lpstr>3. Cooperation with ISPs</vt:lpstr>
      <vt:lpstr>PowerPoint Presentation</vt:lpstr>
      <vt:lpstr>4. Legal Documentation</vt:lpstr>
      <vt:lpstr>PowerPoint Presentation</vt:lpstr>
      <vt:lpstr>5. Data Collection Methods</vt:lpstr>
      <vt:lpstr>PowerPoint Presentation</vt:lpstr>
      <vt:lpstr>6. Acquisition and Preservation of Evidence</vt:lpstr>
      <vt:lpstr>7.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OBTAINING EVIDENCE FROM ISP</dc:title>
  <dc:creator>VIJAYAMURUGAN S</dc:creator>
  <cp:lastModifiedBy>VIJAYAMURUGAN S</cp:lastModifiedBy>
  <cp:revision>27</cp:revision>
  <dcterms:created xsi:type="dcterms:W3CDTF">2024-03-30T23:28:39Z</dcterms:created>
  <dcterms:modified xsi:type="dcterms:W3CDTF">2024-03-31T04:25:30Z</dcterms:modified>
</cp:coreProperties>
</file>