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9" d="100"/>
          <a:sy n="69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(version 1).xlsb]Sheet1!PivotTable1</c:name>
    <c:fmtId val="6"/>
  </c:pivotSource>
  <c:chart>
    <c:title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ofPieChart>
        <c:ofPieType val="pie"/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19</c:v>
                </c:pt>
                <c:pt idx="1">
                  <c:v>21</c:v>
                </c:pt>
                <c:pt idx="2">
                  <c:v>20</c:v>
                </c:pt>
                <c:pt idx="3">
                  <c:v>13</c:v>
                </c:pt>
                <c:pt idx="4">
                  <c:v>26</c:v>
                </c:pt>
                <c:pt idx="5">
                  <c:v>16</c:v>
                </c:pt>
                <c:pt idx="6">
                  <c:v>25</c:v>
                </c:pt>
                <c:pt idx="7">
                  <c:v>34</c:v>
                </c:pt>
                <c:pt idx="8">
                  <c:v>22</c:v>
                </c:pt>
                <c:pt idx="9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39</c:v>
                </c:pt>
                <c:pt idx="3">
                  <c:v>41</c:v>
                </c:pt>
                <c:pt idx="4">
                  <c:v>38</c:v>
                </c:pt>
                <c:pt idx="5">
                  <c:v>41</c:v>
                </c:pt>
                <c:pt idx="6">
                  <c:v>44</c:v>
                </c:pt>
                <c:pt idx="7">
                  <c:v>40</c:v>
                </c:pt>
                <c:pt idx="8">
                  <c:v>41</c:v>
                </c:pt>
                <c:pt idx="9">
                  <c:v>51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81</c:v>
                </c:pt>
                <c:pt idx="1">
                  <c:v>67</c:v>
                </c:pt>
                <c:pt idx="2">
                  <c:v>83</c:v>
                </c:pt>
                <c:pt idx="3">
                  <c:v>91</c:v>
                </c:pt>
                <c:pt idx="4">
                  <c:v>74</c:v>
                </c:pt>
                <c:pt idx="5">
                  <c:v>69</c:v>
                </c:pt>
                <c:pt idx="6">
                  <c:v>76</c:v>
                </c:pt>
                <c:pt idx="7">
                  <c:v>77</c:v>
                </c:pt>
                <c:pt idx="8">
                  <c:v>69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14</c:v>
                </c:pt>
                <c:pt idx="1">
                  <c:v>10</c:v>
                </c:pt>
                <c:pt idx="2">
                  <c:v>12</c:v>
                </c:pt>
                <c:pt idx="3">
                  <c:v>12</c:v>
                </c:pt>
                <c:pt idx="4">
                  <c:v>16</c:v>
                </c:pt>
                <c:pt idx="5">
                  <c:v>17</c:v>
                </c:pt>
                <c:pt idx="6">
                  <c:v>12</c:v>
                </c:pt>
                <c:pt idx="7">
                  <c:v>16</c:v>
                </c:pt>
                <c:pt idx="8">
                  <c:v>18</c:v>
                </c:pt>
                <c:pt idx="9">
                  <c:v>7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105024" y="325559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NAME:T .VIJAYAN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NO:E6760E343F57BD0B4FD4C369B9191DA</a:t>
            </a:r>
            <a:endParaRPr lang="en-US" sz="2400" dirty="0"/>
          </a:p>
          <a:p>
            <a:r>
              <a:rPr lang="en-US" sz="2400" dirty="0" smtClean="0"/>
              <a:t>DEPARTMENT:B.COM (BM)</a:t>
            </a:r>
            <a:endParaRPr lang="en-US" sz="2400" dirty="0"/>
          </a:p>
          <a:p>
            <a:r>
              <a:rPr lang="en-US" sz="2400" dirty="0" smtClean="0"/>
              <a:t>COLLEGE: TAGORE COLLEGE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877985"/>
          </a:xfrm>
        </p:spPr>
        <p:txBody>
          <a:bodyPr/>
          <a:lstStyle/>
          <a:p>
            <a:r>
              <a:rPr lang="en-US" sz="3600" dirty="0" err="1" smtClean="0"/>
              <a:t>Modelling</a:t>
            </a:r>
            <a:r>
              <a:rPr lang="en-US" sz="3600" dirty="0" smtClean="0"/>
              <a:t> </a:t>
            </a:r>
            <a:r>
              <a:rPr lang="en-US" sz="3600" dirty="0" err="1" smtClean="0"/>
              <a:t>empolyee</a:t>
            </a:r>
            <a:r>
              <a:rPr lang="en-US" sz="3600" dirty="0" smtClean="0"/>
              <a:t> </a:t>
            </a:r>
            <a:r>
              <a:rPr lang="en-US" sz="3600" dirty="0" err="1" smtClean="0"/>
              <a:t>performnce</a:t>
            </a:r>
            <a:r>
              <a:rPr lang="en-US" sz="3600" dirty="0" smtClean="0"/>
              <a:t> analysis involves using </a:t>
            </a:r>
            <a:r>
              <a:rPr lang="en-US" sz="3600" dirty="0" err="1" smtClean="0"/>
              <a:t>statical</a:t>
            </a:r>
            <a:r>
              <a:rPr lang="en-US" sz="3600" dirty="0" smtClean="0"/>
              <a:t> and machine learning </a:t>
            </a:r>
            <a:r>
              <a:rPr lang="en-US" sz="3600" dirty="0" err="1" smtClean="0"/>
              <a:t>techniqiues</a:t>
            </a:r>
            <a:r>
              <a:rPr lang="en-US" sz="3600" dirty="0" smtClean="0"/>
              <a:t> to </a:t>
            </a:r>
            <a:r>
              <a:rPr lang="en-US" sz="3600" dirty="0" err="1" smtClean="0"/>
              <a:t>idenify</a:t>
            </a:r>
            <a:r>
              <a:rPr lang="en-US" sz="3600" dirty="0" smtClean="0"/>
              <a:t> relationship between variable ,predict outcomes ,and inform talent management </a:t>
            </a:r>
            <a:r>
              <a:rPr lang="en-US" sz="3600" dirty="0" err="1" smtClean="0"/>
              <a:t>decesion</a:t>
            </a:r>
            <a:r>
              <a:rPr lang="en-US" sz="3600" dirty="0" smtClean="0"/>
              <a:t> . Common models used </a:t>
            </a:r>
            <a:r>
              <a:rPr lang="en-US" sz="3600" dirty="0" err="1" smtClean="0"/>
              <a:t>inclued</a:t>
            </a:r>
            <a:r>
              <a:rPr lang="en-US" sz="3600" dirty="0" smtClean="0"/>
              <a:t> :</a:t>
            </a:r>
          </a:p>
          <a:p>
            <a:r>
              <a:rPr lang="en-US" sz="3600" dirty="0" smtClean="0"/>
              <a:t>NEURAL NETWORKS :predict performance based on complex interactions between </a:t>
            </a:r>
            <a:r>
              <a:rPr lang="en-US" sz="3600" dirty="0" err="1" smtClean="0"/>
              <a:t>vaiables</a:t>
            </a:r>
            <a:r>
              <a:rPr lang="en-US" sz="3600" dirty="0" smtClean="0"/>
              <a:t> 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229999"/>
              </p:ext>
            </p:extLst>
          </p:nvPr>
        </p:nvGraphicFramePr>
        <p:xfrm>
          <a:off x="2286000" y="1524000"/>
          <a:ext cx="5334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38200"/>
            <a:ext cx="10681335" cy="7581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8686800" cy="4985980"/>
          </a:xfrm>
        </p:spPr>
        <p:txBody>
          <a:bodyPr/>
          <a:lstStyle/>
          <a:p>
            <a:r>
              <a:rPr lang="en-US" sz="3600" dirty="0" smtClean="0"/>
              <a:t>In </a:t>
            </a:r>
            <a:r>
              <a:rPr lang="en-US" sz="3600" dirty="0" err="1" smtClean="0"/>
              <a:t>conclusion,our</a:t>
            </a:r>
            <a:r>
              <a:rPr lang="en-US" sz="3600" dirty="0" smtClean="0"/>
              <a:t> employee performance analysis as provided </a:t>
            </a:r>
            <a:r>
              <a:rPr lang="en-US" sz="3600" dirty="0" err="1" smtClean="0"/>
              <a:t>valueable</a:t>
            </a:r>
            <a:r>
              <a:rPr lang="en-US" sz="3600" dirty="0" smtClean="0"/>
              <a:t> insights into the </a:t>
            </a:r>
            <a:r>
              <a:rPr lang="en-US" sz="3600" dirty="0" err="1" smtClean="0"/>
              <a:t>strenths,weaknesses,and</a:t>
            </a:r>
            <a:r>
              <a:rPr lang="en-US" sz="3600" dirty="0" smtClean="0"/>
              <a:t> areas </a:t>
            </a:r>
            <a:r>
              <a:rPr lang="en-US" sz="3600" dirty="0" err="1" smtClean="0"/>
              <a:t>forgroeth</a:t>
            </a:r>
            <a:r>
              <a:rPr lang="en-US" sz="3600" dirty="0" smtClean="0"/>
              <a:t> within our organization .by leveraging  data –driven approaches and advanced </a:t>
            </a:r>
            <a:r>
              <a:rPr lang="en-US" sz="3600" dirty="0" err="1" smtClean="0"/>
              <a:t>analytics,we</a:t>
            </a:r>
            <a:r>
              <a:rPr lang="en-US" sz="3600" dirty="0" smtClean="0"/>
              <a:t> have identified key drivers of performance ,optimized talent management decisions ,and created personalized development plans to enhance employee </a:t>
            </a:r>
            <a:r>
              <a:rPr lang="en-US" sz="3600" dirty="0" err="1" smtClean="0"/>
              <a:t>groeth</a:t>
            </a:r>
            <a:r>
              <a:rPr lang="en-US" sz="3600" dirty="0" smtClean="0"/>
              <a:t> and </a:t>
            </a:r>
            <a:r>
              <a:rPr lang="en-US" sz="3600" dirty="0" err="1" smtClean="0"/>
              <a:t>produvtivity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416868"/>
          </a:xfrm>
        </p:spPr>
        <p:txBody>
          <a:bodyPr/>
          <a:lstStyle/>
          <a:p>
            <a:pPr marL="742950" indent="-742950">
              <a:buFont typeface="Wingdings" pitchFamily="2" charset="2"/>
              <a:buChar char="q"/>
            </a:pPr>
            <a:r>
              <a:rPr lang="en-US" sz="4000" dirty="0" smtClean="0"/>
              <a:t> INEQUITABLE PERFORMANCE EVALUATOIN: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                               </a:t>
            </a:r>
            <a:r>
              <a:rPr lang="en-US" sz="3200" dirty="0" smtClean="0"/>
              <a:t>BIASED OR INCOMPLETE ASSESSMENT UNDERMINE TRUST ANDFAIRNESS IN THE PERFORMANCEMANAGEMENT PROCESS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 smtClean="0"/>
              <a:t> MISSED OPPORTUNITIES FOR GROWTH: </a:t>
            </a:r>
          </a:p>
          <a:p>
            <a:r>
              <a:rPr lang="en-US" sz="3200" dirty="0" smtClean="0"/>
              <a:t>INABILITY TO IDENTIFY HIGH-POTENTIA EMPLOYEEAND PROVIDE TAILORED DEVEOPMENT PLANS LIMITS ORGANIZATIONALGROWTH A</a:t>
            </a:r>
            <a:r>
              <a:rPr lang="en-US" sz="3200" dirty="0"/>
              <a:t> </a:t>
            </a:r>
            <a:r>
              <a:rPr lang="en-US" sz="3200" dirty="0" smtClean="0"/>
              <a:t>ND INNOVATION</a:t>
            </a:r>
            <a:r>
              <a:rPr lang="en-US" sz="4400" dirty="0" smtClean="0"/>
              <a:t>.</a:t>
            </a:r>
            <a:endParaRPr lang="en-IN" sz="4400" dirty="0"/>
          </a:p>
          <a:p>
            <a:endParaRPr lang="en-IN"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43800" y="289015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5325" y="1093514"/>
            <a:ext cx="7772400" cy="4985980"/>
          </a:xfrm>
        </p:spPr>
        <p:txBody>
          <a:bodyPr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/>
              <a:t>Develop a comprehensive employee performance analysis frame work to measure ,analyze and improve employee performance 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/>
              <a:t>Identify area for growth ,</a:t>
            </a:r>
            <a:r>
              <a:rPr lang="en-US" sz="3600" dirty="0" err="1" smtClean="0"/>
              <a:t>skil</a:t>
            </a:r>
            <a:r>
              <a:rPr lang="en-US" sz="3600" dirty="0" smtClean="0"/>
              <a:t> gaps ,and development needs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3600" dirty="0" smtClean="0"/>
              <a:t>Inform data –driven talent management decisions ,such as promotions ,training ,succession </a:t>
            </a:r>
            <a:r>
              <a:rPr lang="en-US" sz="3600" dirty="0" err="1" smtClean="0"/>
              <a:t>planing</a:t>
            </a:r>
            <a:r>
              <a:rPr lang="en-US" sz="3600" dirty="0" smtClean="0"/>
              <a:t> </a:t>
            </a:r>
            <a:endParaRPr lang="en-IN" sz="3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-914400" y="3356655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55093"/>
          </a:xfrm>
        </p:spPr>
        <p:txBody>
          <a:bodyPr/>
          <a:lstStyle/>
          <a:p>
            <a:pPr marL="571500" indent="-571500">
              <a:buFont typeface="Arial" pitchFamily="34" charset="0"/>
              <a:buChar char="•"/>
            </a:pPr>
            <a:r>
              <a:rPr lang="en-US" sz="4400" dirty="0" smtClean="0"/>
              <a:t>MANAGER AND SUPERVISORS: </a:t>
            </a:r>
            <a:r>
              <a:rPr lang="en-US" sz="3600" dirty="0" smtClean="0"/>
              <a:t>lime managers who use performance data to couch ,develop ,and evaluate team </a:t>
            </a:r>
            <a:r>
              <a:rPr lang="en-US" sz="3600" dirty="0" err="1" smtClean="0"/>
              <a:t>members,make</a:t>
            </a:r>
            <a:r>
              <a:rPr lang="en-US" sz="3600" dirty="0" smtClean="0"/>
              <a:t> informed </a:t>
            </a:r>
            <a:r>
              <a:rPr lang="en-US" sz="3600" dirty="0" err="1" smtClean="0"/>
              <a:t>decisions,about</a:t>
            </a:r>
            <a:r>
              <a:rPr lang="en-US" sz="3600" dirty="0" smtClean="0"/>
              <a:t> </a:t>
            </a:r>
            <a:r>
              <a:rPr lang="en-US" sz="3600" dirty="0" err="1" smtClean="0"/>
              <a:t>promotions,and</a:t>
            </a:r>
            <a:r>
              <a:rPr lang="en-US" sz="3600" dirty="0" smtClean="0"/>
              <a:t> identify </a:t>
            </a:r>
            <a:r>
              <a:rPr lang="en-US" sz="3600" dirty="0" err="1" smtClean="0"/>
              <a:t>skil</a:t>
            </a:r>
            <a:r>
              <a:rPr lang="en-US" sz="3600" dirty="0" smtClean="0"/>
              <a:t> gaps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3600" dirty="0" smtClean="0"/>
              <a:t>EMPLOYEES :individuals who receive </a:t>
            </a:r>
            <a:r>
              <a:rPr lang="en-US" sz="3600" dirty="0" err="1" smtClean="0"/>
              <a:t>feeback</a:t>
            </a:r>
            <a:r>
              <a:rPr lang="en-US" sz="3600" dirty="0" smtClean="0"/>
              <a:t> ,set goals ,and track </a:t>
            </a:r>
            <a:r>
              <a:rPr lang="en-US" sz="3600" dirty="0" err="1" smtClean="0"/>
              <a:t>progress,using</a:t>
            </a:r>
            <a:r>
              <a:rPr lang="en-US" sz="3600" dirty="0" smtClean="0"/>
              <a:t> insights to improve performance and career development .</a:t>
            </a:r>
          </a:p>
          <a:p>
            <a:pPr marL="571500" indent="-571500">
              <a:buFont typeface="Wingdings" pitchFamily="2" charset="2"/>
              <a:buChar char="§"/>
            </a:pPr>
            <a:endParaRPr lang="en-IN"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431983"/>
          </a:xfrm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 . </a:t>
            </a:r>
            <a:r>
              <a:rPr lang="en-US" sz="3600" dirty="0" smtClean="0"/>
              <a:t>DATA-DRIVENDECISION MAKING :accurate and actionable insights for talent </a:t>
            </a:r>
            <a:r>
              <a:rPr lang="en-US" sz="3600" dirty="0" err="1" smtClean="0"/>
              <a:t>mangement</a:t>
            </a:r>
            <a:r>
              <a:rPr lang="en-US" sz="3600" dirty="0" smtClean="0"/>
              <a:t> </a:t>
            </a:r>
            <a:r>
              <a:rPr lang="en-US" sz="3600" dirty="0" err="1" smtClean="0"/>
              <a:t>decisoin</a:t>
            </a:r>
            <a:r>
              <a:rPr lang="en-US" sz="3600" dirty="0" smtClean="0"/>
              <a:t>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IMPROVE EMPLOYEE EXPERINCE: personalized growth opportunities and </a:t>
            </a:r>
            <a:r>
              <a:rPr lang="en-US" sz="3600" dirty="0" err="1" smtClean="0"/>
              <a:t>countiouns</a:t>
            </a:r>
            <a:r>
              <a:rPr lang="en-US" sz="3600" dirty="0" smtClean="0"/>
              <a:t> feedback 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INCREASED PRODUTIVITY :enhanced employee engagement and motivation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dirty="0" smtClean="0"/>
              <a:t>BETTER- TALENT MANAGEMENT :</a:t>
            </a:r>
            <a:r>
              <a:rPr lang="en-US" sz="3600" dirty="0" err="1" smtClean="0"/>
              <a:t>dentifycation</a:t>
            </a:r>
            <a:r>
              <a:rPr lang="en-US" sz="3600" dirty="0" smtClean="0"/>
              <a:t> of high-potential employee and skill gaps</a:t>
            </a:r>
            <a:endParaRPr lang="en-IN"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534400" cy="3877985"/>
          </a:xfrm>
        </p:spPr>
        <p:txBody>
          <a:bodyPr/>
          <a:lstStyle/>
          <a:p>
            <a:r>
              <a:rPr lang="en-US" sz="3200" dirty="0" smtClean="0"/>
              <a:t>Emplo</a:t>
            </a:r>
            <a:r>
              <a:rPr lang="en-US" sz="3600" dirty="0" smtClean="0"/>
              <a:t>yee performance analysis </a:t>
            </a:r>
            <a:r>
              <a:rPr lang="en-US" sz="3600" dirty="0" err="1" smtClean="0"/>
              <a:t>involes</a:t>
            </a:r>
            <a:r>
              <a:rPr lang="en-US" sz="3600" dirty="0" smtClean="0"/>
              <a:t> evaluating various metrics such as productivity ,efficiency ,and out put quality to assess individual and team performance .by leveraging data analytics ,</a:t>
            </a:r>
            <a:r>
              <a:rPr lang="en-US" sz="3600" dirty="0" err="1" smtClean="0"/>
              <a:t>organizationcan</a:t>
            </a:r>
            <a:r>
              <a:rPr lang="en-US" sz="3600" dirty="0" smtClean="0"/>
              <a:t> identify top performers, area for improvement ,and potential training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56805" y="1539094"/>
            <a:ext cx="10972800" cy="3570208"/>
          </a:xfrm>
        </p:spPr>
        <p:txBody>
          <a:bodyPr/>
          <a:lstStyle/>
          <a:p>
            <a:r>
              <a:rPr lang="en-US" sz="4800" dirty="0" smtClean="0"/>
              <a:t>Esteemed </a:t>
            </a:r>
            <a:r>
              <a:rPr lang="en-US" sz="4800" dirty="0" err="1" smtClean="0"/>
              <a:t>clint</a:t>
            </a:r>
            <a:r>
              <a:rPr lang="en-US" sz="4800" dirty="0" smtClean="0"/>
              <a:t>  </a:t>
            </a:r>
            <a:r>
              <a:rPr lang="en-US" sz="4800" dirty="0" err="1" smtClean="0"/>
              <a:t>im</a:t>
            </a:r>
            <a:r>
              <a:rPr lang="en-US" sz="4800" dirty="0" smtClean="0"/>
              <a:t> delighted to introduce the wow factor </a:t>
            </a:r>
            <a:r>
              <a:rPr lang="en-US" sz="4800" dirty="0" err="1" smtClean="0"/>
              <a:t>inour</a:t>
            </a:r>
            <a:r>
              <a:rPr lang="en-US" sz="4800" dirty="0" smtClean="0"/>
              <a:t> employee performance analysis </a:t>
            </a:r>
            <a:r>
              <a:rPr lang="en-US" sz="4800" dirty="0" err="1" smtClean="0"/>
              <a:t>solition</a:t>
            </a:r>
            <a:r>
              <a:rPr lang="en-US" sz="4800" dirty="0" smtClean="0"/>
              <a:t> :</a:t>
            </a:r>
          </a:p>
          <a:p>
            <a:r>
              <a:rPr lang="en-US" sz="4800" dirty="0" smtClean="0"/>
              <a:t>wow factor </a:t>
            </a:r>
            <a:r>
              <a:rPr lang="en-US" sz="4000" dirty="0" smtClean="0"/>
              <a:t>:”</a:t>
            </a:r>
            <a:r>
              <a:rPr lang="en-US" sz="4000" dirty="0" err="1" smtClean="0"/>
              <a:t>empoewr</a:t>
            </a:r>
            <a:r>
              <a:rPr lang="en-US" sz="4000" dirty="0" smtClean="0"/>
              <a:t> AI insights “-AI-DRIVEN PRESICTIVE PERFORMANCE </a:t>
            </a:r>
            <a:r>
              <a:rPr lang="en-US" sz="4000" dirty="0" err="1" smtClean="0"/>
              <a:t>anaiytics</a:t>
            </a:r>
            <a:r>
              <a:rPr lang="en-US" sz="4000" dirty="0" smtClean="0"/>
              <a:t> .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</TotalTime>
  <Words>429</Words>
  <Application>Microsoft Office PowerPoint</Application>
  <PresentationFormat>Custom</PresentationFormat>
  <Paragraphs>61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23</cp:revision>
  <dcterms:created xsi:type="dcterms:W3CDTF">2024-03-29T15:07:22Z</dcterms:created>
  <dcterms:modified xsi:type="dcterms:W3CDTF">2024-09-04T13:46:20Z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