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11"/>
  </p:notesMasterIdLst>
  <p:sldIdLst>
    <p:sldId id="299" r:id="rId5"/>
    <p:sldId id="307" r:id="rId6"/>
    <p:sldId id="308" r:id="rId7"/>
    <p:sldId id="309" r:id="rId8"/>
    <p:sldId id="310" r:id="rId9"/>
    <p:sldId id="311" r:id="rId10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9" autoAdjust="0"/>
    <p:restoredTop sz="96357" autoAdjust="0"/>
  </p:normalViewPr>
  <p:slideViewPr>
    <p:cSldViewPr snapToGrid="0">
      <p:cViewPr varScale="1">
        <p:scale>
          <a:sx n="69" d="100"/>
          <a:sy n="69" d="100"/>
        </p:scale>
        <p:origin x="2074" y="6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528920"/>
            <a:ext cx="7091811" cy="7039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216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164505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30837" y="1796650"/>
            <a:ext cx="5579626" cy="5450204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1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71274" y="0"/>
            <a:ext cx="5358326" cy="8229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528920"/>
            <a:ext cx="7091811" cy="7039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216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09" y="1998620"/>
            <a:ext cx="1682695" cy="42082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8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164505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3010" y="1839018"/>
            <a:ext cx="524637" cy="932688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1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5679" y="1626105"/>
            <a:ext cx="3410529" cy="135851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62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3010" y="3636398"/>
            <a:ext cx="524637" cy="932688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1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5678" y="3423484"/>
            <a:ext cx="3410529" cy="135851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62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3010" y="5433779"/>
            <a:ext cx="524637" cy="932688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1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5678" y="5220866"/>
            <a:ext cx="3410529" cy="135851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62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02918" y="1179619"/>
            <a:ext cx="4843970" cy="576804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528920"/>
            <a:ext cx="7091811" cy="7039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216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164505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09" y="1998620"/>
            <a:ext cx="1682695" cy="42082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8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754" y="4606171"/>
            <a:ext cx="1448656" cy="11816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20" b="1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754" y="5829056"/>
            <a:ext cx="1448656" cy="37780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80" b="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2574" y="3304540"/>
            <a:ext cx="1339380" cy="113828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20" b="1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19356" y="4442827"/>
            <a:ext cx="1339380" cy="3812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80" b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5727" y="2055283"/>
            <a:ext cx="1339380" cy="1075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20" b="1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55727" y="3130562"/>
            <a:ext cx="1339380" cy="4381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80" b="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71274" y="0"/>
            <a:ext cx="5358326" cy="8229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1527" y="323019"/>
            <a:ext cx="2269355" cy="1435711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16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526" y="2520128"/>
            <a:ext cx="1957124" cy="36867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8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2163544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5602" y="1048048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52490" y="148696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6966" y="3004981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972" y="1048048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10860" y="148696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5336" y="3004981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22342" y="1048048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9230" y="148696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706" y="3004981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5602" y="4209396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2490" y="467492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6966" y="6135077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972" y="4209396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10860" y="467492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5336" y="6147134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22342" y="4209396"/>
            <a:ext cx="987552" cy="1755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9230" y="4674920"/>
            <a:ext cx="493776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4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706" y="6147134"/>
            <a:ext cx="1104824" cy="986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80" cap="all" baseline="0">
                <a:solidFill>
                  <a:schemeClr val="tx1"/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528920"/>
            <a:ext cx="7091811" cy="7039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216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164505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30837" y="1796650"/>
            <a:ext cx="5579626" cy="296626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1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0837" y="5124658"/>
            <a:ext cx="5579283" cy="1308293"/>
          </a:xfrm>
        </p:spPr>
        <p:txBody>
          <a:bodyPr lIns="137160" tIns="0" rIns="0" bIns="0" numCol="3" spcCol="640080">
            <a:normAutofit/>
          </a:bodyPr>
          <a:lstStyle>
            <a:lvl1pPr marL="123444" indent="-234544">
              <a:lnSpc>
                <a:spcPct val="150000"/>
              </a:lnSpc>
              <a:buFont typeface="Arial" panose="020B0604020202020204" pitchFamily="34" charset="0"/>
              <a:buChar char="•"/>
              <a:defRPr sz="1080" baseline="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257630"/>
            <a:ext cx="2506748" cy="149517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16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402" y="2508066"/>
            <a:ext cx="5423282" cy="4912136"/>
          </a:xfrm>
        </p:spPr>
        <p:txBody>
          <a:bodyPr>
            <a:noAutofit/>
          </a:bodyPr>
          <a:lstStyle>
            <a:lvl1pPr marL="185166" indent="-185166">
              <a:lnSpc>
                <a:spcPct val="120000"/>
              </a:lnSpc>
              <a:spcBef>
                <a:spcPts val="2025"/>
              </a:spcBef>
              <a:buFont typeface="Arial" panose="020B0604020202020204" pitchFamily="34" charset="0"/>
              <a:buChar char="•"/>
              <a:defRPr sz="1080"/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215148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309" y="257630"/>
            <a:ext cx="2506748" cy="149517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16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495" y="2471893"/>
            <a:ext cx="2749230" cy="135050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25"/>
              </a:spcBef>
              <a:buFont typeface="Arial" panose="020B0604020202020204" pitchFamily="34" charset="0"/>
              <a:buNone/>
              <a:defRPr sz="162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308610" indent="0">
              <a:buNone/>
              <a:defRPr/>
            </a:lvl2pPr>
            <a:lvl3pPr marL="617220" indent="0">
              <a:buNone/>
              <a:defRPr/>
            </a:lvl3pPr>
            <a:lvl4pPr marL="925830" indent="0">
              <a:buNone/>
              <a:defRPr/>
            </a:lvl4pPr>
            <a:lvl5pPr marL="123444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75923" y="2151486"/>
            <a:ext cx="845915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504889" y="2523685"/>
            <a:ext cx="560923" cy="9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7420202"/>
            <a:ext cx="2133702" cy="438150"/>
          </a:xfrm>
        </p:spPr>
        <p:txBody>
          <a:bodyPr/>
          <a:lstStyle>
            <a:lvl1pPr algn="l">
              <a:defRPr sz="675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042" y="7420202"/>
            <a:ext cx="1750488" cy="438150"/>
          </a:xfrm>
        </p:spPr>
        <p:txBody>
          <a:bodyPr lIns="0" tIns="0" rIns="0"/>
          <a:lstStyle>
            <a:lvl1pPr>
              <a:defRPr sz="675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8229600" cy="8229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" y="438150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5" y="7627621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5" y="7627621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7627621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bg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0" kern="1200">
          <a:solidFill>
            <a:schemeClr val="bg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bg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bg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/>
        </p:nvCxnSpPr>
        <p:spPr>
          <a:xfrm flipH="1">
            <a:off x="688214" y="3634628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21A543-3538-2AA6-A0E6-E8739833A3E1}"/>
              </a:ext>
            </a:extLst>
          </p:cNvPr>
          <p:cNvSpPr txBox="1"/>
          <p:nvPr/>
        </p:nvSpPr>
        <p:spPr>
          <a:xfrm>
            <a:off x="582706" y="2321169"/>
            <a:ext cx="690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Retail Sales Analysis using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E52BE-CF34-79B2-F446-1AF7A602E260}"/>
              </a:ext>
            </a:extLst>
          </p:cNvPr>
          <p:cNvSpPr txBox="1"/>
          <p:nvPr/>
        </p:nvSpPr>
        <p:spPr>
          <a:xfrm>
            <a:off x="582706" y="4208584"/>
            <a:ext cx="69048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Tool: Python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Libraries: Pandas, Seaborn, Matplotlib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Data: 1,000 records</a:t>
            </a:r>
          </a:p>
        </p:txBody>
      </p:sp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BF13-11DE-E044-25D3-FADF6EBD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B0BDB871-6D63-3F1D-0F1C-973A749E05E2}"/>
              </a:ext>
            </a:extLst>
          </p:cNvPr>
          <p:cNvCxnSpPr>
            <a:cxnSpLocks/>
          </p:cNvCxnSpPr>
          <p:nvPr/>
        </p:nvCxnSpPr>
        <p:spPr>
          <a:xfrm flipH="1">
            <a:off x="688214" y="1758935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62567C-4486-05AA-F164-93CEC1E726ED}"/>
              </a:ext>
            </a:extLst>
          </p:cNvPr>
          <p:cNvSpPr txBox="1"/>
          <p:nvPr/>
        </p:nvSpPr>
        <p:spPr>
          <a:xfrm>
            <a:off x="582706" y="996461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Sample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EEC9B-71F4-0D07-F94A-9A6F29804B35}"/>
              </a:ext>
            </a:extLst>
          </p:cNvPr>
          <p:cNvSpPr txBox="1"/>
          <p:nvPr/>
        </p:nvSpPr>
        <p:spPr>
          <a:xfrm>
            <a:off x="582706" y="2043987"/>
            <a:ext cx="69048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Monthly Sales: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Monthly_Sales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rs.groupby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('Month')['Total Amount'].sum()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month_order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=['January', 'February', 'March', 'April', 'May', 'June', 'July', 'August', 'September', 'October', 'November', 'December']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Monthly_Sales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Monthly_Sales.reindex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month_order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B924-E3A7-3B6B-2D5D-988962958BC7}"/>
              </a:ext>
            </a:extLst>
          </p:cNvPr>
          <p:cNvSpPr txBox="1"/>
          <p:nvPr/>
        </p:nvSpPr>
        <p:spPr>
          <a:xfrm>
            <a:off x="582706" y="4483474"/>
            <a:ext cx="6904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Age Group based analysis: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bins = [0,18,25,35,45,60,100]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lables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['&lt;18', '18-25', '26-35', '36-45', '46-60', '&gt;100']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['Age group']=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pd.cut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['Age'], bins=bins, labels=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lables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sales_age_group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rs.groupby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(['Age group', 'Product Category'],observed=False) ['Total Amount'].sum().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reset_index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595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86C4-F198-4B41-ADA3-939017F7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2916A387-EF38-3120-3336-CF2701D599F3}"/>
              </a:ext>
            </a:extLst>
          </p:cNvPr>
          <p:cNvCxnSpPr>
            <a:cxnSpLocks/>
          </p:cNvCxnSpPr>
          <p:nvPr/>
        </p:nvCxnSpPr>
        <p:spPr>
          <a:xfrm flipH="1">
            <a:off x="688214" y="1758935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7A872C-D8B3-DC43-91F1-F8C9A255FE3C}"/>
              </a:ext>
            </a:extLst>
          </p:cNvPr>
          <p:cNvSpPr txBox="1"/>
          <p:nvPr/>
        </p:nvSpPr>
        <p:spPr>
          <a:xfrm>
            <a:off x="582706" y="996461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Monthly Sales</a:t>
            </a:r>
          </a:p>
        </p:txBody>
      </p:sp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BE65C3A9-8198-328F-69B3-DF6335AB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3" y="2074511"/>
            <a:ext cx="7164967" cy="53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A0BC-748E-0FDB-EFB6-921D6DD9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D39BF1F7-49E3-82A6-8C4A-2E82611E4F6A}"/>
              </a:ext>
            </a:extLst>
          </p:cNvPr>
          <p:cNvCxnSpPr>
            <a:cxnSpLocks/>
          </p:cNvCxnSpPr>
          <p:nvPr/>
        </p:nvCxnSpPr>
        <p:spPr>
          <a:xfrm flipH="1">
            <a:off x="688214" y="1758935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E6D0DC-A53C-CB6B-8E91-22899F3DFBEB}"/>
              </a:ext>
            </a:extLst>
          </p:cNvPr>
          <p:cNvSpPr txBox="1"/>
          <p:nvPr/>
        </p:nvSpPr>
        <p:spPr>
          <a:xfrm>
            <a:off x="582706" y="996461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Sales by Age group</a:t>
            </a:r>
          </a:p>
        </p:txBody>
      </p:sp>
      <p:pic>
        <p:nvPicPr>
          <p:cNvPr id="4" name="Picture 3" descr="A graph of sales by age groups&#10;&#10;AI-generated content may be incorrect.">
            <a:extLst>
              <a:ext uri="{FF2B5EF4-FFF2-40B4-BE49-F238E27FC236}">
                <a16:creationId xmlns:a16="http://schemas.microsoft.com/office/drawing/2014/main" id="{B7E23DFA-6123-95D1-D004-51E80002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2" y="2074511"/>
            <a:ext cx="7164967" cy="53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8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D224E-B710-1BA3-A1C3-9819892F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BED9E793-4A38-947B-F4AD-7F9485E2E722}"/>
              </a:ext>
            </a:extLst>
          </p:cNvPr>
          <p:cNvCxnSpPr>
            <a:cxnSpLocks/>
          </p:cNvCxnSpPr>
          <p:nvPr/>
        </p:nvCxnSpPr>
        <p:spPr>
          <a:xfrm flipH="1">
            <a:off x="688214" y="1758935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EC7BE7-149D-8DF3-59AC-FBFA7E244BF1}"/>
              </a:ext>
            </a:extLst>
          </p:cNvPr>
          <p:cNvSpPr txBox="1"/>
          <p:nvPr/>
        </p:nvSpPr>
        <p:spPr>
          <a:xfrm>
            <a:off x="582706" y="996461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Sales by gender</a:t>
            </a:r>
          </a:p>
        </p:txBody>
      </p:sp>
      <p:pic>
        <p:nvPicPr>
          <p:cNvPr id="5" name="Picture 4" descr="A table of sales&#10;&#10;AI-generated content may be incorrect.">
            <a:extLst>
              <a:ext uri="{FF2B5EF4-FFF2-40B4-BE49-F238E27FC236}">
                <a16:creationId xmlns:a16="http://schemas.microsoft.com/office/drawing/2014/main" id="{BBCC5B54-8FE6-00B5-D5CC-5941A04D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2" y="2074511"/>
            <a:ext cx="7154526" cy="53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4035-689E-4B19-F9E3-D85330BE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385BDA37-DE3F-64E3-ADCD-C0A7BB03D5FB}"/>
              </a:ext>
            </a:extLst>
          </p:cNvPr>
          <p:cNvCxnSpPr>
            <a:cxnSpLocks/>
          </p:cNvCxnSpPr>
          <p:nvPr/>
        </p:nvCxnSpPr>
        <p:spPr>
          <a:xfrm flipH="1">
            <a:off x="688214" y="2520935"/>
            <a:ext cx="845915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9D6E99-16EF-7EC8-4FA5-F67D9EA6D9EE}"/>
              </a:ext>
            </a:extLst>
          </p:cNvPr>
          <p:cNvSpPr txBox="1"/>
          <p:nvPr/>
        </p:nvSpPr>
        <p:spPr>
          <a:xfrm>
            <a:off x="582706" y="1758461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Summary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F8E60-5878-AA1B-0618-23E3E93FB870}"/>
              </a:ext>
            </a:extLst>
          </p:cNvPr>
          <p:cNvSpPr txBox="1"/>
          <p:nvPr/>
        </p:nvSpPr>
        <p:spPr>
          <a:xfrm>
            <a:off x="899229" y="2805987"/>
            <a:ext cx="69048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Total rows</a:t>
            </a:r>
            <a:r>
              <a:rPr lang="en-US" sz="2800" dirty="0">
                <a:solidFill>
                  <a:schemeClr val="bg1"/>
                </a:solidFill>
              </a:rPr>
              <a:t>: 1,000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Date range</a:t>
            </a:r>
            <a:r>
              <a:rPr lang="en-US" sz="2800" dirty="0">
                <a:solidFill>
                  <a:schemeClr val="bg1"/>
                </a:solidFill>
              </a:rPr>
              <a:t>: January 1, 2023 – January 1, 2024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Top month</a:t>
            </a:r>
            <a:r>
              <a:rPr lang="en-US" sz="2800" dirty="0">
                <a:solidFill>
                  <a:schemeClr val="bg1"/>
                </a:solidFill>
              </a:rPr>
              <a:t>: May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Top product category</a:t>
            </a:r>
            <a:r>
              <a:rPr lang="en-US" sz="2800" dirty="0">
                <a:solidFill>
                  <a:schemeClr val="bg1"/>
                </a:solidFill>
              </a:rPr>
              <a:t>: Electronics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Top customer</a:t>
            </a:r>
            <a:r>
              <a:rPr lang="en-US" sz="2800" dirty="0">
                <a:solidFill>
                  <a:schemeClr val="bg1"/>
                </a:solidFill>
              </a:rPr>
              <a:t>: CUST487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Top age group</a:t>
            </a:r>
            <a:r>
              <a:rPr lang="en-US" sz="2800" dirty="0">
                <a:solidFill>
                  <a:schemeClr val="bg1"/>
                </a:solidFill>
              </a:rPr>
              <a:t>: 46–60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371AC6-0988-AE20-535C-A33AA488CD92}"/>
              </a:ext>
            </a:extLst>
          </p:cNvPr>
          <p:cNvSpPr/>
          <p:nvPr/>
        </p:nvSpPr>
        <p:spPr>
          <a:xfrm rot="5400000">
            <a:off x="670284" y="2988830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E91136-50B0-06D5-6E84-A5F02852FBC7}"/>
              </a:ext>
            </a:extLst>
          </p:cNvPr>
          <p:cNvSpPr/>
          <p:nvPr/>
        </p:nvSpPr>
        <p:spPr>
          <a:xfrm rot="5400000">
            <a:off x="670285" y="3520016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21C8A8-6EA7-6111-7184-69A3908AAFFC}"/>
              </a:ext>
            </a:extLst>
          </p:cNvPr>
          <p:cNvSpPr/>
          <p:nvPr/>
        </p:nvSpPr>
        <p:spPr>
          <a:xfrm rot="5400000">
            <a:off x="670285" y="4181194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83FE981-63E2-274D-3F59-5B08F6764B96}"/>
              </a:ext>
            </a:extLst>
          </p:cNvPr>
          <p:cNvSpPr/>
          <p:nvPr/>
        </p:nvSpPr>
        <p:spPr>
          <a:xfrm rot="5400000">
            <a:off x="670285" y="4712380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332A36-6240-AC29-6A46-7B0BA304FC7F}"/>
              </a:ext>
            </a:extLst>
          </p:cNvPr>
          <p:cNvSpPr/>
          <p:nvPr/>
        </p:nvSpPr>
        <p:spPr>
          <a:xfrm rot="5400000">
            <a:off x="670286" y="5284859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B3461E7-2EDB-572D-B907-B123D6F3AF8B}"/>
              </a:ext>
            </a:extLst>
          </p:cNvPr>
          <p:cNvSpPr/>
          <p:nvPr/>
        </p:nvSpPr>
        <p:spPr>
          <a:xfrm rot="5400000">
            <a:off x="670286" y="5857338"/>
            <a:ext cx="259983" cy="22412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86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52DE45-47B9-4C22-9454-5409ECF862A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92CD2CA-20AA-4B25-93DB-19BA823DE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8E904-A4D1-44E3-A5C0-8B2587D6E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25</TotalTime>
  <Words>203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Batang</vt:lpstr>
      <vt:lpstr>Arial</vt:lpstr>
      <vt:lpstr>Calibri</vt:lpstr>
      <vt:lpstr>Consolas</vt:lpstr>
      <vt:lpstr>Corbel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</dc:creator>
  <cp:lastModifiedBy>Office365</cp:lastModifiedBy>
  <cp:revision>1</cp:revision>
  <dcterms:created xsi:type="dcterms:W3CDTF">2025-07-25T06:35:21Z</dcterms:created>
  <dcterms:modified xsi:type="dcterms:W3CDTF">2025-07-25T07:01:14Z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