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78" y="4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Gururaj\Documents\Doc\Laxmipathi\Employee%20Salary%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Data.xlsx]Sheet2!PivotTable7</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Salary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Level 1</c:v>
                </c:pt>
              </c:strCache>
            </c:strRef>
          </c:tx>
          <c:spPr>
            <a:solidFill>
              <a:schemeClr val="accent1"/>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Sheet2!$B$5:$B$17</c:f>
              <c:numCache>
                <c:formatCode>General</c:formatCode>
                <c:ptCount val="12"/>
                <c:pt idx="0">
                  <c:v>4</c:v>
                </c:pt>
                <c:pt idx="1">
                  <c:v>3</c:v>
                </c:pt>
                <c:pt idx="2">
                  <c:v>4</c:v>
                </c:pt>
                <c:pt idx="3">
                  <c:v>1</c:v>
                </c:pt>
                <c:pt idx="4">
                  <c:v>7</c:v>
                </c:pt>
                <c:pt idx="5">
                  <c:v>3</c:v>
                </c:pt>
                <c:pt idx="6">
                  <c:v>4</c:v>
                </c:pt>
                <c:pt idx="7">
                  <c:v>3</c:v>
                </c:pt>
                <c:pt idx="8">
                  <c:v>3</c:v>
                </c:pt>
                <c:pt idx="9">
                  <c:v>4</c:v>
                </c:pt>
                <c:pt idx="10">
                  <c:v>3</c:v>
                </c:pt>
                <c:pt idx="11">
                  <c:v>2</c:v>
                </c:pt>
              </c:numCache>
            </c:numRef>
          </c:val>
          <c:extLst>
            <c:ext xmlns:c16="http://schemas.microsoft.com/office/drawing/2014/chart" uri="{C3380CC4-5D6E-409C-BE32-E72D297353CC}">
              <c16:uniqueId val="{00000000-B8C3-4F42-81DA-016C9685B4D5}"/>
            </c:ext>
          </c:extLst>
        </c:ser>
        <c:ser>
          <c:idx val="1"/>
          <c:order val="1"/>
          <c:tx>
            <c:strRef>
              <c:f>Sheet2!$C$3:$C$4</c:f>
              <c:strCache>
                <c:ptCount val="1"/>
                <c:pt idx="0">
                  <c:v>Level 2</c:v>
                </c:pt>
              </c:strCache>
            </c:strRef>
          </c:tx>
          <c:spPr>
            <a:solidFill>
              <a:schemeClr val="accent2"/>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Sheet2!$C$5:$C$17</c:f>
              <c:numCache>
                <c:formatCode>General</c:formatCode>
                <c:ptCount val="12"/>
                <c:pt idx="0">
                  <c:v>14</c:v>
                </c:pt>
                <c:pt idx="1">
                  <c:v>18</c:v>
                </c:pt>
                <c:pt idx="2">
                  <c:v>5</c:v>
                </c:pt>
                <c:pt idx="3">
                  <c:v>10</c:v>
                </c:pt>
                <c:pt idx="4">
                  <c:v>9</c:v>
                </c:pt>
                <c:pt idx="5">
                  <c:v>6</c:v>
                </c:pt>
                <c:pt idx="6">
                  <c:v>7</c:v>
                </c:pt>
                <c:pt idx="7">
                  <c:v>10</c:v>
                </c:pt>
                <c:pt idx="8">
                  <c:v>7</c:v>
                </c:pt>
                <c:pt idx="9">
                  <c:v>8</c:v>
                </c:pt>
                <c:pt idx="10">
                  <c:v>10</c:v>
                </c:pt>
                <c:pt idx="11">
                  <c:v>11</c:v>
                </c:pt>
              </c:numCache>
            </c:numRef>
          </c:val>
          <c:extLst>
            <c:ext xmlns:c16="http://schemas.microsoft.com/office/drawing/2014/chart" uri="{C3380CC4-5D6E-409C-BE32-E72D297353CC}">
              <c16:uniqueId val="{00000001-B8C3-4F42-81DA-016C9685B4D5}"/>
            </c:ext>
          </c:extLst>
        </c:ser>
        <c:ser>
          <c:idx val="2"/>
          <c:order val="2"/>
          <c:tx>
            <c:strRef>
              <c:f>Sheet2!$D$3:$D$4</c:f>
              <c:strCache>
                <c:ptCount val="1"/>
                <c:pt idx="0">
                  <c:v>Level 3</c:v>
                </c:pt>
              </c:strCache>
            </c:strRef>
          </c:tx>
          <c:spPr>
            <a:solidFill>
              <a:schemeClr val="accent3"/>
            </a:solidFill>
            <a:ln>
              <a:noFill/>
            </a:ln>
            <a:effectLst/>
          </c:spPr>
          <c:invertIfNegative val="0"/>
          <c:cat>
            <c:strRef>
              <c:f>Sheet2!$A$5:$A$17</c:f>
              <c:strCache>
                <c:ptCount val="12"/>
                <c:pt idx="0">
                  <c:v>Accounting</c:v>
                </c:pt>
                <c:pt idx="1">
                  <c:v>Business Development</c:v>
                </c:pt>
                <c:pt idx="2">
                  <c:v>Engineering</c:v>
                </c:pt>
                <c:pt idx="3">
                  <c:v>Human Resources</c:v>
                </c:pt>
                <c:pt idx="4">
                  <c:v>Legal</c:v>
                </c:pt>
                <c:pt idx="5">
                  <c:v>Marketing</c:v>
                </c:pt>
                <c:pt idx="6">
                  <c:v>Product Management</c:v>
                </c:pt>
                <c:pt idx="7">
                  <c:v>Research and Development</c:v>
                </c:pt>
                <c:pt idx="8">
                  <c:v>Sales</c:v>
                </c:pt>
                <c:pt idx="9">
                  <c:v>Services</c:v>
                </c:pt>
                <c:pt idx="10">
                  <c:v>Support</c:v>
                </c:pt>
                <c:pt idx="11">
                  <c:v>Training</c:v>
                </c:pt>
              </c:strCache>
            </c:strRef>
          </c:cat>
          <c:val>
            <c:numRef>
              <c:f>Sheet2!$D$5:$D$17</c:f>
              <c:numCache>
                <c:formatCode>General</c:formatCode>
                <c:ptCount val="12"/>
                <c:pt idx="0">
                  <c:v>3</c:v>
                </c:pt>
                <c:pt idx="1">
                  <c:v>1</c:v>
                </c:pt>
                <c:pt idx="2">
                  <c:v>5</c:v>
                </c:pt>
                <c:pt idx="3">
                  <c:v>1</c:v>
                </c:pt>
                <c:pt idx="4">
                  <c:v>3</c:v>
                </c:pt>
                <c:pt idx="5">
                  <c:v>2</c:v>
                </c:pt>
                <c:pt idx="6">
                  <c:v>7</c:v>
                </c:pt>
                <c:pt idx="7">
                  <c:v>3</c:v>
                </c:pt>
                <c:pt idx="9">
                  <c:v>4</c:v>
                </c:pt>
                <c:pt idx="10">
                  <c:v>4</c:v>
                </c:pt>
                <c:pt idx="11">
                  <c:v>7</c:v>
                </c:pt>
              </c:numCache>
            </c:numRef>
          </c:val>
          <c:extLst>
            <c:ext xmlns:c16="http://schemas.microsoft.com/office/drawing/2014/chart" uri="{C3380CC4-5D6E-409C-BE32-E72D297353CC}">
              <c16:uniqueId val="{00000002-B8C3-4F42-81DA-016C9685B4D5}"/>
            </c:ext>
          </c:extLst>
        </c:ser>
        <c:dLbls>
          <c:showLegendKey val="0"/>
          <c:showVal val="0"/>
          <c:showCatName val="0"/>
          <c:showSerName val="0"/>
          <c:showPercent val="0"/>
          <c:showBubbleSize val="0"/>
        </c:dLbls>
        <c:gapWidth val="219"/>
        <c:overlap val="-27"/>
        <c:axId val="375944896"/>
        <c:axId val="375941368"/>
      </c:barChart>
      <c:catAx>
        <c:axId val="37594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941368"/>
        <c:crosses val="autoZero"/>
        <c:auto val="1"/>
        <c:lblAlgn val="ctr"/>
        <c:lblOffset val="100"/>
        <c:noMultiLvlLbl val="0"/>
      </c:catAx>
      <c:valAx>
        <c:axId val="375941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944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58303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63677" y="3241625"/>
            <a:ext cx="8610600" cy="2308324"/>
          </a:xfrm>
          <a:prstGeom prst="rect">
            <a:avLst/>
          </a:prstGeom>
          <a:noFill/>
        </p:spPr>
        <p:txBody>
          <a:bodyPr wrap="square" rtlCol="0">
            <a:spAutoFit/>
          </a:bodyPr>
          <a:lstStyle/>
          <a:p>
            <a:r>
              <a:rPr lang="en-US" sz="2400" dirty="0"/>
              <a:t>STUDENT NAME :  </a:t>
            </a:r>
            <a:r>
              <a:rPr lang="en-IN" sz="2400" dirty="0"/>
              <a:t>VIJAYANANDH R </a:t>
            </a:r>
            <a:endParaRPr lang="en-US" sz="2400" dirty="0"/>
          </a:p>
          <a:p>
            <a:r>
              <a:rPr lang="en-US" sz="2400" dirty="0"/>
              <a:t>REGISTER NO      :  312206</a:t>
            </a:r>
            <a:r>
              <a:rPr lang="en-IN" sz="2400" dirty="0"/>
              <a:t>793</a:t>
            </a:r>
            <a:endParaRPr lang="en-US" sz="2400" dirty="0"/>
          </a:p>
          <a:p>
            <a:r>
              <a:rPr lang="en-US" sz="2400" dirty="0"/>
              <a:t>NM ID                   :  </a:t>
            </a:r>
            <a:r>
              <a:rPr lang="en-IN" sz="2400" dirty="0"/>
              <a:t>11E8E0D4DDA665A81F849983CA5E1F5B</a:t>
            </a:r>
            <a:endParaRPr lang="en-US" sz="2400" dirty="0"/>
          </a:p>
          <a:p>
            <a:r>
              <a:rPr lang="en-US" sz="2400" dirty="0"/>
              <a:t>DEPARTMENT     :  B.COM A&amp;F</a:t>
            </a:r>
          </a:p>
          <a:p>
            <a:r>
              <a:rPr lang="en-US" sz="2400" dirty="0"/>
              <a:t>COLLEGE              :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609600" y="1350615"/>
            <a:ext cx="10591800" cy="5170646"/>
          </a:xfrm>
        </p:spPr>
        <p:txBody>
          <a:bodyPr/>
          <a:lstStyle/>
          <a:p>
            <a:r>
              <a:rPr lang="en-US" sz="2000" dirty="0"/>
              <a:t>DATA COLLECTION : </a:t>
            </a:r>
          </a:p>
          <a:p>
            <a:r>
              <a:rPr lang="en-US" sz="2000" dirty="0"/>
              <a:t>    - From ‘</a:t>
            </a:r>
            <a:r>
              <a:rPr lang="en-US" sz="2000" dirty="0" err="1"/>
              <a:t>Kaggle</a:t>
            </a:r>
            <a:r>
              <a:rPr lang="en-US" sz="2000" dirty="0"/>
              <a:t>’</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 IF(E2&lt;50000,"Level 1",IF(E2&lt;100000,"Level 2",IF(E2&lt;150000,"Level 3")))</a:t>
            </a:r>
          </a:p>
          <a:p>
            <a:r>
              <a:rPr lang="en-US" sz="2000" dirty="0"/>
              <a:t>PIVOT TABLES :</a:t>
            </a:r>
          </a:p>
          <a:p>
            <a:r>
              <a:rPr lang="en-US" sz="2000" dirty="0"/>
              <a:t>    - Summarize and aggregate salary data, such as average salary by departments</a:t>
            </a:r>
          </a:p>
          <a:p>
            <a:r>
              <a:rPr lang="en-US" sz="2000" dirty="0"/>
              <a:t>CHARTS AND GRAPHS :</a:t>
            </a:r>
          </a:p>
          <a:p>
            <a:r>
              <a:rPr lang="en-US" sz="2000" dirty="0"/>
              <a:t>    - Visualize trends and comparisons, including line graphs for salary changes over time and bar charts  for departmental comparisons. </a:t>
            </a:r>
          </a:p>
          <a:p>
            <a:r>
              <a:rPr lang="en-US" sz="2000" dirty="0"/>
              <a:t>CONDITIONAL FORMATTING : </a:t>
            </a:r>
          </a:p>
          <a:p>
            <a:r>
              <a:rPr lang="en-US" sz="2000" dirty="0"/>
              <a:t>    - Highlight trends or outliers in the salary data to draw attention to significant findings.</a:t>
            </a:r>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14400" y="762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723927271"/>
              </p:ext>
            </p:extLst>
          </p:nvPr>
        </p:nvGraphicFramePr>
        <p:xfrm>
          <a:off x="914400" y="2019300"/>
          <a:ext cx="7620000" cy="3467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55332" y="1577340"/>
            <a:ext cx="9303068" cy="4137660"/>
          </a:xfrm>
        </p:spPr>
        <p:txBody>
          <a:bodyPr/>
          <a:lstStyle/>
          <a:p>
            <a:r>
              <a:rPr lang="en-US" sz="2400" dirty="0"/>
              <a:t>The analysis of employee salary data using Excel has provided valuable insights into the organization's compensation structure. By applying various analytical techniques, such as pivot tables, regression analysis, and data visualization, we have uncovered key trends, identified disparities, and evaluated the alignment of salaries with organizational goals. The findings highlight areas where salary adjustments may be necessary to promote fairness and enhance employee satisfaction. Overall, this analysis supports more informed decision-making regarding compensation strategies and budget allocation, ultimately contributing to a more equitable and efficient salary management system.</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76274" y="6858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Subtitle 10"/>
          <p:cNvSpPr>
            <a:spLocks noGrp="1"/>
          </p:cNvSpPr>
          <p:nvPr>
            <p:ph type="subTitle" idx="4"/>
          </p:nvPr>
        </p:nvSpPr>
        <p:spPr>
          <a:xfrm>
            <a:off x="762000" y="1890903"/>
            <a:ext cx="5800851" cy="4001095"/>
          </a:xfrm>
        </p:spPr>
        <p:txBody>
          <a:bodyPr/>
          <a:lstStyle/>
          <a:p>
            <a:r>
              <a:rPr lang="en-US" sz="2000" dirty="0"/>
              <a:t>In many organizations, managing and analyzing employee salary data is a critical yet challenging task. Disparities in compensation can lead to issues such as decreased employee morale, potential legal challenges, and difficulties in maintaining budgetary compliance. The core problem in this project is the need to effectively analyze salary data to uncover trends, identify discrepancies, and ensure fair compensation practices. Specifically, organizations often struggle with understanding how salary levels compare across different departments, job roles, and levels of seniority. There may also be concerns about salary alignment with industry standards and organizational.</a:t>
            </a:r>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76275" y="685800"/>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8903" y="2019300"/>
            <a:ext cx="5798223" cy="3385542"/>
          </a:xfrm>
        </p:spPr>
        <p:txBody>
          <a:bodyPr/>
          <a:lstStyle/>
          <a:p>
            <a:r>
              <a:rPr lang="en-US" sz="2000" dirty="0"/>
              <a:t>This project focuses on analyzing employee salary data to gain insights into compensation structures within an organization. The primary objective is to leverage Excel's data analysis capabilities to evaluate salary distribution, identify trends, and detect any disparities across various categories such as departments, job titles, and levels of seniority. By systematically examining the data, the project aims to uncover patterns that can inform strategic decisions regarding salary adjustments, budget allocation, and overall compensation strategies.</a:t>
            </a:r>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23900" y="685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752665" y="1857375"/>
            <a:ext cx="6134100" cy="2154436"/>
          </a:xfrm>
        </p:spPr>
        <p:txBody>
          <a:bodyPr/>
          <a:lstStyle/>
          <a:p>
            <a:r>
              <a:rPr lang="en-US" sz="2800" dirty="0"/>
              <a:t>1. HR Managers </a:t>
            </a:r>
          </a:p>
          <a:p>
            <a:r>
              <a:rPr lang="en-US" sz="2800" dirty="0"/>
              <a:t>2. Payroll Administrators</a:t>
            </a:r>
          </a:p>
          <a:p>
            <a:r>
              <a:rPr lang="en-US" sz="2800" dirty="0"/>
              <a:t>3. Senior Management </a:t>
            </a:r>
          </a:p>
          <a:p>
            <a:r>
              <a:rPr lang="en-US" sz="2800" dirty="0"/>
              <a:t>4. Finance Department </a:t>
            </a:r>
          </a:p>
          <a:p>
            <a:r>
              <a:rPr lang="en-US" sz="2800" dirty="0"/>
              <a:t>5. Employees</a:t>
            </a: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53057" cy="31718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590801" y="2019300"/>
            <a:ext cx="8762617" cy="3390900"/>
          </a:xfrm>
        </p:spPr>
        <p:txBody>
          <a:bodyPr/>
          <a:lstStyle/>
          <a:p>
            <a:pPr marL="228600" indent="-228600">
              <a:buAutoNum type="arabicPeriod"/>
            </a:pPr>
            <a:r>
              <a:rPr lang="en-US" dirty="0"/>
              <a:t>Filters : Sort and view specific data subsets, like salaries by department.</a:t>
            </a:r>
          </a:p>
          <a:p>
            <a:pPr marL="228600" indent="-228600">
              <a:buAutoNum type="arabicPeriod"/>
            </a:pPr>
            <a:r>
              <a:rPr lang="en-US" dirty="0"/>
              <a:t>Formulas: Perform calculations such as SUM, AVERAGE, and MEDIAN for salary analysis.</a:t>
            </a:r>
          </a:p>
          <a:p>
            <a:pPr marL="228600" indent="-228600">
              <a:buAutoNum type="arabicPeriod"/>
            </a:pPr>
            <a:r>
              <a:rPr lang="en-US" dirty="0"/>
              <a:t>Pivot Tables: Create dynamic summaries and views of salary data, such as average by job title.</a:t>
            </a:r>
          </a:p>
          <a:p>
            <a:pPr marL="228600" indent="-228600">
              <a:buAutoNum type="arabicPeriod"/>
            </a:pPr>
            <a:r>
              <a:rPr lang="en-US" dirty="0"/>
              <a:t>Charts and Graphs : Visualize trends and distributions with bar charts, pie charts, and histograms</a:t>
            </a:r>
          </a:p>
          <a:p>
            <a:pPr marL="228600" indent="-228600">
              <a:buAutoNum type="arabicPeriod"/>
            </a:pPr>
            <a:r>
              <a:rPr lang="en-US" dirty="0"/>
              <a:t>Conditional Formatting: Highlight key data points, such as salaries exceeding a set threshold</a:t>
            </a:r>
          </a:p>
          <a:p>
            <a:pPr marL="228600" indent="-228600">
              <a:buAutoNum type="arabicPeriod"/>
            </a:pPr>
            <a:r>
              <a:rPr lang="en-US" dirty="0"/>
              <a:t>Data Validation : Ensure accuracy by setting rules for data entry, like numerical limits.</a:t>
            </a:r>
          </a:p>
          <a:p>
            <a:pPr marL="228600" indent="-228600">
              <a:buAutoNum type="arabicPeriod"/>
            </a:pPr>
            <a:r>
              <a:rPr lang="en-US" dirty="0"/>
              <a:t>Data Cleaning Tools : Prepare data by removing duplicates and splitting text into columns.</a:t>
            </a:r>
          </a:p>
          <a:p>
            <a:pPr marL="228600" indent="-228600">
              <a:buAutoNum type="arabicPeriod"/>
            </a:pPr>
            <a:r>
              <a:rPr lang="en-US" dirty="0"/>
              <a:t>Advanced Filters : Extract data based on complex criteria for detailed analysis</a:t>
            </a:r>
          </a:p>
          <a:p>
            <a:pPr marL="228600" indent="-228600">
              <a:buAutoNum type="arabicPeriod"/>
            </a:pPr>
            <a:r>
              <a:rPr lang="en-US" dirty="0"/>
              <a:t>Named Ranges : Simplify formula references by assigning names to data ranges.</a:t>
            </a:r>
          </a:p>
          <a:p>
            <a:pPr marL="228600" indent="-228600">
              <a:buAutoNum type="arabicPeriod"/>
            </a:pPr>
            <a:r>
              <a:rPr lang="en-US" dirty="0"/>
              <a:t>Data Consolidation : Combine data from multiple sources into a unified summary.</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838200" y="1600200"/>
            <a:ext cx="9067800" cy="3693319"/>
          </a:xfrm>
        </p:spPr>
        <p:txBody>
          <a:bodyPr/>
          <a:lstStyle/>
          <a:p>
            <a:endParaRPr lang="en-US" sz="2400" dirty="0"/>
          </a:p>
          <a:p>
            <a:pPr marL="342900" indent="-342900">
              <a:buAutoNum type="arabicPeriod"/>
            </a:pPr>
            <a:r>
              <a:rPr lang="en-US" sz="2400" dirty="0"/>
              <a:t>Employee ID : Unique identifier for each employee.</a:t>
            </a:r>
          </a:p>
          <a:p>
            <a:pPr marL="342900" indent="-342900">
              <a:buAutoNum type="arabicPeriod"/>
            </a:pPr>
            <a:r>
              <a:rPr lang="en-US" sz="2400" dirty="0"/>
              <a:t>Name : Employee's full name.</a:t>
            </a:r>
          </a:p>
          <a:p>
            <a:pPr marL="342900" indent="-342900">
              <a:buAutoNum type="arabicPeriod"/>
            </a:pPr>
            <a:r>
              <a:rPr lang="en-US" sz="2400" dirty="0"/>
              <a:t>Job Title : The position or role held by the employee.</a:t>
            </a:r>
          </a:p>
          <a:p>
            <a:pPr marL="342900" indent="-342900">
              <a:buAutoNum type="arabicPeriod"/>
            </a:pPr>
            <a:r>
              <a:rPr lang="en-US" sz="2400" dirty="0"/>
              <a:t>Department : The department or division where the employee works.</a:t>
            </a:r>
          </a:p>
          <a:p>
            <a:pPr marL="342900" indent="-342900">
              <a:buAutoNum type="arabicPeriod"/>
            </a:pPr>
            <a:r>
              <a:rPr lang="en-US" sz="2400" dirty="0"/>
              <a:t>Base Salary : The annual base salary amount.</a:t>
            </a:r>
          </a:p>
          <a:p>
            <a:pPr marL="342900" indent="-342900">
              <a:buAutoNum type="arabicPeriod"/>
            </a:pPr>
            <a:r>
              <a:rPr lang="en-US" sz="2400" dirty="0"/>
              <a:t>Bonus : Additional compensation, such as performance bonuses.</a:t>
            </a:r>
          </a:p>
          <a:p>
            <a:pPr marL="342900" indent="-342900">
              <a:buAutoNum type="arabicPeriod"/>
            </a:pPr>
            <a:r>
              <a:rPr lang="en-US" sz="2400" dirty="0"/>
              <a:t>Total Compensation : Sum of base salary and bonuses.</a:t>
            </a:r>
          </a:p>
          <a:p>
            <a:pPr marL="342900" indent="-342900">
              <a:buAutoNum type="arabicPeriod"/>
            </a:pPr>
            <a:r>
              <a:rPr lang="en-US" sz="2400" dirty="0"/>
              <a:t>Years of Service : Duration of employment with the organization.</a:t>
            </a:r>
          </a:p>
          <a:p>
            <a:pPr marL="342900" indent="-342900">
              <a:buAutoNum type="arabicPeriod"/>
            </a:pPr>
            <a:r>
              <a:rPr lang="en-US" sz="2400" dirty="0"/>
              <a:t>Location : Office or branch location where the employee is based.</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78652" y="686501"/>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752475" y="2092579"/>
            <a:ext cx="10287000" cy="861774"/>
          </a:xfrm>
        </p:spPr>
        <p:txBody>
          <a:bodyPr/>
          <a:lstStyle/>
          <a:p>
            <a:r>
              <a:rPr lang="en-US" sz="2800" dirty="0"/>
              <a:t> Salary Buckets : =IF(E2&lt;50000,"Level 1",IF(E2&lt;100000,"Level 2",IF(E2&lt;150000,"Level 3")))</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784</Words>
  <Application>Microsoft Office PowerPoint</Application>
  <PresentationFormat>Widescreen</PresentationFormat>
  <Paragraphs>86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 anandh</cp:lastModifiedBy>
  <cp:revision>28</cp:revision>
  <dcterms:created xsi:type="dcterms:W3CDTF">2024-03-29T15:07:22Z</dcterms:created>
  <dcterms:modified xsi:type="dcterms:W3CDTF">2024-09-22T14:41:46Z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