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241" autoAdjust="0"/>
  </p:normalViewPr>
  <p:slideViewPr>
    <p:cSldViewPr snapToGrid="0">
      <p:cViewPr varScale="1">
        <p:scale>
          <a:sx n="45" d="100"/>
          <a:sy n="45" d="100"/>
        </p:scale>
        <p:origin x="53" y="13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Learning Python as a beginner can be an exciting journey.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3F700-1FC9-06F9-D8C7-E2A7969F7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20" y="4592724"/>
            <a:ext cx="1455962" cy="14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159323" cy="472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720C4-67F3-5755-0A7E-F2096762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3FDF7-2587-8E93-3664-9D73CDB9D952}"/>
              </a:ext>
            </a:extLst>
          </p:cNvPr>
          <p:cNvSpPr txBox="1"/>
          <p:nvPr/>
        </p:nvSpPr>
        <p:spPr>
          <a:xfrm>
            <a:off x="521207" y="1320799"/>
            <a:ext cx="11108782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Comic Sans MS" panose="030F0702030302020204" pitchFamily="66" charset="0"/>
              </a:rPr>
              <a:t>Use for and wile loop for repetitive tasks,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60B3C0-87E6-2E8D-6DB5-A0AB9F44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09" y="2633519"/>
            <a:ext cx="5177012" cy="3055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31710-407B-BC9C-018F-0DD5EFA76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65" y="2416819"/>
            <a:ext cx="4772735" cy="33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3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159323" cy="472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720C4-67F3-5755-0A7E-F2096762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3FDF7-2587-8E93-3664-9D73CDB9D952}"/>
              </a:ext>
            </a:extLst>
          </p:cNvPr>
          <p:cNvSpPr txBox="1"/>
          <p:nvPr/>
        </p:nvSpPr>
        <p:spPr>
          <a:xfrm>
            <a:off x="521207" y="1320799"/>
            <a:ext cx="11108782" cy="14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Comic Sans MS" panose="030F0702030302020204" pitchFamily="66" charset="0"/>
              </a:rPr>
              <a:t>Functions are reusable blocks of code.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Comic Sans MS" panose="030F0702030302020204" pitchFamily="66" charset="0"/>
              </a:rPr>
              <a:t>They can take parameters and return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25C18-89FB-DD86-20A9-FB5CFB31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070" y="3012744"/>
            <a:ext cx="6461859" cy="34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8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159323" cy="472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720C4-67F3-5755-0A7E-F2096762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Data Structures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3FDF7-2587-8E93-3664-9D73CDB9D952}"/>
              </a:ext>
            </a:extLst>
          </p:cNvPr>
          <p:cNvSpPr txBox="1"/>
          <p:nvPr/>
        </p:nvSpPr>
        <p:spPr>
          <a:xfrm>
            <a:off x="521207" y="1320799"/>
            <a:ext cx="11108782" cy="749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Comic Sans MS" panose="030F0702030302020204" pitchFamily="66" charset="0"/>
              </a:rPr>
              <a:t>Lists are used to store collections of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FDD9F-2CFB-7E54-F360-9C4C28D1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45" y="2711062"/>
            <a:ext cx="10413910" cy="21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80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159323" cy="472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720C4-67F3-5755-0A7E-F2096762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3FDF7-2587-8E93-3664-9D73CDB9D952}"/>
              </a:ext>
            </a:extLst>
          </p:cNvPr>
          <p:cNvSpPr txBox="1"/>
          <p:nvPr/>
        </p:nvSpPr>
        <p:spPr>
          <a:xfrm>
            <a:off x="521207" y="1320799"/>
            <a:ext cx="11108782" cy="749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i="0" dirty="0">
                <a:effectLst/>
                <a:latin typeface="Söhne"/>
              </a:rPr>
              <a:t>Dictionaries</a:t>
            </a:r>
            <a:endParaRPr lang="en-US" sz="3200" b="1" i="0" dirty="0">
              <a:effectLst/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61ECC-962C-30EC-CE09-244CFA3F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929" y="2302834"/>
            <a:ext cx="5554141" cy="36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3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159323" cy="472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720C4-67F3-5755-0A7E-F2096762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Libraries and Modules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3FDF7-2587-8E93-3664-9D73CDB9D952}"/>
              </a:ext>
            </a:extLst>
          </p:cNvPr>
          <p:cNvSpPr txBox="1"/>
          <p:nvPr/>
        </p:nvSpPr>
        <p:spPr>
          <a:xfrm>
            <a:off x="521207" y="1320799"/>
            <a:ext cx="11108782" cy="149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Söhne"/>
              </a:rPr>
              <a:t>Python has a vast standard library and external modules for various tasks.</a:t>
            </a:r>
            <a:endParaRPr lang="en-US" sz="3200" b="1" i="0" dirty="0">
              <a:effectLst/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439BE-4ACB-133F-AD3E-35956F3A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87" y="3016911"/>
            <a:ext cx="8009613" cy="30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8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159323" cy="472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720C4-67F3-5755-0A7E-F2096762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3FDF7-2587-8E93-3664-9D73CDB9D952}"/>
              </a:ext>
            </a:extLst>
          </p:cNvPr>
          <p:cNvSpPr txBox="1"/>
          <p:nvPr/>
        </p:nvSpPr>
        <p:spPr>
          <a:xfrm>
            <a:off x="541608" y="1794932"/>
            <a:ext cx="11159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>
                <a:latin typeface="Comic Sans MS" panose="030F0702030302020204" pitchFamily="66" charset="0"/>
              </a:rPr>
              <a:t>Introduction to python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omic Sans MS" panose="030F0702030302020204" pitchFamily="66" charset="0"/>
              </a:rPr>
              <a:t>Installing Python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omic Sans MS" panose="030F0702030302020204" pitchFamily="66" charset="0"/>
              </a:rPr>
              <a:t>Writing Your First Program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omic Sans MS" panose="030F0702030302020204" pitchFamily="66" charset="0"/>
              </a:rPr>
              <a:t>Variable and Data Types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omic Sans MS" panose="030F0702030302020204" pitchFamily="66" charset="0"/>
              </a:rPr>
              <a:t>Comments and Docstring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omic Sans MS" panose="030F0702030302020204" pitchFamily="66" charset="0"/>
              </a:rPr>
              <a:t>Basic Operation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omic Sans MS" panose="030F0702030302020204" pitchFamily="66" charset="0"/>
              </a:rPr>
              <a:t>Control Flow – Conditional Statement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omic Sans MS" panose="030F0702030302020204" pitchFamily="66" charset="0"/>
              </a:rPr>
              <a:t>Loop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omic Sans MS" panose="030F0702030302020204" pitchFamily="66" charset="0"/>
              </a:rPr>
              <a:t>Functions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omic Sans MS" panose="030F0702030302020204" pitchFamily="66" charset="0"/>
              </a:rPr>
              <a:t>List and Data Structure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omic Sans MS" panose="030F0702030302020204" pitchFamily="66" charset="0"/>
              </a:rPr>
              <a:t>Dictionaries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Comic Sans MS" panose="030F0702030302020204" pitchFamily="66" charset="0"/>
              </a:rPr>
              <a:t>Libraries and Modules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159323" cy="472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720C4-67F3-5755-0A7E-F2096762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976526" cy="640080"/>
          </a:xfrm>
        </p:spPr>
        <p:txBody>
          <a:bodyPr>
            <a:normAutofit/>
          </a:bodyPr>
          <a:lstStyle/>
          <a:p>
            <a:r>
              <a:rPr lang="en-US" dirty="0"/>
              <a:t>Introduction to Python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3FDF7-2587-8E93-3664-9D73CDB9D952}"/>
              </a:ext>
            </a:extLst>
          </p:cNvPr>
          <p:cNvSpPr txBox="1"/>
          <p:nvPr/>
        </p:nvSpPr>
        <p:spPr>
          <a:xfrm>
            <a:off x="541608" y="1794932"/>
            <a:ext cx="11159323" cy="444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b="1" i="0" dirty="0">
                <a:effectLst/>
                <a:latin typeface="Comic Sans MS" panose="030F0702030302020204" pitchFamily="66" charset="0"/>
              </a:rPr>
              <a:t>Python is a high-level, interpreted programming language.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b="1" i="0" dirty="0">
                <a:effectLst/>
                <a:latin typeface="Comic Sans MS" panose="030F0702030302020204" pitchFamily="66" charset="0"/>
              </a:rPr>
              <a:t>It's known for its simplicity and readability.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3200" b="1" i="0" dirty="0">
                <a:effectLst/>
                <a:latin typeface="Comic Sans MS" panose="030F0702030302020204" pitchFamily="66" charset="0"/>
              </a:rPr>
              <a:t>Python is versatile and widely used in web development, data analysis, machine learning, and more.</a:t>
            </a:r>
            <a:endParaRPr lang="en-IN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73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159323" cy="472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720C4-67F3-5755-0A7E-F2096762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3FDF7-2587-8E93-3664-9D73CDB9D952}"/>
              </a:ext>
            </a:extLst>
          </p:cNvPr>
          <p:cNvSpPr txBox="1"/>
          <p:nvPr/>
        </p:nvSpPr>
        <p:spPr>
          <a:xfrm>
            <a:off x="541608" y="1794932"/>
            <a:ext cx="11159323" cy="332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Comic Sans MS" panose="030F0702030302020204" pitchFamily="66" charset="0"/>
              </a:rPr>
              <a:t>You can download Python from the official website (</a:t>
            </a:r>
            <a:r>
              <a:rPr lang="en-US" sz="3600" b="1" i="0" u="sng" dirty="0">
                <a:effectLst/>
                <a:latin typeface="Comic Sans MS" panose="030F07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r>
              <a:rPr lang="en-US" sz="3600" b="1" i="0" dirty="0">
                <a:effectLst/>
                <a:latin typeface="Comic Sans MS" panose="030F0702030302020204" pitchFamily="66" charset="0"/>
              </a:rPr>
              <a:t>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Comic Sans MS" panose="030F0702030302020204" pitchFamily="66" charset="0"/>
              </a:rPr>
              <a:t>Choose the appropriate version for your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148736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159323" cy="472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720C4-67F3-5755-0A7E-F2096762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Python Program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3FDF7-2587-8E93-3664-9D73CDB9D952}"/>
              </a:ext>
            </a:extLst>
          </p:cNvPr>
          <p:cNvSpPr txBox="1"/>
          <p:nvPr/>
        </p:nvSpPr>
        <p:spPr>
          <a:xfrm>
            <a:off x="541608" y="1794932"/>
            <a:ext cx="11159323" cy="332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Comic Sans MS" panose="030F0702030302020204" pitchFamily="66" charset="0"/>
              </a:rPr>
              <a:t>Open a text editor (e.g., </a:t>
            </a:r>
            <a:r>
              <a:rPr lang="en-US" sz="3600" b="1" i="0" dirty="0" err="1">
                <a:effectLst/>
                <a:latin typeface="Comic Sans MS" panose="030F0702030302020204" pitchFamily="66" charset="0"/>
              </a:rPr>
              <a:t>VSCode</a:t>
            </a:r>
            <a:r>
              <a:rPr lang="en-US" sz="3600" b="1" i="0" dirty="0">
                <a:effectLst/>
                <a:latin typeface="Comic Sans MS" panose="030F0702030302020204" pitchFamily="66" charset="0"/>
              </a:rPr>
              <a:t>, Notepad++) to write Python code.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Comic Sans MS" panose="030F0702030302020204" pitchFamily="66" charset="0"/>
              </a:rPr>
              <a:t>Start with the traditional "Hello, World!" example:</a:t>
            </a:r>
          </a:p>
        </p:txBody>
      </p:sp>
    </p:spTree>
    <p:extLst>
      <p:ext uri="{BB962C8B-B14F-4D97-AF65-F5344CB8AC3E}">
        <p14:creationId xmlns:p14="http://schemas.microsoft.com/office/powerpoint/2010/main" val="82095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159323" cy="472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720C4-67F3-5755-0A7E-F2096762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3FDF7-2587-8E93-3664-9D73CDB9D952}"/>
              </a:ext>
            </a:extLst>
          </p:cNvPr>
          <p:cNvSpPr txBox="1"/>
          <p:nvPr/>
        </p:nvSpPr>
        <p:spPr>
          <a:xfrm>
            <a:off x="541609" y="1794932"/>
            <a:ext cx="6011591" cy="415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Comic Sans MS" panose="030F0702030302020204" pitchFamily="66" charset="0"/>
              </a:rPr>
              <a:t>Variables are used to store data.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  <a:latin typeface="Comic Sans MS" panose="030F0702030302020204" pitchFamily="66" charset="0"/>
              </a:rPr>
              <a:t>Common data types include integers, floats, strings, and </a:t>
            </a:r>
            <a:r>
              <a:rPr lang="en-US" sz="3600" b="1" i="0" dirty="0" err="1">
                <a:effectLst/>
                <a:latin typeface="Comic Sans MS" panose="030F0702030302020204" pitchFamily="66" charset="0"/>
              </a:rPr>
              <a:t>booleans</a:t>
            </a:r>
            <a:r>
              <a:rPr lang="en-US" sz="3600" b="1" i="0" dirty="0">
                <a:effectLst/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71A41-F036-EE13-5942-6C6C328D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613312"/>
            <a:ext cx="4927600" cy="45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3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159323" cy="472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720C4-67F3-5755-0A7E-F2096762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and Docstrings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3FDF7-2587-8E93-3664-9D73CDB9D952}"/>
              </a:ext>
            </a:extLst>
          </p:cNvPr>
          <p:cNvSpPr txBox="1"/>
          <p:nvPr/>
        </p:nvSpPr>
        <p:spPr>
          <a:xfrm>
            <a:off x="541609" y="1794932"/>
            <a:ext cx="6011591" cy="444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Comic Sans MS" panose="030F0702030302020204" pitchFamily="66" charset="0"/>
              </a:rPr>
              <a:t>Comments are used for code documentation and are not executed.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Comic Sans MS" panose="030F0702030302020204" pitchFamily="66" charset="0"/>
              </a:rPr>
              <a:t>Docstrings provide multi-line documentation for functions and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D92DC-30F2-B05D-2A6C-80B6ABDD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784155"/>
            <a:ext cx="5095514" cy="44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6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159323" cy="472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720C4-67F3-5755-0A7E-F2096762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3FDF7-2587-8E93-3664-9D73CDB9D952}"/>
              </a:ext>
            </a:extLst>
          </p:cNvPr>
          <p:cNvSpPr txBox="1"/>
          <p:nvPr/>
        </p:nvSpPr>
        <p:spPr>
          <a:xfrm>
            <a:off x="521207" y="1320799"/>
            <a:ext cx="11108782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Söhne"/>
              </a:rPr>
              <a:t>Python supports arithmetic, comparison, and logical operators.</a:t>
            </a:r>
            <a:endParaRPr lang="en-US" sz="3200" b="1" i="0" dirty="0">
              <a:effectLst/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D4F2A-3F88-CDBF-E43F-4D6C733DC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80" y="2306121"/>
            <a:ext cx="6671440" cy="414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2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159323" cy="472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720C4-67F3-5755-0A7E-F2096762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- Conditional Statements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3FDF7-2587-8E93-3664-9D73CDB9D952}"/>
              </a:ext>
            </a:extLst>
          </p:cNvPr>
          <p:cNvSpPr txBox="1"/>
          <p:nvPr/>
        </p:nvSpPr>
        <p:spPr>
          <a:xfrm>
            <a:off x="521207" y="1320799"/>
            <a:ext cx="11108782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Söhne"/>
              </a:rPr>
              <a:t>Use `if`, `</a:t>
            </a:r>
            <a:r>
              <a:rPr lang="en-US" sz="3200" b="1" i="0" dirty="0" err="1">
                <a:effectLst/>
                <a:latin typeface="Söhne"/>
              </a:rPr>
              <a:t>elif</a:t>
            </a:r>
            <a:r>
              <a:rPr lang="en-US" sz="3200" b="1" i="0" dirty="0">
                <a:effectLst/>
                <a:latin typeface="Söhne"/>
              </a:rPr>
              <a:t>`, `else` to control program flow</a:t>
            </a:r>
            <a:endParaRPr lang="en-US" sz="3200" b="1" i="0" dirty="0">
              <a:effectLst/>
              <a:latin typeface="Comic Sans MS" panose="030F0702030302020204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AD4D35-1C90-5EB8-D35F-970C94173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10" y="2074339"/>
            <a:ext cx="6107976" cy="438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3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{5065459A-87A0-4D23-830B-1FE75368EADC}tf10001108_win32</Template>
  <TotalTime>28</TotalTime>
  <Words>284</Words>
  <Application>Microsoft Office PowerPoint</Application>
  <PresentationFormat>Widescreen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Comic Sans MS</vt:lpstr>
      <vt:lpstr>Segoe UI</vt:lpstr>
      <vt:lpstr>Segoe UI Light</vt:lpstr>
      <vt:lpstr>Söhne</vt:lpstr>
      <vt:lpstr>Custom</vt:lpstr>
      <vt:lpstr>Python</vt:lpstr>
      <vt:lpstr>Agenda</vt:lpstr>
      <vt:lpstr>Introduction to Python</vt:lpstr>
      <vt:lpstr>Installing Python</vt:lpstr>
      <vt:lpstr>Writing Your First Python Program</vt:lpstr>
      <vt:lpstr>Variables and Data Types</vt:lpstr>
      <vt:lpstr>Comments and Docstrings</vt:lpstr>
      <vt:lpstr>Basic Operators</vt:lpstr>
      <vt:lpstr>Control Flow - Conditional Statements</vt:lpstr>
      <vt:lpstr>Loops</vt:lpstr>
      <vt:lpstr>Functions</vt:lpstr>
      <vt:lpstr>Lists and Data Structures</vt:lpstr>
      <vt:lpstr>Dictionaries</vt:lpstr>
      <vt:lpstr> Libraries and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Vijayanand R</dc:creator>
  <cp:keywords/>
  <cp:lastModifiedBy>Vijayanand R</cp:lastModifiedBy>
  <cp:revision>1</cp:revision>
  <dcterms:created xsi:type="dcterms:W3CDTF">2023-09-26T23:51:01Z</dcterms:created>
  <dcterms:modified xsi:type="dcterms:W3CDTF">2023-09-27T00:20:00Z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