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68" r:id="rId6"/>
    <p:sldId id="270" r:id="rId7"/>
    <p:sldId id="269" r:id="rId8"/>
    <p:sldId id="271" r:id="rId9"/>
    <p:sldId id="272" r:id="rId10"/>
    <p:sldId id="273" r:id="rId11"/>
    <p:sldId id="274" r:id="rId12"/>
    <p:sldId id="275" r:id="rId13"/>
    <p:sldId id="278" r:id="rId14"/>
    <p:sldId id="276" r:id="rId15"/>
    <p:sldId id="279" r:id="rId16"/>
    <p:sldId id="277" r:id="rId17"/>
    <p:sldId id="280" r:id="rId18"/>
    <p:sldId id="281" r:id="rId19"/>
    <p:sldId id="282" r:id="rId20"/>
    <p:sldId id="283" r:id="rId21"/>
    <p:sldId id="284" r:id="rId22"/>
    <p:sldId id="285"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1" autoAdjust="0"/>
    <p:restoredTop sz="94660"/>
  </p:normalViewPr>
  <p:slideViewPr>
    <p:cSldViewPr>
      <p:cViewPr varScale="1">
        <p:scale>
          <a:sx n="97" d="100"/>
          <a:sy n="97" d="100"/>
        </p:scale>
        <p:origin x="96" y="23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9/13/2023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9/13/2023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9/13/2023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9/13/2023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9/13/2023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9/13/2023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9/13/2023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9/13/2023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9/13/2023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9/13/2023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9/13/2023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0" i="0" dirty="0">
                <a:solidFill>
                  <a:srgbClr val="D1D5DB"/>
                </a:solidFill>
                <a:effectLst/>
                <a:latin typeface="Söhne"/>
              </a:rPr>
              <a:t>Web Fundamentals</a:t>
            </a:r>
            <a:endParaRPr lang="en-US" dirty="0"/>
          </a:p>
        </p:txBody>
      </p:sp>
      <p:sp>
        <p:nvSpPr>
          <p:cNvPr id="5" name="Subtitle 4"/>
          <p:cNvSpPr>
            <a:spLocks noGrp="1"/>
          </p:cNvSpPr>
          <p:nvPr>
            <p:ph type="subTitle" idx="1"/>
          </p:nvPr>
        </p:nvSpPr>
        <p:spPr>
          <a:xfrm>
            <a:off x="1625176" y="2616200"/>
            <a:ext cx="10085860" cy="1752600"/>
          </a:xfrm>
        </p:spPr>
        <p:txBody>
          <a:bodyPr>
            <a:normAutofit/>
          </a:bodyPr>
          <a:lstStyle/>
          <a:p>
            <a:r>
              <a:rPr lang="en-US" sz="3200" b="0" i="0" dirty="0">
                <a:solidFill>
                  <a:srgbClr val="D1D5DB"/>
                </a:solidFill>
                <a:effectLst/>
                <a:latin typeface="Söhne"/>
              </a:rPr>
              <a:t>Unveiling the Building Blocks of the Internet</a:t>
            </a:r>
            <a:endParaRPr lang="en-US" sz="32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FB82EC3-0A3A-BF16-B321-92B461D822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763" y="296313"/>
            <a:ext cx="7295297" cy="6265373"/>
          </a:xfrm>
        </p:spPr>
      </p:pic>
    </p:spTree>
    <p:extLst>
      <p:ext uri="{BB962C8B-B14F-4D97-AF65-F5344CB8AC3E}">
        <p14:creationId xmlns:p14="http://schemas.microsoft.com/office/powerpoint/2010/main" val="3855746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DED5-DE55-2B2F-552B-45A5D193322C}"/>
              </a:ext>
            </a:extLst>
          </p:cNvPr>
          <p:cNvSpPr>
            <a:spLocks noGrp="1"/>
          </p:cNvSpPr>
          <p:nvPr>
            <p:ph type="title"/>
          </p:nvPr>
        </p:nvSpPr>
        <p:spPr/>
        <p:txBody>
          <a:bodyPr/>
          <a:lstStyle/>
          <a:p>
            <a:r>
              <a:rPr lang="en-US" b="1" i="0" dirty="0">
                <a:effectLst/>
                <a:latin typeface="Söhne"/>
              </a:rPr>
              <a:t>TCP/IP: Addressing and Routing</a:t>
            </a:r>
            <a:endParaRPr lang="en-IN" dirty="0"/>
          </a:p>
        </p:txBody>
      </p:sp>
      <p:sp>
        <p:nvSpPr>
          <p:cNvPr id="4" name="Content Placeholder 3">
            <a:extLst>
              <a:ext uri="{FF2B5EF4-FFF2-40B4-BE49-F238E27FC236}">
                <a16:creationId xmlns:a16="http://schemas.microsoft.com/office/drawing/2014/main" id="{DE23F76D-9837-819D-2603-837755060E63}"/>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D1D5DB"/>
                </a:solidFill>
                <a:effectLst/>
                <a:latin typeface="Söhne"/>
              </a:rPr>
              <a:t>IPv4 vs. IPv6</a:t>
            </a:r>
            <a:r>
              <a:rPr lang="en-US" b="0" i="0" dirty="0">
                <a:solidFill>
                  <a:srgbClr val="D1D5DB"/>
                </a:solidFill>
                <a:effectLst/>
                <a:latin typeface="Söhne"/>
              </a:rPr>
              <a:t>: IPv4 (Internet Protocol version 4) and IPv6 (Internet Protocol version 6) are addressing schemes used to identify devices on the internet. IPv6 was developed to address the exhaustion of IPv4 addresses.</a:t>
            </a:r>
          </a:p>
        </p:txBody>
      </p:sp>
    </p:spTree>
    <p:extLst>
      <p:ext uri="{BB962C8B-B14F-4D97-AF65-F5344CB8AC3E}">
        <p14:creationId xmlns:p14="http://schemas.microsoft.com/office/powerpoint/2010/main" val="2388563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AC0B98-C1C5-8825-ABCC-27E1ECC41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169" y="367830"/>
            <a:ext cx="8410486" cy="6122340"/>
          </a:xfrm>
        </p:spPr>
      </p:pic>
    </p:spTree>
    <p:extLst>
      <p:ext uri="{BB962C8B-B14F-4D97-AF65-F5344CB8AC3E}">
        <p14:creationId xmlns:p14="http://schemas.microsoft.com/office/powerpoint/2010/main" val="1430771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DED5-DE55-2B2F-552B-45A5D193322C}"/>
              </a:ext>
            </a:extLst>
          </p:cNvPr>
          <p:cNvSpPr>
            <a:spLocks noGrp="1"/>
          </p:cNvSpPr>
          <p:nvPr>
            <p:ph type="title"/>
          </p:nvPr>
        </p:nvSpPr>
        <p:spPr/>
        <p:txBody>
          <a:bodyPr/>
          <a:lstStyle/>
          <a:p>
            <a:r>
              <a:rPr lang="en-US" b="1" i="0" dirty="0">
                <a:effectLst/>
                <a:latin typeface="Söhne"/>
              </a:rPr>
              <a:t>TCP/IP: Addressing and Routing</a:t>
            </a:r>
            <a:endParaRPr lang="en-IN" dirty="0"/>
          </a:p>
        </p:txBody>
      </p:sp>
      <p:sp>
        <p:nvSpPr>
          <p:cNvPr id="4" name="Content Placeholder 3">
            <a:extLst>
              <a:ext uri="{FF2B5EF4-FFF2-40B4-BE49-F238E27FC236}">
                <a16:creationId xmlns:a16="http://schemas.microsoft.com/office/drawing/2014/main" id="{DE23F76D-9837-819D-2603-837755060E63}"/>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D1D5DB"/>
                </a:solidFill>
                <a:effectLst/>
                <a:latin typeface="Söhne"/>
              </a:rPr>
              <a:t>IP Addressing and Routing Example</a:t>
            </a:r>
            <a:r>
              <a:rPr lang="en-US" b="0" i="0" dirty="0">
                <a:solidFill>
                  <a:srgbClr val="D1D5DB"/>
                </a:solidFill>
                <a:effectLst/>
                <a:latin typeface="Söhne"/>
              </a:rPr>
              <a:t>: Provide an example where a user in one country accesses a website hosted in another country. Explain how IP addressing and routing play a crucial role in delivering the website's content.</a:t>
            </a:r>
          </a:p>
        </p:txBody>
      </p:sp>
    </p:spTree>
    <p:extLst>
      <p:ext uri="{BB962C8B-B14F-4D97-AF65-F5344CB8AC3E}">
        <p14:creationId xmlns:p14="http://schemas.microsoft.com/office/powerpoint/2010/main" val="3798913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DED5-DE55-2B2F-552B-45A5D193322C}"/>
              </a:ext>
            </a:extLst>
          </p:cNvPr>
          <p:cNvSpPr>
            <a:spLocks noGrp="1"/>
          </p:cNvSpPr>
          <p:nvPr>
            <p:ph type="title"/>
          </p:nvPr>
        </p:nvSpPr>
        <p:spPr/>
        <p:txBody>
          <a:bodyPr/>
          <a:lstStyle/>
          <a:p>
            <a:r>
              <a:rPr lang="en-IN" b="1" i="0" dirty="0">
                <a:effectLst/>
                <a:latin typeface="Söhne"/>
              </a:rPr>
              <a:t>Internet Applications</a:t>
            </a:r>
            <a:endParaRPr lang="en-IN" dirty="0"/>
          </a:p>
        </p:txBody>
      </p:sp>
      <p:sp>
        <p:nvSpPr>
          <p:cNvPr id="4" name="Content Placeholder 3">
            <a:extLst>
              <a:ext uri="{FF2B5EF4-FFF2-40B4-BE49-F238E27FC236}">
                <a16:creationId xmlns:a16="http://schemas.microsoft.com/office/drawing/2014/main" id="{DE23F76D-9837-819D-2603-837755060E63}"/>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D1D5DB"/>
                </a:solidFill>
                <a:effectLst/>
                <a:latin typeface="Söhne"/>
              </a:rPr>
              <a:t>FTP (File Transfer Protocol)</a:t>
            </a:r>
            <a:r>
              <a:rPr lang="en-US" b="0" i="0" dirty="0">
                <a:solidFill>
                  <a:srgbClr val="D1D5DB"/>
                </a:solidFill>
                <a:effectLst/>
                <a:latin typeface="Söhne"/>
              </a:rPr>
              <a:t>: FTP is used to transfer files between computers on a network or the internet.</a:t>
            </a:r>
          </a:p>
          <a:p>
            <a:pPr algn="l">
              <a:buFont typeface="Arial" panose="020B0604020202020204" pitchFamily="34" charset="0"/>
              <a:buChar char="•"/>
            </a:pPr>
            <a:r>
              <a:rPr lang="en-US" b="1" i="0" dirty="0">
                <a:solidFill>
                  <a:srgbClr val="D1D5DB"/>
                </a:solidFill>
                <a:effectLst/>
                <a:latin typeface="Söhne"/>
              </a:rPr>
              <a:t>Telnet</a:t>
            </a:r>
            <a:r>
              <a:rPr lang="en-US" b="0" i="0" dirty="0">
                <a:solidFill>
                  <a:srgbClr val="D1D5DB"/>
                </a:solidFill>
                <a:effectLst/>
                <a:latin typeface="Söhne"/>
              </a:rPr>
              <a:t>: Telnet is a protocol for remote terminal access to other computers.</a:t>
            </a:r>
          </a:p>
          <a:p>
            <a:pPr algn="l">
              <a:buFont typeface="Arial" panose="020B0604020202020204" pitchFamily="34" charset="0"/>
              <a:buChar char="•"/>
            </a:pPr>
            <a:r>
              <a:rPr lang="en-US" b="1" i="0" dirty="0">
                <a:solidFill>
                  <a:srgbClr val="D1D5DB"/>
                </a:solidFill>
                <a:effectLst/>
                <a:latin typeface="Söhne"/>
              </a:rPr>
              <a:t>Email</a:t>
            </a:r>
            <a:r>
              <a:rPr lang="en-US" b="0" i="0" dirty="0">
                <a:solidFill>
                  <a:srgbClr val="D1D5DB"/>
                </a:solidFill>
                <a:effectLst/>
                <a:latin typeface="Söhne"/>
              </a:rPr>
              <a:t>: Email enables electronic communication through messages and attachments.</a:t>
            </a:r>
          </a:p>
          <a:p>
            <a:pPr algn="l">
              <a:buFont typeface="Arial" panose="020B0604020202020204" pitchFamily="34" charset="0"/>
              <a:buChar char="•"/>
            </a:pPr>
            <a:r>
              <a:rPr lang="en-US" b="1" i="0" dirty="0">
                <a:solidFill>
                  <a:srgbClr val="D1D5DB"/>
                </a:solidFill>
                <a:effectLst/>
                <a:latin typeface="Söhne"/>
              </a:rPr>
              <a:t>Chat</a:t>
            </a:r>
            <a:r>
              <a:rPr lang="en-US" b="0" i="0" dirty="0">
                <a:solidFill>
                  <a:srgbClr val="D1D5DB"/>
                </a:solidFill>
                <a:effectLst/>
                <a:latin typeface="Söhne"/>
              </a:rPr>
              <a:t>: Chat applications like Slack or WhatsApp allow real-time text or voice communication.</a:t>
            </a:r>
          </a:p>
        </p:txBody>
      </p:sp>
    </p:spTree>
    <p:extLst>
      <p:ext uri="{BB962C8B-B14F-4D97-AF65-F5344CB8AC3E}">
        <p14:creationId xmlns:p14="http://schemas.microsoft.com/office/powerpoint/2010/main" val="387585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DED5-DE55-2B2F-552B-45A5D193322C}"/>
              </a:ext>
            </a:extLst>
          </p:cNvPr>
          <p:cNvSpPr>
            <a:spLocks noGrp="1"/>
          </p:cNvSpPr>
          <p:nvPr>
            <p:ph type="title"/>
          </p:nvPr>
        </p:nvSpPr>
        <p:spPr>
          <a:xfrm>
            <a:off x="914161" y="2888940"/>
            <a:ext cx="10360501" cy="1080120"/>
          </a:xfrm>
        </p:spPr>
        <p:txBody>
          <a:bodyPr>
            <a:normAutofit/>
          </a:bodyPr>
          <a:lstStyle/>
          <a:p>
            <a:pPr algn="ctr"/>
            <a:r>
              <a:rPr lang="en-US" sz="5400" b="1" i="0" dirty="0">
                <a:effectLst/>
                <a:latin typeface="Söhne"/>
              </a:rPr>
              <a:t>World Wide Web: HTTP Protocol</a:t>
            </a:r>
            <a:endParaRPr lang="en-IN" sz="5400" dirty="0"/>
          </a:p>
        </p:txBody>
      </p:sp>
    </p:spTree>
    <p:extLst>
      <p:ext uri="{BB962C8B-B14F-4D97-AF65-F5344CB8AC3E}">
        <p14:creationId xmlns:p14="http://schemas.microsoft.com/office/powerpoint/2010/main" val="7197453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DED5-DE55-2B2F-552B-45A5D193322C}"/>
              </a:ext>
            </a:extLst>
          </p:cNvPr>
          <p:cNvSpPr>
            <a:spLocks noGrp="1"/>
          </p:cNvSpPr>
          <p:nvPr>
            <p:ph type="title"/>
          </p:nvPr>
        </p:nvSpPr>
        <p:spPr/>
        <p:txBody>
          <a:bodyPr/>
          <a:lstStyle/>
          <a:p>
            <a:r>
              <a:rPr lang="en-IN" b="1" i="0" dirty="0">
                <a:effectLst/>
                <a:latin typeface="Söhne"/>
              </a:rPr>
              <a:t>Introduction to HTTP Protocol</a:t>
            </a:r>
            <a:r>
              <a:rPr lang="en-IN" b="0" i="0" dirty="0">
                <a:solidFill>
                  <a:srgbClr val="D1D5DB"/>
                </a:solidFill>
                <a:effectLst/>
                <a:latin typeface="Söhne"/>
              </a:rPr>
              <a:t>:</a:t>
            </a:r>
            <a:endParaRPr lang="en-IN" dirty="0"/>
          </a:p>
        </p:txBody>
      </p:sp>
      <p:sp>
        <p:nvSpPr>
          <p:cNvPr id="4" name="Content Placeholder 3">
            <a:extLst>
              <a:ext uri="{FF2B5EF4-FFF2-40B4-BE49-F238E27FC236}">
                <a16:creationId xmlns:a16="http://schemas.microsoft.com/office/drawing/2014/main" id="{DE23F76D-9837-819D-2603-837755060E63}"/>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D1D5DB"/>
                </a:solidFill>
                <a:effectLst/>
                <a:latin typeface="Söhne"/>
              </a:rPr>
              <a:t>HTTP (Hypertext Transfer Protocol) is the foundation of data communication on the World Wide Web. It defines how web browsers and servers communicate.</a:t>
            </a:r>
          </a:p>
        </p:txBody>
      </p:sp>
    </p:spTree>
    <p:extLst>
      <p:ext uri="{BB962C8B-B14F-4D97-AF65-F5344CB8AC3E}">
        <p14:creationId xmlns:p14="http://schemas.microsoft.com/office/powerpoint/2010/main" val="3989527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DED5-DE55-2B2F-552B-45A5D193322C}"/>
              </a:ext>
            </a:extLst>
          </p:cNvPr>
          <p:cNvSpPr>
            <a:spLocks noGrp="1"/>
          </p:cNvSpPr>
          <p:nvPr>
            <p:ph type="title"/>
          </p:nvPr>
        </p:nvSpPr>
        <p:spPr/>
        <p:txBody>
          <a:bodyPr/>
          <a:lstStyle/>
          <a:p>
            <a:r>
              <a:rPr lang="en-US" b="1" i="0" dirty="0">
                <a:effectLst/>
                <a:latin typeface="Söhne"/>
              </a:rPr>
              <a:t>How Web Pages are Transmitted</a:t>
            </a:r>
            <a:r>
              <a:rPr lang="en-US" b="0" i="0" dirty="0">
                <a:solidFill>
                  <a:srgbClr val="D1D5DB"/>
                </a:solidFill>
                <a:effectLst/>
                <a:latin typeface="Söhne"/>
              </a:rPr>
              <a:t>:</a:t>
            </a:r>
            <a:endParaRPr lang="en-IN" dirty="0"/>
          </a:p>
        </p:txBody>
      </p:sp>
      <p:sp>
        <p:nvSpPr>
          <p:cNvPr id="4" name="Content Placeholder 3">
            <a:extLst>
              <a:ext uri="{FF2B5EF4-FFF2-40B4-BE49-F238E27FC236}">
                <a16:creationId xmlns:a16="http://schemas.microsoft.com/office/drawing/2014/main" id="{DE23F76D-9837-819D-2603-837755060E63}"/>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D1D5DB"/>
                </a:solidFill>
                <a:effectLst/>
                <a:latin typeface="Söhne"/>
              </a:rPr>
              <a:t>Explain that when a user requests a web page, the browser sends an HTTP request to the server, which responds with the page's content. Emphasize the role of HTML, CSS, and JavaScript in web page rendering.</a:t>
            </a:r>
          </a:p>
        </p:txBody>
      </p:sp>
    </p:spTree>
    <p:extLst>
      <p:ext uri="{BB962C8B-B14F-4D97-AF65-F5344CB8AC3E}">
        <p14:creationId xmlns:p14="http://schemas.microsoft.com/office/powerpoint/2010/main" val="2954244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DED5-DE55-2B2F-552B-45A5D193322C}"/>
              </a:ext>
            </a:extLst>
          </p:cNvPr>
          <p:cNvSpPr>
            <a:spLocks noGrp="1"/>
          </p:cNvSpPr>
          <p:nvPr>
            <p:ph type="title"/>
          </p:nvPr>
        </p:nvSpPr>
        <p:spPr/>
        <p:txBody>
          <a:bodyPr/>
          <a:lstStyle/>
          <a:p>
            <a:r>
              <a:rPr lang="en-IN" b="1" i="0" dirty="0">
                <a:effectLst/>
                <a:latin typeface="Söhne"/>
              </a:rPr>
              <a:t>Request and Response Example</a:t>
            </a:r>
            <a:endParaRPr lang="en-IN" dirty="0"/>
          </a:p>
        </p:txBody>
      </p:sp>
      <p:sp>
        <p:nvSpPr>
          <p:cNvPr id="4" name="Content Placeholder 3">
            <a:extLst>
              <a:ext uri="{FF2B5EF4-FFF2-40B4-BE49-F238E27FC236}">
                <a16:creationId xmlns:a16="http://schemas.microsoft.com/office/drawing/2014/main" id="{DE23F76D-9837-819D-2603-837755060E63}"/>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D1D5DB"/>
                </a:solidFill>
                <a:effectLst/>
                <a:latin typeface="Söhne"/>
              </a:rPr>
              <a:t>Display a simplified HTTP request and response example. The request may include headers like "GET /page HTTP/1.1," and the response will include headers and the page's HTML content.</a:t>
            </a:r>
          </a:p>
        </p:txBody>
      </p:sp>
    </p:spTree>
    <p:extLst>
      <p:ext uri="{BB962C8B-B14F-4D97-AF65-F5344CB8AC3E}">
        <p14:creationId xmlns:p14="http://schemas.microsoft.com/office/powerpoint/2010/main" val="502070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DED5-DE55-2B2F-552B-45A5D193322C}"/>
              </a:ext>
            </a:extLst>
          </p:cNvPr>
          <p:cNvSpPr>
            <a:spLocks noGrp="1"/>
          </p:cNvSpPr>
          <p:nvPr>
            <p:ph type="title"/>
          </p:nvPr>
        </p:nvSpPr>
        <p:spPr/>
        <p:txBody>
          <a:bodyPr>
            <a:normAutofit/>
          </a:bodyPr>
          <a:lstStyle/>
          <a:p>
            <a:r>
              <a:rPr lang="en-IN" b="1" i="0" dirty="0">
                <a:effectLst/>
                <a:latin typeface="Söhne"/>
              </a:rPr>
              <a:t>URL - Domain Name System</a:t>
            </a:r>
            <a:r>
              <a:rPr lang="en-IN" b="0" i="0" dirty="0">
                <a:solidFill>
                  <a:srgbClr val="D1D5DB"/>
                </a:solidFill>
                <a:effectLst/>
                <a:latin typeface="Söhne"/>
              </a:rPr>
              <a:t>:</a:t>
            </a:r>
            <a:endParaRPr lang="en-US" b="1" i="0" dirty="0">
              <a:effectLst/>
              <a:latin typeface="Söhne"/>
            </a:endParaRPr>
          </a:p>
        </p:txBody>
      </p:sp>
      <p:sp>
        <p:nvSpPr>
          <p:cNvPr id="4" name="Content Placeholder 3">
            <a:extLst>
              <a:ext uri="{FF2B5EF4-FFF2-40B4-BE49-F238E27FC236}">
                <a16:creationId xmlns:a16="http://schemas.microsoft.com/office/drawing/2014/main" id="{DE23F76D-9837-819D-2603-837755060E63}"/>
              </a:ext>
            </a:extLst>
          </p:cNvPr>
          <p:cNvSpPr>
            <a:spLocks noGrp="1"/>
          </p:cNvSpPr>
          <p:nvPr>
            <p:ph idx="1"/>
          </p:nvPr>
        </p:nvSpPr>
        <p:spPr/>
        <p:txBody>
          <a:bodyPr>
            <a:normAutofit/>
          </a:bodyPr>
          <a:lstStyle/>
          <a:p>
            <a:pPr marL="0" indent="0" algn="l">
              <a:buNone/>
            </a:pPr>
            <a:r>
              <a:rPr lang="en-US" b="0" i="0" dirty="0">
                <a:solidFill>
                  <a:srgbClr val="D1D5DB"/>
                </a:solidFill>
                <a:effectLst/>
                <a:latin typeface="Söhne"/>
                <a:sym typeface="Wingdings" panose="05000000000000000000" pitchFamily="2" charset="2"/>
              </a:rPr>
              <a:t> </a:t>
            </a:r>
            <a:r>
              <a:rPr lang="en-US" b="0" i="0" dirty="0">
                <a:solidFill>
                  <a:srgbClr val="D1D5DB"/>
                </a:solidFill>
                <a:effectLst/>
                <a:latin typeface="Söhne"/>
              </a:rPr>
              <a:t># DNS Resolution</a:t>
            </a:r>
          </a:p>
          <a:p>
            <a:pPr marL="0" indent="0" algn="l">
              <a:buNone/>
            </a:pPr>
            <a:r>
              <a:rPr lang="en-US" b="0" i="0" dirty="0">
                <a:solidFill>
                  <a:srgbClr val="D1D5DB"/>
                </a:solidFill>
                <a:effectLst/>
                <a:latin typeface="Söhne"/>
              </a:rPr>
              <a:t>URL: https://www.example.com</a:t>
            </a:r>
          </a:p>
          <a:p>
            <a:pPr algn="l">
              <a:buFont typeface="Arial" panose="020B0604020202020204" pitchFamily="34" charset="0"/>
              <a:buChar char="•"/>
            </a:pPr>
            <a:r>
              <a:rPr lang="en-US" b="0" i="0" dirty="0">
                <a:solidFill>
                  <a:srgbClr val="D1D5DB"/>
                </a:solidFill>
                <a:effectLst/>
                <a:latin typeface="Söhne"/>
              </a:rPr>
              <a:t>1. Browser extracts "www.example.com."</a:t>
            </a:r>
          </a:p>
          <a:p>
            <a:pPr algn="l">
              <a:buFont typeface="Arial" panose="020B0604020202020204" pitchFamily="34" charset="0"/>
              <a:buChar char="•"/>
            </a:pPr>
            <a:r>
              <a:rPr lang="en-US" b="0" i="0" dirty="0">
                <a:solidFill>
                  <a:srgbClr val="D1D5DB"/>
                </a:solidFill>
                <a:effectLst/>
                <a:latin typeface="Söhne"/>
              </a:rPr>
              <a:t>2. Browser queries DNS server.</a:t>
            </a:r>
          </a:p>
          <a:p>
            <a:pPr algn="l">
              <a:buFont typeface="Arial" panose="020B0604020202020204" pitchFamily="34" charset="0"/>
              <a:buChar char="•"/>
            </a:pPr>
            <a:r>
              <a:rPr lang="en-US" b="0" i="0" dirty="0">
                <a:solidFill>
                  <a:srgbClr val="D1D5DB"/>
                </a:solidFill>
                <a:effectLst/>
                <a:latin typeface="Söhne"/>
              </a:rPr>
              <a:t>3. DNS server resolves the domain to an IP address (e.g., 192.0.2.1).</a:t>
            </a:r>
          </a:p>
          <a:p>
            <a:pPr algn="l">
              <a:buFont typeface="Arial" panose="020B0604020202020204" pitchFamily="34" charset="0"/>
              <a:buChar char="•"/>
            </a:pPr>
            <a:r>
              <a:rPr lang="en-US" b="0" i="0" dirty="0">
                <a:solidFill>
                  <a:srgbClr val="D1D5DB"/>
                </a:solidFill>
                <a:effectLst/>
                <a:latin typeface="Söhne"/>
              </a:rPr>
              <a:t>4. Browser connects to the IP address to fetch the web page.</a:t>
            </a:r>
          </a:p>
        </p:txBody>
      </p:sp>
    </p:spTree>
    <p:extLst>
      <p:ext uri="{BB962C8B-B14F-4D97-AF65-F5344CB8AC3E}">
        <p14:creationId xmlns:p14="http://schemas.microsoft.com/office/powerpoint/2010/main" val="784165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normAutofit lnSpcReduction="10000"/>
          </a:bodyPr>
          <a:lstStyle/>
          <a:p>
            <a:r>
              <a:rPr lang="en-US" dirty="0"/>
              <a:t>Web Fundamental</a:t>
            </a:r>
          </a:p>
          <a:p>
            <a:r>
              <a:rPr lang="en-US" dirty="0"/>
              <a:t>Computer Networks</a:t>
            </a:r>
          </a:p>
          <a:p>
            <a:r>
              <a:rPr lang="en-US" dirty="0"/>
              <a:t>Evolution of Internet</a:t>
            </a:r>
          </a:p>
          <a:p>
            <a:r>
              <a:rPr lang="en-US" dirty="0"/>
              <a:t>TCP/IP </a:t>
            </a:r>
          </a:p>
          <a:p>
            <a:r>
              <a:rPr lang="en-US" dirty="0"/>
              <a:t>Internet Application</a:t>
            </a:r>
          </a:p>
          <a:p>
            <a:r>
              <a:rPr lang="en-US" dirty="0"/>
              <a:t>Web Protocols</a:t>
            </a:r>
          </a:p>
          <a:p>
            <a:r>
              <a:rPr lang="en-US" dirty="0"/>
              <a:t>Web Browser, Security</a:t>
            </a:r>
          </a:p>
          <a:p>
            <a:r>
              <a:rPr lang="en-US" dirty="0"/>
              <a:t>DNS – Domain Name System</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DED5-DE55-2B2F-552B-45A5D193322C}"/>
              </a:ext>
            </a:extLst>
          </p:cNvPr>
          <p:cNvSpPr>
            <a:spLocks noGrp="1"/>
          </p:cNvSpPr>
          <p:nvPr>
            <p:ph type="title"/>
          </p:nvPr>
        </p:nvSpPr>
        <p:spPr/>
        <p:txBody>
          <a:bodyPr/>
          <a:lstStyle/>
          <a:p>
            <a:r>
              <a:rPr lang="en-IN" b="1" i="0" dirty="0">
                <a:effectLst/>
                <a:latin typeface="Söhne"/>
              </a:rPr>
              <a:t>Computer Networks</a:t>
            </a:r>
            <a:endParaRPr lang="en-IN" dirty="0"/>
          </a:p>
        </p:txBody>
      </p:sp>
      <p:sp>
        <p:nvSpPr>
          <p:cNvPr id="4" name="Content Placeholder 3">
            <a:extLst>
              <a:ext uri="{FF2B5EF4-FFF2-40B4-BE49-F238E27FC236}">
                <a16:creationId xmlns:a16="http://schemas.microsoft.com/office/drawing/2014/main" id="{DE23F76D-9837-819D-2603-837755060E63}"/>
              </a:ext>
            </a:extLst>
          </p:cNvPr>
          <p:cNvSpPr>
            <a:spLocks noGrp="1"/>
          </p:cNvSpPr>
          <p:nvPr>
            <p:ph idx="1"/>
          </p:nvPr>
        </p:nvSpPr>
        <p:spPr/>
        <p:txBody>
          <a:bodyPr/>
          <a:lstStyle/>
          <a:p>
            <a:r>
              <a:rPr lang="en-US" b="0" i="0" dirty="0">
                <a:solidFill>
                  <a:srgbClr val="D1D5DB"/>
                </a:solidFill>
                <a:effectLst/>
                <a:latin typeface="Söhne"/>
              </a:rPr>
              <a:t>Computer networks are systems of interconnected devices such as computers, servers, routers, and switches. These networks enable these devices to communicate and share resources, like files and printers, with each other.</a:t>
            </a:r>
            <a:endParaRPr lang="en-IN" dirty="0"/>
          </a:p>
        </p:txBody>
      </p:sp>
    </p:spTree>
    <p:extLst>
      <p:ext uri="{BB962C8B-B14F-4D97-AF65-F5344CB8AC3E}">
        <p14:creationId xmlns:p14="http://schemas.microsoft.com/office/powerpoint/2010/main" val="4243495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A4A9DE-15FB-134D-A2F1-D6AF01BFD8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510" y="74436"/>
            <a:ext cx="7453804" cy="6709127"/>
          </a:xfrm>
        </p:spPr>
      </p:pic>
    </p:spTree>
    <p:extLst>
      <p:ext uri="{BB962C8B-B14F-4D97-AF65-F5344CB8AC3E}">
        <p14:creationId xmlns:p14="http://schemas.microsoft.com/office/powerpoint/2010/main" val="150464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DED5-DE55-2B2F-552B-45A5D193322C}"/>
              </a:ext>
            </a:extLst>
          </p:cNvPr>
          <p:cNvSpPr>
            <a:spLocks noGrp="1"/>
          </p:cNvSpPr>
          <p:nvPr>
            <p:ph type="title"/>
          </p:nvPr>
        </p:nvSpPr>
        <p:spPr/>
        <p:txBody>
          <a:bodyPr/>
          <a:lstStyle/>
          <a:p>
            <a:r>
              <a:rPr lang="en-IN" b="1" i="0" dirty="0">
                <a:effectLst/>
                <a:latin typeface="Söhne"/>
              </a:rPr>
              <a:t>Introduction to the Internet</a:t>
            </a:r>
            <a:r>
              <a:rPr lang="en-IN" b="0" i="0" dirty="0">
                <a:solidFill>
                  <a:srgbClr val="D1D5DB"/>
                </a:solidFill>
                <a:effectLst/>
                <a:latin typeface="Söhne"/>
              </a:rPr>
              <a:t>:</a:t>
            </a:r>
            <a:endParaRPr lang="en-IN" dirty="0"/>
          </a:p>
        </p:txBody>
      </p:sp>
      <p:sp>
        <p:nvSpPr>
          <p:cNvPr id="4" name="Content Placeholder 3">
            <a:extLst>
              <a:ext uri="{FF2B5EF4-FFF2-40B4-BE49-F238E27FC236}">
                <a16:creationId xmlns:a16="http://schemas.microsoft.com/office/drawing/2014/main" id="{DE23F76D-9837-819D-2603-837755060E63}"/>
              </a:ext>
            </a:extLst>
          </p:cNvPr>
          <p:cNvSpPr>
            <a:spLocks noGrp="1"/>
          </p:cNvSpPr>
          <p:nvPr>
            <p:ph idx="1"/>
          </p:nvPr>
        </p:nvSpPr>
        <p:spPr/>
        <p:txBody>
          <a:bodyPr/>
          <a:lstStyle/>
          <a:p>
            <a:r>
              <a:rPr lang="en-US" b="0" i="0" dirty="0">
                <a:solidFill>
                  <a:srgbClr val="D1D5DB"/>
                </a:solidFill>
                <a:effectLst/>
                <a:latin typeface="Söhne"/>
              </a:rPr>
              <a:t>The internet is a vast, global network of computer networks. It allows for the transmission of data, including text, images, videos, and more, between devices and users worldwide. The internet facilitates services like email, web browsing, and online gaming.</a:t>
            </a:r>
            <a:endParaRPr lang="en-IN" dirty="0"/>
          </a:p>
        </p:txBody>
      </p:sp>
    </p:spTree>
    <p:extLst>
      <p:ext uri="{BB962C8B-B14F-4D97-AF65-F5344CB8AC3E}">
        <p14:creationId xmlns:p14="http://schemas.microsoft.com/office/powerpoint/2010/main" val="264017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3979593-ED46-B907-F3A0-FC8E916CF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958" y="550697"/>
            <a:ext cx="8634908" cy="5756605"/>
          </a:xfrm>
        </p:spPr>
      </p:pic>
    </p:spTree>
    <p:extLst>
      <p:ext uri="{BB962C8B-B14F-4D97-AF65-F5344CB8AC3E}">
        <p14:creationId xmlns:p14="http://schemas.microsoft.com/office/powerpoint/2010/main" val="327860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DED5-DE55-2B2F-552B-45A5D193322C}"/>
              </a:ext>
            </a:extLst>
          </p:cNvPr>
          <p:cNvSpPr>
            <a:spLocks noGrp="1"/>
          </p:cNvSpPr>
          <p:nvPr>
            <p:ph type="title"/>
          </p:nvPr>
        </p:nvSpPr>
        <p:spPr/>
        <p:txBody>
          <a:bodyPr/>
          <a:lstStyle/>
          <a:p>
            <a:r>
              <a:rPr lang="en-IN" b="1" i="0" dirty="0">
                <a:effectLst/>
                <a:latin typeface="Söhne"/>
              </a:rPr>
              <a:t>Evolution of the Internet</a:t>
            </a:r>
            <a:endParaRPr lang="en-IN" dirty="0"/>
          </a:p>
        </p:txBody>
      </p:sp>
      <p:sp>
        <p:nvSpPr>
          <p:cNvPr id="4" name="Content Placeholder 3">
            <a:extLst>
              <a:ext uri="{FF2B5EF4-FFF2-40B4-BE49-F238E27FC236}">
                <a16:creationId xmlns:a16="http://schemas.microsoft.com/office/drawing/2014/main" id="{DE23F76D-9837-819D-2603-837755060E63}"/>
              </a:ext>
            </a:extLst>
          </p:cNvPr>
          <p:cNvSpPr>
            <a:spLocks noGrp="1"/>
          </p:cNvSpPr>
          <p:nvPr>
            <p:ph idx="1"/>
          </p:nvPr>
        </p:nvSpPr>
        <p:spPr/>
        <p:txBody>
          <a:bodyPr/>
          <a:lstStyle/>
          <a:p>
            <a:pPr algn="l">
              <a:buFont typeface="Arial" panose="020B0604020202020204" pitchFamily="34" charset="0"/>
              <a:buChar char="•"/>
            </a:pPr>
            <a:r>
              <a:rPr lang="en-US" b="1" i="0" dirty="0">
                <a:solidFill>
                  <a:srgbClr val="D1D5DB"/>
                </a:solidFill>
                <a:effectLst/>
                <a:latin typeface="Söhne"/>
              </a:rPr>
              <a:t>ARPANET (1969)</a:t>
            </a:r>
            <a:r>
              <a:rPr lang="en-US" b="0" i="0" dirty="0">
                <a:solidFill>
                  <a:srgbClr val="D1D5DB"/>
                </a:solidFill>
                <a:effectLst/>
                <a:latin typeface="Söhne"/>
              </a:rPr>
              <a:t>: ARPANET was the precursor to the modern internet and was created by the U.S. Department of Defense. It connected four research universities and laid the foundation for networked communication.</a:t>
            </a:r>
          </a:p>
          <a:p>
            <a:pPr algn="l">
              <a:buFont typeface="Arial" panose="020B0604020202020204" pitchFamily="34" charset="0"/>
              <a:buChar char="•"/>
            </a:pPr>
            <a:r>
              <a:rPr lang="en-US" b="1" i="0" dirty="0">
                <a:solidFill>
                  <a:srgbClr val="D1D5DB"/>
                </a:solidFill>
                <a:effectLst/>
                <a:latin typeface="Söhne"/>
              </a:rPr>
              <a:t>WWW Invention (1989)</a:t>
            </a:r>
            <a:r>
              <a:rPr lang="en-US" b="0" i="0" dirty="0">
                <a:solidFill>
                  <a:srgbClr val="D1D5DB"/>
                </a:solidFill>
                <a:effectLst/>
                <a:latin typeface="Söhne"/>
              </a:rPr>
              <a:t>: Sir Tim Berners-Lee's invention of the World Wide Web revolutionized the internet by introducing hypertext, URLs, and the first web browser.</a:t>
            </a:r>
          </a:p>
          <a:p>
            <a:pPr algn="l">
              <a:buFont typeface="Arial" panose="020B0604020202020204" pitchFamily="34" charset="0"/>
              <a:buChar char="•"/>
            </a:pPr>
            <a:r>
              <a:rPr lang="en-US" b="1" i="0" dirty="0">
                <a:solidFill>
                  <a:srgbClr val="D1D5DB"/>
                </a:solidFill>
                <a:effectLst/>
                <a:latin typeface="Söhne"/>
              </a:rPr>
              <a:t>Commercialization (late 1990s)</a:t>
            </a:r>
            <a:r>
              <a:rPr lang="en-US" b="0" i="0" dirty="0">
                <a:solidFill>
                  <a:srgbClr val="D1D5DB"/>
                </a:solidFill>
                <a:effectLst/>
                <a:latin typeface="Söhne"/>
              </a:rPr>
              <a:t>: The internet expanded from a research tool into a global commercial platform, leading to the dot-com boom.</a:t>
            </a:r>
          </a:p>
        </p:txBody>
      </p:sp>
    </p:spTree>
    <p:extLst>
      <p:ext uri="{BB962C8B-B14F-4D97-AF65-F5344CB8AC3E}">
        <p14:creationId xmlns:p14="http://schemas.microsoft.com/office/powerpoint/2010/main" val="3704328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675E01-CF63-C547-B7C3-F067898F28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909" y="257957"/>
            <a:ext cx="8691006" cy="6342086"/>
          </a:xfrm>
        </p:spPr>
      </p:pic>
    </p:spTree>
    <p:extLst>
      <p:ext uri="{BB962C8B-B14F-4D97-AF65-F5344CB8AC3E}">
        <p14:creationId xmlns:p14="http://schemas.microsoft.com/office/powerpoint/2010/main" val="3851605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DED5-DE55-2B2F-552B-45A5D193322C}"/>
              </a:ext>
            </a:extLst>
          </p:cNvPr>
          <p:cNvSpPr>
            <a:spLocks noGrp="1"/>
          </p:cNvSpPr>
          <p:nvPr>
            <p:ph type="title"/>
          </p:nvPr>
        </p:nvSpPr>
        <p:spPr/>
        <p:txBody>
          <a:bodyPr/>
          <a:lstStyle/>
          <a:p>
            <a:r>
              <a:rPr lang="en-US" b="1" i="0" dirty="0">
                <a:effectLst/>
                <a:latin typeface="Söhne"/>
              </a:rPr>
              <a:t>TCP/IP: Addressing and Routing</a:t>
            </a:r>
            <a:endParaRPr lang="en-IN" dirty="0"/>
          </a:p>
        </p:txBody>
      </p:sp>
      <p:sp>
        <p:nvSpPr>
          <p:cNvPr id="4" name="Content Placeholder 3">
            <a:extLst>
              <a:ext uri="{FF2B5EF4-FFF2-40B4-BE49-F238E27FC236}">
                <a16:creationId xmlns:a16="http://schemas.microsoft.com/office/drawing/2014/main" id="{DE23F76D-9837-819D-2603-837755060E63}"/>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D1D5DB"/>
                </a:solidFill>
                <a:effectLst/>
                <a:latin typeface="Söhne"/>
              </a:rPr>
              <a:t>Explanation of TCP/IP Protocol</a:t>
            </a:r>
            <a:r>
              <a:rPr lang="en-US" b="0" i="0" dirty="0">
                <a:solidFill>
                  <a:srgbClr val="D1D5DB"/>
                </a:solidFill>
                <a:effectLst/>
                <a:latin typeface="Söhne"/>
              </a:rPr>
              <a:t>: TCP/IP (Transmission Control Protocol/Internet Protocol) is a suite of communication protocols that enables the transmission of data between devices on the internet. It ensures that data packets are delivered reliably and in the correct order.</a:t>
            </a:r>
          </a:p>
        </p:txBody>
      </p:sp>
    </p:spTree>
    <p:extLst>
      <p:ext uri="{BB962C8B-B14F-4D97-AF65-F5344CB8AC3E}">
        <p14:creationId xmlns:p14="http://schemas.microsoft.com/office/powerpoint/2010/main" val="3428979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37</TotalTime>
  <Words>632</Words>
  <Application>Microsoft Office PowerPoint</Application>
  <PresentationFormat>Custom</PresentationFormat>
  <Paragraphs>44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Söhne</vt:lpstr>
      <vt:lpstr>Tech 16x9</vt:lpstr>
      <vt:lpstr>Web Fundamentals</vt:lpstr>
      <vt:lpstr>AGENDA</vt:lpstr>
      <vt:lpstr>Computer Networks</vt:lpstr>
      <vt:lpstr>PowerPoint Presentation</vt:lpstr>
      <vt:lpstr>Introduction to the Internet:</vt:lpstr>
      <vt:lpstr>PowerPoint Presentation</vt:lpstr>
      <vt:lpstr>Evolution of the Internet</vt:lpstr>
      <vt:lpstr>PowerPoint Presentation</vt:lpstr>
      <vt:lpstr>TCP/IP: Addressing and Routing</vt:lpstr>
      <vt:lpstr>PowerPoint Presentation</vt:lpstr>
      <vt:lpstr>TCP/IP: Addressing and Routing</vt:lpstr>
      <vt:lpstr>PowerPoint Presentation</vt:lpstr>
      <vt:lpstr>TCP/IP: Addressing and Routing</vt:lpstr>
      <vt:lpstr>Internet Applications</vt:lpstr>
      <vt:lpstr>World Wide Web: HTTP Protocol</vt:lpstr>
      <vt:lpstr>Introduction to HTTP Protocol:</vt:lpstr>
      <vt:lpstr>How Web Pages are Transmitted:</vt:lpstr>
      <vt:lpstr>Request and Response Example</vt:lpstr>
      <vt:lpstr>URL - Domain Name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dc:title>
  <dc:creator>Vijayanand R</dc:creator>
  <cp:lastModifiedBy>Vijayanand R</cp:lastModifiedBy>
  <cp:revision>1</cp:revision>
  <dcterms:created xsi:type="dcterms:W3CDTF">2023-09-13T10:04:31Z</dcterms:created>
  <dcterms:modified xsi:type="dcterms:W3CDTF">2023-09-13T10:41:33Z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