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2" r:id="rId13"/>
    <p:sldId id="275" r:id="rId14"/>
  </p:sldIdLst>
  <p:sldSz cx="18288000" cy="10287000"/>
  <p:notesSz cx="6858000" cy="9144000"/>
  <p:embeddedFontLst>
    <p:embeddedFont>
      <p:font typeface="DG Jory" panose="020B0604020202020204" charset="-78"/>
      <p:regular r:id="rId15"/>
    </p:embeddedFont>
    <p:embeddedFont>
      <p:font typeface="League Spartan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607933" y="59261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680067" y="-251105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4532839" y="6258288"/>
            <a:ext cx="9222319" cy="29649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Presented by : </a:t>
            </a:r>
            <a:r>
              <a:rPr lang="en-US" sz="4799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B.Tech</a:t>
            </a:r>
            <a:r>
              <a:rPr lang="en-US" sz="4799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CSE 3rd Year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VIJAYARAGAVAN S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ARJUN JAYAKRISHNAN</a:t>
            </a: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SRIVARSHAN S</a:t>
            </a:r>
          </a:p>
          <a:p>
            <a:pPr algn="ctr">
              <a:lnSpc>
                <a:spcPts val="5759"/>
              </a:lnSpc>
            </a:pPr>
            <a:endParaRPr lang="en-US" sz="4799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71799" y="5143500"/>
            <a:ext cx="12573000" cy="47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726"/>
              </a:lnSpc>
              <a:spcBef>
                <a:spcPct val="0"/>
              </a:spcBef>
            </a:pPr>
            <a:r>
              <a:rPr lang="en-US" sz="3105" u="none" strike="noStrike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Transforming Healthcare Through AI and Federated Learning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25901" y="8784851"/>
            <a:ext cx="8664796" cy="47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26"/>
              </a:lnSpc>
            </a:pPr>
            <a:r>
              <a:rPr lang="en-US" sz="3105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Intel Unnati Industrial Training Program | July 2025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43840" y="702706"/>
            <a:ext cx="10200318" cy="4062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IN" sz="8800" b="1" dirty="0">
                <a:latin typeface="Calibri" panose="020F0502020204030204" pitchFamily="34" charset="0"/>
              </a:rPr>
              <a:t>INTEL UNNATI</a:t>
            </a:r>
          </a:p>
          <a:p>
            <a:pPr algn="ctr"/>
            <a:r>
              <a:rPr lang="en-IN" sz="8800" b="1" dirty="0">
                <a:latin typeface="Calibri" panose="020F0502020204030204" pitchFamily="34" charset="0"/>
              </a:rPr>
              <a:t>HEALTHCARE KIOSK</a:t>
            </a:r>
          </a:p>
          <a:p>
            <a:pPr algn="ctr"/>
            <a:r>
              <a:rPr lang="en-IN" sz="8800" b="1" dirty="0">
                <a:latin typeface="Calibri" panose="020F0502020204030204" pitchFamily="34" charset="0"/>
              </a:rPr>
              <a:t>AI REVOLUTION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2C0F6-0360-F11D-94F2-2D2AD63A0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0796DC6-4D8E-7BF4-6915-091103D32354}"/>
              </a:ext>
            </a:extLst>
          </p:cNvPr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264FF84-1772-279E-55F7-0C05F6BE20A5}"/>
              </a:ext>
            </a:extLst>
          </p:cNvPr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9D0BE6E-DE4E-AC27-9919-BB002FDF0A5D}"/>
              </a:ext>
            </a:extLst>
          </p:cNvPr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7591125-943B-5DD8-B88E-4FD5F3075CD0}"/>
              </a:ext>
            </a:extLst>
          </p:cNvPr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6DDC4752-3AA1-69F9-1D3E-8E869BC98F36}"/>
              </a:ext>
            </a:extLst>
          </p:cNvPr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9082E88-6CBE-D7B6-5DEF-74C364C55233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F6FBBA4C-8B2D-1103-2E1F-D0D46DE7E97A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D297DB8-8062-F076-BDDE-7F9326EB16DB}"/>
              </a:ext>
            </a:extLst>
          </p:cNvPr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FB1AB26-6E06-E412-04AF-EEC11FB78E66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0B4B67DC-915E-D9F1-F59F-F580A67B3620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8226CF0A-D922-0042-FF12-208402CEFDD5}"/>
              </a:ext>
            </a:extLst>
          </p:cNvPr>
          <p:cNvSpPr txBox="1"/>
          <p:nvPr/>
        </p:nvSpPr>
        <p:spPr>
          <a:xfrm>
            <a:off x="6146938" y="1541454"/>
            <a:ext cx="6027748" cy="1447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32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FINANCIAL PROJECTIONS AND REVENUE MODEL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23CCDE4F-8AE5-2431-6C08-7F619972A3C5}"/>
              </a:ext>
            </a:extLst>
          </p:cNvPr>
          <p:cNvSpPr txBox="1"/>
          <p:nvPr/>
        </p:nvSpPr>
        <p:spPr>
          <a:xfrm>
            <a:off x="6400800" y="3515972"/>
            <a:ext cx="17198734" cy="65402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7824" lvl="1"/>
            <a:r>
              <a:rPr lang="en-US" sz="25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REVENUE STREAMS:</a:t>
            </a:r>
          </a:p>
          <a:p>
            <a:pPr marL="337824" lvl="1"/>
            <a:r>
              <a:rPr lang="en-US" sz="25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Hardware Sales: Rs 2.5L per kiosk (one-time)</a:t>
            </a:r>
          </a:p>
          <a:p>
            <a:pPr marL="337824" lvl="1"/>
            <a:r>
              <a:rPr lang="en-US" sz="25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Software Licensing: Rs 12K/month per kiosk</a:t>
            </a:r>
          </a:p>
          <a:p>
            <a:pPr marL="337824" lvl="1"/>
            <a:r>
              <a:rPr lang="en-US" sz="25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AI Analytics: Rs 60K/month per 100 kiosks</a:t>
            </a:r>
          </a:p>
          <a:p>
            <a:pPr marL="337824" lvl="1"/>
            <a:r>
              <a:rPr lang="en-US" sz="25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Maintenance: Rs 8K/month per kiosk</a:t>
            </a:r>
          </a:p>
          <a:p>
            <a:pPr marL="337824" lvl="1"/>
            <a:endParaRPr lang="en-US" sz="25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5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3-YEAR FINANCIAL PROJECTIONS:</a:t>
            </a:r>
          </a:p>
          <a:p>
            <a:pPr marL="337824" lvl="1"/>
            <a:r>
              <a:rPr lang="en-US" sz="25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Year 1: 1,000 kiosks | Revenue: Rs 150Cr | Profit: Rs 15Cr</a:t>
            </a:r>
          </a:p>
          <a:p>
            <a:pPr marL="337824" lvl="1"/>
            <a:r>
              <a:rPr lang="en-US" sz="25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Year 2: 3,000 kiosks | Revenue: Rs 450Cr | Profit: Rs 90Cr</a:t>
            </a:r>
          </a:p>
          <a:p>
            <a:pPr marL="337824" lvl="1"/>
            <a:r>
              <a:rPr lang="en-US" sz="25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Year 3: 7,000 kiosks | Revenue: Rs 1,000Cr | Profit: Rs 300Cr</a:t>
            </a:r>
          </a:p>
          <a:p>
            <a:pPr marL="337824" lvl="1"/>
            <a:endParaRPr lang="en-US" sz="25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5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UNIT ECONOMICS:</a:t>
            </a:r>
          </a:p>
          <a:p>
            <a:pPr marL="337824" lvl="1"/>
            <a:r>
              <a:rPr lang="en-US" sz="25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Customer Acquisition Cost: Rs 50,000</a:t>
            </a:r>
          </a:p>
          <a:p>
            <a:pPr marL="337824" lvl="1"/>
            <a:r>
              <a:rPr lang="en-US" sz="25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Customer Lifetime Value: Rs 12,00,000</a:t>
            </a:r>
          </a:p>
          <a:p>
            <a:pPr marL="337824" lvl="1"/>
            <a:r>
              <a:rPr lang="en-US" sz="25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LTV/CAC Ratio: 24:1 (Industry-leading)</a:t>
            </a:r>
          </a:p>
          <a:p>
            <a:pPr marL="337824" lvl="1"/>
            <a:r>
              <a:rPr lang="en-US" sz="25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Gross Margin: 65% | Break-even: 18 months</a:t>
            </a:r>
          </a:p>
          <a:p>
            <a:pPr marL="337824" lvl="1"/>
            <a:r>
              <a:rPr lang="en-US" sz="25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ROI: 300% by Year 3</a:t>
            </a:r>
          </a:p>
        </p:txBody>
      </p:sp>
    </p:spTree>
    <p:extLst>
      <p:ext uri="{BB962C8B-B14F-4D97-AF65-F5344CB8AC3E}">
        <p14:creationId xmlns:p14="http://schemas.microsoft.com/office/powerpoint/2010/main" val="413945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4981F-B121-F3E6-CEFD-CF4BF7CA2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BDC1ACE-8E30-2E59-EDFF-0427E547844F}"/>
              </a:ext>
            </a:extLst>
          </p:cNvPr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9D624D9-A1C4-14CC-0466-9EFA22A74A89}"/>
              </a:ext>
            </a:extLst>
          </p:cNvPr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842D354-5030-636E-08D4-B2D2C19A7EA3}"/>
              </a:ext>
            </a:extLst>
          </p:cNvPr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64390BA-02BA-BDA3-BA80-06C37A9A4A55}"/>
              </a:ext>
            </a:extLst>
          </p:cNvPr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9A813422-9E94-ACDD-40D5-8AE61292F078}"/>
              </a:ext>
            </a:extLst>
          </p:cNvPr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9B762F8-BBBE-E2D9-B97A-F61C34131A26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96C299BB-1DD4-4385-6B7A-3861DDA28BC9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00376D70-6114-6AFD-A425-F396BE8D7FDC}"/>
              </a:ext>
            </a:extLst>
          </p:cNvPr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17E0D5F-9591-1228-E716-8F5EE94FCF42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779E4E28-6D4E-49C0-437E-7BA7309D3FB0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4BBE596B-F04F-B493-9506-3B5B6BD17523}"/>
              </a:ext>
            </a:extLst>
          </p:cNvPr>
          <p:cNvSpPr txBox="1"/>
          <p:nvPr/>
        </p:nvSpPr>
        <p:spPr>
          <a:xfrm>
            <a:off x="6146938" y="1541454"/>
            <a:ext cx="6027748" cy="1447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30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SUSTAINABLE COMPETITIVE ADVANTAGE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8EC010AB-029D-7A57-622F-D31DB57C3EFC}"/>
              </a:ext>
            </a:extLst>
          </p:cNvPr>
          <p:cNvSpPr txBox="1"/>
          <p:nvPr/>
        </p:nvSpPr>
        <p:spPr>
          <a:xfrm>
            <a:off x="6400800" y="3515972"/>
            <a:ext cx="17198734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7824" lvl="1"/>
            <a:r>
              <a:rPr lang="en-US" sz="20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UNIQUE DIFFERENTIATORS:</a:t>
            </a:r>
          </a:p>
          <a:p>
            <a:pPr marL="337824" lvl="1"/>
            <a:endParaRPr lang="en-US" sz="20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First-in-India federated learning healthcare network</a:t>
            </a:r>
          </a:p>
          <a:p>
            <a:pPr marL="337824" lvl="1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Offline multilingual AI (22+ Indian languages)</a:t>
            </a:r>
          </a:p>
          <a:p>
            <a:pPr marL="337824" lvl="1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Deep ABDM integration with India Stack</a:t>
            </a:r>
          </a:p>
          <a:p>
            <a:pPr marL="337824" lvl="1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Intel-optimized edge computing performance</a:t>
            </a:r>
          </a:p>
          <a:p>
            <a:pPr marL="337824" lvl="1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Privacy-preserving collective intelligence</a:t>
            </a:r>
          </a:p>
          <a:p>
            <a:pPr marL="337824" lvl="1"/>
            <a:endParaRPr lang="en-US" sz="20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0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COMPETITIVE COMPARISON:</a:t>
            </a:r>
          </a:p>
          <a:p>
            <a:pPr marL="337824" lvl="1"/>
            <a:endParaRPr lang="en-US" sz="20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Feature                             | Our Solution | Competitors</a:t>
            </a:r>
          </a:p>
          <a:p>
            <a:pPr marL="337824" lvl="1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Federated Learn    | Yes                         | No</a:t>
            </a:r>
          </a:p>
          <a:p>
            <a:pPr marL="337824" lvl="1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22+ Languages        | Yes                         | Limited</a:t>
            </a:r>
          </a:p>
          <a:p>
            <a:pPr marL="337824" lvl="1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ABDM Integration | Yes                         | Partial</a:t>
            </a:r>
          </a:p>
          <a:p>
            <a:pPr marL="337824" lvl="1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Offline AI                         | Yes                         | No</a:t>
            </a:r>
          </a:p>
          <a:p>
            <a:pPr marL="337824" lvl="1"/>
            <a:endParaRPr lang="en-US" sz="20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0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BARRIERS TO ENTRY:</a:t>
            </a:r>
          </a:p>
          <a:p>
            <a:pPr marL="337824" lvl="1"/>
            <a:endParaRPr lang="en-US" sz="20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Patent portfolio (25+ AI/ML patents)</a:t>
            </a:r>
          </a:p>
          <a:p>
            <a:pPr marL="337824" lvl="1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Exclusive Intel partnership</a:t>
            </a:r>
          </a:p>
          <a:p>
            <a:pPr marL="337824" lvl="1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Government certification advantages</a:t>
            </a:r>
          </a:p>
          <a:p>
            <a:pPr marL="337824" lvl="1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Network effects from federated learning</a:t>
            </a:r>
          </a:p>
        </p:txBody>
      </p:sp>
    </p:spTree>
    <p:extLst>
      <p:ext uri="{BB962C8B-B14F-4D97-AF65-F5344CB8AC3E}">
        <p14:creationId xmlns:p14="http://schemas.microsoft.com/office/powerpoint/2010/main" val="79159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447602" y="3436727"/>
            <a:ext cx="5303996" cy="544437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TextBox 12"/>
          <p:cNvSpPr txBox="1"/>
          <p:nvPr/>
        </p:nvSpPr>
        <p:spPr>
          <a:xfrm>
            <a:off x="7113007" y="3572000"/>
            <a:ext cx="4474224" cy="877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0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 RISKS AND MITIGATION STRATEGIES: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150148" y="4690466"/>
            <a:ext cx="4827372" cy="5078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1. REGULATORY COMPLIANCE RISK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Risk: ABDM certification delays .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Mitigation: Early compliance team , regulatory advisory .</a:t>
            </a:r>
          </a:p>
          <a:p>
            <a:endParaRPr lang="en-US" sz="22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2. DATA SECURITY AND PRIVACY RISK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Risk: Patient data breaches .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Mitigation: Federated learning, end-to-end encryption .</a:t>
            </a:r>
          </a:p>
          <a:p>
            <a:endParaRPr lang="en-US" sz="22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3. TECHNOLOGY ADOPTION RESISTANCE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Risk: Healthcare professional reluctance .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Mitigation: Training programs, gradual rollout 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685915" y="4661713"/>
            <a:ext cx="4827372" cy="5416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4. COMPETITION FROM TECH GIANTS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Risk: Google/Microsoft market entry .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Mitigation: First-mover advantage, patents .</a:t>
            </a:r>
          </a:p>
          <a:p>
            <a:endParaRPr lang="en-US" sz="22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5. RURAL CONNECTIVITY CHALLENGES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Risk: Poor internet connectivity . 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Mitigation: Offline AI operation, edge computing . </a:t>
            </a:r>
          </a:p>
          <a:p>
            <a:endParaRPr lang="en-US" sz="22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RISK MONITORING: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Real-time dashboard | Monthly assessments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Quarterly strategy reviews | Annual audits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6071852" y="1580051"/>
            <a:ext cx="6027748" cy="1447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32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COMPREHENSIVE RISK MANAGEMENT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D5F51-D061-DAB4-D83E-F950F5F8B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89C21C73-0BF9-3204-DF9D-EF143D79DA9C}"/>
              </a:ext>
            </a:extLst>
          </p:cNvPr>
          <p:cNvSpPr txBox="1"/>
          <p:nvPr/>
        </p:nvSpPr>
        <p:spPr>
          <a:xfrm>
            <a:off x="9447602" y="3436727"/>
            <a:ext cx="5303996" cy="544437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3B47BED-8F36-D8C2-A829-AB39338480BE}"/>
              </a:ext>
            </a:extLst>
          </p:cNvPr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D66764D-0E74-2299-83B3-56756B1A4DF8}"/>
              </a:ext>
            </a:extLst>
          </p:cNvPr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34747F7C-8FF8-50C3-5F5F-7DA1916B8C99}"/>
              </a:ext>
            </a:extLst>
          </p:cNvPr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DDB72603-6AB3-F109-137C-CC6576609326}"/>
              </a:ext>
            </a:extLst>
          </p:cNvPr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4D5EF41D-0624-E8B3-CEFC-8CA926A55E94}"/>
              </a:ext>
            </a:extLst>
          </p:cNvPr>
          <p:cNvSpPr txBox="1"/>
          <p:nvPr/>
        </p:nvSpPr>
        <p:spPr>
          <a:xfrm>
            <a:off x="6705915" y="3521394"/>
            <a:ext cx="4474224" cy="131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0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CORE TECHNOLOGY ARCHITECTURE</a:t>
            </a:r>
          </a:p>
          <a:p>
            <a:pPr algn="ctr">
              <a:lnSpc>
                <a:spcPts val="3500"/>
              </a:lnSpc>
            </a:pPr>
            <a:endParaRPr lang="en-US" sz="20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DFB76E7-3897-1B6C-3EC8-BE81D3890837}"/>
              </a:ext>
            </a:extLst>
          </p:cNvPr>
          <p:cNvSpPr txBox="1"/>
          <p:nvPr/>
        </p:nvSpPr>
        <p:spPr>
          <a:xfrm>
            <a:off x="4150148" y="4690466"/>
            <a:ext cx="4827372" cy="4739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OPERATING SYSTEM: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• Ubuntu 22.04 LTS with real-time kernel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• Docker + Kubernetes orchestration</a:t>
            </a:r>
          </a:p>
          <a:p>
            <a:endParaRPr lang="en-US" sz="22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AI/ML FRAMEWORK: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• TensorFlow 2.14+, </a:t>
            </a:r>
            <a:r>
              <a:rPr lang="en-US" sz="220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PyTorch</a:t>
            </a:r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2.0+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• Intel </a:t>
            </a:r>
            <a:r>
              <a:rPr lang="en-US" sz="220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OpenVINO</a:t>
            </a:r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for inference optimization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• Custom federated learning framework</a:t>
            </a:r>
          </a:p>
          <a:p>
            <a:endParaRPr lang="en-US" sz="22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NATURAL LANGUAGE PROCESSING: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• AI4Bharat </a:t>
            </a:r>
            <a:r>
              <a:rPr lang="en-US" sz="220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IndicBERT</a:t>
            </a:r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for 22+ languages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• Hugging Face Transformers</a:t>
            </a:r>
          </a:p>
          <a:p>
            <a:endParaRPr lang="en-US" sz="22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E40FE9E9-5C55-C2D2-0145-7D798C3D45A5}"/>
              </a:ext>
            </a:extLst>
          </p:cNvPr>
          <p:cNvSpPr txBox="1"/>
          <p:nvPr/>
        </p:nvSpPr>
        <p:spPr>
          <a:xfrm>
            <a:off x="9685915" y="4661713"/>
            <a:ext cx="4827372" cy="5078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2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DATABASE AND STORAGE</a:t>
            </a:r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: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• MongoDB for patient records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• Redis for caching, </a:t>
            </a:r>
            <a:r>
              <a:rPr lang="en-US" sz="220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InfluxDB</a:t>
            </a:r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for time-series</a:t>
            </a:r>
          </a:p>
          <a:p>
            <a:endParaRPr lang="en-US" sz="22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SECURITY: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• AES-256 encryption, TLS 1.3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• FIDO2/</a:t>
            </a:r>
            <a:r>
              <a:rPr lang="en-US" sz="220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WebAuthn</a:t>
            </a:r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authentication</a:t>
            </a:r>
          </a:p>
          <a:p>
            <a:endParaRPr lang="en-US" sz="22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BACKEND: </a:t>
            </a:r>
            <a:r>
              <a:rPr lang="en-US" sz="220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FastAPI</a:t>
            </a:r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GraphQL</a:t>
            </a:r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, Apache Kafka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FRONTEND: React 18+, Material-UI, PWA</a:t>
            </a:r>
          </a:p>
          <a:p>
            <a:r>
              <a:rPr lang="en-US" sz="2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CLOUD: AWS/Azure multi-cloud, Terraform</a:t>
            </a:r>
          </a:p>
          <a:p>
            <a:endParaRPr lang="en-US" sz="22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DC27E2C5-8105-F388-32A9-F31486232E6D}"/>
              </a:ext>
            </a:extLst>
          </p:cNvPr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036B911-7162-C8AB-F5EE-9366656EC964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8EC8D1DA-31F0-919C-2FF6-3F7463338399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DE850626-EE06-F757-69CA-C2D2BFED40E3}"/>
              </a:ext>
            </a:extLst>
          </p:cNvPr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D6F81622-81C2-91AB-F0B9-2A4887744004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718E1519-5452-F7B9-E3AD-2AF56BFFF233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ED4B9CFB-4B37-2D9B-4CD8-8DC774F21112}"/>
              </a:ext>
            </a:extLst>
          </p:cNvPr>
          <p:cNvSpPr txBox="1"/>
          <p:nvPr/>
        </p:nvSpPr>
        <p:spPr>
          <a:xfrm>
            <a:off x="6071852" y="1580051"/>
            <a:ext cx="6027748" cy="1447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32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COMPREHENSIVE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1035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825193" y="3591690"/>
            <a:ext cx="5303996" cy="5263546"/>
            <a:chOff x="0" y="0"/>
            <a:chExt cx="1396937" cy="138628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96937" cy="1386284"/>
            </a:xfrm>
            <a:custGeom>
              <a:avLst/>
              <a:gdLst/>
              <a:ahLst/>
              <a:cxnLst/>
              <a:rect l="l" t="t" r="r" b="b"/>
              <a:pathLst>
                <a:path w="1396937" h="1386284">
                  <a:moveTo>
                    <a:pt x="0" y="0"/>
                  </a:moveTo>
                  <a:lnTo>
                    <a:pt x="1396937" y="0"/>
                  </a:lnTo>
                  <a:lnTo>
                    <a:pt x="1396937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396937" cy="14339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447602" y="3617553"/>
            <a:ext cx="5303996" cy="5263546"/>
            <a:chOff x="0" y="0"/>
            <a:chExt cx="1396937" cy="13862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96937" cy="1386284"/>
            </a:xfrm>
            <a:custGeom>
              <a:avLst/>
              <a:gdLst/>
              <a:ahLst/>
              <a:cxnLst/>
              <a:rect l="l" t="t" r="r" b="b"/>
              <a:pathLst>
                <a:path w="1396937" h="1386284">
                  <a:moveTo>
                    <a:pt x="0" y="0"/>
                  </a:moveTo>
                  <a:lnTo>
                    <a:pt x="1396937" y="0"/>
                  </a:lnTo>
                  <a:lnTo>
                    <a:pt x="1396937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96937" cy="14339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TextBox 12"/>
          <p:cNvSpPr txBox="1"/>
          <p:nvPr/>
        </p:nvSpPr>
        <p:spPr>
          <a:xfrm>
            <a:off x="4366321" y="3893413"/>
            <a:ext cx="4719361" cy="471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 INNOVATIONS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816003" y="3915151"/>
            <a:ext cx="4722699" cy="471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IMPACT TARGETS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391305" y="3893413"/>
            <a:ext cx="4453054" cy="4996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81"/>
              </a:lnSpc>
            </a:pPr>
            <a:endParaRPr lang="en-US" sz="32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</a:t>
            </a:r>
            <a:r>
              <a:rPr lang="en-US" sz="240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FedHealth</a:t>
            </a:r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-AI</a:t>
            </a:r>
          </a:p>
          <a:p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Privacy-preserving federated learning</a:t>
            </a:r>
          </a:p>
          <a:p>
            <a:endParaRPr lang="en-US" sz="24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</a:t>
            </a:r>
            <a:r>
              <a:rPr lang="en-US" sz="240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BharatHealth</a:t>
            </a:r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-GPT</a:t>
            </a:r>
          </a:p>
          <a:p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22+ Indian languages AI</a:t>
            </a:r>
          </a:p>
          <a:p>
            <a:endParaRPr lang="en-US" sz="24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ABDM Integration</a:t>
            </a:r>
          </a:p>
          <a:p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India Stack compatibility</a:t>
            </a:r>
          </a:p>
          <a:p>
            <a:endParaRPr lang="en-US" sz="24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Intel Edge Computing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12th Gen optimization</a:t>
            </a:r>
            <a:endParaRPr lang="en-US" sz="20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816003" y="4575848"/>
            <a:ext cx="4495381" cy="4140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50 Million Patients</a:t>
            </a:r>
          </a:p>
          <a:p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Served annually</a:t>
            </a:r>
          </a:p>
          <a:p>
            <a:endParaRPr lang="en-US" sz="24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Rs 1,000 Crores</a:t>
            </a:r>
          </a:p>
          <a:p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Revenue in 3 years</a:t>
            </a:r>
          </a:p>
          <a:p>
            <a:endParaRPr lang="en-US" sz="24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10,000+ Kiosks</a:t>
            </a:r>
          </a:p>
          <a:p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Nationwide deployment</a:t>
            </a:r>
          </a:p>
          <a:p>
            <a:endParaRPr lang="en-US" sz="24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70% Reduction</a:t>
            </a:r>
          </a:p>
          <a:p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In waiting times</a:t>
            </a:r>
            <a:endParaRPr lang="en-US" sz="3129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877251" y="1773099"/>
            <a:ext cx="652265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IN" sz="3600" b="1" dirty="0">
                <a:latin typeface="Calibri" panose="020F0502020204030204" pitchFamily="34" charset="0"/>
              </a:rPr>
              <a:t>PROJECT VISION: DEMOCRATIZING HEALTHCARE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436488" y="3447476"/>
            <a:ext cx="4800600" cy="6545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2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CURRENT CHALLENGES:</a:t>
            </a:r>
          </a:p>
          <a:p>
            <a:pPr algn="l"/>
            <a:endParaRPr lang="en-US" sz="32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/>
            <a:r>
              <a:rPr lang="en-US" sz="3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Doctor Shortage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1 doctor per 30,000 people</a:t>
            </a:r>
          </a:p>
          <a:p>
            <a:pPr algn="l"/>
            <a:endParaRPr lang="en-US" sz="32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/>
            <a:r>
              <a:rPr lang="en-US" sz="3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Access Gap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70% lack quality healthcare</a:t>
            </a:r>
          </a:p>
          <a:p>
            <a:pPr algn="l"/>
            <a:endParaRPr lang="en-US" sz="32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/>
            <a:r>
              <a:rPr lang="en-US" sz="3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Language Barriers</a:t>
            </a:r>
          </a:p>
          <a:p>
            <a:pPr algn="l"/>
            <a:r>
              <a:rPr lang="en-US" sz="3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Communication difficulties</a:t>
            </a:r>
          </a:p>
          <a:p>
            <a:pPr algn="l"/>
            <a:endParaRPr lang="en-US" sz="32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/>
            <a:r>
              <a:rPr lang="en-US" sz="3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High Costs</a:t>
            </a:r>
          </a:p>
          <a:p>
            <a:pPr algn="l">
              <a:lnSpc>
                <a:spcPts val="4381"/>
              </a:lnSpc>
            </a:pPr>
            <a:r>
              <a:rPr lang="en-US" sz="32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Expensive delivery</a:t>
            </a:r>
            <a:endParaRPr lang="en-US" sz="3129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600461" y="1595547"/>
            <a:ext cx="5223674" cy="1513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HEALTHCARE CRISIS IN INDIA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7FA5A-1922-726F-8FAD-82F62ACC560E}"/>
              </a:ext>
            </a:extLst>
          </p:cNvPr>
          <p:cNvSpPr txBox="1"/>
          <p:nvPr/>
        </p:nvSpPr>
        <p:spPr>
          <a:xfrm>
            <a:off x="9844421" y="3447476"/>
            <a:ext cx="5458444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00000"/>
                </a:solidFill>
                <a:latin typeface="DG Jory" panose="020B0604020202020204" charset="-78"/>
                <a:cs typeface="DG Jory" panose="020B0604020202020204" charset="-78"/>
              </a:rPr>
              <a:t>MARKET OPPORTUNITY:</a:t>
            </a:r>
          </a:p>
          <a:p>
            <a:endParaRPr lang="en-IN" sz="2800" dirty="0">
              <a:solidFill>
                <a:srgbClr val="000000"/>
              </a:solidFill>
              <a:latin typeface="DG Jory" panose="020B0604020202020204" charset="-78"/>
              <a:cs typeface="DG Jory" panose="020B0604020202020204" charset="-78"/>
            </a:endParaRPr>
          </a:p>
          <a:p>
            <a:r>
              <a:rPr lang="en-IN" sz="2800" dirty="0">
                <a:solidFill>
                  <a:srgbClr val="000000"/>
                </a:solidFill>
                <a:latin typeface="DG Jory" panose="020B0604020202020204" charset="-78"/>
                <a:cs typeface="DG Jory" panose="020B0604020202020204" charset="-78"/>
              </a:rPr>
              <a:t>• </a:t>
            </a:r>
            <a:r>
              <a:rPr lang="en-IN" sz="3200" dirty="0">
                <a:solidFill>
                  <a:srgbClr val="000000"/>
                </a:solidFill>
                <a:latin typeface="DG Jory" panose="020B0604020202020204" charset="-78"/>
                <a:cs typeface="DG Jory" panose="020B0604020202020204" charset="-78"/>
              </a:rPr>
              <a:t>Healthcare Kiosks</a:t>
            </a:r>
          </a:p>
          <a:p>
            <a:r>
              <a:rPr lang="en-IN" sz="3200" dirty="0">
                <a:solidFill>
                  <a:srgbClr val="000000"/>
                </a:solidFill>
                <a:latin typeface="DG Jory" panose="020B0604020202020204" charset="-78"/>
                <a:cs typeface="DG Jory" panose="020B0604020202020204" charset="-78"/>
              </a:rPr>
              <a:t>Rs 2,500 crores (17.2% CAGR)</a:t>
            </a:r>
          </a:p>
          <a:p>
            <a:endParaRPr lang="en-IN" sz="3200" dirty="0">
              <a:solidFill>
                <a:srgbClr val="000000"/>
              </a:solidFill>
              <a:latin typeface="DG Jory" panose="020B0604020202020204" charset="-78"/>
              <a:cs typeface="DG Jory" panose="020B0604020202020204" charset="-78"/>
            </a:endParaRPr>
          </a:p>
          <a:p>
            <a:r>
              <a:rPr lang="en-IN" sz="3200" dirty="0">
                <a:solidFill>
                  <a:srgbClr val="000000"/>
                </a:solidFill>
                <a:latin typeface="DG Jory" panose="020B0604020202020204" charset="-78"/>
                <a:cs typeface="DG Jory" panose="020B0604020202020204" charset="-78"/>
              </a:rPr>
              <a:t>• AI Diagnostics</a:t>
            </a:r>
          </a:p>
          <a:p>
            <a:r>
              <a:rPr lang="en-IN" sz="3200" dirty="0">
                <a:solidFill>
                  <a:srgbClr val="000000"/>
                </a:solidFill>
                <a:latin typeface="DG Jory" panose="020B0604020202020204" charset="-78"/>
                <a:cs typeface="DG Jory" panose="020B0604020202020204" charset="-78"/>
              </a:rPr>
              <a:t>40% CAGR growth</a:t>
            </a:r>
          </a:p>
          <a:p>
            <a:endParaRPr lang="en-IN" sz="3200" dirty="0">
              <a:solidFill>
                <a:srgbClr val="000000"/>
              </a:solidFill>
              <a:latin typeface="DG Jory" panose="020B0604020202020204" charset="-78"/>
              <a:cs typeface="DG Jory" panose="020B0604020202020204" charset="-78"/>
            </a:endParaRPr>
          </a:p>
          <a:p>
            <a:r>
              <a:rPr lang="en-IN" sz="3200" dirty="0">
                <a:solidFill>
                  <a:srgbClr val="000000"/>
                </a:solidFill>
                <a:latin typeface="DG Jory" panose="020B0604020202020204" charset="-78"/>
                <a:cs typeface="DG Jory" panose="020B0604020202020204" charset="-78"/>
              </a:rPr>
              <a:t>• Telemedicine</a:t>
            </a:r>
          </a:p>
          <a:p>
            <a:r>
              <a:rPr lang="en-IN" sz="3200" dirty="0">
                <a:solidFill>
                  <a:srgbClr val="000000"/>
                </a:solidFill>
                <a:latin typeface="DG Jory" panose="020B0604020202020204" charset="-78"/>
                <a:cs typeface="DG Jory" panose="020B0604020202020204" charset="-78"/>
              </a:rPr>
              <a:t>31% CAGR expansion</a:t>
            </a:r>
          </a:p>
          <a:p>
            <a:endParaRPr lang="en-IN" sz="3200" dirty="0">
              <a:solidFill>
                <a:srgbClr val="000000"/>
              </a:solidFill>
              <a:latin typeface="DG Jory" panose="020B0604020202020204" charset="-78"/>
              <a:cs typeface="DG Jory" panose="020B0604020202020204" charset="-78"/>
            </a:endParaRPr>
          </a:p>
          <a:p>
            <a:r>
              <a:rPr lang="en-IN" sz="3200" dirty="0">
                <a:solidFill>
                  <a:srgbClr val="000000"/>
                </a:solidFill>
                <a:latin typeface="DG Jory" panose="020B0604020202020204" charset="-78"/>
                <a:cs typeface="DG Jory" panose="020B0604020202020204" charset="-78"/>
              </a:rPr>
              <a:t>• Total TAM</a:t>
            </a:r>
          </a:p>
          <a:p>
            <a:r>
              <a:rPr lang="en-IN" sz="3200" dirty="0">
                <a:solidFill>
                  <a:srgbClr val="000000"/>
                </a:solidFill>
                <a:latin typeface="DG Jory" panose="020B0604020202020204" charset="-78"/>
                <a:cs typeface="DG Jory" panose="020B0604020202020204" charset="-78"/>
              </a:rPr>
              <a:t>Rs 15,000 crores by 2030</a:t>
            </a:r>
            <a:endParaRPr lang="en-IN" sz="1800" dirty="0">
              <a:solidFill>
                <a:srgbClr val="000000"/>
              </a:solidFill>
              <a:latin typeface="DG Jory" panose="020B0604020202020204" charset="-78"/>
              <a:cs typeface="DG Jory" panose="020B0604020202020204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146938" y="1541454"/>
            <a:ext cx="6027748" cy="147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32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FEDHEALTH-AI: FEDERATED LEARNING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855D6BD5-A918-4249-0DE9-ED6247844FDF}"/>
              </a:ext>
            </a:extLst>
          </p:cNvPr>
          <p:cNvSpPr txBox="1"/>
          <p:nvPr/>
        </p:nvSpPr>
        <p:spPr>
          <a:xfrm>
            <a:off x="5867400" y="3369617"/>
            <a:ext cx="8458200" cy="68018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7824" lvl="1" algn="l"/>
            <a:r>
              <a:rPr lang="en-US" sz="26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INNOVATION FEATURES:</a:t>
            </a:r>
          </a:p>
          <a:p>
            <a:pPr marL="337824" lvl="1" algn="l"/>
            <a:endParaRPr lang="en-US" sz="26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 algn="l"/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Privacy-preserving learning across 10,000+ kiosks</a:t>
            </a:r>
          </a:p>
          <a:p>
            <a:pPr marL="337824" lvl="1" algn="l"/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Patient data never leaves local device</a:t>
            </a:r>
          </a:p>
          <a:p>
            <a:pPr marL="337824" lvl="1" algn="l"/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Secure multi-party computation protocols</a:t>
            </a:r>
          </a:p>
          <a:p>
            <a:pPr marL="337824" lvl="1" algn="l"/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Edge computing with less than 50ms latency</a:t>
            </a:r>
          </a:p>
          <a:p>
            <a:pPr marL="337824" lvl="1" algn="l"/>
            <a:endParaRPr lang="en-US" sz="26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 algn="l"/>
            <a:r>
              <a:rPr lang="en-US" sz="26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ARCHITECTURE:</a:t>
            </a:r>
          </a:p>
          <a:p>
            <a:pPr marL="337824" lvl="1" algn="l"/>
            <a:endParaRPr lang="en-US" sz="26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 algn="l"/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Kiosk A connected to Kiosk B connected to Kiosk C</a:t>
            </a:r>
          </a:p>
          <a:p>
            <a:pPr marL="337824" lvl="1" algn="l"/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All connected to Federated AI Network</a:t>
            </a:r>
          </a:p>
          <a:p>
            <a:pPr marL="337824" lvl="1" algn="l"/>
            <a:endParaRPr lang="en-US" sz="26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 algn="l"/>
            <a:r>
              <a:rPr lang="en-US" sz="26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KEY BENEFITS:</a:t>
            </a:r>
          </a:p>
          <a:p>
            <a:pPr marL="337824" lvl="1" algn="l"/>
            <a:endParaRPr lang="en-US" sz="26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 algn="l"/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91% diagnostic accuracy</a:t>
            </a:r>
          </a:p>
          <a:p>
            <a:pPr marL="337824" lvl="1" algn="l"/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Zero data breach risk</a:t>
            </a:r>
          </a:p>
          <a:p>
            <a:pPr marL="337824" lvl="1" algn="l"/>
            <a:r>
              <a:rPr lang="en-US" sz="2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Collective intelligence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9343F-9F03-8A9D-0596-D9DC37877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59467CC-D490-A61F-5C81-74697097FEA7}"/>
              </a:ext>
            </a:extLst>
          </p:cNvPr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9109B8F-D537-F73B-F000-749B7BA22BA7}"/>
              </a:ext>
            </a:extLst>
          </p:cNvPr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A742EED-DF0D-D5E4-8983-CACCA9C0F021}"/>
              </a:ext>
            </a:extLst>
          </p:cNvPr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9028970-32C6-5A16-A2B1-B101C54AB1F8}"/>
              </a:ext>
            </a:extLst>
          </p:cNvPr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1BC9C89B-C953-E146-0227-5A25853E7ABC}"/>
              </a:ext>
            </a:extLst>
          </p:cNvPr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F0817E5C-10FC-1CCA-55AA-1C9AE396B748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CA8CD123-DD42-640C-7895-60C42A6587CB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EEDEE42-5F25-9040-F79D-B51509A36A30}"/>
              </a:ext>
            </a:extLst>
          </p:cNvPr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96C0220-DFA9-0E0A-1D9D-CC243A068BB6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AD898069-1BB7-2914-02CF-C0FA21BE52D7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6227348C-83D0-49FE-00CF-3076499F9088}"/>
              </a:ext>
            </a:extLst>
          </p:cNvPr>
          <p:cNvSpPr txBox="1"/>
          <p:nvPr/>
        </p:nvSpPr>
        <p:spPr>
          <a:xfrm>
            <a:off x="6146938" y="1541454"/>
            <a:ext cx="6027748" cy="147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32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BHARATHEALTH-GPT: MULTILINGUAL AI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BCD7ABE8-D84C-6666-11AC-5A57D794FB12}"/>
              </a:ext>
            </a:extLst>
          </p:cNvPr>
          <p:cNvSpPr txBox="1"/>
          <p:nvPr/>
        </p:nvSpPr>
        <p:spPr>
          <a:xfrm>
            <a:off x="6629400" y="3301860"/>
            <a:ext cx="14836534" cy="7078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7824" lvl="1" algn="l"/>
            <a:r>
              <a:rPr lang="en-US" sz="20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CORE FEATURES:</a:t>
            </a:r>
          </a:p>
          <a:p>
            <a:pPr marL="337824" lvl="1" algn="l"/>
            <a:endParaRPr lang="en-US" sz="20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 algn="l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Offline AI supporting 22+ Indian languages</a:t>
            </a:r>
          </a:p>
          <a:p>
            <a:pPr marL="337824" lvl="1" algn="l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Real-time vital signs via computer vision</a:t>
            </a:r>
          </a:p>
          <a:p>
            <a:pPr marL="337824" lvl="1" algn="l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Predictive analytics with 91% accuracy</a:t>
            </a:r>
          </a:p>
          <a:p>
            <a:pPr marL="337824" lvl="1" algn="l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Face ID + </a:t>
            </a:r>
            <a:r>
              <a:rPr lang="en-US" sz="200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DigiYatri</a:t>
            </a:r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integration</a:t>
            </a:r>
          </a:p>
          <a:p>
            <a:pPr marL="337824" lvl="1" algn="l"/>
            <a:endParaRPr lang="en-US" sz="20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 algn="l"/>
            <a:r>
              <a:rPr lang="en-US" sz="20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SUPPORTED LANGUAGES:</a:t>
            </a:r>
          </a:p>
          <a:p>
            <a:pPr marL="337824" lvl="1" algn="l"/>
            <a:endParaRPr lang="en-US" sz="20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 algn="l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Hindi, Marathi, Telugu, Tamil, Gujarati, Bengali,</a:t>
            </a:r>
          </a:p>
          <a:p>
            <a:pPr marL="337824" lvl="1" algn="l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Punjabi, Kannada, Malayalam, Urdu + 12 more</a:t>
            </a:r>
          </a:p>
          <a:p>
            <a:pPr marL="337824" lvl="1" algn="l"/>
            <a:endParaRPr lang="en-US" sz="20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 algn="l"/>
            <a:r>
              <a:rPr lang="en-US" sz="20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SAMPLE INTERACTION:</a:t>
            </a:r>
          </a:p>
          <a:p>
            <a:pPr marL="337824" lvl="1" algn="l"/>
            <a:endParaRPr lang="en-US" sz="20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User (Tamil):</a:t>
            </a:r>
            <a:r>
              <a:rPr lang="ta-IN" sz="2000" dirty="0">
                <a:solidFill>
                  <a:srgbClr val="000000"/>
                </a:solidFill>
                <a:latin typeface="Calibri" panose="020F0502020204030204" pitchFamily="34" charset="0"/>
              </a:rPr>
              <a:t>எனக்கு காய்ச்சல் இருக்கிறது</a:t>
            </a:r>
            <a:endParaRPr lang="ta-IN" sz="20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 algn="l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AI: Rest and drink water. See doctor if needed.</a:t>
            </a:r>
          </a:p>
          <a:p>
            <a:pPr marL="337824" lvl="1" algn="l"/>
            <a:endParaRPr lang="en-US" sz="20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 algn="l"/>
            <a:r>
              <a:rPr lang="en-US" sz="20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CAPABILITIES:</a:t>
            </a:r>
          </a:p>
          <a:p>
            <a:pPr marL="337824" lvl="1" algn="l"/>
            <a:endParaRPr lang="en-US" sz="20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 algn="l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Heart rate detection (2 BPM accuracy)</a:t>
            </a:r>
          </a:p>
          <a:p>
            <a:pPr marL="337824" lvl="1" algn="l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Respiratory monitoring (1 breath/min accuracy)</a:t>
            </a:r>
          </a:p>
          <a:p>
            <a:pPr marL="337824" lvl="1" algn="l"/>
            <a:r>
              <a:rPr lang="en-US" sz="20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Stress level analysis</a:t>
            </a:r>
          </a:p>
          <a:p>
            <a:pPr marL="337824" lvl="1" algn="l"/>
            <a:endParaRPr lang="en-US" sz="20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</p:spTree>
    <p:extLst>
      <p:ext uri="{BB962C8B-B14F-4D97-AF65-F5344CB8AC3E}">
        <p14:creationId xmlns:p14="http://schemas.microsoft.com/office/powerpoint/2010/main" val="126618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00D72-BFC7-FEEA-DB6C-C5E6E7335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A1CA54C-0F0E-2978-96FB-95830209C2D7}"/>
              </a:ext>
            </a:extLst>
          </p:cNvPr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8815B23-193F-CA5E-77F1-019A9EA38BEC}"/>
              </a:ext>
            </a:extLst>
          </p:cNvPr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BF96CB7-6E44-EC62-DF88-DAB3665A0561}"/>
              </a:ext>
            </a:extLst>
          </p:cNvPr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7554125-F433-BC72-054E-AC64D942639C}"/>
              </a:ext>
            </a:extLst>
          </p:cNvPr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AD8EAA97-0CC1-4CE9-AB8C-B5DA616D8864}"/>
              </a:ext>
            </a:extLst>
          </p:cNvPr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4F60C11-7F4F-2690-0633-6E7F9786C5A8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FA6E1563-9C61-B8E4-1D83-8331298075A0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E158F4D-7F9E-3C99-29D5-EE5CAE3D2A15}"/>
              </a:ext>
            </a:extLst>
          </p:cNvPr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0551824-A0A4-A06D-5E52-4292023AC2C7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16630CCA-8670-A30A-3A2B-20996E19EBED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2DA5FFCE-F102-0503-9C25-AD531132429D}"/>
              </a:ext>
            </a:extLst>
          </p:cNvPr>
          <p:cNvSpPr txBox="1"/>
          <p:nvPr/>
        </p:nvSpPr>
        <p:spPr>
          <a:xfrm>
            <a:off x="6146938" y="1541454"/>
            <a:ext cx="6027748" cy="147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32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INTEL 12TH GEN OPTIMIZATION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BF11541E-C10E-06FE-C3D5-4B60B3827315}"/>
              </a:ext>
            </a:extLst>
          </p:cNvPr>
          <p:cNvSpPr txBox="1"/>
          <p:nvPr/>
        </p:nvSpPr>
        <p:spPr>
          <a:xfrm>
            <a:off x="7239000" y="3205061"/>
            <a:ext cx="16512934" cy="7109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7824" lvl="1"/>
            <a:r>
              <a:rPr lang="en-US" sz="21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HARDWARE SPECIFICATIONS:</a:t>
            </a:r>
          </a:p>
          <a:p>
            <a:pPr marL="337824" lvl="1"/>
            <a:endParaRPr lang="en-US" sz="21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Intel Core i5-12400 (6 cores, 12 threads)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16GB DDR4 RAM + 512GB </a:t>
            </a:r>
            <a:r>
              <a:rPr lang="en-US" sz="210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NVMe</a:t>
            </a:r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SSD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21.5 inch Full HD touchscreen (IP65 rated)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4K webcam with IR sensors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5G/4G, Wi-Fi 6, Bluetooth 5.2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Biometric scanners (fingerprint + face)</a:t>
            </a:r>
          </a:p>
          <a:p>
            <a:pPr marL="337824" lvl="1"/>
            <a:endParaRPr lang="en-US" sz="21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1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INTEL ECOSYSTEM INTEGRATION:</a:t>
            </a:r>
          </a:p>
          <a:p>
            <a:pPr marL="337824" lvl="1"/>
            <a:endParaRPr lang="en-US" sz="21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1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</a:t>
            </a:r>
            <a:r>
              <a:rPr lang="en-US" sz="210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OpenVINO</a:t>
            </a:r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Toolkit: 3x faster AI inference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Intel Security: Hardware-level protection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Edge AI Acceleration: Real-time processing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Intel </a:t>
            </a:r>
            <a:r>
              <a:rPr lang="en-US" sz="210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oneAPI</a:t>
            </a:r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: Unified programming model</a:t>
            </a:r>
          </a:p>
          <a:p>
            <a:pPr marL="337824" lvl="1"/>
            <a:endParaRPr lang="en-US" sz="21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1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PERFORMANCE BENCHMARKS:</a:t>
            </a:r>
          </a:p>
          <a:p>
            <a:pPr marL="337824" lvl="1"/>
            <a:endParaRPr lang="en-US" sz="21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1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</a:t>
            </a:r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AI Processing: Less than 50ms response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Computer Vision: 30 FPS analysis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System Uptime: 99.9% SLA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Power Efficiency: 65W TDP</a:t>
            </a:r>
          </a:p>
        </p:txBody>
      </p:sp>
    </p:spTree>
    <p:extLst>
      <p:ext uri="{BB962C8B-B14F-4D97-AF65-F5344CB8AC3E}">
        <p14:creationId xmlns:p14="http://schemas.microsoft.com/office/powerpoint/2010/main" val="81830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298A1-59C9-6B35-7355-F5DC89FD8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E473781-F909-A080-284E-373F21DF5E3D}"/>
              </a:ext>
            </a:extLst>
          </p:cNvPr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E5718E1-24EC-7653-1837-6D3E047EA606}"/>
              </a:ext>
            </a:extLst>
          </p:cNvPr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9BB5A38-2CBF-091A-6700-766E8B46A61C}"/>
              </a:ext>
            </a:extLst>
          </p:cNvPr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0C6D6E0-AD99-FC41-3A70-A97511AEDC47}"/>
              </a:ext>
            </a:extLst>
          </p:cNvPr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569F2180-D95C-A0A6-3282-309C96EF7F11}"/>
              </a:ext>
            </a:extLst>
          </p:cNvPr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E82B14F-92D8-9F08-085E-BE03C187E3F9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397FA41E-E7FB-23EF-0782-948FE79DB3EB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CA6B9BED-EE82-40D8-517B-A8DC7CAAC49E}"/>
              </a:ext>
            </a:extLst>
          </p:cNvPr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35FD006-404E-97BF-D9CC-943DE231E35A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67288578-AC35-0FB1-7B79-278B6822A734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19FE8309-C068-ACF6-3B18-467E324A66C1}"/>
              </a:ext>
            </a:extLst>
          </p:cNvPr>
          <p:cNvSpPr txBox="1"/>
          <p:nvPr/>
        </p:nvSpPr>
        <p:spPr>
          <a:xfrm>
            <a:off x="6146938" y="1541454"/>
            <a:ext cx="6027748" cy="147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32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SEAMLESS GOVERNMENT INTEGRATION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80C41B2F-2B97-3636-2735-9585B76D265F}"/>
              </a:ext>
            </a:extLst>
          </p:cNvPr>
          <p:cNvSpPr txBox="1"/>
          <p:nvPr/>
        </p:nvSpPr>
        <p:spPr>
          <a:xfrm>
            <a:off x="6477000" y="3304825"/>
            <a:ext cx="17198734" cy="7017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7824" lvl="1"/>
            <a:r>
              <a:rPr lang="en-US" sz="19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AYUSHMAN BHARAT DIGITAL MISSION (ABDM):</a:t>
            </a:r>
          </a:p>
          <a:p>
            <a:pPr marL="337824" lvl="1"/>
            <a:endParaRPr lang="en-US" sz="19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19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</a:t>
            </a:r>
            <a:r>
              <a:rPr lang="en-US" sz="19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ABHA Number Integration: Unique health identity</a:t>
            </a:r>
          </a:p>
          <a:p>
            <a:pPr marL="337824" lvl="1"/>
            <a:r>
              <a:rPr lang="en-US" sz="19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Health Information Provider (HIP) compliance</a:t>
            </a:r>
          </a:p>
          <a:p>
            <a:pPr marL="337824" lvl="1"/>
            <a:r>
              <a:rPr lang="en-US" sz="19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Electronic Health Records (EHR) compatibility</a:t>
            </a:r>
          </a:p>
          <a:p>
            <a:pPr marL="337824" lvl="1"/>
            <a:r>
              <a:rPr lang="en-US" sz="19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Health Information Exchange (HIE) network</a:t>
            </a:r>
          </a:p>
          <a:p>
            <a:pPr marL="337824" lvl="1"/>
            <a:endParaRPr lang="en-US" sz="19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19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INDIA STACK INTEGRATION:</a:t>
            </a:r>
          </a:p>
          <a:p>
            <a:pPr marL="337824" lvl="1"/>
            <a:endParaRPr lang="en-US" sz="19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19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</a:t>
            </a:r>
            <a:r>
              <a:rPr lang="en-US" sz="19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Aadhaar Authentication: Secure identification</a:t>
            </a:r>
          </a:p>
          <a:p>
            <a:pPr marL="337824" lvl="1"/>
            <a:r>
              <a:rPr lang="en-US" sz="19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UPI Payments: Seamless transactions</a:t>
            </a:r>
          </a:p>
          <a:p>
            <a:pPr marL="337824" lvl="1"/>
            <a:r>
              <a:rPr lang="en-US" sz="19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</a:t>
            </a:r>
            <a:r>
              <a:rPr lang="en-US" sz="190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DigiLocker</a:t>
            </a:r>
            <a:r>
              <a:rPr lang="en-US" sz="19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: Document storage and retrieval</a:t>
            </a:r>
          </a:p>
          <a:p>
            <a:pPr marL="337824" lvl="1"/>
            <a:r>
              <a:rPr lang="en-US" sz="19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</a:t>
            </a:r>
            <a:r>
              <a:rPr lang="en-US" sz="190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eSign</a:t>
            </a:r>
            <a:r>
              <a:rPr lang="en-US" sz="19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Services: Digital prescriptions</a:t>
            </a:r>
          </a:p>
          <a:p>
            <a:pPr marL="337824" lvl="1"/>
            <a:endParaRPr lang="en-US" sz="19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19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DATA FLOW:</a:t>
            </a:r>
          </a:p>
          <a:p>
            <a:pPr marL="337824" lvl="1"/>
            <a:endParaRPr lang="en-US" sz="19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19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Patient - ABHA Auth - Diagnosis - EHR Update</a:t>
            </a:r>
          </a:p>
          <a:p>
            <a:pPr marL="337824" lvl="1"/>
            <a:r>
              <a:rPr lang="en-US" sz="19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- Doctor Consultation - Digital Prescription</a:t>
            </a:r>
          </a:p>
          <a:p>
            <a:pPr marL="337824" lvl="1"/>
            <a:endParaRPr lang="en-US" sz="19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19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COMPLIANCE STANDARDS:</a:t>
            </a:r>
          </a:p>
          <a:p>
            <a:pPr marL="337824" lvl="1"/>
            <a:endParaRPr lang="en-US" sz="19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19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</a:t>
            </a:r>
            <a:r>
              <a:rPr lang="en-US" sz="19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HIPAA-equivalent data protection</a:t>
            </a:r>
          </a:p>
          <a:p>
            <a:pPr marL="337824" lvl="1"/>
            <a:r>
              <a:rPr lang="en-US" sz="19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Digital India Act compliance</a:t>
            </a:r>
          </a:p>
          <a:p>
            <a:pPr marL="337824" lvl="1"/>
            <a:r>
              <a:rPr lang="en-US" sz="19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Medical Device Regulation certified</a:t>
            </a:r>
          </a:p>
        </p:txBody>
      </p:sp>
    </p:spTree>
    <p:extLst>
      <p:ext uri="{BB962C8B-B14F-4D97-AF65-F5344CB8AC3E}">
        <p14:creationId xmlns:p14="http://schemas.microsoft.com/office/powerpoint/2010/main" val="218565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7F672-7C9E-FBD4-3FA0-48F89D15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2488D25-3DB0-E681-FE7E-1FF5477A4C5C}"/>
              </a:ext>
            </a:extLst>
          </p:cNvPr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DFEAA0C-A8AC-4095-0D3A-20EAB7E91BE5}"/>
              </a:ext>
            </a:extLst>
          </p:cNvPr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1A8CBCA-A2E5-EBAC-2B5B-BDD86CB0B52D}"/>
              </a:ext>
            </a:extLst>
          </p:cNvPr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A40F7A1-02BC-0614-1ACE-9CC120AE3FDD}"/>
              </a:ext>
            </a:extLst>
          </p:cNvPr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3AAFBC93-A690-5C6C-73E0-FB3D85426540}"/>
              </a:ext>
            </a:extLst>
          </p:cNvPr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455FE3E-AF53-1559-35A7-6C1F612027D6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46AA5861-FDB1-9041-CD96-3B298D078518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766BB63-1C10-F463-7F86-D00F0321DD64}"/>
              </a:ext>
            </a:extLst>
          </p:cNvPr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98FB4D8-3820-9BCE-4CAA-9730F03DC3A1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827F70AE-9813-CB3D-692E-A9DB7803AE9E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1D2C6C16-96B7-90C3-92E2-6125F1B316DB}"/>
              </a:ext>
            </a:extLst>
          </p:cNvPr>
          <p:cNvSpPr txBox="1"/>
          <p:nvPr/>
        </p:nvSpPr>
        <p:spPr>
          <a:xfrm>
            <a:off x="6146938" y="1541454"/>
            <a:ext cx="6027748" cy="1477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32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5-PHASE IMPLEMENTATION ROADMAP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9A78473E-D8DC-6430-7242-8EA019379281}"/>
              </a:ext>
            </a:extLst>
          </p:cNvPr>
          <p:cNvSpPr txBox="1"/>
          <p:nvPr/>
        </p:nvSpPr>
        <p:spPr>
          <a:xfrm>
            <a:off x="6477000" y="3304825"/>
            <a:ext cx="17198734" cy="70173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7824" lvl="1"/>
            <a:r>
              <a:rPr lang="en-US" sz="24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PHASE 1: PROTOTYPE DEVELOPMENT (Months 1-6)</a:t>
            </a:r>
          </a:p>
          <a:p>
            <a:pPr marL="337824" lvl="1"/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AI model development | Hardware integration</a:t>
            </a:r>
          </a:p>
          <a:p>
            <a:pPr marL="337824" lvl="1"/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ABDM API integration | Target: Working prototype</a:t>
            </a:r>
          </a:p>
          <a:p>
            <a:pPr marL="337824" lvl="1"/>
            <a:endParaRPr lang="en-US" sz="24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4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PHASE 2: PILOT DEPLOYMENT (Months 7-12)</a:t>
            </a:r>
          </a:p>
          <a:p>
            <a:pPr marL="337824" lvl="1"/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100 kiosks across 5 states</a:t>
            </a:r>
          </a:p>
          <a:p>
            <a:pPr marL="337824" lvl="1"/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10,000+ patient testing | Target: Proof of concept</a:t>
            </a:r>
          </a:p>
          <a:p>
            <a:pPr marL="337824" lvl="1"/>
            <a:endParaRPr lang="en-US" sz="24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4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PHASE 3: SCALE-UP (Months 13-18)</a:t>
            </a:r>
          </a:p>
          <a:p>
            <a:pPr marL="337824" lvl="1"/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1,000 kiosks nationwide deployment</a:t>
            </a:r>
          </a:p>
          <a:p>
            <a:pPr marL="337824" lvl="1"/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Target: Market penetration established</a:t>
            </a:r>
          </a:p>
          <a:p>
            <a:pPr marL="337824" lvl="1"/>
            <a:endParaRPr lang="en-US" sz="24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4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PHASE 4: MARKET EXPANSION (Months 19-24)</a:t>
            </a:r>
          </a:p>
          <a:p>
            <a:pPr marL="337824" lvl="1"/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5,000 kiosks across all states</a:t>
            </a:r>
          </a:p>
          <a:p>
            <a:pPr marL="337824" lvl="1"/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Target: Market leadership position</a:t>
            </a:r>
          </a:p>
          <a:p>
            <a:pPr marL="337824" lvl="1"/>
            <a:endParaRPr lang="en-US" sz="24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4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PHASE 5: ECOSYSTEM DOMINANCE (Months 25-30)</a:t>
            </a:r>
          </a:p>
          <a:p>
            <a:pPr marL="337824" lvl="1"/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10,000+ kiosks | Global expansion</a:t>
            </a:r>
          </a:p>
          <a:p>
            <a:pPr marL="337824" lvl="1"/>
            <a:r>
              <a:rPr lang="en-US" sz="2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Target: Global healthcare AI leader</a:t>
            </a:r>
          </a:p>
        </p:txBody>
      </p:sp>
    </p:spTree>
    <p:extLst>
      <p:ext uri="{BB962C8B-B14F-4D97-AF65-F5344CB8AC3E}">
        <p14:creationId xmlns:p14="http://schemas.microsoft.com/office/powerpoint/2010/main" val="316712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1CA3-DCF4-2AEB-D3CE-94CD27A2C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1192A15-916B-C949-CDBF-C1202D100268}"/>
              </a:ext>
            </a:extLst>
          </p:cNvPr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6267E37-C846-0508-F53A-2825076D0C15}"/>
              </a:ext>
            </a:extLst>
          </p:cNvPr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005D1E6-81B6-463C-A7C8-BB43D712B88C}"/>
              </a:ext>
            </a:extLst>
          </p:cNvPr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87D0750-E015-F4F1-834F-E39E732E9879}"/>
              </a:ext>
            </a:extLst>
          </p:cNvPr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51C33DA8-2E96-D029-F00A-D43E9DEAC8A2}"/>
              </a:ext>
            </a:extLst>
          </p:cNvPr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CB85B7B-B83C-80CD-113D-202CFC945052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7A5467A6-64A7-788B-8460-76557E90715F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A900FC1-E767-FC8C-3A6F-15284B20056D}"/>
              </a:ext>
            </a:extLst>
          </p:cNvPr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4AE80EE-FDE8-17A3-5768-F9E22D165F4B}"/>
                </a:ext>
              </a:extLst>
            </p:cNvPr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87D9B9EF-40DF-D622-7666-10A995D6C1AC}"/>
                </a:ext>
              </a:extLst>
            </p:cNvPr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5A22EABF-DFB3-CD3B-A929-7375389AA36E}"/>
              </a:ext>
            </a:extLst>
          </p:cNvPr>
          <p:cNvSpPr txBox="1"/>
          <p:nvPr/>
        </p:nvSpPr>
        <p:spPr>
          <a:xfrm>
            <a:off x="6146938" y="1541454"/>
            <a:ext cx="6027748" cy="146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36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GO-TO-MARKET STRATEGY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070F5795-1FDE-0791-9D87-7BA9A106F99D}"/>
              </a:ext>
            </a:extLst>
          </p:cNvPr>
          <p:cNvSpPr txBox="1"/>
          <p:nvPr/>
        </p:nvSpPr>
        <p:spPr>
          <a:xfrm>
            <a:off x="6477000" y="3304825"/>
            <a:ext cx="17198734" cy="67864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37824" lvl="1"/>
            <a:r>
              <a:rPr lang="en-US" sz="21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TARGET MARKET SEGMENTS:</a:t>
            </a:r>
          </a:p>
          <a:p>
            <a:pPr marL="337824" lvl="1"/>
            <a:endParaRPr lang="en-US" sz="21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1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1. GOVERNMENT SECTOR (40% revenue)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• Health Ministry partnerships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• State health departments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• Primary Health Centers (25,000+ PHCs)</a:t>
            </a:r>
          </a:p>
          <a:p>
            <a:pPr marL="337824" lvl="1"/>
            <a:endParaRPr lang="en-US" sz="21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1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2. PRIVATE HEALTHCARE (35% revenue)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• Hospital chains (Apollo, Fortis, Max)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• Diagnostic centers (Dr. Lal, SRL)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• Corporate wellness programs</a:t>
            </a:r>
          </a:p>
          <a:p>
            <a:pPr marL="337824" lvl="1"/>
            <a:endParaRPr lang="en-US" sz="21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1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3. RURAL AND COMMUNITY (15% revenue)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• Village entrepreneurs and SHG networks</a:t>
            </a:r>
          </a:p>
          <a:p>
            <a:pPr marL="337824" lvl="1"/>
            <a:endParaRPr lang="en-US" sz="2100" b="1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1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4. INSURANCE AND FINTECH (10% revenue)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• Health insurance integration</a:t>
            </a:r>
          </a:p>
          <a:p>
            <a:pPr marL="337824" lvl="1"/>
            <a:endParaRPr lang="en-US" sz="210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marL="337824" lvl="1"/>
            <a:r>
              <a:rPr lang="en-US" sz="2100" b="1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SALES CHANNELS: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Direct Sales | Channel Partners</a:t>
            </a:r>
          </a:p>
          <a:p>
            <a:pPr marL="337824" lvl="1"/>
            <a:r>
              <a:rPr lang="en-US" sz="21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• Digital Marketing | Proof of Value</a:t>
            </a:r>
          </a:p>
        </p:txBody>
      </p:sp>
    </p:spTree>
    <p:extLst>
      <p:ext uri="{BB962C8B-B14F-4D97-AF65-F5344CB8AC3E}">
        <p14:creationId xmlns:p14="http://schemas.microsoft.com/office/powerpoint/2010/main" val="62175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1311</Words>
  <Application>Microsoft Office PowerPoint</Application>
  <PresentationFormat>Custom</PresentationFormat>
  <Paragraphs>284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DG Jory</vt:lpstr>
      <vt:lpstr>Calibri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Minimalist Project Presentation</dc:title>
  <cp:lastModifiedBy>Arjun Jayakrishnan</cp:lastModifiedBy>
  <cp:revision>3</cp:revision>
  <dcterms:created xsi:type="dcterms:W3CDTF">2006-08-16T00:00:00Z</dcterms:created>
  <dcterms:modified xsi:type="dcterms:W3CDTF">2025-07-05T14:38:40Z</dcterms:modified>
  <dc:identifier>DAGsFBW5G5g</dc:identifier>
</cp:coreProperties>
</file>