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686AD-4900-4397-9872-CFCA1B4832F5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46A03-2245-4590-B996-AB61488DF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53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AB25-7D57-7B32-6D75-F54C6E57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8B2FB-C82C-D6C2-EFE2-BD73F959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FFA2-2D4C-00C1-E5B8-3F479755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3089-8355-222B-65D9-D16A9B0B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FEED-2E11-2C23-7FEC-1F9D6724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7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D6EA-F5E9-ABAE-5202-FAED201A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1D8D3-AB94-684D-7CE8-F9989CCE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B473-CAED-CA05-65E4-161AF4ED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EBBE-4FF7-34B5-4B66-F1DD8B49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8D5-425B-31E2-9A62-12B2A4A2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1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0477C-D01C-9CA0-BCA3-B8F70DD8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22D1F-5F1B-76D0-4918-D4B85568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2BB3-1742-5525-B41E-1C4A5C3B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5DAA-930B-636A-D75B-A3E49578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EE4D9-7AAA-B692-3988-8C4E917F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3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D08D-BEE3-2BBA-DD5F-4A8109E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EC75-AE96-97D1-EDC5-42EE591E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7153-9F46-CD3F-0FE1-374DB1E0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1731-E9CC-6892-66CF-71A305A6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D3E2-9277-51E9-F3B4-37D9D89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15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39BD-88D3-BA90-34CA-B4E0361B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F8D53-CE5C-1A23-328F-9A224B4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E0F9D-9424-C231-8F97-A92E25DB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ABBE-613A-E5E1-A055-D481E033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C890-4838-A7E0-5270-2A05D79E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98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AB66-4989-DD55-D259-E26D9056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59A9-7EB3-9E45-5ABD-8D8441F87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0439-D690-0E20-295B-76FC00B8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B417C-E55E-AE8B-4283-D3E87A33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2204-403B-F8C3-3790-DB7DDC25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63A0-60BD-668B-ACEB-26AC0FF9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54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A4A1-4E22-3567-4F53-16ACFD4B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2882C-DF4F-FD67-E814-D9C99156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A032F-DA35-0F78-684C-7CAE9633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9A418-0DA5-6B01-3457-10531EE33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AAB12-453C-C01F-04CD-DEEE4B8ED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9DF00-A044-3341-F9D1-1E64EF9B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CFF6C-CA1A-A8B1-D616-B2BBDD21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42543-1F52-04FE-CC88-655A4A08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46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0C6C-4F99-345A-F73C-67D6A121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9991C-E51E-DE06-35BF-CABAF4A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E952-CCE3-6FE8-F946-76791C6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47C45-2D31-E68A-BF17-78423E9F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4B9C4-449F-89A2-87A6-986BAC58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F9CA5-71E4-04E3-FB8D-F1F473FC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EB730-0356-B172-4AEF-5C3CB034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7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97B-4DF2-D8DA-6407-731759C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E865-45FF-9717-106E-E51C815E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A3D8B-8CF0-EF05-33C7-939112DD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00E69-EC1B-9E37-0678-F24BC64A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8997-3D05-E914-2984-B3055C15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9C5FF-5329-9E6B-6666-29712E78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87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4129-5BB7-9618-6338-3D747BE3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7C273-02C7-355C-03EF-5AFC3D3D8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5998-C95F-95AB-93BF-22086E72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DDEF1-95EC-8F6A-3300-FE7EA015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9D57A-AF62-BA58-D612-66914107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3001-9CA8-398B-6D71-33FC9E7E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31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6CF8D-9AD2-F402-8229-888255DD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62AB-9A1E-89E7-7C36-6365AF3F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BA5D-9744-00D7-1A2E-EDC474742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CFCD-C008-4B8C-BA3A-CF490DE1E7EA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7C1E-D758-0114-F5D2-3AA8DE33D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381B-C048-584D-46AD-3DE44F30C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796E-8A03-4391-A842-964B191468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0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applications/vgg/" TargetMode="External"/><Relationship Id="rId2" Type="http://schemas.openxmlformats.org/officeDocument/2006/relationships/hyperlink" Target="https://www.kaggle.com/datasets/robinreni/revitsone-5clas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eras.io/api/applications/xception/" TargetMode="External"/><Relationship Id="rId5" Type="http://schemas.openxmlformats.org/officeDocument/2006/relationships/hyperlink" Target="https://www.tensorflow.org/api_docs/python/tf/keras/applications/InceptionV3" TargetMode="External"/><Relationship Id="rId4" Type="http://schemas.openxmlformats.org/officeDocument/2006/relationships/hyperlink" Target="https://pytorch.org/vision/main/models/generated/torchvision.models.resnet5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036BC3D5-CA02-D45F-55BF-0CFF9A8D9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7" y="401757"/>
            <a:ext cx="4476750" cy="1724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86844-8441-EB97-1F19-F346BC4750A4}"/>
              </a:ext>
            </a:extLst>
          </p:cNvPr>
          <p:cNvSpPr txBox="1"/>
          <p:nvPr/>
        </p:nvSpPr>
        <p:spPr>
          <a:xfrm>
            <a:off x="5463396" y="4174558"/>
            <a:ext cx="6728604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Jaiharini Mani			          	110131837</a:t>
            </a:r>
          </a:p>
          <a:p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Vijayarangan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Pandurengadurai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Raju 	110128279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Suresh  			110128856</a:t>
            </a:r>
          </a:p>
          <a:p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Mageshwari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Palanisamy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	110142170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3321-3A14-9764-2A48-575AC4367110}"/>
              </a:ext>
            </a:extLst>
          </p:cNvPr>
          <p:cNvSpPr txBox="1"/>
          <p:nvPr/>
        </p:nvSpPr>
        <p:spPr>
          <a:xfrm>
            <a:off x="844392" y="2039324"/>
            <a:ext cx="10503216" cy="70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3FFA5-A794-C9C8-752C-B949596DBF17}"/>
              </a:ext>
            </a:extLst>
          </p:cNvPr>
          <p:cNvSpPr txBox="1"/>
          <p:nvPr/>
        </p:nvSpPr>
        <p:spPr>
          <a:xfrm>
            <a:off x="2889435" y="2390253"/>
            <a:ext cx="6413130" cy="139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Autonomous Vehicles </a:t>
            </a:r>
          </a:p>
          <a:p>
            <a:pPr algn="ctr">
              <a:lnSpc>
                <a:spcPct val="150000"/>
              </a:lnSpc>
            </a:pPr>
            <a:r>
              <a:rPr lang="en-C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ELEC-8900-110</a:t>
            </a:r>
          </a:p>
        </p:txBody>
      </p:sp>
    </p:spTree>
    <p:extLst>
      <p:ext uri="{BB962C8B-B14F-4D97-AF65-F5344CB8AC3E}">
        <p14:creationId xmlns:p14="http://schemas.microsoft.com/office/powerpoint/2010/main" val="360541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6DAB6-74A7-C9AA-06FC-109CF9EB6540}"/>
              </a:ext>
            </a:extLst>
          </p:cNvPr>
          <p:cNvSpPr txBox="1"/>
          <p:nvPr/>
        </p:nvSpPr>
        <p:spPr>
          <a:xfrm>
            <a:off x="3158705" y="2921169"/>
            <a:ext cx="5874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617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76C0A-7144-CB99-1052-E142C3C1FCE8}"/>
              </a:ext>
            </a:extLst>
          </p:cNvPr>
          <p:cNvSpPr txBox="1"/>
          <p:nvPr/>
        </p:nvSpPr>
        <p:spPr>
          <a:xfrm>
            <a:off x="64655" y="2244435"/>
            <a:ext cx="6456218" cy="2047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Driver </a:t>
            </a:r>
            <a:r>
              <a:rPr lang="en-US" sz="38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Behaviour</a:t>
            </a:r>
            <a:r>
              <a:rPr lang="en-US" sz="3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Prediction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Computer Vision</a:t>
            </a:r>
          </a:p>
        </p:txBody>
      </p:sp>
      <p:pic>
        <p:nvPicPr>
          <p:cNvPr id="6" name="Picture 5" descr="A person driving a car&#10;&#10;Description automatically generated">
            <a:extLst>
              <a:ext uri="{FF2B5EF4-FFF2-40B4-BE49-F238E27FC236}">
                <a16:creationId xmlns:a16="http://schemas.microsoft.com/office/drawing/2014/main" id="{B1FB5658-D96E-8C8C-AD89-1FF28BE5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r="1127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93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61FF9-0285-F7ED-28C8-93D04BFAD8BB}"/>
              </a:ext>
            </a:extLst>
          </p:cNvPr>
          <p:cNvSpPr txBox="1"/>
          <p:nvPr/>
        </p:nvSpPr>
        <p:spPr>
          <a:xfrm>
            <a:off x="609602" y="543852"/>
            <a:ext cx="5985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76F870-F788-C038-E2AE-C2FEDFC3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27" y="3167390"/>
            <a:ext cx="11720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7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80110-D47D-036D-4637-CE06ADA5AA63}"/>
              </a:ext>
            </a:extLst>
          </p:cNvPr>
          <p:cNvSpPr txBox="1"/>
          <p:nvPr/>
        </p:nvSpPr>
        <p:spPr>
          <a:xfrm>
            <a:off x="609602" y="1421014"/>
            <a:ext cx="11236034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driver awareness is critical in autonomous vehicles, especially in emergency situations where the driver may need to take control.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dangerous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as texting, chatting, and diversions is a huge challenge.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employs image processing and in-car cameras to monitor driver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detect risky practices, and improve safety via real-time analysis.</a:t>
            </a:r>
          </a:p>
        </p:txBody>
      </p:sp>
    </p:spTree>
    <p:extLst>
      <p:ext uri="{BB962C8B-B14F-4D97-AF65-F5344CB8AC3E}">
        <p14:creationId xmlns:p14="http://schemas.microsoft.com/office/powerpoint/2010/main" val="32849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4B5CC-8A55-2149-3D78-B3B5446CB245}"/>
              </a:ext>
            </a:extLst>
          </p:cNvPr>
          <p:cNvSpPr txBox="1"/>
          <p:nvPr/>
        </p:nvSpPr>
        <p:spPr>
          <a:xfrm>
            <a:off x="678873" y="288728"/>
            <a:ext cx="593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Behavior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0AD6C-DF0D-8C55-6CEC-983216788CD8}"/>
              </a:ext>
            </a:extLst>
          </p:cNvPr>
          <p:cNvSpPr txBox="1"/>
          <p:nvPr/>
        </p:nvSpPr>
        <p:spPr>
          <a:xfrm>
            <a:off x="678873" y="996614"/>
            <a:ext cx="110420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five driver behavior classes were identified and monitored using Computer Vision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Detects if the driver is engaged in conversation, potentially leading to distraction.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Identifies texting or phone usage while driving, a common distraction.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Recognizes if the driver is making turns, an essential part of driving behavior.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Safe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Represents safe and focused driving behavior.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Activities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Includes various distracting behaviors not falling into the other categories.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F5376-6940-B3FF-F3D3-65CA5B54277F}"/>
              </a:ext>
            </a:extLst>
          </p:cNvPr>
          <p:cNvSpPr txBox="1"/>
          <p:nvPr/>
        </p:nvSpPr>
        <p:spPr>
          <a:xfrm>
            <a:off x="1266293" y="1055711"/>
            <a:ext cx="12512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</a:t>
            </a:r>
            <a:r>
              <a:rPr lang="en-CA" sz="2400" b="1" dirty="0"/>
              <a:t> </a:t>
            </a:r>
          </a:p>
          <a:p>
            <a:pPr algn="ctr"/>
            <a:endParaRPr lang="en-CA" dirty="0"/>
          </a:p>
        </p:txBody>
      </p:sp>
      <p:pic>
        <p:nvPicPr>
          <p:cNvPr id="4" name="Picture 3" descr="A person in a hat talking on a cell phone while driving&#10;&#10;Description automatically generated">
            <a:extLst>
              <a:ext uri="{FF2B5EF4-FFF2-40B4-BE49-F238E27FC236}">
                <a16:creationId xmlns:a16="http://schemas.microsoft.com/office/drawing/2014/main" id="{4844FDCB-437B-330E-ADD3-83AD2B4E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8" y="1640697"/>
            <a:ext cx="2860193" cy="2145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2FDE5-ABA7-1486-C37E-D0CD665374E3}"/>
              </a:ext>
            </a:extLst>
          </p:cNvPr>
          <p:cNvSpPr txBox="1"/>
          <p:nvPr/>
        </p:nvSpPr>
        <p:spPr>
          <a:xfrm>
            <a:off x="5017421" y="1055711"/>
            <a:ext cx="1164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Texting</a:t>
            </a:r>
          </a:p>
          <a:p>
            <a:pPr algn="ctr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erson in a car holding a phone&#10;&#10;Description automatically generated">
            <a:extLst>
              <a:ext uri="{FF2B5EF4-FFF2-40B4-BE49-F238E27FC236}">
                <a16:creationId xmlns:a16="http://schemas.microsoft.com/office/drawing/2014/main" id="{187CD2D8-B841-DD11-E4A0-B6105CA8D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81" y="1640696"/>
            <a:ext cx="2860193" cy="2145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C07A6C-8F88-F3F8-CF62-91C24A5AB39F}"/>
              </a:ext>
            </a:extLst>
          </p:cNvPr>
          <p:cNvSpPr txBox="1"/>
          <p:nvPr/>
        </p:nvSpPr>
        <p:spPr>
          <a:xfrm>
            <a:off x="8984701" y="1055711"/>
            <a:ext cx="12512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Turning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driving a car&#10;&#10;Description automatically generated">
            <a:extLst>
              <a:ext uri="{FF2B5EF4-FFF2-40B4-BE49-F238E27FC236}">
                <a16:creationId xmlns:a16="http://schemas.microsoft.com/office/drawing/2014/main" id="{C65802F8-0504-B8B9-E4A0-14516895B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12" y="1640695"/>
            <a:ext cx="3264104" cy="2145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CC012F-8912-6514-191D-A026AE65A99F}"/>
              </a:ext>
            </a:extLst>
          </p:cNvPr>
          <p:cNvSpPr txBox="1"/>
          <p:nvPr/>
        </p:nvSpPr>
        <p:spPr>
          <a:xfrm>
            <a:off x="7173574" y="3966123"/>
            <a:ext cx="1742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erson driving a car&#10;&#10;Description automatically generated">
            <a:extLst>
              <a:ext uri="{FF2B5EF4-FFF2-40B4-BE49-F238E27FC236}">
                <a16:creationId xmlns:a16="http://schemas.microsoft.com/office/drawing/2014/main" id="{169F5C35-9FA7-EB31-A4B6-1D553A7BF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56" y="4571625"/>
            <a:ext cx="2743200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81CD58-6E9D-C732-6D03-4D408316A545}"/>
              </a:ext>
            </a:extLst>
          </p:cNvPr>
          <p:cNvSpPr txBox="1"/>
          <p:nvPr/>
        </p:nvSpPr>
        <p:spPr>
          <a:xfrm>
            <a:off x="2832581" y="3966123"/>
            <a:ext cx="23150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person holding a steering wheel&#10;&#10;Description automatically generated">
            <a:extLst>
              <a:ext uri="{FF2B5EF4-FFF2-40B4-BE49-F238E27FC236}">
                <a16:creationId xmlns:a16="http://schemas.microsoft.com/office/drawing/2014/main" id="{18C444BA-8F4F-740F-7DE5-44D42DC99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13" y="4582216"/>
            <a:ext cx="3640547" cy="20468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4451B3-2145-AED9-0565-D353778FCCA1}"/>
              </a:ext>
            </a:extLst>
          </p:cNvPr>
          <p:cNvSpPr txBox="1"/>
          <p:nvPr/>
        </p:nvSpPr>
        <p:spPr>
          <a:xfrm>
            <a:off x="360218" y="1941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Behavior Classes</a:t>
            </a:r>
          </a:p>
        </p:txBody>
      </p:sp>
    </p:spTree>
    <p:extLst>
      <p:ext uri="{BB962C8B-B14F-4D97-AF65-F5344CB8AC3E}">
        <p14:creationId xmlns:p14="http://schemas.microsoft.com/office/powerpoint/2010/main" val="154697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E4F5A-3DC1-1A89-99C4-DE8FFDE3A377}"/>
              </a:ext>
            </a:extLst>
          </p:cNvPr>
          <p:cNvSpPr txBox="1"/>
          <p:nvPr/>
        </p:nvSpPr>
        <p:spPr>
          <a:xfrm>
            <a:off x="461818" y="303604"/>
            <a:ext cx="5171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5D498-509F-A8FF-3EDF-54F9F5BBDB8A}"/>
              </a:ext>
            </a:extLst>
          </p:cNvPr>
          <p:cNvSpPr txBox="1"/>
          <p:nvPr/>
        </p:nvSpPr>
        <p:spPr>
          <a:xfrm>
            <a:off x="563419" y="1094618"/>
            <a:ext cx="1081578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the following four advanced deep learning models for analyzing and classifying driver behavior.</a:t>
            </a:r>
          </a:p>
          <a:p>
            <a:endParaRPr lang="en-C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A431F45-0A11-D5FA-DDBF-813588CF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19" y="1639024"/>
            <a:ext cx="9809018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convolutional neural network (CNN) that is effective for classifying images.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model that uses shortcuts to help the network learn better and faster.</a:t>
            </a:r>
          </a:p>
          <a:p>
            <a:pPr marL="2857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that uses multiple types of filters to capture different features in images.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advanced version of Inception that improves efficiency by using separable convolutions.</a:t>
            </a:r>
          </a:p>
        </p:txBody>
      </p:sp>
    </p:spTree>
    <p:extLst>
      <p:ext uri="{BB962C8B-B14F-4D97-AF65-F5344CB8AC3E}">
        <p14:creationId xmlns:p14="http://schemas.microsoft.com/office/powerpoint/2010/main" val="311838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84646C-542C-8297-95A7-40F307BB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" y="1261654"/>
            <a:ext cx="10917382" cy="1908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AB821-EAC5-9DD5-5C38-A1B3E6A37BEB}"/>
              </a:ext>
            </a:extLst>
          </p:cNvPr>
          <p:cNvSpPr txBox="1"/>
          <p:nvPr/>
        </p:nvSpPr>
        <p:spPr>
          <a:xfrm>
            <a:off x="461818" y="303604"/>
            <a:ext cx="4418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7AE54-F096-9F9A-ACB7-5A87D6893D47}"/>
              </a:ext>
            </a:extLst>
          </p:cNvPr>
          <p:cNvSpPr txBox="1"/>
          <p:nvPr/>
        </p:nvSpPr>
        <p:spPr>
          <a:xfrm>
            <a:off x="461818" y="3687619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70B16-FC9D-D257-5575-C74F6406C2D7}"/>
              </a:ext>
            </a:extLst>
          </p:cNvPr>
          <p:cNvSpPr txBox="1"/>
          <p:nvPr/>
        </p:nvSpPr>
        <p:spPr>
          <a:xfrm>
            <a:off x="572654" y="4454651"/>
            <a:ext cx="10843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suitable model for this dataset, achieving the highest validation accuracy and lowest loss.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3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4689C-A818-00B2-EE91-1BF55CB8C6DB}"/>
              </a:ext>
            </a:extLst>
          </p:cNvPr>
          <p:cNvSpPr txBox="1"/>
          <p:nvPr/>
        </p:nvSpPr>
        <p:spPr>
          <a:xfrm>
            <a:off x="461818" y="303604"/>
            <a:ext cx="3476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C38A7-DBAE-B240-88C9-F8F479D3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832"/>
          <a:stretch/>
        </p:blipFill>
        <p:spPr>
          <a:xfrm>
            <a:off x="1392675" y="1145054"/>
            <a:ext cx="9406650" cy="49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1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BD983-4138-3823-6275-9782680CF079}"/>
              </a:ext>
            </a:extLst>
          </p:cNvPr>
          <p:cNvSpPr txBox="1"/>
          <p:nvPr/>
        </p:nvSpPr>
        <p:spPr>
          <a:xfrm>
            <a:off x="461818" y="303604"/>
            <a:ext cx="236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12129-AF4C-49A8-5CFC-CDA3CC844DD9}"/>
              </a:ext>
            </a:extLst>
          </p:cNvPr>
          <p:cNvSpPr txBox="1"/>
          <p:nvPr/>
        </p:nvSpPr>
        <p:spPr>
          <a:xfrm>
            <a:off x="603504" y="1106424"/>
            <a:ext cx="1082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marR="457200" indent="-346075" algn="l"/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[1]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RobinReni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“Driver Behavior Dataset,” </a:t>
            </a:r>
            <a:r>
              <a:rPr lang="en-CA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Kaggle.com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2019.            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https://www.kaggle.com/datasets/robinreni/revitsone-5class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(accessed Nov. 26, 2024).</a:t>
            </a:r>
          </a:p>
          <a:p>
            <a:pPr algn="l"/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[2]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Keras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“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Keras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documentation: VGG16 and VGG19,” </a:t>
            </a:r>
            <a:r>
              <a:rPr lang="en-CA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keras.io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https://keras.io/api/applications/vgg/</a:t>
            </a:r>
            <a:endParaRPr lang="en-CA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457200" algn="l"/>
            <a:endParaRPr lang="en-CA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457200" algn="l"/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[3] </a:t>
            </a: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“resnet50 —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Torchvision</a:t>
            </a: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main documentation,” </a:t>
            </a:r>
            <a:r>
              <a:rPr lang="fr-FR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pytorch.org</a:t>
            </a: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https://pytorch.org/vision/main/models/generated/torchvision.models.resnet50.html</a:t>
            </a: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R="457200" algn="l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457200" algn="l"/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[4] “tf.keras.applications.InceptionV3 | TensorFlow v2.16.1,” </a:t>
            </a:r>
            <a:r>
              <a:rPr lang="en-CA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TensorFlow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https://www.tensorflow.org/api_docs/python/tf/keras/applications/InceptionV3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algn="l"/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 </a:t>
            </a:r>
          </a:p>
          <a:p>
            <a:pPr marR="457200" algn="l"/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K. Team, “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Keras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documentation: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Xception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,” </a:t>
            </a:r>
            <a:r>
              <a:rPr lang="en-CA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keras.io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https://keras.io/api/applications/xception/</a:t>
            </a:r>
            <a:r>
              <a:rPr lang="en-C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84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Jaiharini M</dc:creator>
  <cp:lastModifiedBy>Vijayarangan Pandurengadurai Raju</cp:lastModifiedBy>
  <cp:revision>24</cp:revision>
  <dcterms:created xsi:type="dcterms:W3CDTF">2024-03-12T20:50:16Z</dcterms:created>
  <dcterms:modified xsi:type="dcterms:W3CDTF">2024-11-26T18:58:44Z</dcterms:modified>
</cp:coreProperties>
</file>