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35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elvaraj\Downloads\Employee_Dataset%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(1).xlsx]Sheet3!PivotTable1</c:name>
    <c:fmtId val="13"/>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s>
    <c:plotArea>
      <c:layout/>
      <c:barChart>
        <c:barDir val="col"/>
        <c:grouping val="clustered"/>
        <c:varyColors val="0"/>
        <c:ser>
          <c:idx val="0"/>
          <c:order val="0"/>
          <c:tx>
            <c:strRef>
              <c:f>Sheet3!$B$3:$B$4</c:f>
              <c:strCache>
                <c:ptCount val="1"/>
                <c:pt idx="0">
                  <c:v>0.2</c:v>
                </c:pt>
              </c:strCache>
            </c:strRef>
          </c:tx>
          <c:spPr>
            <a:solidFill>
              <a:schemeClr val="accent1"/>
            </a:solidFill>
            <a:ln>
              <a:noFill/>
            </a:ln>
            <a:effectLst/>
          </c:spPr>
          <c:invertIfNegative val="0"/>
          <c:cat>
            <c:multiLvlStrRef>
              <c:f>Sheet3!$A$5:$A$33</c:f>
              <c:multiLvlStrCache>
                <c:ptCount val="26"/>
                <c:lvl>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Accounting</c:v>
                  </c:pt>
                  <c:pt idx="14">
                    <c:v>Business Development</c:v>
                  </c:pt>
                  <c:pt idx="15">
                    <c:v>Engineering</c:v>
                  </c:pt>
                  <c:pt idx="16">
                    <c:v>Human Resources</c:v>
                  </c:pt>
                  <c:pt idx="17">
                    <c:v>Legal</c:v>
                  </c:pt>
                  <c:pt idx="18">
                    <c:v>Marketing</c:v>
                  </c:pt>
                  <c:pt idx="19">
                    <c:v>NULL</c:v>
                  </c:pt>
                  <c:pt idx="20">
                    <c:v>Product Management</c:v>
                  </c:pt>
                  <c:pt idx="21">
                    <c:v>Research and Development</c:v>
                  </c:pt>
                  <c:pt idx="22">
                    <c:v>Sales</c:v>
                  </c:pt>
                  <c:pt idx="23">
                    <c:v>Services</c:v>
                  </c:pt>
                  <c:pt idx="24">
                    <c:v>Support</c:v>
                  </c:pt>
                  <c:pt idx="25">
                    <c:v>Training</c:v>
                  </c:pt>
                </c:lvl>
                <c:lvl>
                  <c:pt idx="0">
                    <c:v>Female</c:v>
                  </c:pt>
                  <c:pt idx="13">
                    <c:v>Male</c:v>
                  </c:pt>
                </c:lvl>
              </c:multiLvlStrCache>
            </c:multiLvlStrRef>
          </c:cat>
          <c:val>
            <c:numRef>
              <c:f>Sheet3!$B$5:$B$33</c:f>
              <c:numCache>
                <c:formatCode>General</c:formatCode>
                <c:ptCount val="26"/>
                <c:pt idx="8">
                  <c:v>0.2</c:v>
                </c:pt>
                <c:pt idx="24">
                  <c:v>0.4</c:v>
                </c:pt>
              </c:numCache>
            </c:numRef>
          </c:val>
          <c:extLst>
            <c:ext xmlns:c16="http://schemas.microsoft.com/office/drawing/2014/chart" uri="{C3380CC4-5D6E-409C-BE32-E72D297353CC}">
              <c16:uniqueId val="{00000000-4EFA-4C08-8951-70B03238CD67}"/>
            </c:ext>
          </c:extLst>
        </c:ser>
        <c:ser>
          <c:idx val="1"/>
          <c:order val="1"/>
          <c:tx>
            <c:strRef>
              <c:f>Sheet3!$C$3:$C$4</c:f>
              <c:strCache>
                <c:ptCount val="1"/>
                <c:pt idx="0">
                  <c:v>0.3</c:v>
                </c:pt>
              </c:strCache>
            </c:strRef>
          </c:tx>
          <c:spPr>
            <a:solidFill>
              <a:schemeClr val="accent2"/>
            </a:solidFill>
            <a:ln>
              <a:noFill/>
            </a:ln>
            <a:effectLst/>
          </c:spPr>
          <c:invertIfNegative val="0"/>
          <c:cat>
            <c:multiLvlStrRef>
              <c:f>Sheet3!$A$5:$A$33</c:f>
              <c:multiLvlStrCache>
                <c:ptCount val="26"/>
                <c:lvl>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Accounting</c:v>
                  </c:pt>
                  <c:pt idx="14">
                    <c:v>Business Development</c:v>
                  </c:pt>
                  <c:pt idx="15">
                    <c:v>Engineering</c:v>
                  </c:pt>
                  <c:pt idx="16">
                    <c:v>Human Resources</c:v>
                  </c:pt>
                  <c:pt idx="17">
                    <c:v>Legal</c:v>
                  </c:pt>
                  <c:pt idx="18">
                    <c:v>Marketing</c:v>
                  </c:pt>
                  <c:pt idx="19">
                    <c:v>NULL</c:v>
                  </c:pt>
                  <c:pt idx="20">
                    <c:v>Product Management</c:v>
                  </c:pt>
                  <c:pt idx="21">
                    <c:v>Research and Development</c:v>
                  </c:pt>
                  <c:pt idx="22">
                    <c:v>Sales</c:v>
                  </c:pt>
                  <c:pt idx="23">
                    <c:v>Services</c:v>
                  </c:pt>
                  <c:pt idx="24">
                    <c:v>Support</c:v>
                  </c:pt>
                  <c:pt idx="25">
                    <c:v>Training</c:v>
                  </c:pt>
                </c:lvl>
                <c:lvl>
                  <c:pt idx="0">
                    <c:v>Female</c:v>
                  </c:pt>
                  <c:pt idx="13">
                    <c:v>Male</c:v>
                  </c:pt>
                </c:lvl>
              </c:multiLvlStrCache>
            </c:multiLvlStrRef>
          </c:cat>
          <c:val>
            <c:numRef>
              <c:f>Sheet3!$C$5:$C$33</c:f>
              <c:numCache>
                <c:formatCode>General</c:formatCode>
                <c:ptCount val="26"/>
                <c:pt idx="0">
                  <c:v>0.6</c:v>
                </c:pt>
                <c:pt idx="3">
                  <c:v>0.3</c:v>
                </c:pt>
                <c:pt idx="4">
                  <c:v>0.3</c:v>
                </c:pt>
                <c:pt idx="9">
                  <c:v>0.3</c:v>
                </c:pt>
                <c:pt idx="12">
                  <c:v>0.3</c:v>
                </c:pt>
                <c:pt idx="13">
                  <c:v>0.89999999999999991</c:v>
                </c:pt>
                <c:pt idx="15">
                  <c:v>0.3</c:v>
                </c:pt>
                <c:pt idx="18">
                  <c:v>0.3</c:v>
                </c:pt>
                <c:pt idx="23">
                  <c:v>0.3</c:v>
                </c:pt>
              </c:numCache>
            </c:numRef>
          </c:val>
          <c:extLst>
            <c:ext xmlns:c16="http://schemas.microsoft.com/office/drawing/2014/chart" uri="{C3380CC4-5D6E-409C-BE32-E72D297353CC}">
              <c16:uniqueId val="{00000001-4EFA-4C08-8951-70B03238CD67}"/>
            </c:ext>
          </c:extLst>
        </c:ser>
        <c:ser>
          <c:idx val="2"/>
          <c:order val="2"/>
          <c:tx>
            <c:strRef>
              <c:f>Sheet3!$D$3:$D$4</c:f>
              <c:strCache>
                <c:ptCount val="1"/>
                <c:pt idx="0">
                  <c:v>0.4</c:v>
                </c:pt>
              </c:strCache>
            </c:strRef>
          </c:tx>
          <c:spPr>
            <a:solidFill>
              <a:schemeClr val="accent3"/>
            </a:solidFill>
            <a:ln>
              <a:noFill/>
            </a:ln>
            <a:effectLst/>
          </c:spPr>
          <c:invertIfNegative val="0"/>
          <c:cat>
            <c:multiLvlStrRef>
              <c:f>Sheet3!$A$5:$A$33</c:f>
              <c:multiLvlStrCache>
                <c:ptCount val="26"/>
                <c:lvl>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Accounting</c:v>
                  </c:pt>
                  <c:pt idx="14">
                    <c:v>Business Development</c:v>
                  </c:pt>
                  <c:pt idx="15">
                    <c:v>Engineering</c:v>
                  </c:pt>
                  <c:pt idx="16">
                    <c:v>Human Resources</c:v>
                  </c:pt>
                  <c:pt idx="17">
                    <c:v>Legal</c:v>
                  </c:pt>
                  <c:pt idx="18">
                    <c:v>Marketing</c:v>
                  </c:pt>
                  <c:pt idx="19">
                    <c:v>NULL</c:v>
                  </c:pt>
                  <c:pt idx="20">
                    <c:v>Product Management</c:v>
                  </c:pt>
                  <c:pt idx="21">
                    <c:v>Research and Development</c:v>
                  </c:pt>
                  <c:pt idx="22">
                    <c:v>Sales</c:v>
                  </c:pt>
                  <c:pt idx="23">
                    <c:v>Services</c:v>
                  </c:pt>
                  <c:pt idx="24">
                    <c:v>Support</c:v>
                  </c:pt>
                  <c:pt idx="25">
                    <c:v>Training</c:v>
                  </c:pt>
                </c:lvl>
                <c:lvl>
                  <c:pt idx="0">
                    <c:v>Female</c:v>
                  </c:pt>
                  <c:pt idx="13">
                    <c:v>Male</c:v>
                  </c:pt>
                </c:lvl>
              </c:multiLvlStrCache>
            </c:multiLvlStrRef>
          </c:cat>
          <c:val>
            <c:numRef>
              <c:f>Sheet3!$D$5:$D$33</c:f>
              <c:numCache>
                <c:formatCode>General</c:formatCode>
                <c:ptCount val="26"/>
                <c:pt idx="1">
                  <c:v>0.4</c:v>
                </c:pt>
                <c:pt idx="8">
                  <c:v>0.4</c:v>
                </c:pt>
                <c:pt idx="12">
                  <c:v>0.4</c:v>
                </c:pt>
                <c:pt idx="16">
                  <c:v>0.8</c:v>
                </c:pt>
                <c:pt idx="22">
                  <c:v>0.4</c:v>
                </c:pt>
              </c:numCache>
            </c:numRef>
          </c:val>
          <c:extLst>
            <c:ext xmlns:c16="http://schemas.microsoft.com/office/drawing/2014/chart" uri="{C3380CC4-5D6E-409C-BE32-E72D297353CC}">
              <c16:uniqueId val="{00000002-4EFA-4C08-8951-70B03238CD67}"/>
            </c:ext>
          </c:extLst>
        </c:ser>
        <c:ser>
          <c:idx val="3"/>
          <c:order val="3"/>
          <c:tx>
            <c:strRef>
              <c:f>Sheet3!$E$3:$E$4</c:f>
              <c:strCache>
                <c:ptCount val="1"/>
                <c:pt idx="0">
                  <c:v>0.5</c:v>
                </c:pt>
              </c:strCache>
            </c:strRef>
          </c:tx>
          <c:spPr>
            <a:solidFill>
              <a:schemeClr val="accent4"/>
            </a:solidFill>
            <a:ln>
              <a:noFill/>
            </a:ln>
            <a:effectLst/>
          </c:spPr>
          <c:invertIfNegative val="0"/>
          <c:cat>
            <c:multiLvlStrRef>
              <c:f>Sheet3!$A$5:$A$33</c:f>
              <c:multiLvlStrCache>
                <c:ptCount val="26"/>
                <c:lvl>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Accounting</c:v>
                  </c:pt>
                  <c:pt idx="14">
                    <c:v>Business Development</c:v>
                  </c:pt>
                  <c:pt idx="15">
                    <c:v>Engineering</c:v>
                  </c:pt>
                  <c:pt idx="16">
                    <c:v>Human Resources</c:v>
                  </c:pt>
                  <c:pt idx="17">
                    <c:v>Legal</c:v>
                  </c:pt>
                  <c:pt idx="18">
                    <c:v>Marketing</c:v>
                  </c:pt>
                  <c:pt idx="19">
                    <c:v>NULL</c:v>
                  </c:pt>
                  <c:pt idx="20">
                    <c:v>Product Management</c:v>
                  </c:pt>
                  <c:pt idx="21">
                    <c:v>Research and Development</c:v>
                  </c:pt>
                  <c:pt idx="22">
                    <c:v>Sales</c:v>
                  </c:pt>
                  <c:pt idx="23">
                    <c:v>Services</c:v>
                  </c:pt>
                  <c:pt idx="24">
                    <c:v>Support</c:v>
                  </c:pt>
                  <c:pt idx="25">
                    <c:v>Training</c:v>
                  </c:pt>
                </c:lvl>
                <c:lvl>
                  <c:pt idx="0">
                    <c:v>Female</c:v>
                  </c:pt>
                  <c:pt idx="13">
                    <c:v>Male</c:v>
                  </c:pt>
                </c:lvl>
              </c:multiLvlStrCache>
            </c:multiLvlStrRef>
          </c:cat>
          <c:val>
            <c:numRef>
              <c:f>Sheet3!$E$5:$E$33</c:f>
              <c:numCache>
                <c:formatCode>General</c:formatCode>
                <c:ptCount val="26"/>
                <c:pt idx="12">
                  <c:v>0.5</c:v>
                </c:pt>
                <c:pt idx="15">
                  <c:v>0.5</c:v>
                </c:pt>
              </c:numCache>
            </c:numRef>
          </c:val>
          <c:extLst>
            <c:ext xmlns:c16="http://schemas.microsoft.com/office/drawing/2014/chart" uri="{C3380CC4-5D6E-409C-BE32-E72D297353CC}">
              <c16:uniqueId val="{00000003-4EFA-4C08-8951-70B03238CD67}"/>
            </c:ext>
          </c:extLst>
        </c:ser>
        <c:ser>
          <c:idx val="4"/>
          <c:order val="4"/>
          <c:tx>
            <c:strRef>
              <c:f>Sheet3!$F$3:$F$4</c:f>
              <c:strCache>
                <c:ptCount val="1"/>
                <c:pt idx="0">
                  <c:v>0.6</c:v>
                </c:pt>
              </c:strCache>
            </c:strRef>
          </c:tx>
          <c:spPr>
            <a:solidFill>
              <a:schemeClr val="accent5"/>
            </a:solidFill>
            <a:ln>
              <a:noFill/>
            </a:ln>
            <a:effectLst/>
          </c:spPr>
          <c:invertIfNegative val="0"/>
          <c:cat>
            <c:multiLvlStrRef>
              <c:f>Sheet3!$A$5:$A$33</c:f>
              <c:multiLvlStrCache>
                <c:ptCount val="26"/>
                <c:lvl>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Accounting</c:v>
                  </c:pt>
                  <c:pt idx="14">
                    <c:v>Business Development</c:v>
                  </c:pt>
                  <c:pt idx="15">
                    <c:v>Engineering</c:v>
                  </c:pt>
                  <c:pt idx="16">
                    <c:v>Human Resources</c:v>
                  </c:pt>
                  <c:pt idx="17">
                    <c:v>Legal</c:v>
                  </c:pt>
                  <c:pt idx="18">
                    <c:v>Marketing</c:v>
                  </c:pt>
                  <c:pt idx="19">
                    <c:v>NULL</c:v>
                  </c:pt>
                  <c:pt idx="20">
                    <c:v>Product Management</c:v>
                  </c:pt>
                  <c:pt idx="21">
                    <c:v>Research and Development</c:v>
                  </c:pt>
                  <c:pt idx="22">
                    <c:v>Sales</c:v>
                  </c:pt>
                  <c:pt idx="23">
                    <c:v>Services</c:v>
                  </c:pt>
                  <c:pt idx="24">
                    <c:v>Support</c:v>
                  </c:pt>
                  <c:pt idx="25">
                    <c:v>Training</c:v>
                  </c:pt>
                </c:lvl>
                <c:lvl>
                  <c:pt idx="0">
                    <c:v>Female</c:v>
                  </c:pt>
                  <c:pt idx="13">
                    <c:v>Male</c:v>
                  </c:pt>
                </c:lvl>
              </c:multiLvlStrCache>
            </c:multiLvlStrRef>
          </c:cat>
          <c:val>
            <c:numRef>
              <c:f>Sheet3!$F$5:$F$33</c:f>
              <c:numCache>
                <c:formatCode>General</c:formatCode>
                <c:ptCount val="26"/>
                <c:pt idx="7">
                  <c:v>0.6</c:v>
                </c:pt>
                <c:pt idx="18">
                  <c:v>0.6</c:v>
                </c:pt>
                <c:pt idx="19">
                  <c:v>0.6</c:v>
                </c:pt>
                <c:pt idx="22">
                  <c:v>0.6</c:v>
                </c:pt>
              </c:numCache>
            </c:numRef>
          </c:val>
          <c:extLst>
            <c:ext xmlns:c16="http://schemas.microsoft.com/office/drawing/2014/chart" uri="{C3380CC4-5D6E-409C-BE32-E72D297353CC}">
              <c16:uniqueId val="{00000004-4EFA-4C08-8951-70B03238CD67}"/>
            </c:ext>
          </c:extLst>
        </c:ser>
        <c:ser>
          <c:idx val="5"/>
          <c:order val="5"/>
          <c:tx>
            <c:strRef>
              <c:f>Sheet3!$G$3:$G$4</c:f>
              <c:strCache>
                <c:ptCount val="1"/>
                <c:pt idx="0">
                  <c:v>0.7</c:v>
                </c:pt>
              </c:strCache>
            </c:strRef>
          </c:tx>
          <c:spPr>
            <a:solidFill>
              <a:schemeClr val="accent6"/>
            </a:solidFill>
            <a:ln>
              <a:noFill/>
            </a:ln>
            <a:effectLst/>
          </c:spPr>
          <c:invertIfNegative val="0"/>
          <c:cat>
            <c:multiLvlStrRef>
              <c:f>Sheet3!$A$5:$A$33</c:f>
              <c:multiLvlStrCache>
                <c:ptCount val="26"/>
                <c:lvl>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Accounting</c:v>
                  </c:pt>
                  <c:pt idx="14">
                    <c:v>Business Development</c:v>
                  </c:pt>
                  <c:pt idx="15">
                    <c:v>Engineering</c:v>
                  </c:pt>
                  <c:pt idx="16">
                    <c:v>Human Resources</c:v>
                  </c:pt>
                  <c:pt idx="17">
                    <c:v>Legal</c:v>
                  </c:pt>
                  <c:pt idx="18">
                    <c:v>Marketing</c:v>
                  </c:pt>
                  <c:pt idx="19">
                    <c:v>NULL</c:v>
                  </c:pt>
                  <c:pt idx="20">
                    <c:v>Product Management</c:v>
                  </c:pt>
                  <c:pt idx="21">
                    <c:v>Research and Development</c:v>
                  </c:pt>
                  <c:pt idx="22">
                    <c:v>Sales</c:v>
                  </c:pt>
                  <c:pt idx="23">
                    <c:v>Services</c:v>
                  </c:pt>
                  <c:pt idx="24">
                    <c:v>Support</c:v>
                  </c:pt>
                  <c:pt idx="25">
                    <c:v>Training</c:v>
                  </c:pt>
                </c:lvl>
                <c:lvl>
                  <c:pt idx="0">
                    <c:v>Female</c:v>
                  </c:pt>
                  <c:pt idx="13">
                    <c:v>Male</c:v>
                  </c:pt>
                </c:lvl>
              </c:multiLvlStrCache>
            </c:multiLvlStrRef>
          </c:cat>
          <c:val>
            <c:numRef>
              <c:f>Sheet3!$G$5:$G$33</c:f>
              <c:numCache>
                <c:formatCode>General</c:formatCode>
                <c:ptCount val="26"/>
                <c:pt idx="12">
                  <c:v>0.7</c:v>
                </c:pt>
                <c:pt idx="17">
                  <c:v>0.7</c:v>
                </c:pt>
                <c:pt idx="19">
                  <c:v>0.7</c:v>
                </c:pt>
                <c:pt idx="23">
                  <c:v>1.4</c:v>
                </c:pt>
              </c:numCache>
            </c:numRef>
          </c:val>
          <c:extLst>
            <c:ext xmlns:c16="http://schemas.microsoft.com/office/drawing/2014/chart" uri="{C3380CC4-5D6E-409C-BE32-E72D297353CC}">
              <c16:uniqueId val="{00000005-4EFA-4C08-8951-70B03238CD67}"/>
            </c:ext>
          </c:extLst>
        </c:ser>
        <c:ser>
          <c:idx val="6"/>
          <c:order val="6"/>
          <c:tx>
            <c:strRef>
              <c:f>Sheet3!$H$3:$H$4</c:f>
              <c:strCache>
                <c:ptCount val="1"/>
                <c:pt idx="0">
                  <c:v>0.8</c:v>
                </c:pt>
              </c:strCache>
            </c:strRef>
          </c:tx>
          <c:spPr>
            <a:solidFill>
              <a:schemeClr val="accent1">
                <a:lumMod val="60000"/>
              </a:schemeClr>
            </a:solidFill>
            <a:ln>
              <a:noFill/>
            </a:ln>
            <a:effectLst/>
          </c:spPr>
          <c:invertIfNegative val="0"/>
          <c:cat>
            <c:multiLvlStrRef>
              <c:f>Sheet3!$A$5:$A$33</c:f>
              <c:multiLvlStrCache>
                <c:ptCount val="26"/>
                <c:lvl>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Accounting</c:v>
                  </c:pt>
                  <c:pt idx="14">
                    <c:v>Business Development</c:v>
                  </c:pt>
                  <c:pt idx="15">
                    <c:v>Engineering</c:v>
                  </c:pt>
                  <c:pt idx="16">
                    <c:v>Human Resources</c:v>
                  </c:pt>
                  <c:pt idx="17">
                    <c:v>Legal</c:v>
                  </c:pt>
                  <c:pt idx="18">
                    <c:v>Marketing</c:v>
                  </c:pt>
                  <c:pt idx="19">
                    <c:v>NULL</c:v>
                  </c:pt>
                  <c:pt idx="20">
                    <c:v>Product Management</c:v>
                  </c:pt>
                  <c:pt idx="21">
                    <c:v>Research and Development</c:v>
                  </c:pt>
                  <c:pt idx="22">
                    <c:v>Sales</c:v>
                  </c:pt>
                  <c:pt idx="23">
                    <c:v>Services</c:v>
                  </c:pt>
                  <c:pt idx="24">
                    <c:v>Support</c:v>
                  </c:pt>
                  <c:pt idx="25">
                    <c:v>Training</c:v>
                  </c:pt>
                </c:lvl>
                <c:lvl>
                  <c:pt idx="0">
                    <c:v>Female</c:v>
                  </c:pt>
                  <c:pt idx="13">
                    <c:v>Male</c:v>
                  </c:pt>
                </c:lvl>
              </c:multiLvlStrCache>
            </c:multiLvlStrRef>
          </c:cat>
          <c:val>
            <c:numRef>
              <c:f>Sheet3!$H$5:$H$33</c:f>
              <c:numCache>
                <c:formatCode>General</c:formatCode>
                <c:ptCount val="26"/>
                <c:pt idx="1">
                  <c:v>1.6</c:v>
                </c:pt>
                <c:pt idx="5">
                  <c:v>0.8</c:v>
                </c:pt>
                <c:pt idx="8">
                  <c:v>1.6</c:v>
                </c:pt>
                <c:pt idx="10">
                  <c:v>0.8</c:v>
                </c:pt>
                <c:pt idx="11">
                  <c:v>0.8</c:v>
                </c:pt>
                <c:pt idx="16">
                  <c:v>0.8</c:v>
                </c:pt>
                <c:pt idx="17">
                  <c:v>0.8</c:v>
                </c:pt>
                <c:pt idx="24">
                  <c:v>1.6</c:v>
                </c:pt>
              </c:numCache>
            </c:numRef>
          </c:val>
          <c:extLst>
            <c:ext xmlns:c16="http://schemas.microsoft.com/office/drawing/2014/chart" uri="{C3380CC4-5D6E-409C-BE32-E72D297353CC}">
              <c16:uniqueId val="{00000006-4EFA-4C08-8951-70B03238CD67}"/>
            </c:ext>
          </c:extLst>
        </c:ser>
        <c:ser>
          <c:idx val="7"/>
          <c:order val="7"/>
          <c:tx>
            <c:strRef>
              <c:f>Sheet3!$I$3:$I$4</c:f>
              <c:strCache>
                <c:ptCount val="1"/>
                <c:pt idx="0">
                  <c:v>0.9</c:v>
                </c:pt>
              </c:strCache>
            </c:strRef>
          </c:tx>
          <c:spPr>
            <a:solidFill>
              <a:schemeClr val="accent2">
                <a:lumMod val="60000"/>
              </a:schemeClr>
            </a:solidFill>
            <a:ln>
              <a:noFill/>
            </a:ln>
            <a:effectLst/>
          </c:spPr>
          <c:invertIfNegative val="0"/>
          <c:cat>
            <c:multiLvlStrRef>
              <c:f>Sheet3!$A$5:$A$33</c:f>
              <c:multiLvlStrCache>
                <c:ptCount val="26"/>
                <c:lvl>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Accounting</c:v>
                  </c:pt>
                  <c:pt idx="14">
                    <c:v>Business Development</c:v>
                  </c:pt>
                  <c:pt idx="15">
                    <c:v>Engineering</c:v>
                  </c:pt>
                  <c:pt idx="16">
                    <c:v>Human Resources</c:v>
                  </c:pt>
                  <c:pt idx="17">
                    <c:v>Legal</c:v>
                  </c:pt>
                  <c:pt idx="18">
                    <c:v>Marketing</c:v>
                  </c:pt>
                  <c:pt idx="19">
                    <c:v>NULL</c:v>
                  </c:pt>
                  <c:pt idx="20">
                    <c:v>Product Management</c:v>
                  </c:pt>
                  <c:pt idx="21">
                    <c:v>Research and Development</c:v>
                  </c:pt>
                  <c:pt idx="22">
                    <c:v>Sales</c:v>
                  </c:pt>
                  <c:pt idx="23">
                    <c:v>Services</c:v>
                  </c:pt>
                  <c:pt idx="24">
                    <c:v>Support</c:v>
                  </c:pt>
                  <c:pt idx="25">
                    <c:v>Training</c:v>
                  </c:pt>
                </c:lvl>
                <c:lvl>
                  <c:pt idx="0">
                    <c:v>Female</c:v>
                  </c:pt>
                  <c:pt idx="13">
                    <c:v>Male</c:v>
                  </c:pt>
                </c:lvl>
              </c:multiLvlStrCache>
            </c:multiLvlStrRef>
          </c:cat>
          <c:val>
            <c:numRef>
              <c:f>Sheet3!$I$5:$I$33</c:f>
              <c:numCache>
                <c:formatCode>General</c:formatCode>
                <c:ptCount val="26"/>
                <c:pt idx="1">
                  <c:v>0.9</c:v>
                </c:pt>
                <c:pt idx="5">
                  <c:v>0.9</c:v>
                </c:pt>
              </c:numCache>
            </c:numRef>
          </c:val>
          <c:extLst>
            <c:ext xmlns:c16="http://schemas.microsoft.com/office/drawing/2014/chart" uri="{C3380CC4-5D6E-409C-BE32-E72D297353CC}">
              <c16:uniqueId val="{00000007-4EFA-4C08-8951-70B03238CD67}"/>
            </c:ext>
          </c:extLst>
        </c:ser>
        <c:ser>
          <c:idx val="8"/>
          <c:order val="8"/>
          <c:tx>
            <c:strRef>
              <c:f>Sheet3!$J$3:$J$4</c:f>
              <c:strCache>
                <c:ptCount val="1"/>
                <c:pt idx="0">
                  <c:v>1</c:v>
                </c:pt>
              </c:strCache>
            </c:strRef>
          </c:tx>
          <c:spPr>
            <a:solidFill>
              <a:schemeClr val="accent3">
                <a:lumMod val="60000"/>
              </a:schemeClr>
            </a:solidFill>
            <a:ln>
              <a:noFill/>
            </a:ln>
            <a:effectLst/>
          </c:spPr>
          <c:invertIfNegative val="0"/>
          <c:cat>
            <c:multiLvlStrRef>
              <c:f>Sheet3!$A$5:$A$33</c:f>
              <c:multiLvlStrCache>
                <c:ptCount val="26"/>
                <c:lvl>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Accounting</c:v>
                  </c:pt>
                  <c:pt idx="14">
                    <c:v>Business Development</c:v>
                  </c:pt>
                  <c:pt idx="15">
                    <c:v>Engineering</c:v>
                  </c:pt>
                  <c:pt idx="16">
                    <c:v>Human Resources</c:v>
                  </c:pt>
                  <c:pt idx="17">
                    <c:v>Legal</c:v>
                  </c:pt>
                  <c:pt idx="18">
                    <c:v>Marketing</c:v>
                  </c:pt>
                  <c:pt idx="19">
                    <c:v>NULL</c:v>
                  </c:pt>
                  <c:pt idx="20">
                    <c:v>Product Management</c:v>
                  </c:pt>
                  <c:pt idx="21">
                    <c:v>Research and Development</c:v>
                  </c:pt>
                  <c:pt idx="22">
                    <c:v>Sales</c:v>
                  </c:pt>
                  <c:pt idx="23">
                    <c:v>Services</c:v>
                  </c:pt>
                  <c:pt idx="24">
                    <c:v>Support</c:v>
                  </c:pt>
                  <c:pt idx="25">
                    <c:v>Training</c:v>
                  </c:pt>
                </c:lvl>
                <c:lvl>
                  <c:pt idx="0">
                    <c:v>Female</c:v>
                  </c:pt>
                  <c:pt idx="13">
                    <c:v>Male</c:v>
                  </c:pt>
                </c:lvl>
              </c:multiLvlStrCache>
            </c:multiLvlStrRef>
          </c:cat>
          <c:val>
            <c:numRef>
              <c:f>Sheet3!$J$5:$J$33</c:f>
              <c:numCache>
                <c:formatCode>General</c:formatCode>
                <c:ptCount val="26"/>
                <c:pt idx="0">
                  <c:v>6</c:v>
                </c:pt>
                <c:pt idx="1">
                  <c:v>5</c:v>
                </c:pt>
                <c:pt idx="2">
                  <c:v>3</c:v>
                </c:pt>
                <c:pt idx="3">
                  <c:v>4</c:v>
                </c:pt>
                <c:pt idx="4">
                  <c:v>6</c:v>
                </c:pt>
                <c:pt idx="5">
                  <c:v>2</c:v>
                </c:pt>
                <c:pt idx="6">
                  <c:v>4</c:v>
                </c:pt>
                <c:pt idx="7">
                  <c:v>9</c:v>
                </c:pt>
                <c:pt idx="8">
                  <c:v>7</c:v>
                </c:pt>
                <c:pt idx="9">
                  <c:v>3</c:v>
                </c:pt>
                <c:pt idx="10">
                  <c:v>9</c:v>
                </c:pt>
                <c:pt idx="11">
                  <c:v>7</c:v>
                </c:pt>
                <c:pt idx="12">
                  <c:v>8</c:v>
                </c:pt>
                <c:pt idx="13">
                  <c:v>8</c:v>
                </c:pt>
                <c:pt idx="14">
                  <c:v>12</c:v>
                </c:pt>
                <c:pt idx="15">
                  <c:v>8</c:v>
                </c:pt>
                <c:pt idx="16">
                  <c:v>2</c:v>
                </c:pt>
                <c:pt idx="17">
                  <c:v>8</c:v>
                </c:pt>
                <c:pt idx="18">
                  <c:v>4</c:v>
                </c:pt>
                <c:pt idx="19">
                  <c:v>2</c:v>
                </c:pt>
                <c:pt idx="20">
                  <c:v>8</c:v>
                </c:pt>
                <c:pt idx="21">
                  <c:v>4</c:v>
                </c:pt>
                <c:pt idx="22">
                  <c:v>3</c:v>
                </c:pt>
                <c:pt idx="23">
                  <c:v>3</c:v>
                </c:pt>
                <c:pt idx="24">
                  <c:v>4</c:v>
                </c:pt>
                <c:pt idx="25">
                  <c:v>6</c:v>
                </c:pt>
              </c:numCache>
            </c:numRef>
          </c:val>
          <c:extLst>
            <c:ext xmlns:c16="http://schemas.microsoft.com/office/drawing/2014/chart" uri="{C3380CC4-5D6E-409C-BE32-E72D297353CC}">
              <c16:uniqueId val="{00000008-4EFA-4C08-8951-70B03238CD67}"/>
            </c:ext>
          </c:extLst>
        </c:ser>
        <c:dLbls>
          <c:showLegendKey val="0"/>
          <c:showVal val="0"/>
          <c:showCatName val="0"/>
          <c:showSerName val="0"/>
          <c:showPercent val="0"/>
          <c:showBubbleSize val="0"/>
        </c:dLbls>
        <c:gapWidth val="219"/>
        <c:overlap val="-27"/>
        <c:axId val="1835695440"/>
        <c:axId val="1835701680"/>
      </c:barChart>
      <c:catAx>
        <c:axId val="1835695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5701680"/>
        <c:crosses val="autoZero"/>
        <c:auto val="1"/>
        <c:lblAlgn val="ctr"/>
        <c:lblOffset val="100"/>
        <c:noMultiLvlLbl val="0"/>
      </c:catAx>
      <c:valAx>
        <c:axId val="1835701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569544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586332"/>
          </a:xfrm>
          <a:prstGeom prst="rect">
            <a:avLst/>
          </a:prstGeom>
        </p:spPr>
        <p:txBody>
          <a:bodyPr vert="horz" wrap="square" lIns="0" tIns="16510" rIns="0" bIns="0" rtlCol="0">
            <a:spAutoFit/>
          </a:bodyPr>
          <a:lstStyle/>
          <a:p>
            <a:pPr marL="3213735" algn="ctr">
              <a:spcBef>
                <a:spcPts val="130"/>
              </a:spcBef>
            </a:pPr>
            <a:r>
              <a:rPr lang="en-US" sz="3400" b="1" dirty="0" smtClean="0">
                <a:solidFill>
                  <a:srgbClr val="0F0F0F"/>
                </a:solidFill>
                <a:latin typeface="Times New Roman" panose="02020603050405020304" pitchFamily="18" charset="0"/>
                <a:cs typeface="Times New Roman" panose="02020603050405020304" pitchFamily="18" charset="0"/>
              </a:rPr>
              <a:t>EMPLOYEE DATA ANALYSIS USING EXCEL</a:t>
            </a:r>
            <a:r>
              <a:rPr lang="en-US" sz="3400" b="1" i="0" dirty="0" smtClean="0">
                <a:solidFill>
                  <a:srgbClr val="0F0F0F"/>
                </a:solidFill>
                <a:effectLst/>
                <a:latin typeface="Times New Roman" panose="02020603050405020304" pitchFamily="18" charset="0"/>
                <a:cs typeface="Times New Roman" panose="02020603050405020304" pitchFamily="18" charset="0"/>
              </a:rPr>
              <a:t> </a:t>
            </a:r>
            <a:r>
              <a:rPr lang="en-US" sz="3400" b="1" i="0" dirty="0">
                <a:solidFill>
                  <a:srgbClr val="0F0F0F"/>
                </a:solidFill>
                <a:effectLst/>
                <a:latin typeface="Roboto" panose="020F0502020204030204" pitchFamily="2" charset="0"/>
              </a:rPr>
              <a:t/>
            </a:r>
            <a:br>
              <a:rPr lang="en-US" sz="3400" b="1" i="0" dirty="0">
                <a:solidFill>
                  <a:srgbClr val="0F0F0F"/>
                </a:solidFill>
                <a:effectLst/>
                <a:latin typeface="Roboto" panose="020F0502020204030204" pitchFamily="2" charset="0"/>
              </a:rPr>
            </a:br>
            <a:endParaRPr sz="3400"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2523510"/>
            <a:ext cx="8610600" cy="2308324"/>
          </a:xfrm>
          <a:prstGeom prst="rect">
            <a:avLst/>
          </a:prstGeom>
          <a:noFill/>
        </p:spPr>
        <p:txBody>
          <a:bodyPr wrap="square" rtlCol="0">
            <a:spAutoFit/>
          </a:bodyPr>
          <a:lstStyle/>
          <a:p>
            <a:r>
              <a:rPr lang="en-US" sz="2400" b="1" dirty="0"/>
              <a:t>STUDENT </a:t>
            </a:r>
            <a:r>
              <a:rPr lang="en-US" sz="2400" b="1" dirty="0" smtClean="0"/>
              <a:t>NAME: VIJAYALAKSHMI.S</a:t>
            </a:r>
          </a:p>
          <a:p>
            <a:r>
              <a:rPr lang="en-US" sz="2400" b="1" dirty="0" smtClean="0"/>
              <a:t>REGISTER NO</a:t>
            </a:r>
            <a:r>
              <a:rPr lang="en-US" sz="2400" b="1" dirty="0"/>
              <a:t>: </a:t>
            </a:r>
            <a:r>
              <a:rPr lang="en-US" sz="2400" b="1" dirty="0" smtClean="0"/>
              <a:t>CB19137ABA1FC79815F45B3700786E41</a:t>
            </a:r>
          </a:p>
          <a:p>
            <a:r>
              <a:rPr lang="en-US" sz="2400" b="1" dirty="0" smtClean="0"/>
              <a:t>COLLEGE REGISTER NO: 312208812</a:t>
            </a:r>
            <a:endParaRPr lang="en-US" sz="2400" b="1" dirty="0"/>
          </a:p>
          <a:p>
            <a:r>
              <a:rPr lang="en-US" sz="2400" b="1" dirty="0" smtClean="0"/>
              <a:t>DEPARTMENT:B.COM[GENERAL] SHIFT-II</a:t>
            </a:r>
            <a:endParaRPr lang="en-US" sz="2400" b="1" dirty="0"/>
          </a:p>
          <a:p>
            <a:r>
              <a:rPr lang="en-US" sz="2400" b="1" dirty="0" smtClean="0"/>
              <a:t>COLLEGE: MEENAKSHI COLLEGE FOR WOMEN</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995678" y="1180777"/>
            <a:ext cx="8681721" cy="4755148"/>
          </a:xfrm>
          <a:prstGeom prst="rect">
            <a:avLst/>
          </a:prstGeom>
        </p:spPr>
        <p:txBody>
          <a:bodyPr wrap="square">
            <a:spAutoFit/>
          </a:bodyPr>
          <a:lstStyle/>
          <a:p>
            <a:pPr algn="just"/>
            <a:r>
              <a:rPr lang="en-IN" sz="2900" b="1" dirty="0"/>
              <a:t>STEP-1 :</a:t>
            </a:r>
            <a:r>
              <a:rPr lang="en-IN" sz="2000" b="1" dirty="0"/>
              <a:t>DOWNLOAD THE EMPLOYEE DATASET IN NAAN </a:t>
            </a:r>
            <a:r>
              <a:rPr lang="en-IN" sz="2000" b="1" dirty="0" smtClean="0"/>
              <a:t>MUDHALVAN </a:t>
            </a:r>
            <a:r>
              <a:rPr lang="en-IN" sz="2000" b="1" dirty="0"/>
              <a:t>PORTAL AND OPEN THE EXCEL</a:t>
            </a:r>
            <a:r>
              <a:rPr lang="en-IN" sz="2000" b="1" dirty="0" smtClean="0"/>
              <a:t>.</a:t>
            </a:r>
          </a:p>
          <a:p>
            <a:pPr algn="just"/>
            <a:r>
              <a:rPr lang="en-IN" sz="2900" b="1" dirty="0" smtClean="0"/>
              <a:t>STEP-2 </a:t>
            </a:r>
            <a:r>
              <a:rPr lang="en-IN" sz="2000" b="1" dirty="0"/>
              <a:t>:SELECT THE DATA AND CLICK ON FILTER </a:t>
            </a:r>
            <a:r>
              <a:rPr lang="en-IN" sz="2000" b="1" dirty="0" smtClean="0"/>
              <a:t>OPTION.</a:t>
            </a:r>
          </a:p>
          <a:p>
            <a:pPr algn="just"/>
            <a:r>
              <a:rPr lang="en-IN" sz="2900" b="1" dirty="0" smtClean="0"/>
              <a:t>STEP-3</a:t>
            </a:r>
            <a:r>
              <a:rPr lang="en-IN" sz="2000" b="1" dirty="0"/>
              <a:t>: FILTER FTP IN ASSCENDING ORDER(A TO Z</a:t>
            </a:r>
            <a:r>
              <a:rPr lang="en-IN" sz="2000" b="1" dirty="0" smtClean="0"/>
              <a:t>).</a:t>
            </a:r>
          </a:p>
          <a:p>
            <a:pPr algn="just"/>
            <a:r>
              <a:rPr lang="en-IN" sz="2900" b="1" dirty="0" smtClean="0"/>
              <a:t>STEP-4</a:t>
            </a:r>
            <a:r>
              <a:rPr lang="en-IN" sz="2000" b="1" dirty="0" smtClean="0"/>
              <a:t> </a:t>
            </a:r>
            <a:r>
              <a:rPr lang="en-IN" sz="2000" b="1" dirty="0"/>
              <a:t>:SELECT THE ENTIRE DATA AND CLICK ON INSERT AND CLICK </a:t>
            </a:r>
            <a:r>
              <a:rPr lang="en-IN" sz="2000" b="1" dirty="0" smtClean="0"/>
              <a:t>ON </a:t>
            </a:r>
            <a:r>
              <a:rPr lang="en-IN" sz="2000" b="1" dirty="0"/>
              <a:t>PIVOT  TABLE TO CREATE PIVOT TABLE</a:t>
            </a:r>
            <a:r>
              <a:rPr lang="en-IN" sz="2000" b="1" dirty="0" smtClean="0"/>
              <a:t>.</a:t>
            </a:r>
          </a:p>
          <a:p>
            <a:pPr algn="just"/>
            <a:r>
              <a:rPr lang="en-IN" sz="2900" b="1" dirty="0" smtClean="0"/>
              <a:t>STEP-5</a:t>
            </a:r>
            <a:r>
              <a:rPr lang="en-IN" sz="2000" b="1" dirty="0" smtClean="0"/>
              <a:t> </a:t>
            </a:r>
            <a:r>
              <a:rPr lang="en-IN" sz="2000" b="1" dirty="0"/>
              <a:t>:DRAG THE NEEDED DATA AND CREATE A PIVOT </a:t>
            </a:r>
            <a:r>
              <a:rPr lang="en-IN" sz="2000" b="1" dirty="0" smtClean="0"/>
              <a:t>TABLE</a:t>
            </a:r>
          </a:p>
          <a:p>
            <a:pPr algn="just"/>
            <a:r>
              <a:rPr lang="en-IN" sz="2900" b="1" dirty="0" smtClean="0"/>
              <a:t>STEP -6</a:t>
            </a:r>
            <a:r>
              <a:rPr lang="en-IN" sz="2000" b="1" dirty="0" smtClean="0"/>
              <a:t>: </a:t>
            </a:r>
            <a:r>
              <a:rPr lang="en-IN" sz="2000" b="1" dirty="0"/>
              <a:t>SELECT THE PIVOT TABLE , CLICK ON INSERT – CHOOSE THE </a:t>
            </a:r>
            <a:r>
              <a:rPr lang="en-IN" sz="2000" b="1" dirty="0" smtClean="0"/>
              <a:t>TYPE </a:t>
            </a:r>
            <a:r>
              <a:rPr lang="en-IN" sz="2000" b="1" dirty="0"/>
              <a:t>OF CHARTS ACCORDING TO ONE’S REQUIREMENT. TYPE </a:t>
            </a:r>
            <a:r>
              <a:rPr lang="en-IN" sz="2000" b="1" dirty="0" smtClean="0"/>
              <a:t>OF </a:t>
            </a:r>
            <a:r>
              <a:rPr lang="en-IN" sz="2000" b="1" dirty="0"/>
              <a:t>CHART USED IN THIS ANALYSIS IS BAR DIAGRAM</a:t>
            </a:r>
            <a:r>
              <a:rPr lang="en-IN" sz="2000" b="1" dirty="0" smtClean="0"/>
              <a:t>.</a:t>
            </a:r>
          </a:p>
          <a:p>
            <a:pPr algn="just"/>
            <a:r>
              <a:rPr lang="en-IN" sz="2900" b="1" dirty="0" smtClean="0"/>
              <a:t>STEP-7</a:t>
            </a:r>
            <a:r>
              <a:rPr lang="en-IN" sz="2000" b="1" dirty="0"/>
              <a:t>: THE TABLE AND CHART IS BEING CREATED , WHICH HELPS </a:t>
            </a:r>
            <a:r>
              <a:rPr lang="en-IN" sz="2000" b="1" dirty="0" smtClean="0"/>
              <a:t>IN </a:t>
            </a:r>
            <a:r>
              <a:rPr lang="en-IN" sz="2000" b="1" dirty="0"/>
              <a:t>BETTER UNDERSTANDING AND INTERPRETATION OF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28600" y="179257"/>
            <a:ext cx="5664521" cy="1490793"/>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r>
              <a:rPr lang="en-US" dirty="0" smtClean="0"/>
              <a:t>          1.TABLE</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Table 1"/>
          <p:cNvGraphicFramePr>
            <a:graphicFrameLocks noGrp="1"/>
          </p:cNvGraphicFramePr>
          <p:nvPr>
            <p:extLst>
              <p:ext uri="{D42A27DB-BD31-4B8C-83A1-F6EECF244321}">
                <p14:modId xmlns:p14="http://schemas.microsoft.com/office/powerpoint/2010/main" val="3505388138"/>
              </p:ext>
            </p:extLst>
          </p:nvPr>
        </p:nvGraphicFramePr>
        <p:xfrm>
          <a:off x="240632" y="1768235"/>
          <a:ext cx="3886202" cy="4127740"/>
        </p:xfrm>
        <a:graphic>
          <a:graphicData uri="http://schemas.openxmlformats.org/drawingml/2006/table">
            <a:tbl>
              <a:tblPr>
                <a:tableStyleId>{5C22544A-7EE6-4342-B048-85BDC9FD1C3A}</a:tableStyleId>
              </a:tblPr>
              <a:tblGrid>
                <a:gridCol w="1287796">
                  <a:extLst>
                    <a:ext uri="{9D8B030D-6E8A-4147-A177-3AD203B41FA5}">
                      <a16:colId xmlns:a16="http://schemas.microsoft.com/office/drawing/2014/main" val="3615462841"/>
                    </a:ext>
                  </a:extLst>
                </a:gridCol>
                <a:gridCol w="713368">
                  <a:extLst>
                    <a:ext uri="{9D8B030D-6E8A-4147-A177-3AD203B41FA5}">
                      <a16:colId xmlns:a16="http://schemas.microsoft.com/office/drawing/2014/main" val="2985240745"/>
                    </a:ext>
                  </a:extLst>
                </a:gridCol>
                <a:gridCol w="174195">
                  <a:extLst>
                    <a:ext uri="{9D8B030D-6E8A-4147-A177-3AD203B41FA5}">
                      <a16:colId xmlns:a16="http://schemas.microsoft.com/office/drawing/2014/main" val="133679960"/>
                    </a:ext>
                  </a:extLst>
                </a:gridCol>
                <a:gridCol w="174195">
                  <a:extLst>
                    <a:ext uri="{9D8B030D-6E8A-4147-A177-3AD203B41FA5}">
                      <a16:colId xmlns:a16="http://schemas.microsoft.com/office/drawing/2014/main" val="3510474817"/>
                    </a:ext>
                  </a:extLst>
                </a:gridCol>
                <a:gridCol w="174195">
                  <a:extLst>
                    <a:ext uri="{9D8B030D-6E8A-4147-A177-3AD203B41FA5}">
                      <a16:colId xmlns:a16="http://schemas.microsoft.com/office/drawing/2014/main" val="2745153795"/>
                    </a:ext>
                  </a:extLst>
                </a:gridCol>
                <a:gridCol w="174195">
                  <a:extLst>
                    <a:ext uri="{9D8B030D-6E8A-4147-A177-3AD203B41FA5}">
                      <a16:colId xmlns:a16="http://schemas.microsoft.com/office/drawing/2014/main" val="3419369615"/>
                    </a:ext>
                  </a:extLst>
                </a:gridCol>
                <a:gridCol w="174195">
                  <a:extLst>
                    <a:ext uri="{9D8B030D-6E8A-4147-A177-3AD203B41FA5}">
                      <a16:colId xmlns:a16="http://schemas.microsoft.com/office/drawing/2014/main" val="1356443447"/>
                    </a:ext>
                  </a:extLst>
                </a:gridCol>
                <a:gridCol w="174195">
                  <a:extLst>
                    <a:ext uri="{9D8B030D-6E8A-4147-A177-3AD203B41FA5}">
                      <a16:colId xmlns:a16="http://schemas.microsoft.com/office/drawing/2014/main" val="3893319319"/>
                    </a:ext>
                  </a:extLst>
                </a:gridCol>
                <a:gridCol w="174195">
                  <a:extLst>
                    <a:ext uri="{9D8B030D-6E8A-4147-A177-3AD203B41FA5}">
                      <a16:colId xmlns:a16="http://schemas.microsoft.com/office/drawing/2014/main" val="2273669338"/>
                    </a:ext>
                  </a:extLst>
                </a:gridCol>
                <a:gridCol w="174195">
                  <a:extLst>
                    <a:ext uri="{9D8B030D-6E8A-4147-A177-3AD203B41FA5}">
                      <a16:colId xmlns:a16="http://schemas.microsoft.com/office/drawing/2014/main" val="3741210701"/>
                    </a:ext>
                  </a:extLst>
                </a:gridCol>
                <a:gridCol w="491478">
                  <a:extLst>
                    <a:ext uri="{9D8B030D-6E8A-4147-A177-3AD203B41FA5}">
                      <a16:colId xmlns:a16="http://schemas.microsoft.com/office/drawing/2014/main" val="4285270221"/>
                    </a:ext>
                  </a:extLst>
                </a:gridCol>
              </a:tblGrid>
              <a:tr h="82806">
                <a:tc>
                  <a:txBody>
                    <a:bodyPr/>
                    <a:lstStyle/>
                    <a:p>
                      <a:pPr algn="l" fontAlgn="b"/>
                      <a:r>
                        <a:rPr lang="en-IN" sz="800" u="none" strike="noStrike">
                          <a:effectLst/>
                        </a:rPr>
                        <a:t>Sum of FTE</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r>
                        <a:rPr lang="en-IN" sz="800" u="none" strike="noStrike">
                          <a:effectLst/>
                        </a:rPr>
                        <a:t>Column Labels</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extLst>
                  <a:ext uri="{0D108BD9-81ED-4DB2-BD59-A6C34878D82A}">
                    <a16:rowId xmlns:a16="http://schemas.microsoft.com/office/drawing/2014/main" val="2667593015"/>
                  </a:ext>
                </a:extLst>
              </a:tr>
              <a:tr h="82806">
                <a:tc>
                  <a:txBody>
                    <a:bodyPr/>
                    <a:lstStyle/>
                    <a:p>
                      <a:pPr algn="l" fontAlgn="b"/>
                      <a:r>
                        <a:rPr lang="en-IN" sz="800" u="none" strike="noStrike">
                          <a:effectLst/>
                        </a:rPr>
                        <a:t>Row Labels</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0.2</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0.3</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0.4</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0.5</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0.6</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0.7</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0.8</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0.9</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1</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r>
                        <a:rPr lang="en-IN" sz="800" u="none" strike="noStrike">
                          <a:effectLst/>
                        </a:rPr>
                        <a:t>Grand Total</a:t>
                      </a:r>
                      <a:endParaRPr lang="en-IN" sz="800" b="0" i="0" u="none" strike="noStrike">
                        <a:solidFill>
                          <a:srgbClr val="305496"/>
                        </a:solidFill>
                        <a:effectLst/>
                        <a:latin typeface="Calibri" panose="020F0502020204030204" pitchFamily="34" charset="0"/>
                      </a:endParaRPr>
                    </a:p>
                  </a:txBody>
                  <a:tcPr marL="7300" marR="7300" marT="7300" marB="0" anchor="b"/>
                </a:tc>
                <a:extLst>
                  <a:ext uri="{0D108BD9-81ED-4DB2-BD59-A6C34878D82A}">
                    <a16:rowId xmlns:a16="http://schemas.microsoft.com/office/drawing/2014/main" val="2723598141"/>
                  </a:ext>
                </a:extLst>
              </a:tr>
              <a:tr h="82806">
                <a:tc>
                  <a:txBody>
                    <a:bodyPr/>
                    <a:lstStyle/>
                    <a:p>
                      <a:pPr algn="l" fontAlgn="b"/>
                      <a:r>
                        <a:rPr lang="en-IN" sz="800" u="none" strike="noStrike">
                          <a:effectLst/>
                        </a:rPr>
                        <a:t>Female</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0.2</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1.8</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1.2</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0.5</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0.6</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0.7</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5.6</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1.8</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73</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85.4</a:t>
                      </a:r>
                      <a:endParaRPr lang="en-IN" sz="800" b="0" i="0" u="none" strike="noStrike">
                        <a:solidFill>
                          <a:srgbClr val="305496"/>
                        </a:solidFill>
                        <a:effectLst/>
                        <a:latin typeface="Calibri" panose="020F0502020204030204" pitchFamily="34" charset="0"/>
                      </a:endParaRPr>
                    </a:p>
                  </a:txBody>
                  <a:tcPr marL="7300" marR="7300" marT="7300" marB="0" anchor="b"/>
                </a:tc>
                <a:extLst>
                  <a:ext uri="{0D108BD9-81ED-4DB2-BD59-A6C34878D82A}">
                    <a16:rowId xmlns:a16="http://schemas.microsoft.com/office/drawing/2014/main" val="3053038435"/>
                  </a:ext>
                </a:extLst>
              </a:tr>
              <a:tr h="82806">
                <a:tc>
                  <a:txBody>
                    <a:bodyPr/>
                    <a:lstStyle/>
                    <a:p>
                      <a:pPr algn="l" fontAlgn="b"/>
                      <a:r>
                        <a:rPr lang="en-IN" sz="800" u="none" strike="noStrike">
                          <a:effectLst/>
                        </a:rPr>
                        <a:t>Accounting</a:t>
                      </a:r>
                      <a:endParaRPr lang="en-IN" sz="800" b="0" i="0" u="none" strike="noStrike">
                        <a:solidFill>
                          <a:srgbClr val="305496"/>
                        </a:solidFill>
                        <a:effectLst/>
                        <a:latin typeface="Calibri" panose="020F0502020204030204" pitchFamily="34" charset="0"/>
                      </a:endParaRPr>
                    </a:p>
                  </a:txBody>
                  <a:tcPr marL="65699"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0.6</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6</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6.6</a:t>
                      </a:r>
                      <a:endParaRPr lang="en-IN" sz="800" b="0" i="0" u="none" strike="noStrike">
                        <a:solidFill>
                          <a:srgbClr val="305496"/>
                        </a:solidFill>
                        <a:effectLst/>
                        <a:latin typeface="Calibri" panose="020F0502020204030204" pitchFamily="34" charset="0"/>
                      </a:endParaRPr>
                    </a:p>
                  </a:txBody>
                  <a:tcPr marL="7300" marR="7300" marT="7300" marB="0" anchor="b"/>
                </a:tc>
                <a:extLst>
                  <a:ext uri="{0D108BD9-81ED-4DB2-BD59-A6C34878D82A}">
                    <a16:rowId xmlns:a16="http://schemas.microsoft.com/office/drawing/2014/main" val="2369971009"/>
                  </a:ext>
                </a:extLst>
              </a:tr>
              <a:tr h="82806">
                <a:tc>
                  <a:txBody>
                    <a:bodyPr/>
                    <a:lstStyle/>
                    <a:p>
                      <a:pPr algn="l" fontAlgn="b"/>
                      <a:r>
                        <a:rPr lang="en-IN" sz="800" u="none" strike="noStrike">
                          <a:effectLst/>
                        </a:rPr>
                        <a:t>Business Development</a:t>
                      </a:r>
                      <a:endParaRPr lang="en-IN" sz="800" b="0" i="0" u="none" strike="noStrike">
                        <a:solidFill>
                          <a:srgbClr val="305496"/>
                        </a:solidFill>
                        <a:effectLst/>
                        <a:latin typeface="Calibri" panose="020F0502020204030204" pitchFamily="34" charset="0"/>
                      </a:endParaRPr>
                    </a:p>
                  </a:txBody>
                  <a:tcPr marL="65699"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0.4</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1.6</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0.9</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5</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7.9</a:t>
                      </a:r>
                      <a:endParaRPr lang="en-IN" sz="800" b="0" i="0" u="none" strike="noStrike">
                        <a:solidFill>
                          <a:srgbClr val="305496"/>
                        </a:solidFill>
                        <a:effectLst/>
                        <a:latin typeface="Calibri" panose="020F0502020204030204" pitchFamily="34" charset="0"/>
                      </a:endParaRPr>
                    </a:p>
                  </a:txBody>
                  <a:tcPr marL="7300" marR="7300" marT="7300" marB="0" anchor="b"/>
                </a:tc>
                <a:extLst>
                  <a:ext uri="{0D108BD9-81ED-4DB2-BD59-A6C34878D82A}">
                    <a16:rowId xmlns:a16="http://schemas.microsoft.com/office/drawing/2014/main" val="3667384379"/>
                  </a:ext>
                </a:extLst>
              </a:tr>
              <a:tr h="82806">
                <a:tc>
                  <a:txBody>
                    <a:bodyPr/>
                    <a:lstStyle/>
                    <a:p>
                      <a:pPr algn="l" fontAlgn="b"/>
                      <a:r>
                        <a:rPr lang="en-IN" sz="800" u="none" strike="noStrike">
                          <a:effectLst/>
                        </a:rPr>
                        <a:t>Engineering</a:t>
                      </a:r>
                      <a:endParaRPr lang="en-IN" sz="800" b="0" i="0" u="none" strike="noStrike">
                        <a:solidFill>
                          <a:srgbClr val="305496"/>
                        </a:solidFill>
                        <a:effectLst/>
                        <a:latin typeface="Calibri" panose="020F0502020204030204" pitchFamily="34" charset="0"/>
                      </a:endParaRPr>
                    </a:p>
                  </a:txBody>
                  <a:tcPr marL="65699"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3</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3</a:t>
                      </a:r>
                      <a:endParaRPr lang="en-IN" sz="800" b="0" i="0" u="none" strike="noStrike">
                        <a:solidFill>
                          <a:srgbClr val="305496"/>
                        </a:solidFill>
                        <a:effectLst/>
                        <a:latin typeface="Calibri" panose="020F0502020204030204" pitchFamily="34" charset="0"/>
                      </a:endParaRPr>
                    </a:p>
                  </a:txBody>
                  <a:tcPr marL="7300" marR="7300" marT="7300" marB="0" anchor="b"/>
                </a:tc>
                <a:extLst>
                  <a:ext uri="{0D108BD9-81ED-4DB2-BD59-A6C34878D82A}">
                    <a16:rowId xmlns:a16="http://schemas.microsoft.com/office/drawing/2014/main" val="1628910126"/>
                  </a:ext>
                </a:extLst>
              </a:tr>
              <a:tr h="82806">
                <a:tc>
                  <a:txBody>
                    <a:bodyPr/>
                    <a:lstStyle/>
                    <a:p>
                      <a:pPr algn="l" fontAlgn="b"/>
                      <a:r>
                        <a:rPr lang="en-IN" sz="800" u="none" strike="noStrike">
                          <a:effectLst/>
                        </a:rPr>
                        <a:t>Human Resources</a:t>
                      </a:r>
                      <a:endParaRPr lang="en-IN" sz="800" b="0" i="0" u="none" strike="noStrike">
                        <a:solidFill>
                          <a:srgbClr val="305496"/>
                        </a:solidFill>
                        <a:effectLst/>
                        <a:latin typeface="Calibri" panose="020F0502020204030204" pitchFamily="34" charset="0"/>
                      </a:endParaRPr>
                    </a:p>
                  </a:txBody>
                  <a:tcPr marL="65699"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0.3</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4</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4.3</a:t>
                      </a:r>
                      <a:endParaRPr lang="en-IN" sz="800" b="0" i="0" u="none" strike="noStrike">
                        <a:solidFill>
                          <a:srgbClr val="305496"/>
                        </a:solidFill>
                        <a:effectLst/>
                        <a:latin typeface="Calibri" panose="020F0502020204030204" pitchFamily="34" charset="0"/>
                      </a:endParaRPr>
                    </a:p>
                  </a:txBody>
                  <a:tcPr marL="7300" marR="7300" marT="7300" marB="0" anchor="b"/>
                </a:tc>
                <a:extLst>
                  <a:ext uri="{0D108BD9-81ED-4DB2-BD59-A6C34878D82A}">
                    <a16:rowId xmlns:a16="http://schemas.microsoft.com/office/drawing/2014/main" val="443242173"/>
                  </a:ext>
                </a:extLst>
              </a:tr>
              <a:tr h="82806">
                <a:tc>
                  <a:txBody>
                    <a:bodyPr/>
                    <a:lstStyle/>
                    <a:p>
                      <a:pPr algn="l" fontAlgn="b"/>
                      <a:r>
                        <a:rPr lang="en-IN" sz="800" u="none" strike="noStrike">
                          <a:effectLst/>
                        </a:rPr>
                        <a:t>Legal</a:t>
                      </a:r>
                      <a:endParaRPr lang="en-IN" sz="800" b="0" i="0" u="none" strike="noStrike">
                        <a:solidFill>
                          <a:srgbClr val="305496"/>
                        </a:solidFill>
                        <a:effectLst/>
                        <a:latin typeface="Calibri" panose="020F0502020204030204" pitchFamily="34" charset="0"/>
                      </a:endParaRPr>
                    </a:p>
                  </a:txBody>
                  <a:tcPr marL="65699"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0.3</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6</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6.3</a:t>
                      </a:r>
                      <a:endParaRPr lang="en-IN" sz="800" b="0" i="0" u="none" strike="noStrike">
                        <a:solidFill>
                          <a:srgbClr val="305496"/>
                        </a:solidFill>
                        <a:effectLst/>
                        <a:latin typeface="Calibri" panose="020F0502020204030204" pitchFamily="34" charset="0"/>
                      </a:endParaRPr>
                    </a:p>
                  </a:txBody>
                  <a:tcPr marL="7300" marR="7300" marT="7300" marB="0" anchor="b"/>
                </a:tc>
                <a:extLst>
                  <a:ext uri="{0D108BD9-81ED-4DB2-BD59-A6C34878D82A}">
                    <a16:rowId xmlns:a16="http://schemas.microsoft.com/office/drawing/2014/main" val="643282086"/>
                  </a:ext>
                </a:extLst>
              </a:tr>
              <a:tr h="82806">
                <a:tc>
                  <a:txBody>
                    <a:bodyPr/>
                    <a:lstStyle/>
                    <a:p>
                      <a:pPr algn="l" fontAlgn="b"/>
                      <a:r>
                        <a:rPr lang="en-IN" sz="800" u="none" strike="noStrike">
                          <a:effectLst/>
                        </a:rPr>
                        <a:t>Marketing</a:t>
                      </a:r>
                      <a:endParaRPr lang="en-IN" sz="800" b="0" i="0" u="none" strike="noStrike">
                        <a:solidFill>
                          <a:srgbClr val="305496"/>
                        </a:solidFill>
                        <a:effectLst/>
                        <a:latin typeface="Calibri" panose="020F0502020204030204" pitchFamily="34" charset="0"/>
                      </a:endParaRPr>
                    </a:p>
                  </a:txBody>
                  <a:tcPr marL="65699"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0.8</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0.9</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2</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3.7</a:t>
                      </a:r>
                      <a:endParaRPr lang="en-IN" sz="800" b="0" i="0" u="none" strike="noStrike">
                        <a:solidFill>
                          <a:srgbClr val="305496"/>
                        </a:solidFill>
                        <a:effectLst/>
                        <a:latin typeface="Calibri" panose="020F0502020204030204" pitchFamily="34" charset="0"/>
                      </a:endParaRPr>
                    </a:p>
                  </a:txBody>
                  <a:tcPr marL="7300" marR="7300" marT="7300" marB="0" anchor="b"/>
                </a:tc>
                <a:extLst>
                  <a:ext uri="{0D108BD9-81ED-4DB2-BD59-A6C34878D82A}">
                    <a16:rowId xmlns:a16="http://schemas.microsoft.com/office/drawing/2014/main" val="1502093999"/>
                  </a:ext>
                </a:extLst>
              </a:tr>
              <a:tr h="82806">
                <a:tc>
                  <a:txBody>
                    <a:bodyPr/>
                    <a:lstStyle/>
                    <a:p>
                      <a:pPr algn="l" fontAlgn="b"/>
                      <a:r>
                        <a:rPr lang="en-IN" sz="800" u="none" strike="noStrike">
                          <a:effectLst/>
                        </a:rPr>
                        <a:t>NULL</a:t>
                      </a:r>
                      <a:endParaRPr lang="en-IN" sz="800" b="0" i="0" u="none" strike="noStrike">
                        <a:solidFill>
                          <a:srgbClr val="305496"/>
                        </a:solidFill>
                        <a:effectLst/>
                        <a:latin typeface="Calibri" panose="020F0502020204030204" pitchFamily="34" charset="0"/>
                      </a:endParaRPr>
                    </a:p>
                  </a:txBody>
                  <a:tcPr marL="65699"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4</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4</a:t>
                      </a:r>
                      <a:endParaRPr lang="en-IN" sz="800" b="0" i="0" u="none" strike="noStrike">
                        <a:solidFill>
                          <a:srgbClr val="305496"/>
                        </a:solidFill>
                        <a:effectLst/>
                        <a:latin typeface="Calibri" panose="020F0502020204030204" pitchFamily="34" charset="0"/>
                      </a:endParaRPr>
                    </a:p>
                  </a:txBody>
                  <a:tcPr marL="7300" marR="7300" marT="7300" marB="0" anchor="b"/>
                </a:tc>
                <a:extLst>
                  <a:ext uri="{0D108BD9-81ED-4DB2-BD59-A6C34878D82A}">
                    <a16:rowId xmlns:a16="http://schemas.microsoft.com/office/drawing/2014/main" val="327166392"/>
                  </a:ext>
                </a:extLst>
              </a:tr>
              <a:tr h="82806">
                <a:tc>
                  <a:txBody>
                    <a:bodyPr/>
                    <a:lstStyle/>
                    <a:p>
                      <a:pPr algn="l" fontAlgn="b"/>
                      <a:r>
                        <a:rPr lang="en-IN" sz="800" u="none" strike="noStrike">
                          <a:effectLst/>
                        </a:rPr>
                        <a:t>Product Management</a:t>
                      </a:r>
                      <a:endParaRPr lang="en-IN" sz="800" b="0" i="0" u="none" strike="noStrike">
                        <a:solidFill>
                          <a:srgbClr val="305496"/>
                        </a:solidFill>
                        <a:effectLst/>
                        <a:latin typeface="Calibri" panose="020F0502020204030204" pitchFamily="34" charset="0"/>
                      </a:endParaRPr>
                    </a:p>
                  </a:txBody>
                  <a:tcPr marL="65699"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0.6</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9</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9.6</a:t>
                      </a:r>
                      <a:endParaRPr lang="en-IN" sz="800" b="0" i="0" u="none" strike="noStrike">
                        <a:solidFill>
                          <a:srgbClr val="305496"/>
                        </a:solidFill>
                        <a:effectLst/>
                        <a:latin typeface="Calibri" panose="020F0502020204030204" pitchFamily="34" charset="0"/>
                      </a:endParaRPr>
                    </a:p>
                  </a:txBody>
                  <a:tcPr marL="7300" marR="7300" marT="7300" marB="0" anchor="b"/>
                </a:tc>
                <a:extLst>
                  <a:ext uri="{0D108BD9-81ED-4DB2-BD59-A6C34878D82A}">
                    <a16:rowId xmlns:a16="http://schemas.microsoft.com/office/drawing/2014/main" val="1606871258"/>
                  </a:ext>
                </a:extLst>
              </a:tr>
              <a:tr h="82806">
                <a:tc>
                  <a:txBody>
                    <a:bodyPr/>
                    <a:lstStyle/>
                    <a:p>
                      <a:pPr algn="l" fontAlgn="b"/>
                      <a:r>
                        <a:rPr lang="en-IN" sz="800" u="none" strike="noStrike">
                          <a:effectLst/>
                        </a:rPr>
                        <a:t>Research and Development</a:t>
                      </a:r>
                      <a:endParaRPr lang="en-IN" sz="800" b="0" i="0" u="none" strike="noStrike">
                        <a:solidFill>
                          <a:srgbClr val="305496"/>
                        </a:solidFill>
                        <a:effectLst/>
                        <a:latin typeface="Calibri" panose="020F0502020204030204" pitchFamily="34" charset="0"/>
                      </a:endParaRPr>
                    </a:p>
                  </a:txBody>
                  <a:tcPr marL="65699" marR="7300" marT="7300" marB="0" anchor="b"/>
                </a:tc>
                <a:tc>
                  <a:txBody>
                    <a:bodyPr/>
                    <a:lstStyle/>
                    <a:p>
                      <a:pPr algn="r" fontAlgn="b"/>
                      <a:r>
                        <a:rPr lang="en-IN" sz="800" u="none" strike="noStrike">
                          <a:effectLst/>
                        </a:rPr>
                        <a:t>0.2</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0.4</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1.6</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7</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9.2</a:t>
                      </a:r>
                      <a:endParaRPr lang="en-IN" sz="800" b="0" i="0" u="none" strike="noStrike">
                        <a:solidFill>
                          <a:srgbClr val="305496"/>
                        </a:solidFill>
                        <a:effectLst/>
                        <a:latin typeface="Calibri" panose="020F0502020204030204" pitchFamily="34" charset="0"/>
                      </a:endParaRPr>
                    </a:p>
                  </a:txBody>
                  <a:tcPr marL="7300" marR="7300" marT="7300" marB="0" anchor="b"/>
                </a:tc>
                <a:extLst>
                  <a:ext uri="{0D108BD9-81ED-4DB2-BD59-A6C34878D82A}">
                    <a16:rowId xmlns:a16="http://schemas.microsoft.com/office/drawing/2014/main" val="4082239348"/>
                  </a:ext>
                </a:extLst>
              </a:tr>
              <a:tr h="82806">
                <a:tc>
                  <a:txBody>
                    <a:bodyPr/>
                    <a:lstStyle/>
                    <a:p>
                      <a:pPr algn="l" fontAlgn="b"/>
                      <a:r>
                        <a:rPr lang="en-IN" sz="800" u="none" strike="noStrike">
                          <a:effectLst/>
                        </a:rPr>
                        <a:t>Sales</a:t>
                      </a:r>
                      <a:endParaRPr lang="en-IN" sz="800" b="0" i="0" u="none" strike="noStrike">
                        <a:solidFill>
                          <a:srgbClr val="305496"/>
                        </a:solidFill>
                        <a:effectLst/>
                        <a:latin typeface="Calibri" panose="020F0502020204030204" pitchFamily="34" charset="0"/>
                      </a:endParaRPr>
                    </a:p>
                  </a:txBody>
                  <a:tcPr marL="65699"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0.3</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3</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3.3</a:t>
                      </a:r>
                      <a:endParaRPr lang="en-IN" sz="800" b="0" i="0" u="none" strike="noStrike">
                        <a:solidFill>
                          <a:srgbClr val="305496"/>
                        </a:solidFill>
                        <a:effectLst/>
                        <a:latin typeface="Calibri" panose="020F0502020204030204" pitchFamily="34" charset="0"/>
                      </a:endParaRPr>
                    </a:p>
                  </a:txBody>
                  <a:tcPr marL="7300" marR="7300" marT="7300" marB="0" anchor="b"/>
                </a:tc>
                <a:extLst>
                  <a:ext uri="{0D108BD9-81ED-4DB2-BD59-A6C34878D82A}">
                    <a16:rowId xmlns:a16="http://schemas.microsoft.com/office/drawing/2014/main" val="1979990817"/>
                  </a:ext>
                </a:extLst>
              </a:tr>
              <a:tr h="82806">
                <a:tc>
                  <a:txBody>
                    <a:bodyPr/>
                    <a:lstStyle/>
                    <a:p>
                      <a:pPr algn="l" fontAlgn="b"/>
                      <a:r>
                        <a:rPr lang="en-IN" sz="800" u="none" strike="noStrike">
                          <a:effectLst/>
                        </a:rPr>
                        <a:t>Services</a:t>
                      </a:r>
                      <a:endParaRPr lang="en-IN" sz="800" b="0" i="0" u="none" strike="noStrike">
                        <a:solidFill>
                          <a:srgbClr val="305496"/>
                        </a:solidFill>
                        <a:effectLst/>
                        <a:latin typeface="Calibri" panose="020F0502020204030204" pitchFamily="34" charset="0"/>
                      </a:endParaRPr>
                    </a:p>
                  </a:txBody>
                  <a:tcPr marL="65699"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0.8</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9</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9.8</a:t>
                      </a:r>
                      <a:endParaRPr lang="en-IN" sz="800" b="0" i="0" u="none" strike="noStrike">
                        <a:solidFill>
                          <a:srgbClr val="305496"/>
                        </a:solidFill>
                        <a:effectLst/>
                        <a:latin typeface="Calibri" panose="020F0502020204030204" pitchFamily="34" charset="0"/>
                      </a:endParaRPr>
                    </a:p>
                  </a:txBody>
                  <a:tcPr marL="7300" marR="7300" marT="7300" marB="0" anchor="b"/>
                </a:tc>
                <a:extLst>
                  <a:ext uri="{0D108BD9-81ED-4DB2-BD59-A6C34878D82A}">
                    <a16:rowId xmlns:a16="http://schemas.microsoft.com/office/drawing/2014/main" val="281507375"/>
                  </a:ext>
                </a:extLst>
              </a:tr>
              <a:tr h="82806">
                <a:tc>
                  <a:txBody>
                    <a:bodyPr/>
                    <a:lstStyle/>
                    <a:p>
                      <a:pPr algn="l" fontAlgn="b"/>
                      <a:r>
                        <a:rPr lang="en-IN" sz="800" u="none" strike="noStrike">
                          <a:effectLst/>
                        </a:rPr>
                        <a:t>Support</a:t>
                      </a:r>
                      <a:endParaRPr lang="en-IN" sz="800" b="0" i="0" u="none" strike="noStrike">
                        <a:solidFill>
                          <a:srgbClr val="305496"/>
                        </a:solidFill>
                        <a:effectLst/>
                        <a:latin typeface="Calibri" panose="020F0502020204030204" pitchFamily="34" charset="0"/>
                      </a:endParaRPr>
                    </a:p>
                  </a:txBody>
                  <a:tcPr marL="65699"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0.8</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7</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7.8</a:t>
                      </a:r>
                      <a:endParaRPr lang="en-IN" sz="800" b="0" i="0" u="none" strike="noStrike">
                        <a:solidFill>
                          <a:srgbClr val="305496"/>
                        </a:solidFill>
                        <a:effectLst/>
                        <a:latin typeface="Calibri" panose="020F0502020204030204" pitchFamily="34" charset="0"/>
                      </a:endParaRPr>
                    </a:p>
                  </a:txBody>
                  <a:tcPr marL="7300" marR="7300" marT="7300" marB="0" anchor="b"/>
                </a:tc>
                <a:extLst>
                  <a:ext uri="{0D108BD9-81ED-4DB2-BD59-A6C34878D82A}">
                    <a16:rowId xmlns:a16="http://schemas.microsoft.com/office/drawing/2014/main" val="3735314712"/>
                  </a:ext>
                </a:extLst>
              </a:tr>
              <a:tr h="82806">
                <a:tc>
                  <a:txBody>
                    <a:bodyPr/>
                    <a:lstStyle/>
                    <a:p>
                      <a:pPr algn="l" fontAlgn="b"/>
                      <a:r>
                        <a:rPr lang="en-IN" sz="800" u="none" strike="noStrike">
                          <a:effectLst/>
                        </a:rPr>
                        <a:t>Training</a:t>
                      </a:r>
                      <a:endParaRPr lang="en-IN" sz="800" b="0" i="0" u="none" strike="noStrike">
                        <a:solidFill>
                          <a:srgbClr val="305496"/>
                        </a:solidFill>
                        <a:effectLst/>
                        <a:latin typeface="Calibri" panose="020F0502020204030204" pitchFamily="34" charset="0"/>
                      </a:endParaRPr>
                    </a:p>
                  </a:txBody>
                  <a:tcPr marL="65699"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0.3</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0.4</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0.5</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0.7</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8</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9.9</a:t>
                      </a:r>
                      <a:endParaRPr lang="en-IN" sz="800" b="0" i="0" u="none" strike="noStrike">
                        <a:solidFill>
                          <a:srgbClr val="305496"/>
                        </a:solidFill>
                        <a:effectLst/>
                        <a:latin typeface="Calibri" panose="020F0502020204030204" pitchFamily="34" charset="0"/>
                      </a:endParaRPr>
                    </a:p>
                  </a:txBody>
                  <a:tcPr marL="7300" marR="7300" marT="7300" marB="0" anchor="b"/>
                </a:tc>
                <a:extLst>
                  <a:ext uri="{0D108BD9-81ED-4DB2-BD59-A6C34878D82A}">
                    <a16:rowId xmlns:a16="http://schemas.microsoft.com/office/drawing/2014/main" val="1165296050"/>
                  </a:ext>
                </a:extLst>
              </a:tr>
              <a:tr h="82806">
                <a:tc>
                  <a:txBody>
                    <a:bodyPr/>
                    <a:lstStyle/>
                    <a:p>
                      <a:pPr algn="l" fontAlgn="b"/>
                      <a:r>
                        <a:rPr lang="en-IN" sz="800" u="none" strike="noStrike">
                          <a:effectLst/>
                        </a:rPr>
                        <a:t>Male</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0.4</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1.8</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1.2</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0.5</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1.8</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2.8</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3.2</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72</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83.7</a:t>
                      </a:r>
                      <a:endParaRPr lang="en-IN" sz="800" b="0" i="0" u="none" strike="noStrike">
                        <a:solidFill>
                          <a:srgbClr val="305496"/>
                        </a:solidFill>
                        <a:effectLst/>
                        <a:latin typeface="Calibri" panose="020F0502020204030204" pitchFamily="34" charset="0"/>
                      </a:endParaRPr>
                    </a:p>
                  </a:txBody>
                  <a:tcPr marL="7300" marR="7300" marT="7300" marB="0" anchor="b"/>
                </a:tc>
                <a:extLst>
                  <a:ext uri="{0D108BD9-81ED-4DB2-BD59-A6C34878D82A}">
                    <a16:rowId xmlns:a16="http://schemas.microsoft.com/office/drawing/2014/main" val="808368421"/>
                  </a:ext>
                </a:extLst>
              </a:tr>
              <a:tr h="82806">
                <a:tc>
                  <a:txBody>
                    <a:bodyPr/>
                    <a:lstStyle/>
                    <a:p>
                      <a:pPr algn="l" fontAlgn="b"/>
                      <a:r>
                        <a:rPr lang="en-IN" sz="800" u="none" strike="noStrike">
                          <a:effectLst/>
                        </a:rPr>
                        <a:t>Accounting</a:t>
                      </a:r>
                      <a:endParaRPr lang="en-IN" sz="800" b="0" i="0" u="none" strike="noStrike">
                        <a:solidFill>
                          <a:srgbClr val="305496"/>
                        </a:solidFill>
                        <a:effectLst/>
                        <a:latin typeface="Calibri" panose="020F0502020204030204" pitchFamily="34" charset="0"/>
                      </a:endParaRPr>
                    </a:p>
                  </a:txBody>
                  <a:tcPr marL="65699"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0.9</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8</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8.9</a:t>
                      </a:r>
                      <a:endParaRPr lang="en-IN" sz="800" b="0" i="0" u="none" strike="noStrike">
                        <a:solidFill>
                          <a:srgbClr val="305496"/>
                        </a:solidFill>
                        <a:effectLst/>
                        <a:latin typeface="Calibri" panose="020F0502020204030204" pitchFamily="34" charset="0"/>
                      </a:endParaRPr>
                    </a:p>
                  </a:txBody>
                  <a:tcPr marL="7300" marR="7300" marT="7300" marB="0" anchor="b"/>
                </a:tc>
                <a:extLst>
                  <a:ext uri="{0D108BD9-81ED-4DB2-BD59-A6C34878D82A}">
                    <a16:rowId xmlns:a16="http://schemas.microsoft.com/office/drawing/2014/main" val="1483646356"/>
                  </a:ext>
                </a:extLst>
              </a:tr>
              <a:tr h="82806">
                <a:tc>
                  <a:txBody>
                    <a:bodyPr/>
                    <a:lstStyle/>
                    <a:p>
                      <a:pPr algn="l" fontAlgn="b"/>
                      <a:r>
                        <a:rPr lang="en-IN" sz="800" u="none" strike="noStrike">
                          <a:effectLst/>
                        </a:rPr>
                        <a:t>Business Development</a:t>
                      </a:r>
                      <a:endParaRPr lang="en-IN" sz="800" b="0" i="0" u="none" strike="noStrike">
                        <a:solidFill>
                          <a:srgbClr val="305496"/>
                        </a:solidFill>
                        <a:effectLst/>
                        <a:latin typeface="Calibri" panose="020F0502020204030204" pitchFamily="34" charset="0"/>
                      </a:endParaRPr>
                    </a:p>
                  </a:txBody>
                  <a:tcPr marL="65699"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dirty="0">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12</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12</a:t>
                      </a:r>
                      <a:endParaRPr lang="en-IN" sz="800" b="0" i="0" u="none" strike="noStrike">
                        <a:solidFill>
                          <a:srgbClr val="305496"/>
                        </a:solidFill>
                        <a:effectLst/>
                        <a:latin typeface="Calibri" panose="020F0502020204030204" pitchFamily="34" charset="0"/>
                      </a:endParaRPr>
                    </a:p>
                  </a:txBody>
                  <a:tcPr marL="7300" marR="7300" marT="7300" marB="0" anchor="b"/>
                </a:tc>
                <a:extLst>
                  <a:ext uri="{0D108BD9-81ED-4DB2-BD59-A6C34878D82A}">
                    <a16:rowId xmlns:a16="http://schemas.microsoft.com/office/drawing/2014/main" val="3755940856"/>
                  </a:ext>
                </a:extLst>
              </a:tr>
              <a:tr h="82806">
                <a:tc>
                  <a:txBody>
                    <a:bodyPr/>
                    <a:lstStyle/>
                    <a:p>
                      <a:pPr algn="l" fontAlgn="b"/>
                      <a:r>
                        <a:rPr lang="en-IN" sz="800" u="none" strike="noStrike">
                          <a:effectLst/>
                        </a:rPr>
                        <a:t>Engineering</a:t>
                      </a:r>
                      <a:endParaRPr lang="en-IN" sz="800" b="0" i="0" u="none" strike="noStrike">
                        <a:solidFill>
                          <a:srgbClr val="305496"/>
                        </a:solidFill>
                        <a:effectLst/>
                        <a:latin typeface="Calibri" panose="020F0502020204030204" pitchFamily="34" charset="0"/>
                      </a:endParaRPr>
                    </a:p>
                  </a:txBody>
                  <a:tcPr marL="65699"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0.3</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0.5</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8</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8.8</a:t>
                      </a:r>
                      <a:endParaRPr lang="en-IN" sz="800" b="0" i="0" u="none" strike="noStrike">
                        <a:solidFill>
                          <a:srgbClr val="305496"/>
                        </a:solidFill>
                        <a:effectLst/>
                        <a:latin typeface="Calibri" panose="020F0502020204030204" pitchFamily="34" charset="0"/>
                      </a:endParaRPr>
                    </a:p>
                  </a:txBody>
                  <a:tcPr marL="7300" marR="7300" marT="7300" marB="0" anchor="b"/>
                </a:tc>
                <a:extLst>
                  <a:ext uri="{0D108BD9-81ED-4DB2-BD59-A6C34878D82A}">
                    <a16:rowId xmlns:a16="http://schemas.microsoft.com/office/drawing/2014/main" val="4286231889"/>
                  </a:ext>
                </a:extLst>
              </a:tr>
              <a:tr h="82806">
                <a:tc>
                  <a:txBody>
                    <a:bodyPr/>
                    <a:lstStyle/>
                    <a:p>
                      <a:pPr algn="l" fontAlgn="b"/>
                      <a:r>
                        <a:rPr lang="en-IN" sz="800" u="none" strike="noStrike">
                          <a:effectLst/>
                        </a:rPr>
                        <a:t>Human Resources</a:t>
                      </a:r>
                      <a:endParaRPr lang="en-IN" sz="800" b="0" i="0" u="none" strike="noStrike">
                        <a:solidFill>
                          <a:srgbClr val="305496"/>
                        </a:solidFill>
                        <a:effectLst/>
                        <a:latin typeface="Calibri" panose="020F0502020204030204" pitchFamily="34" charset="0"/>
                      </a:endParaRPr>
                    </a:p>
                  </a:txBody>
                  <a:tcPr marL="65699"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0.8</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0.8</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2</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3.6</a:t>
                      </a:r>
                      <a:endParaRPr lang="en-IN" sz="800" b="0" i="0" u="none" strike="noStrike">
                        <a:solidFill>
                          <a:srgbClr val="305496"/>
                        </a:solidFill>
                        <a:effectLst/>
                        <a:latin typeface="Calibri" panose="020F0502020204030204" pitchFamily="34" charset="0"/>
                      </a:endParaRPr>
                    </a:p>
                  </a:txBody>
                  <a:tcPr marL="7300" marR="7300" marT="7300" marB="0" anchor="b"/>
                </a:tc>
                <a:extLst>
                  <a:ext uri="{0D108BD9-81ED-4DB2-BD59-A6C34878D82A}">
                    <a16:rowId xmlns:a16="http://schemas.microsoft.com/office/drawing/2014/main" val="1903860392"/>
                  </a:ext>
                </a:extLst>
              </a:tr>
              <a:tr h="82806">
                <a:tc>
                  <a:txBody>
                    <a:bodyPr/>
                    <a:lstStyle/>
                    <a:p>
                      <a:pPr algn="l" fontAlgn="b"/>
                      <a:r>
                        <a:rPr lang="en-IN" sz="800" u="none" strike="noStrike">
                          <a:effectLst/>
                        </a:rPr>
                        <a:t>Legal</a:t>
                      </a:r>
                      <a:endParaRPr lang="en-IN" sz="800" b="0" i="0" u="none" strike="noStrike">
                        <a:solidFill>
                          <a:srgbClr val="305496"/>
                        </a:solidFill>
                        <a:effectLst/>
                        <a:latin typeface="Calibri" panose="020F0502020204030204" pitchFamily="34" charset="0"/>
                      </a:endParaRPr>
                    </a:p>
                  </a:txBody>
                  <a:tcPr marL="65699"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0.7</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0.8</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8</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9.5</a:t>
                      </a:r>
                      <a:endParaRPr lang="en-IN" sz="800" b="0" i="0" u="none" strike="noStrike">
                        <a:solidFill>
                          <a:srgbClr val="305496"/>
                        </a:solidFill>
                        <a:effectLst/>
                        <a:latin typeface="Calibri" panose="020F0502020204030204" pitchFamily="34" charset="0"/>
                      </a:endParaRPr>
                    </a:p>
                  </a:txBody>
                  <a:tcPr marL="7300" marR="7300" marT="7300" marB="0" anchor="b"/>
                </a:tc>
                <a:extLst>
                  <a:ext uri="{0D108BD9-81ED-4DB2-BD59-A6C34878D82A}">
                    <a16:rowId xmlns:a16="http://schemas.microsoft.com/office/drawing/2014/main" val="3112979199"/>
                  </a:ext>
                </a:extLst>
              </a:tr>
              <a:tr h="82806">
                <a:tc>
                  <a:txBody>
                    <a:bodyPr/>
                    <a:lstStyle/>
                    <a:p>
                      <a:pPr algn="l" fontAlgn="b"/>
                      <a:r>
                        <a:rPr lang="en-IN" sz="800" u="none" strike="noStrike">
                          <a:effectLst/>
                        </a:rPr>
                        <a:t>Marketing</a:t>
                      </a:r>
                      <a:endParaRPr lang="en-IN" sz="800" b="0" i="0" u="none" strike="noStrike">
                        <a:solidFill>
                          <a:srgbClr val="305496"/>
                        </a:solidFill>
                        <a:effectLst/>
                        <a:latin typeface="Calibri" panose="020F0502020204030204" pitchFamily="34" charset="0"/>
                      </a:endParaRPr>
                    </a:p>
                  </a:txBody>
                  <a:tcPr marL="65699"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0.3</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0.6</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4</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4.9</a:t>
                      </a:r>
                      <a:endParaRPr lang="en-IN" sz="800" b="0" i="0" u="none" strike="noStrike">
                        <a:solidFill>
                          <a:srgbClr val="305496"/>
                        </a:solidFill>
                        <a:effectLst/>
                        <a:latin typeface="Calibri" panose="020F0502020204030204" pitchFamily="34" charset="0"/>
                      </a:endParaRPr>
                    </a:p>
                  </a:txBody>
                  <a:tcPr marL="7300" marR="7300" marT="7300" marB="0" anchor="b"/>
                </a:tc>
                <a:extLst>
                  <a:ext uri="{0D108BD9-81ED-4DB2-BD59-A6C34878D82A}">
                    <a16:rowId xmlns:a16="http://schemas.microsoft.com/office/drawing/2014/main" val="3562457897"/>
                  </a:ext>
                </a:extLst>
              </a:tr>
              <a:tr h="82806">
                <a:tc>
                  <a:txBody>
                    <a:bodyPr/>
                    <a:lstStyle/>
                    <a:p>
                      <a:pPr algn="l" fontAlgn="b"/>
                      <a:r>
                        <a:rPr lang="en-IN" sz="800" u="none" strike="noStrike">
                          <a:effectLst/>
                        </a:rPr>
                        <a:t>NULL</a:t>
                      </a:r>
                      <a:endParaRPr lang="en-IN" sz="800" b="0" i="0" u="none" strike="noStrike">
                        <a:solidFill>
                          <a:srgbClr val="305496"/>
                        </a:solidFill>
                        <a:effectLst/>
                        <a:latin typeface="Calibri" panose="020F0502020204030204" pitchFamily="34" charset="0"/>
                      </a:endParaRPr>
                    </a:p>
                  </a:txBody>
                  <a:tcPr marL="65699"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0.6</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0.7</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2</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3.3</a:t>
                      </a:r>
                      <a:endParaRPr lang="en-IN" sz="800" b="0" i="0" u="none" strike="noStrike">
                        <a:solidFill>
                          <a:srgbClr val="305496"/>
                        </a:solidFill>
                        <a:effectLst/>
                        <a:latin typeface="Calibri" panose="020F0502020204030204" pitchFamily="34" charset="0"/>
                      </a:endParaRPr>
                    </a:p>
                  </a:txBody>
                  <a:tcPr marL="7300" marR="7300" marT="7300" marB="0" anchor="b"/>
                </a:tc>
                <a:extLst>
                  <a:ext uri="{0D108BD9-81ED-4DB2-BD59-A6C34878D82A}">
                    <a16:rowId xmlns:a16="http://schemas.microsoft.com/office/drawing/2014/main" val="2266131640"/>
                  </a:ext>
                </a:extLst>
              </a:tr>
              <a:tr h="82806">
                <a:tc>
                  <a:txBody>
                    <a:bodyPr/>
                    <a:lstStyle/>
                    <a:p>
                      <a:pPr algn="l" fontAlgn="b"/>
                      <a:r>
                        <a:rPr lang="en-IN" sz="800" u="none" strike="noStrike">
                          <a:effectLst/>
                        </a:rPr>
                        <a:t>Product Management</a:t>
                      </a:r>
                      <a:endParaRPr lang="en-IN" sz="800" b="0" i="0" u="none" strike="noStrike">
                        <a:solidFill>
                          <a:srgbClr val="305496"/>
                        </a:solidFill>
                        <a:effectLst/>
                        <a:latin typeface="Calibri" panose="020F0502020204030204" pitchFamily="34" charset="0"/>
                      </a:endParaRPr>
                    </a:p>
                  </a:txBody>
                  <a:tcPr marL="65699"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8</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8</a:t>
                      </a:r>
                      <a:endParaRPr lang="en-IN" sz="800" b="0" i="0" u="none" strike="noStrike">
                        <a:solidFill>
                          <a:srgbClr val="305496"/>
                        </a:solidFill>
                        <a:effectLst/>
                        <a:latin typeface="Calibri" panose="020F0502020204030204" pitchFamily="34" charset="0"/>
                      </a:endParaRPr>
                    </a:p>
                  </a:txBody>
                  <a:tcPr marL="7300" marR="7300" marT="7300" marB="0" anchor="b"/>
                </a:tc>
                <a:extLst>
                  <a:ext uri="{0D108BD9-81ED-4DB2-BD59-A6C34878D82A}">
                    <a16:rowId xmlns:a16="http://schemas.microsoft.com/office/drawing/2014/main" val="1546895"/>
                  </a:ext>
                </a:extLst>
              </a:tr>
              <a:tr h="82806">
                <a:tc>
                  <a:txBody>
                    <a:bodyPr/>
                    <a:lstStyle/>
                    <a:p>
                      <a:pPr algn="l" fontAlgn="b"/>
                      <a:r>
                        <a:rPr lang="en-IN" sz="800" u="none" strike="noStrike">
                          <a:effectLst/>
                        </a:rPr>
                        <a:t>Research and Development</a:t>
                      </a:r>
                      <a:endParaRPr lang="en-IN" sz="800" b="0" i="0" u="none" strike="noStrike">
                        <a:solidFill>
                          <a:srgbClr val="305496"/>
                        </a:solidFill>
                        <a:effectLst/>
                        <a:latin typeface="Calibri" panose="020F0502020204030204" pitchFamily="34" charset="0"/>
                      </a:endParaRPr>
                    </a:p>
                  </a:txBody>
                  <a:tcPr marL="65699"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4</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4</a:t>
                      </a:r>
                      <a:endParaRPr lang="en-IN" sz="800" b="0" i="0" u="none" strike="noStrike">
                        <a:solidFill>
                          <a:srgbClr val="305496"/>
                        </a:solidFill>
                        <a:effectLst/>
                        <a:latin typeface="Calibri" panose="020F0502020204030204" pitchFamily="34" charset="0"/>
                      </a:endParaRPr>
                    </a:p>
                  </a:txBody>
                  <a:tcPr marL="7300" marR="7300" marT="7300" marB="0" anchor="b"/>
                </a:tc>
                <a:extLst>
                  <a:ext uri="{0D108BD9-81ED-4DB2-BD59-A6C34878D82A}">
                    <a16:rowId xmlns:a16="http://schemas.microsoft.com/office/drawing/2014/main" val="3027051365"/>
                  </a:ext>
                </a:extLst>
              </a:tr>
              <a:tr h="82806">
                <a:tc>
                  <a:txBody>
                    <a:bodyPr/>
                    <a:lstStyle/>
                    <a:p>
                      <a:pPr algn="l" fontAlgn="b"/>
                      <a:r>
                        <a:rPr lang="en-IN" sz="800" u="none" strike="noStrike">
                          <a:effectLst/>
                        </a:rPr>
                        <a:t>Sales</a:t>
                      </a:r>
                      <a:endParaRPr lang="en-IN" sz="800" b="0" i="0" u="none" strike="noStrike">
                        <a:solidFill>
                          <a:srgbClr val="305496"/>
                        </a:solidFill>
                        <a:effectLst/>
                        <a:latin typeface="Calibri" panose="020F0502020204030204" pitchFamily="34" charset="0"/>
                      </a:endParaRPr>
                    </a:p>
                  </a:txBody>
                  <a:tcPr marL="65699"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0.4</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0.6</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3</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4</a:t>
                      </a:r>
                      <a:endParaRPr lang="en-IN" sz="800" b="0" i="0" u="none" strike="noStrike">
                        <a:solidFill>
                          <a:srgbClr val="305496"/>
                        </a:solidFill>
                        <a:effectLst/>
                        <a:latin typeface="Calibri" panose="020F0502020204030204" pitchFamily="34" charset="0"/>
                      </a:endParaRPr>
                    </a:p>
                  </a:txBody>
                  <a:tcPr marL="7300" marR="7300" marT="7300" marB="0" anchor="b"/>
                </a:tc>
                <a:extLst>
                  <a:ext uri="{0D108BD9-81ED-4DB2-BD59-A6C34878D82A}">
                    <a16:rowId xmlns:a16="http://schemas.microsoft.com/office/drawing/2014/main" val="2425890383"/>
                  </a:ext>
                </a:extLst>
              </a:tr>
              <a:tr h="82806">
                <a:tc>
                  <a:txBody>
                    <a:bodyPr/>
                    <a:lstStyle/>
                    <a:p>
                      <a:pPr algn="l" fontAlgn="b"/>
                      <a:r>
                        <a:rPr lang="en-IN" sz="800" u="none" strike="noStrike">
                          <a:effectLst/>
                        </a:rPr>
                        <a:t>Services</a:t>
                      </a:r>
                      <a:endParaRPr lang="en-IN" sz="800" b="0" i="0" u="none" strike="noStrike">
                        <a:solidFill>
                          <a:srgbClr val="305496"/>
                        </a:solidFill>
                        <a:effectLst/>
                        <a:latin typeface="Calibri" panose="020F0502020204030204" pitchFamily="34" charset="0"/>
                      </a:endParaRPr>
                    </a:p>
                  </a:txBody>
                  <a:tcPr marL="65699"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0.3</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1.4</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3</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4.7</a:t>
                      </a:r>
                      <a:endParaRPr lang="en-IN" sz="800" b="0" i="0" u="none" strike="noStrike">
                        <a:solidFill>
                          <a:srgbClr val="305496"/>
                        </a:solidFill>
                        <a:effectLst/>
                        <a:latin typeface="Calibri" panose="020F0502020204030204" pitchFamily="34" charset="0"/>
                      </a:endParaRPr>
                    </a:p>
                  </a:txBody>
                  <a:tcPr marL="7300" marR="7300" marT="7300" marB="0" anchor="b"/>
                </a:tc>
                <a:extLst>
                  <a:ext uri="{0D108BD9-81ED-4DB2-BD59-A6C34878D82A}">
                    <a16:rowId xmlns:a16="http://schemas.microsoft.com/office/drawing/2014/main" val="3255193912"/>
                  </a:ext>
                </a:extLst>
              </a:tr>
              <a:tr h="82806">
                <a:tc>
                  <a:txBody>
                    <a:bodyPr/>
                    <a:lstStyle/>
                    <a:p>
                      <a:pPr algn="l" fontAlgn="b"/>
                      <a:r>
                        <a:rPr lang="en-IN" sz="800" u="none" strike="noStrike">
                          <a:effectLst/>
                        </a:rPr>
                        <a:t>Support</a:t>
                      </a:r>
                      <a:endParaRPr lang="en-IN" sz="800" b="0" i="0" u="none" strike="noStrike">
                        <a:solidFill>
                          <a:srgbClr val="305496"/>
                        </a:solidFill>
                        <a:effectLst/>
                        <a:latin typeface="Calibri" panose="020F0502020204030204" pitchFamily="34" charset="0"/>
                      </a:endParaRPr>
                    </a:p>
                  </a:txBody>
                  <a:tcPr marL="65699" marR="7300" marT="7300" marB="0" anchor="b"/>
                </a:tc>
                <a:tc>
                  <a:txBody>
                    <a:bodyPr/>
                    <a:lstStyle/>
                    <a:p>
                      <a:pPr algn="r" fontAlgn="b"/>
                      <a:r>
                        <a:rPr lang="en-IN" sz="800" u="none" strike="noStrike">
                          <a:effectLst/>
                        </a:rPr>
                        <a:t>0.4</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1.6</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4</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6</a:t>
                      </a:r>
                      <a:endParaRPr lang="en-IN" sz="800" b="0" i="0" u="none" strike="noStrike">
                        <a:solidFill>
                          <a:srgbClr val="305496"/>
                        </a:solidFill>
                        <a:effectLst/>
                        <a:latin typeface="Calibri" panose="020F0502020204030204" pitchFamily="34" charset="0"/>
                      </a:endParaRPr>
                    </a:p>
                  </a:txBody>
                  <a:tcPr marL="7300" marR="7300" marT="7300" marB="0" anchor="b"/>
                </a:tc>
                <a:extLst>
                  <a:ext uri="{0D108BD9-81ED-4DB2-BD59-A6C34878D82A}">
                    <a16:rowId xmlns:a16="http://schemas.microsoft.com/office/drawing/2014/main" val="933375060"/>
                  </a:ext>
                </a:extLst>
              </a:tr>
              <a:tr h="82806">
                <a:tc>
                  <a:txBody>
                    <a:bodyPr/>
                    <a:lstStyle/>
                    <a:p>
                      <a:pPr algn="l" fontAlgn="b"/>
                      <a:r>
                        <a:rPr lang="en-IN" sz="800" u="none" strike="noStrike">
                          <a:effectLst/>
                        </a:rPr>
                        <a:t>Training</a:t>
                      </a:r>
                      <a:endParaRPr lang="en-IN" sz="800" b="0" i="0" u="none" strike="noStrike">
                        <a:solidFill>
                          <a:srgbClr val="305496"/>
                        </a:solidFill>
                        <a:effectLst/>
                        <a:latin typeface="Calibri" panose="020F0502020204030204" pitchFamily="34" charset="0"/>
                      </a:endParaRPr>
                    </a:p>
                  </a:txBody>
                  <a:tcPr marL="65699"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l" fontAlgn="b"/>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6</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6</a:t>
                      </a:r>
                      <a:endParaRPr lang="en-IN" sz="800" b="0" i="0" u="none" strike="noStrike">
                        <a:solidFill>
                          <a:srgbClr val="305496"/>
                        </a:solidFill>
                        <a:effectLst/>
                        <a:latin typeface="Calibri" panose="020F0502020204030204" pitchFamily="34" charset="0"/>
                      </a:endParaRPr>
                    </a:p>
                  </a:txBody>
                  <a:tcPr marL="7300" marR="7300" marT="7300" marB="0" anchor="b"/>
                </a:tc>
                <a:extLst>
                  <a:ext uri="{0D108BD9-81ED-4DB2-BD59-A6C34878D82A}">
                    <a16:rowId xmlns:a16="http://schemas.microsoft.com/office/drawing/2014/main" val="2217159173"/>
                  </a:ext>
                </a:extLst>
              </a:tr>
              <a:tr h="82806">
                <a:tc>
                  <a:txBody>
                    <a:bodyPr/>
                    <a:lstStyle/>
                    <a:p>
                      <a:pPr algn="l" fontAlgn="b"/>
                      <a:r>
                        <a:rPr lang="en-IN" sz="800" u="none" strike="noStrike" dirty="0">
                          <a:effectLst/>
                        </a:rPr>
                        <a:t>Grand Total</a:t>
                      </a:r>
                      <a:endParaRPr lang="en-IN" sz="800" b="0" i="0" u="none" strike="noStrike" dirty="0">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dirty="0">
                          <a:effectLst/>
                        </a:rPr>
                        <a:t>0.6</a:t>
                      </a:r>
                      <a:endParaRPr lang="en-IN" sz="800" b="0" i="0" u="none" strike="noStrike" dirty="0">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3.6</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dirty="0">
                          <a:effectLst/>
                        </a:rPr>
                        <a:t>2.4</a:t>
                      </a:r>
                      <a:endParaRPr lang="en-IN" sz="800" b="0" i="0" u="none" strike="noStrike" dirty="0">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1</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2.4</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a:effectLst/>
                        </a:rPr>
                        <a:t>3.5</a:t>
                      </a:r>
                      <a:endParaRPr lang="en-IN" sz="800" b="0" i="0" u="none" strike="noStrike">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dirty="0">
                          <a:effectLst/>
                        </a:rPr>
                        <a:t>8.8</a:t>
                      </a:r>
                      <a:endParaRPr lang="en-IN" sz="800" b="0" i="0" u="none" strike="noStrike" dirty="0">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dirty="0">
                          <a:effectLst/>
                        </a:rPr>
                        <a:t>1.8</a:t>
                      </a:r>
                      <a:endParaRPr lang="en-IN" sz="800" b="0" i="0" u="none" strike="noStrike" dirty="0">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dirty="0">
                          <a:effectLst/>
                        </a:rPr>
                        <a:t>145</a:t>
                      </a:r>
                      <a:endParaRPr lang="en-IN" sz="800" b="0" i="0" u="none" strike="noStrike" dirty="0">
                        <a:solidFill>
                          <a:srgbClr val="305496"/>
                        </a:solidFill>
                        <a:effectLst/>
                        <a:latin typeface="Calibri" panose="020F0502020204030204" pitchFamily="34" charset="0"/>
                      </a:endParaRPr>
                    </a:p>
                  </a:txBody>
                  <a:tcPr marL="7300" marR="7300" marT="7300" marB="0" anchor="b"/>
                </a:tc>
                <a:tc>
                  <a:txBody>
                    <a:bodyPr/>
                    <a:lstStyle/>
                    <a:p>
                      <a:pPr algn="r" fontAlgn="b"/>
                      <a:r>
                        <a:rPr lang="en-IN" sz="800" u="none" strike="noStrike" dirty="0">
                          <a:effectLst/>
                        </a:rPr>
                        <a:t>169.1</a:t>
                      </a:r>
                      <a:endParaRPr lang="en-IN" sz="800" b="0" i="0" u="none" strike="noStrike" dirty="0">
                        <a:solidFill>
                          <a:srgbClr val="305496"/>
                        </a:solidFill>
                        <a:effectLst/>
                        <a:latin typeface="Calibri" panose="020F0502020204030204" pitchFamily="34" charset="0"/>
                      </a:endParaRPr>
                    </a:p>
                  </a:txBody>
                  <a:tcPr marL="7300" marR="7300" marT="7300" marB="0" anchor="b"/>
                </a:tc>
                <a:extLst>
                  <a:ext uri="{0D108BD9-81ED-4DB2-BD59-A6C34878D82A}">
                    <a16:rowId xmlns:a16="http://schemas.microsoft.com/office/drawing/2014/main" val="916941594"/>
                  </a:ext>
                </a:extLst>
              </a:tr>
            </a:tbl>
          </a:graphicData>
        </a:graphic>
      </p:graphicFrame>
      <p:graphicFrame>
        <p:nvGraphicFramePr>
          <p:cNvPr id="10" name="Chart 9"/>
          <p:cNvGraphicFramePr>
            <a:graphicFrameLocks/>
          </p:cNvGraphicFramePr>
          <p:nvPr>
            <p:extLst>
              <p:ext uri="{D42A27DB-BD31-4B8C-83A1-F6EECF244321}">
                <p14:modId xmlns:p14="http://schemas.microsoft.com/office/powerpoint/2010/main" val="2526062690"/>
              </p:ext>
            </p:extLst>
          </p:nvPr>
        </p:nvGraphicFramePr>
        <p:xfrm>
          <a:off x="4953000" y="2057400"/>
          <a:ext cx="5638800" cy="401002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738664"/>
          </a:xfrm>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990600" y="1295400"/>
            <a:ext cx="8077200" cy="4031873"/>
          </a:xfrm>
          <a:prstGeom prst="rect">
            <a:avLst/>
          </a:prstGeom>
        </p:spPr>
        <p:txBody>
          <a:bodyPr wrap="square">
            <a:spAutoFit/>
          </a:bodyPr>
          <a:lstStyle/>
          <a:p>
            <a:endParaRPr lang="en-IN" dirty="0" smtClean="0"/>
          </a:p>
          <a:p>
            <a:endParaRPr lang="en-IN" dirty="0"/>
          </a:p>
          <a:p>
            <a:pPr algn="just"/>
            <a:r>
              <a:rPr lang="en-IN" sz="2000" b="1" dirty="0" smtClean="0"/>
              <a:t>In </a:t>
            </a:r>
            <a:r>
              <a:rPr lang="en-IN" sz="2000" b="1" dirty="0"/>
              <a:t>conclusion, </a:t>
            </a:r>
            <a:r>
              <a:rPr lang="en-IN" sz="2000" b="1" dirty="0" err="1"/>
              <a:t>analyzing</a:t>
            </a:r>
            <a:r>
              <a:rPr lang="en-IN" sz="2000" b="1" dirty="0"/>
              <a:t> employee performance across each department provides invaluable insights into organizational dynamics and effectiveness. This thorough evaluation reveals strengths and weaknesses within departments, enabling targeted interventions and strategic improvements. By combining quantitative data with qualitative feedback, the analysis facilitates a deeper understanding of individual and team contributions, leading to more informed decision-making and enhanced resource allocation. Ultimately, this approach supports a culture of continuous improvement and alignment with broader organizational objectives, driving overall success and fostering a more engaged and productive workforce</a:t>
            </a:r>
            <a:r>
              <a:rPr lang="en-IN" sz="2000" dirty="0"/>
              <a: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217522" y="726288"/>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smtClean="0"/>
              <a:t>PROJECT</a:t>
            </a:r>
            <a:r>
              <a:rPr sz="4250" spc="-85" dirty="0" smtClean="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EMPLOYEES PERFORMANCE ANALYSIS OF EACH DEPARTMENT</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623516" y="1307549"/>
            <a:ext cx="8501684"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smtClean="0">
                <a:solidFill>
                  <a:srgbClr val="0D0D0D"/>
                </a:solidFill>
                <a:effectLst/>
                <a:latin typeface="Times New Roman" panose="02020603050405020304" pitchFamily="18" charset="0"/>
                <a:cs typeface="Times New Roman" panose="02020603050405020304" pitchFamily="18" charset="0"/>
              </a:rPr>
              <a:t>PROBLEM STATEMENT</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smtClean="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smtClean="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i="0" dirty="0" smtClean="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b="1" dirty="0" smtClean="0">
                <a:solidFill>
                  <a:srgbClr val="0D0D0D"/>
                </a:solidFill>
                <a:latin typeface="Times New Roman" panose="02020603050405020304" pitchFamily="18" charset="0"/>
                <a:cs typeface="Times New Roman" panose="02020603050405020304" pitchFamily="18" charset="0"/>
              </a:rPr>
              <a:t>DATASET DESCRIPTION</a:t>
            </a:r>
            <a:endParaRPr lang="en-US" sz="2800" b="1" i="0" dirty="0" smtClean="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smtClean="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1" i="0" dirty="0" smtClean="0">
                <a:solidFill>
                  <a:srgbClr val="0D0D0D"/>
                </a:solidFill>
                <a:effectLst/>
                <a:latin typeface="Times New Roman" panose="02020603050405020304" pitchFamily="18" charset="0"/>
                <a:cs typeface="Times New Roman" panose="02020603050405020304" pitchFamily="18" charset="0"/>
              </a:rPr>
              <a:t>RESULTS AND </a:t>
            </a:r>
            <a:r>
              <a:rPr lang="en-US" sz="2800" b="1" dirty="0" smtClean="0">
                <a:solidFill>
                  <a:srgbClr val="0D0D0D"/>
                </a:solidFill>
                <a:latin typeface="Times New Roman" panose="02020603050405020304" pitchFamily="18" charset="0"/>
                <a:cs typeface="Times New Roman" panose="02020603050405020304" pitchFamily="18" charset="0"/>
              </a:rPr>
              <a:t>DISCUSSION</a:t>
            </a:r>
            <a:endParaRPr lang="en-US" sz="2800" b="1" i="0" dirty="0" smtClean="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smtClean="0">
                <a:solidFill>
                  <a:srgbClr val="0D0D0D"/>
                </a:solidFill>
                <a:effectLst/>
                <a:latin typeface="Times New Roman" panose="02020603050405020304" pitchFamily="18" charset="0"/>
                <a:cs typeface="Times New Roman" panose="02020603050405020304" pitchFamily="18" charset="0"/>
              </a:rPr>
              <a:t>CONCLUSION</a:t>
            </a: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047750" y="1253235"/>
            <a:ext cx="7086600" cy="5262979"/>
          </a:xfrm>
          <a:prstGeom prst="rect">
            <a:avLst/>
          </a:prstGeom>
        </p:spPr>
        <p:txBody>
          <a:bodyPr wrap="square">
            <a:spAutoFit/>
          </a:bodyPr>
          <a:lstStyle/>
          <a:p>
            <a:endParaRPr lang="en-IN" dirty="0" smtClean="0"/>
          </a:p>
          <a:p>
            <a:endParaRPr lang="en-IN" dirty="0"/>
          </a:p>
          <a:p>
            <a:pPr algn="just"/>
            <a:r>
              <a:rPr lang="en-IN" sz="2000" b="1" dirty="0" smtClean="0"/>
              <a:t>To </a:t>
            </a:r>
            <a:r>
              <a:rPr lang="en-IN" sz="2000" b="1" dirty="0"/>
              <a:t>effectively </a:t>
            </a:r>
            <a:r>
              <a:rPr lang="en-IN" sz="2000" b="1" dirty="0" err="1"/>
              <a:t>analyze</a:t>
            </a:r>
            <a:r>
              <a:rPr lang="en-IN" sz="2000" b="1" dirty="0"/>
              <a:t> employee performance across different departments, it is crucial to implement a comprehensive evaluation system that considers both quantitative and qualitative metrics. This system should track key performance indicators such as productivity, efficiency, and goal attainment, while also evaluating qualitative aspects like teamwork, leadership, and innovation. By comparing these metrics across departments, organizations can identify high-performing areas and those needing improvement. This analysis not only helps in recognizing and rewarding exceptional employees but also in pinpointing skills gaps and areas where additional training or resources may be required. Ultimately, such an analysis supports strategic decision-making aimed at enhancing overall organizational performance and aligning departmental efforts with the company’s broader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752475" y="1585932"/>
            <a:ext cx="7391400" cy="4955203"/>
          </a:xfrm>
          <a:prstGeom prst="rect">
            <a:avLst/>
          </a:prstGeom>
        </p:spPr>
        <p:txBody>
          <a:bodyPr wrap="square">
            <a:spAutoFit/>
          </a:bodyPr>
          <a:lstStyle/>
          <a:p>
            <a:endParaRPr lang="en-IN" dirty="0" smtClean="0"/>
          </a:p>
          <a:p>
            <a:endParaRPr lang="en-IN" dirty="0"/>
          </a:p>
          <a:p>
            <a:pPr algn="just"/>
            <a:r>
              <a:rPr lang="en-IN" sz="2000" b="1" dirty="0" smtClean="0"/>
              <a:t>The </a:t>
            </a:r>
            <a:r>
              <a:rPr lang="en-IN" sz="2000" b="1" dirty="0"/>
              <a:t>project aims to conduct a thorough analysis of employee performance across various departments within the organization. This involves gathering and evaluating data on individual and team productivity, quality of work, and achievement of departmental goals. The analysis will utilize a blend of quantitative metrics, such as output rates and project completion times, and qualitative assessments, including peer reviews and managerial feedback. By examining these factors, the project seeks to identify strengths and areas for improvement in each department, providing actionable insights for performance enhancement. This comprehensive evaluation will inform strategic decisions, optimize resource allocation, and support targeted professional development, ultimately driving greater efficiency and effectiveness throughout the organization</a:t>
            </a:r>
            <a:r>
              <a:rPr lang="en-IN" sz="20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219200" y="1305342"/>
            <a:ext cx="7010400" cy="5262979"/>
          </a:xfrm>
          <a:prstGeom prst="rect">
            <a:avLst/>
          </a:prstGeom>
        </p:spPr>
        <p:txBody>
          <a:bodyPr wrap="square">
            <a:spAutoFit/>
          </a:bodyPr>
          <a:lstStyle/>
          <a:p>
            <a:endParaRPr lang="en-IN" dirty="0" smtClean="0"/>
          </a:p>
          <a:p>
            <a:endParaRPr lang="en-IN" dirty="0"/>
          </a:p>
          <a:p>
            <a:pPr algn="just"/>
            <a:r>
              <a:rPr lang="en-IN" sz="2000" b="1" dirty="0" smtClean="0"/>
              <a:t>The </a:t>
            </a:r>
            <a:r>
              <a:rPr lang="en-IN" sz="2000" b="1" dirty="0"/>
              <a:t>end users of the employee performance analysis for each department include a range of key stakeholders within the organization. Primarily, department managers and team leaders will utilize the analysis to gauge their teams' performance, identify high achievers, and address areas needing improvement. Human Resources professionals will use the insights to guide performance appraisals, design targeted training programs, and make informed decisions regarding promotions and compensations. Additionally, senior executives and strategic planners will leverage the analysis to understand departmental contributions to organizational goals, streamline operations, and ensure alignment with the company's strategic objectives. Overall, the end users will benefit from a clearer understanding of performance dynamics, enabling more effective management and development of human capital</a:t>
            </a:r>
            <a:r>
              <a:rPr lang="en-IN" b="1"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244850" y="1993900"/>
            <a:ext cx="6096000" cy="3170099"/>
          </a:xfrm>
          <a:prstGeom prst="rect">
            <a:avLst/>
          </a:prstGeom>
        </p:spPr>
        <p:txBody>
          <a:bodyPr>
            <a:spAutoFit/>
          </a:bodyPr>
          <a:lstStyle/>
          <a:p>
            <a:pPr algn="just"/>
            <a:r>
              <a:rPr lang="en-IN" sz="2000" b="1" dirty="0"/>
              <a:t>FILTERING : Help one eliminate   unnecessary data</a:t>
            </a:r>
            <a:r>
              <a:rPr lang="en-IN" sz="2000" b="1" dirty="0" smtClean="0"/>
              <a:t>.</a:t>
            </a:r>
          </a:p>
          <a:p>
            <a:pPr algn="just"/>
            <a:r>
              <a:rPr lang="en-IN" sz="2000" b="1" dirty="0" smtClean="0"/>
              <a:t>CONDITIONAL </a:t>
            </a:r>
            <a:r>
              <a:rPr lang="en-IN" sz="2000" b="1" dirty="0"/>
              <a:t>FORMATTING: Makes it easy to highlight certain values or to make particular cells easy to identify</a:t>
            </a:r>
            <a:r>
              <a:rPr lang="en-IN" sz="2000" b="1" dirty="0" smtClean="0"/>
              <a:t>.</a:t>
            </a:r>
          </a:p>
          <a:p>
            <a:pPr algn="just"/>
            <a:r>
              <a:rPr lang="en-IN" sz="2000" b="1" dirty="0" smtClean="0"/>
              <a:t>PIVOT </a:t>
            </a:r>
            <a:r>
              <a:rPr lang="en-IN" sz="2000" b="1" dirty="0"/>
              <a:t>TABLE : Summary of  Female Employee Types’ Performance </a:t>
            </a:r>
            <a:r>
              <a:rPr lang="en-IN" sz="2000" b="1" dirty="0" smtClean="0"/>
              <a:t>Analysis</a:t>
            </a:r>
          </a:p>
          <a:p>
            <a:pPr algn="just"/>
            <a:r>
              <a:rPr lang="en-IN" sz="2000" b="1" dirty="0" smtClean="0"/>
              <a:t>FORMULA </a:t>
            </a:r>
            <a:r>
              <a:rPr lang="en-IN" sz="2000" b="1" dirty="0"/>
              <a:t>: SUM Function in excel is useful for adding up a range of values such as a column or row of numbers</a:t>
            </a:r>
            <a:r>
              <a:rPr lang="en-IN" sz="2000" b="1" dirty="0" smtClean="0"/>
              <a:t>.</a:t>
            </a:r>
          </a:p>
          <a:p>
            <a:pPr algn="just"/>
            <a:r>
              <a:rPr lang="en-IN" sz="2000" b="1" dirty="0" smtClean="0"/>
              <a:t>BAR </a:t>
            </a:r>
            <a:r>
              <a:rPr lang="en-IN" sz="2000" b="1" dirty="0"/>
              <a:t>GRAPH – 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smtClean="0"/>
              <a:t>DATASET DESCRIPTION</a:t>
            </a:r>
            <a:endParaRPr lang="en-IN" dirty="0"/>
          </a:p>
        </p:txBody>
      </p:sp>
      <p:sp>
        <p:nvSpPr>
          <p:cNvPr id="3" name="Rectangle 2"/>
          <p:cNvSpPr/>
          <p:nvPr/>
        </p:nvSpPr>
        <p:spPr>
          <a:xfrm>
            <a:off x="1219200" y="1752600"/>
            <a:ext cx="7543800" cy="3416320"/>
          </a:xfrm>
          <a:prstGeom prst="rect">
            <a:avLst/>
          </a:prstGeom>
        </p:spPr>
        <p:txBody>
          <a:bodyPr wrap="square">
            <a:spAutoFit/>
          </a:bodyPr>
          <a:lstStyle/>
          <a:p>
            <a:pPr algn="just"/>
            <a:r>
              <a:rPr lang="en-IN" sz="2400" b="1" dirty="0"/>
              <a:t>EMPLOYEE DATA SET- NAN MUDHALVAN PORTAL9 FEATURES IN TOTAL3 FEATURES BEING USED FOR ANALYSISEMPLOYEE ID- ALPHANUMERIC(TEXT)NAME- ALPHABETICAL (TEXT)GENDER- ALPHABETICAL(TEXT)DEPARTMENT- ALPHABETICAL(TEXT)SALARY- NUMERICALSTART DATE - ALPHANUMERIC(TEXT)FTE- NUMERICALEMPLOYEE TYPE- ALPHABETICAL (TEXT)EMPLOYEE LOCATION- </a:t>
            </a:r>
            <a:r>
              <a:rPr lang="en-IN" sz="2400" b="1" dirty="0" smtClean="0"/>
              <a:t>ALPHABETICAL(TEXT)</a:t>
            </a:r>
            <a:endParaRPr lang="en-IN" sz="2400" b="1"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1805523"/>
            <a:ext cx="8534018" cy="4093428"/>
          </a:xfrm>
          <a:prstGeom prst="rect">
            <a:avLst/>
          </a:prstGeom>
          <a:noFill/>
        </p:spPr>
        <p:txBody>
          <a:bodyPr wrap="square" rtlCol="0">
            <a:spAutoFit/>
          </a:bodyPr>
          <a:lstStyle/>
          <a:p>
            <a:pPr algn="just">
              <a:buFont typeface="Arial" panose="020B0604020202020204" pitchFamily="34" charset="0"/>
              <a:buChar char="•"/>
            </a:pPr>
            <a:r>
              <a:rPr lang="en-US" sz="2000" b="1" dirty="0">
                <a:solidFill>
                  <a:srgbClr val="0D0D0D"/>
                </a:solidFill>
                <a:latin typeface="Times New Roman" panose="02020603050405020304" pitchFamily="18" charset="0"/>
                <a:cs typeface="Times New Roman" panose="02020603050405020304" pitchFamily="18" charset="0"/>
              </a:rPr>
              <a:t>The standout feature of our solution for analyzing employee performance across departments is its integration of advanced data analytics with intuitive visualization tools. By leveraging real-time performance metrics, comprehensive dashboards, and customizable reporting, our solution provides a detailed and actionable view of employee contributions. It combines quantitative data with qualitative insights to offer a holistic evaluation, making it easier to identify trends, recognize high performers, and address potential issues. Additionally, the solution’s predictive analytics capabilities help forecast future performance trends, enabling proactive management and strategic planning. This sophisticated yet user-friendly approach not only enhances the accuracy of performance assessments but also empowers decision-makers with the tools needed to drive continuous improvement and align departmental efforts with organizational goals.</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TotalTime>
  <Words>1101</Words>
  <Application>Microsoft Office PowerPoint</Application>
  <PresentationFormat>Widescreen</PresentationFormat>
  <Paragraphs>227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1.TABLE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Selvaraj</cp:lastModifiedBy>
  <cp:revision>23</cp:revision>
  <dcterms:created xsi:type="dcterms:W3CDTF">2024-03-29T15:07:22Z</dcterms:created>
  <dcterms:modified xsi:type="dcterms:W3CDTF">2024-08-27T13:13:42Z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