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ming" initials="G" lastIdx="0" clrIdx="0">
    <p:extLst>
      <p:ext uri="{19B8F6BF-5375-455C-9EA6-DF929625EA0E}">
        <p15:presenceInfo xmlns:p15="http://schemas.microsoft.com/office/powerpoint/2012/main" userId="3157f1718e5b7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4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Games\God%20Of%20War\Employee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ames\God%20Of%20War\Employee_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[Employee_Dataset.xlsx]Sheet3!PivotTable2</c:name>
    <c:fmtId val="2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Performance analysis of departments</a:t>
            </a:r>
          </a:p>
        </c:rich>
      </c:tx>
      <c:layout>
        <c:manualLayout>
          <c:xMode val="edge"/>
          <c:yMode val="edge"/>
          <c:x val="0.13278508771929826"/>
          <c:y val="2.5882181393992454E-3"/>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3"/>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4"/>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5"/>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6"/>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7"/>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8"/>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9"/>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0"/>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1"/>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2"/>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3"/>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4"/>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5"/>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6"/>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7"/>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8"/>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19"/>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0"/>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1"/>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2"/>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3"/>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4"/>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5"/>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6"/>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7"/>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8"/>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29"/>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30"/>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
        <c:idx val="31"/>
        <c:spPr>
          <a:solidFill>
            <a:schemeClr val="accent6"/>
          </a:solidFill>
          <a:ln>
            <a:noFill/>
          </a:ln>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stacked"/>
        <c:varyColors val="0"/>
        <c:ser>
          <c:idx val="0"/>
          <c:order val="0"/>
          <c:tx>
            <c:strRef>
              <c:f>Sheet3!$B$4:$B$5</c:f>
              <c:strCache>
                <c:ptCount val="1"/>
                <c:pt idx="0">
                  <c:v>Fixed Term</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Sheet3!$A$6:$A$15</c:f>
              <c:strCache>
                <c:ptCount val="9"/>
                <c:pt idx="0">
                  <c:v>Accounting</c:v>
                </c:pt>
                <c:pt idx="1">
                  <c:v>Engineering</c:v>
                </c:pt>
                <c:pt idx="2">
                  <c:v>Human Resources</c:v>
                </c:pt>
                <c:pt idx="3">
                  <c:v>Marketing</c:v>
                </c:pt>
                <c:pt idx="4">
                  <c:v>NULL</c:v>
                </c:pt>
                <c:pt idx="5">
                  <c:v>Sales</c:v>
                </c:pt>
                <c:pt idx="6">
                  <c:v>Services</c:v>
                </c:pt>
                <c:pt idx="7">
                  <c:v>Support</c:v>
                </c:pt>
                <c:pt idx="8">
                  <c:v>Training</c:v>
                </c:pt>
              </c:strCache>
            </c:strRef>
          </c:cat>
          <c:val>
            <c:numRef>
              <c:f>Sheet3!$B$6:$B$15</c:f>
              <c:numCache>
                <c:formatCode>General</c:formatCode>
                <c:ptCount val="9"/>
                <c:pt idx="1">
                  <c:v>43329.22</c:v>
                </c:pt>
                <c:pt idx="6">
                  <c:v>42314.39</c:v>
                </c:pt>
                <c:pt idx="8">
                  <c:v>93128.34</c:v>
                </c:pt>
              </c:numCache>
            </c:numRef>
          </c:val>
          <c:extLst>
            <c:ext xmlns:c16="http://schemas.microsoft.com/office/drawing/2014/chart" uri="{C3380CC4-5D6E-409C-BE32-E72D297353CC}">
              <c16:uniqueId val="{00000000-EB1D-47A5-8097-6C413E154FDD}"/>
            </c:ext>
          </c:extLst>
        </c:ser>
        <c:ser>
          <c:idx val="1"/>
          <c:order val="1"/>
          <c:tx>
            <c:strRef>
              <c:f>Sheet3!$C$4:$C$5</c:f>
              <c:strCache>
                <c:ptCount val="1"/>
                <c:pt idx="0">
                  <c:v>Permanent</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Sheet3!$A$6:$A$15</c:f>
              <c:strCache>
                <c:ptCount val="9"/>
                <c:pt idx="0">
                  <c:v>Accounting</c:v>
                </c:pt>
                <c:pt idx="1">
                  <c:v>Engineering</c:v>
                </c:pt>
                <c:pt idx="2">
                  <c:v>Human Resources</c:v>
                </c:pt>
                <c:pt idx="3">
                  <c:v>Marketing</c:v>
                </c:pt>
                <c:pt idx="4">
                  <c:v>NULL</c:v>
                </c:pt>
                <c:pt idx="5">
                  <c:v>Sales</c:v>
                </c:pt>
                <c:pt idx="6">
                  <c:v>Services</c:v>
                </c:pt>
                <c:pt idx="7">
                  <c:v>Support</c:v>
                </c:pt>
                <c:pt idx="8">
                  <c:v>Training</c:v>
                </c:pt>
              </c:strCache>
            </c:strRef>
          </c:cat>
          <c:val>
            <c:numRef>
              <c:f>Sheet3!$C$6:$C$15</c:f>
              <c:numCache>
                <c:formatCode>General</c:formatCode>
                <c:ptCount val="9"/>
                <c:pt idx="0">
                  <c:v>52963.65</c:v>
                </c:pt>
                <c:pt idx="1">
                  <c:v>233401.35</c:v>
                </c:pt>
                <c:pt idx="2">
                  <c:v>112304.85</c:v>
                </c:pt>
                <c:pt idx="3">
                  <c:v>66017.179999999993</c:v>
                </c:pt>
                <c:pt idx="4">
                  <c:v>105468.7</c:v>
                </c:pt>
                <c:pt idx="5">
                  <c:v>62195.47</c:v>
                </c:pt>
                <c:pt idx="6">
                  <c:v>245483</c:v>
                </c:pt>
                <c:pt idx="7">
                  <c:v>158939.68</c:v>
                </c:pt>
                <c:pt idx="8">
                  <c:v>166475.35999999999</c:v>
                </c:pt>
              </c:numCache>
            </c:numRef>
          </c:val>
          <c:extLst>
            <c:ext xmlns:c16="http://schemas.microsoft.com/office/drawing/2014/chart" uri="{C3380CC4-5D6E-409C-BE32-E72D297353CC}">
              <c16:uniqueId val="{00000001-EB1D-47A5-8097-6C413E154FDD}"/>
            </c:ext>
          </c:extLst>
        </c:ser>
        <c:ser>
          <c:idx val="2"/>
          <c:order val="2"/>
          <c:tx>
            <c:strRef>
              <c:f>Sheet3!$D$4:$D$5</c:f>
              <c:strCache>
                <c:ptCount val="1"/>
                <c:pt idx="0">
                  <c:v>Temporary</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Sheet3!$A$6:$A$15</c:f>
              <c:strCache>
                <c:ptCount val="9"/>
                <c:pt idx="0">
                  <c:v>Accounting</c:v>
                </c:pt>
                <c:pt idx="1">
                  <c:v>Engineering</c:v>
                </c:pt>
                <c:pt idx="2">
                  <c:v>Human Resources</c:v>
                </c:pt>
                <c:pt idx="3">
                  <c:v>Marketing</c:v>
                </c:pt>
                <c:pt idx="4">
                  <c:v>NULL</c:v>
                </c:pt>
                <c:pt idx="5">
                  <c:v>Sales</c:v>
                </c:pt>
                <c:pt idx="6">
                  <c:v>Services</c:v>
                </c:pt>
                <c:pt idx="7">
                  <c:v>Support</c:v>
                </c:pt>
                <c:pt idx="8">
                  <c:v>Training</c:v>
                </c:pt>
              </c:strCache>
            </c:strRef>
          </c:cat>
          <c:val>
            <c:numRef>
              <c:f>Sheet3!$D$6:$D$15</c:f>
              <c:numCache>
                <c:formatCode>General</c:formatCode>
                <c:ptCount val="9"/>
                <c:pt idx="0">
                  <c:v>52246.29</c:v>
                </c:pt>
                <c:pt idx="1">
                  <c:v>39969.72</c:v>
                </c:pt>
                <c:pt idx="7">
                  <c:v>61214.26</c:v>
                </c:pt>
                <c:pt idx="8">
                  <c:v>78840.23</c:v>
                </c:pt>
              </c:numCache>
            </c:numRef>
          </c:val>
          <c:extLst>
            <c:ext xmlns:c16="http://schemas.microsoft.com/office/drawing/2014/chart" uri="{C3380CC4-5D6E-409C-BE32-E72D297353CC}">
              <c16:uniqueId val="{00000002-EB1D-47A5-8097-6C413E154FDD}"/>
            </c:ext>
          </c:extLst>
        </c:ser>
        <c:dLbls>
          <c:showLegendKey val="0"/>
          <c:showVal val="0"/>
          <c:showCatName val="0"/>
          <c:showSerName val="0"/>
          <c:showPercent val="0"/>
          <c:showBubbleSize val="0"/>
        </c:dLbls>
        <c:gapWidth val="150"/>
        <c:overlap val="100"/>
        <c:axId val="533802479"/>
        <c:axId val="531536591"/>
      </c:barChart>
      <c:catAx>
        <c:axId val="5338024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1536591"/>
        <c:crosses val="autoZero"/>
        <c:auto val="1"/>
        <c:lblAlgn val="ctr"/>
        <c:lblOffset val="100"/>
        <c:noMultiLvlLbl val="0"/>
      </c:catAx>
      <c:valAx>
        <c:axId val="53153659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3802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[Employee_Dataset.xlsx]Sheet3!PivotTable2</c:name>
    <c:fmtId val="29"/>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Performance analysis of departments</a:t>
            </a:r>
          </a:p>
        </c:rich>
      </c:tx>
      <c:layout>
        <c:manualLayout>
          <c:xMode val="edge"/>
          <c:yMode val="edge"/>
          <c:x val="0.23585526315789473"/>
          <c:y val="5.814377369495479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5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6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7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Sheet3!$B$4:$B$5</c:f>
              <c:strCache>
                <c:ptCount val="1"/>
                <c:pt idx="0">
                  <c:v>Fixed Term</c:v>
                </c:pt>
              </c:strCache>
            </c:strRef>
          </c:tx>
          <c:dPt>
            <c:idx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BF4C-469E-AC2A-8772FAC793BF}"/>
              </c:ext>
            </c:extLst>
          </c:dPt>
          <c:dPt>
            <c:idx val="1"/>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BF4C-469E-AC2A-8772FAC793BF}"/>
              </c:ext>
            </c:extLst>
          </c:dPt>
          <c:dPt>
            <c:idx val="2"/>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BF4C-469E-AC2A-8772FAC793BF}"/>
              </c:ext>
            </c:extLst>
          </c:dPt>
          <c:dPt>
            <c:idx val="3"/>
            <c:bubble3D val="0"/>
            <c:spPr>
              <a:gradFill rotWithShape="1">
                <a:gsLst>
                  <a:gs pos="0">
                    <a:schemeClr val="accent6">
                      <a:lumMod val="60000"/>
                      <a:shade val="51000"/>
                      <a:satMod val="130000"/>
                    </a:schemeClr>
                  </a:gs>
                  <a:gs pos="80000">
                    <a:schemeClr val="accent6">
                      <a:lumMod val="60000"/>
                      <a:shade val="93000"/>
                      <a:satMod val="130000"/>
                    </a:schemeClr>
                  </a:gs>
                  <a:gs pos="100000">
                    <a:schemeClr val="accent6">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BF4C-469E-AC2A-8772FAC793BF}"/>
              </c:ext>
            </c:extLst>
          </c:dPt>
          <c:dPt>
            <c:idx val="4"/>
            <c:bubble3D val="0"/>
            <c:spPr>
              <a:gradFill rotWithShape="1">
                <a:gsLst>
                  <a:gs pos="0">
                    <a:schemeClr val="accent5">
                      <a:lumMod val="60000"/>
                      <a:shade val="51000"/>
                      <a:satMod val="130000"/>
                    </a:schemeClr>
                  </a:gs>
                  <a:gs pos="80000">
                    <a:schemeClr val="accent5">
                      <a:lumMod val="60000"/>
                      <a:shade val="93000"/>
                      <a:satMod val="130000"/>
                    </a:schemeClr>
                  </a:gs>
                  <a:gs pos="100000">
                    <a:schemeClr val="accent5">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BF4C-469E-AC2A-8772FAC793BF}"/>
              </c:ext>
            </c:extLst>
          </c:dPt>
          <c:dPt>
            <c:idx val="5"/>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BF4C-469E-AC2A-8772FAC793BF}"/>
              </c:ext>
            </c:extLst>
          </c:dPt>
          <c:dPt>
            <c:idx val="6"/>
            <c:bubble3D val="0"/>
            <c:spPr>
              <a:gradFill rotWithShape="1">
                <a:gsLst>
                  <a:gs pos="0">
                    <a:schemeClr val="accent6">
                      <a:lumMod val="80000"/>
                      <a:lumOff val="20000"/>
                      <a:shade val="51000"/>
                      <a:satMod val="130000"/>
                    </a:schemeClr>
                  </a:gs>
                  <a:gs pos="80000">
                    <a:schemeClr val="accent6">
                      <a:lumMod val="80000"/>
                      <a:lumOff val="20000"/>
                      <a:shade val="93000"/>
                      <a:satMod val="130000"/>
                    </a:schemeClr>
                  </a:gs>
                  <a:gs pos="100000">
                    <a:schemeClr val="accent6">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BF4C-469E-AC2A-8772FAC793BF}"/>
              </c:ext>
            </c:extLst>
          </c:dPt>
          <c:dPt>
            <c:idx val="7"/>
            <c:bubble3D val="0"/>
            <c:spPr>
              <a:gradFill rotWithShape="1">
                <a:gsLst>
                  <a:gs pos="0">
                    <a:schemeClr val="accent5">
                      <a:lumMod val="80000"/>
                      <a:lumOff val="20000"/>
                      <a:shade val="51000"/>
                      <a:satMod val="130000"/>
                    </a:schemeClr>
                  </a:gs>
                  <a:gs pos="80000">
                    <a:schemeClr val="accent5">
                      <a:lumMod val="80000"/>
                      <a:lumOff val="20000"/>
                      <a:shade val="93000"/>
                      <a:satMod val="130000"/>
                    </a:schemeClr>
                  </a:gs>
                  <a:gs pos="100000">
                    <a:schemeClr val="accent5">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BF4C-469E-AC2A-8772FAC793BF}"/>
              </c:ext>
            </c:extLst>
          </c:dPt>
          <c:dPt>
            <c:idx val="8"/>
            <c:bubble3D val="0"/>
            <c:spPr>
              <a:gradFill rotWithShape="1">
                <a:gsLst>
                  <a:gs pos="0">
                    <a:schemeClr val="accent4">
                      <a:lumMod val="80000"/>
                      <a:lumOff val="20000"/>
                      <a:shade val="51000"/>
                      <a:satMod val="130000"/>
                    </a:schemeClr>
                  </a:gs>
                  <a:gs pos="80000">
                    <a:schemeClr val="accent4">
                      <a:lumMod val="80000"/>
                      <a:lumOff val="20000"/>
                      <a:shade val="93000"/>
                      <a:satMod val="130000"/>
                    </a:schemeClr>
                  </a:gs>
                  <a:gs pos="100000">
                    <a:schemeClr val="accent4">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BF4C-469E-AC2A-8772FAC793BF}"/>
              </c:ext>
            </c:extLst>
          </c:dPt>
          <c:cat>
            <c:strRef>
              <c:f>Sheet3!$A$6:$A$15</c:f>
              <c:strCache>
                <c:ptCount val="9"/>
                <c:pt idx="0">
                  <c:v>Accounting</c:v>
                </c:pt>
                <c:pt idx="1">
                  <c:v>Engineering</c:v>
                </c:pt>
                <c:pt idx="2">
                  <c:v>Human Resources</c:v>
                </c:pt>
                <c:pt idx="3">
                  <c:v>Marketing</c:v>
                </c:pt>
                <c:pt idx="4">
                  <c:v>NULL</c:v>
                </c:pt>
                <c:pt idx="5">
                  <c:v>Sales</c:v>
                </c:pt>
                <c:pt idx="6">
                  <c:v>Services</c:v>
                </c:pt>
                <c:pt idx="7">
                  <c:v>Support</c:v>
                </c:pt>
                <c:pt idx="8">
                  <c:v>Training</c:v>
                </c:pt>
              </c:strCache>
            </c:strRef>
          </c:cat>
          <c:val>
            <c:numRef>
              <c:f>Sheet3!$B$6:$B$15</c:f>
              <c:numCache>
                <c:formatCode>General</c:formatCode>
                <c:ptCount val="9"/>
                <c:pt idx="1">
                  <c:v>43329.22</c:v>
                </c:pt>
                <c:pt idx="6">
                  <c:v>42314.39</c:v>
                </c:pt>
                <c:pt idx="8">
                  <c:v>93128.34</c:v>
                </c:pt>
              </c:numCache>
            </c:numRef>
          </c:val>
          <c:extLst>
            <c:ext xmlns:c16="http://schemas.microsoft.com/office/drawing/2014/chart" uri="{C3380CC4-5D6E-409C-BE32-E72D297353CC}">
              <c16:uniqueId val="{00000012-BF4C-469E-AC2A-8772FAC793BF}"/>
            </c:ext>
          </c:extLst>
        </c:ser>
        <c:ser>
          <c:idx val="1"/>
          <c:order val="1"/>
          <c:tx>
            <c:strRef>
              <c:f>Sheet3!$C$4:$C$5</c:f>
              <c:strCache>
                <c:ptCount val="1"/>
                <c:pt idx="0">
                  <c:v>Permanent</c:v>
                </c:pt>
              </c:strCache>
            </c:strRef>
          </c:tx>
          <c:dPt>
            <c:idx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4-BF4C-469E-AC2A-8772FAC793BF}"/>
              </c:ext>
            </c:extLst>
          </c:dPt>
          <c:dPt>
            <c:idx val="1"/>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BF4C-469E-AC2A-8772FAC793BF}"/>
              </c:ext>
            </c:extLst>
          </c:dPt>
          <c:dPt>
            <c:idx val="2"/>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BF4C-469E-AC2A-8772FAC793BF}"/>
              </c:ext>
            </c:extLst>
          </c:dPt>
          <c:dPt>
            <c:idx val="3"/>
            <c:bubble3D val="0"/>
            <c:spPr>
              <a:gradFill rotWithShape="1">
                <a:gsLst>
                  <a:gs pos="0">
                    <a:schemeClr val="accent6">
                      <a:lumMod val="60000"/>
                      <a:shade val="51000"/>
                      <a:satMod val="130000"/>
                    </a:schemeClr>
                  </a:gs>
                  <a:gs pos="80000">
                    <a:schemeClr val="accent6">
                      <a:lumMod val="60000"/>
                      <a:shade val="93000"/>
                      <a:satMod val="130000"/>
                    </a:schemeClr>
                  </a:gs>
                  <a:gs pos="100000">
                    <a:schemeClr val="accent6">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BF4C-469E-AC2A-8772FAC793BF}"/>
              </c:ext>
            </c:extLst>
          </c:dPt>
          <c:dPt>
            <c:idx val="4"/>
            <c:bubble3D val="0"/>
            <c:spPr>
              <a:gradFill rotWithShape="1">
                <a:gsLst>
                  <a:gs pos="0">
                    <a:schemeClr val="accent5">
                      <a:lumMod val="60000"/>
                      <a:shade val="51000"/>
                      <a:satMod val="130000"/>
                    </a:schemeClr>
                  </a:gs>
                  <a:gs pos="80000">
                    <a:schemeClr val="accent5">
                      <a:lumMod val="60000"/>
                      <a:shade val="93000"/>
                      <a:satMod val="130000"/>
                    </a:schemeClr>
                  </a:gs>
                  <a:gs pos="100000">
                    <a:schemeClr val="accent5">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BF4C-469E-AC2A-8772FAC793BF}"/>
              </c:ext>
            </c:extLst>
          </c:dPt>
          <c:dPt>
            <c:idx val="5"/>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BF4C-469E-AC2A-8772FAC793BF}"/>
              </c:ext>
            </c:extLst>
          </c:dPt>
          <c:dPt>
            <c:idx val="6"/>
            <c:bubble3D val="0"/>
            <c:spPr>
              <a:gradFill rotWithShape="1">
                <a:gsLst>
                  <a:gs pos="0">
                    <a:schemeClr val="accent6">
                      <a:lumMod val="80000"/>
                      <a:lumOff val="20000"/>
                      <a:shade val="51000"/>
                      <a:satMod val="130000"/>
                    </a:schemeClr>
                  </a:gs>
                  <a:gs pos="80000">
                    <a:schemeClr val="accent6">
                      <a:lumMod val="80000"/>
                      <a:lumOff val="20000"/>
                      <a:shade val="93000"/>
                      <a:satMod val="130000"/>
                    </a:schemeClr>
                  </a:gs>
                  <a:gs pos="100000">
                    <a:schemeClr val="accent6">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BF4C-469E-AC2A-8772FAC793BF}"/>
              </c:ext>
            </c:extLst>
          </c:dPt>
          <c:dPt>
            <c:idx val="7"/>
            <c:bubble3D val="0"/>
            <c:spPr>
              <a:gradFill rotWithShape="1">
                <a:gsLst>
                  <a:gs pos="0">
                    <a:schemeClr val="accent5">
                      <a:lumMod val="80000"/>
                      <a:lumOff val="20000"/>
                      <a:shade val="51000"/>
                      <a:satMod val="130000"/>
                    </a:schemeClr>
                  </a:gs>
                  <a:gs pos="80000">
                    <a:schemeClr val="accent5">
                      <a:lumMod val="80000"/>
                      <a:lumOff val="20000"/>
                      <a:shade val="93000"/>
                      <a:satMod val="130000"/>
                    </a:schemeClr>
                  </a:gs>
                  <a:gs pos="100000">
                    <a:schemeClr val="accent5">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2-BF4C-469E-AC2A-8772FAC793BF}"/>
              </c:ext>
            </c:extLst>
          </c:dPt>
          <c:dPt>
            <c:idx val="8"/>
            <c:bubble3D val="0"/>
            <c:spPr>
              <a:gradFill rotWithShape="1">
                <a:gsLst>
                  <a:gs pos="0">
                    <a:schemeClr val="accent4">
                      <a:lumMod val="80000"/>
                      <a:lumOff val="20000"/>
                      <a:shade val="51000"/>
                      <a:satMod val="130000"/>
                    </a:schemeClr>
                  </a:gs>
                  <a:gs pos="80000">
                    <a:schemeClr val="accent4">
                      <a:lumMod val="80000"/>
                      <a:lumOff val="20000"/>
                      <a:shade val="93000"/>
                      <a:satMod val="130000"/>
                    </a:schemeClr>
                  </a:gs>
                  <a:gs pos="100000">
                    <a:schemeClr val="accent4">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4-BF4C-469E-AC2A-8772FAC793BF}"/>
              </c:ext>
            </c:extLst>
          </c:dPt>
          <c:cat>
            <c:strRef>
              <c:f>Sheet3!$A$6:$A$15</c:f>
              <c:strCache>
                <c:ptCount val="9"/>
                <c:pt idx="0">
                  <c:v>Accounting</c:v>
                </c:pt>
                <c:pt idx="1">
                  <c:v>Engineering</c:v>
                </c:pt>
                <c:pt idx="2">
                  <c:v>Human Resources</c:v>
                </c:pt>
                <c:pt idx="3">
                  <c:v>Marketing</c:v>
                </c:pt>
                <c:pt idx="4">
                  <c:v>NULL</c:v>
                </c:pt>
                <c:pt idx="5">
                  <c:v>Sales</c:v>
                </c:pt>
                <c:pt idx="6">
                  <c:v>Services</c:v>
                </c:pt>
                <c:pt idx="7">
                  <c:v>Support</c:v>
                </c:pt>
                <c:pt idx="8">
                  <c:v>Training</c:v>
                </c:pt>
              </c:strCache>
            </c:strRef>
          </c:cat>
          <c:val>
            <c:numRef>
              <c:f>Sheet3!$C$6:$C$15</c:f>
              <c:numCache>
                <c:formatCode>General</c:formatCode>
                <c:ptCount val="9"/>
                <c:pt idx="0">
                  <c:v>52963.65</c:v>
                </c:pt>
                <c:pt idx="1">
                  <c:v>233401.35</c:v>
                </c:pt>
                <c:pt idx="2">
                  <c:v>112304.85</c:v>
                </c:pt>
                <c:pt idx="3">
                  <c:v>66017.179999999993</c:v>
                </c:pt>
                <c:pt idx="4">
                  <c:v>105468.7</c:v>
                </c:pt>
                <c:pt idx="5">
                  <c:v>62195.47</c:v>
                </c:pt>
                <c:pt idx="6">
                  <c:v>245483</c:v>
                </c:pt>
                <c:pt idx="7">
                  <c:v>158939.68</c:v>
                </c:pt>
                <c:pt idx="8">
                  <c:v>166475.35999999999</c:v>
                </c:pt>
              </c:numCache>
            </c:numRef>
          </c:val>
          <c:extLst>
            <c:ext xmlns:c16="http://schemas.microsoft.com/office/drawing/2014/chart" uri="{C3380CC4-5D6E-409C-BE32-E72D297353CC}">
              <c16:uniqueId val="{00000025-BF4C-469E-AC2A-8772FAC793BF}"/>
            </c:ext>
          </c:extLst>
        </c:ser>
        <c:ser>
          <c:idx val="2"/>
          <c:order val="2"/>
          <c:tx>
            <c:strRef>
              <c:f>Sheet3!$D$4:$D$5</c:f>
              <c:strCache>
                <c:ptCount val="1"/>
                <c:pt idx="0">
                  <c:v>Temporary</c:v>
                </c:pt>
              </c:strCache>
            </c:strRef>
          </c:tx>
          <c:dPt>
            <c:idx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7-BF4C-469E-AC2A-8772FAC793BF}"/>
              </c:ext>
            </c:extLst>
          </c:dPt>
          <c:dPt>
            <c:idx val="1"/>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9-BF4C-469E-AC2A-8772FAC793BF}"/>
              </c:ext>
            </c:extLst>
          </c:dPt>
          <c:dPt>
            <c:idx val="2"/>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BF4C-469E-AC2A-8772FAC793BF}"/>
              </c:ext>
            </c:extLst>
          </c:dPt>
          <c:dPt>
            <c:idx val="3"/>
            <c:bubble3D val="0"/>
            <c:spPr>
              <a:gradFill rotWithShape="1">
                <a:gsLst>
                  <a:gs pos="0">
                    <a:schemeClr val="accent6">
                      <a:lumMod val="60000"/>
                      <a:shade val="51000"/>
                      <a:satMod val="130000"/>
                    </a:schemeClr>
                  </a:gs>
                  <a:gs pos="80000">
                    <a:schemeClr val="accent6">
                      <a:lumMod val="60000"/>
                      <a:shade val="93000"/>
                      <a:satMod val="130000"/>
                    </a:schemeClr>
                  </a:gs>
                  <a:gs pos="100000">
                    <a:schemeClr val="accent6">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BF4C-469E-AC2A-8772FAC793BF}"/>
              </c:ext>
            </c:extLst>
          </c:dPt>
          <c:dPt>
            <c:idx val="4"/>
            <c:bubble3D val="0"/>
            <c:spPr>
              <a:gradFill rotWithShape="1">
                <a:gsLst>
                  <a:gs pos="0">
                    <a:schemeClr val="accent5">
                      <a:lumMod val="60000"/>
                      <a:shade val="51000"/>
                      <a:satMod val="130000"/>
                    </a:schemeClr>
                  </a:gs>
                  <a:gs pos="80000">
                    <a:schemeClr val="accent5">
                      <a:lumMod val="60000"/>
                      <a:shade val="93000"/>
                      <a:satMod val="130000"/>
                    </a:schemeClr>
                  </a:gs>
                  <a:gs pos="100000">
                    <a:schemeClr val="accent5">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BF4C-469E-AC2A-8772FAC793BF}"/>
              </c:ext>
            </c:extLst>
          </c:dPt>
          <c:dPt>
            <c:idx val="5"/>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BF4C-469E-AC2A-8772FAC793BF}"/>
              </c:ext>
            </c:extLst>
          </c:dPt>
          <c:dPt>
            <c:idx val="6"/>
            <c:bubble3D val="0"/>
            <c:spPr>
              <a:gradFill rotWithShape="1">
                <a:gsLst>
                  <a:gs pos="0">
                    <a:schemeClr val="accent6">
                      <a:lumMod val="80000"/>
                      <a:lumOff val="20000"/>
                      <a:shade val="51000"/>
                      <a:satMod val="130000"/>
                    </a:schemeClr>
                  </a:gs>
                  <a:gs pos="80000">
                    <a:schemeClr val="accent6">
                      <a:lumMod val="80000"/>
                      <a:lumOff val="20000"/>
                      <a:shade val="93000"/>
                      <a:satMod val="130000"/>
                    </a:schemeClr>
                  </a:gs>
                  <a:gs pos="100000">
                    <a:schemeClr val="accent6">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3-BF4C-469E-AC2A-8772FAC793BF}"/>
              </c:ext>
            </c:extLst>
          </c:dPt>
          <c:dPt>
            <c:idx val="7"/>
            <c:bubble3D val="0"/>
            <c:spPr>
              <a:gradFill rotWithShape="1">
                <a:gsLst>
                  <a:gs pos="0">
                    <a:schemeClr val="accent5">
                      <a:lumMod val="80000"/>
                      <a:lumOff val="20000"/>
                      <a:shade val="51000"/>
                      <a:satMod val="130000"/>
                    </a:schemeClr>
                  </a:gs>
                  <a:gs pos="80000">
                    <a:schemeClr val="accent5">
                      <a:lumMod val="80000"/>
                      <a:lumOff val="20000"/>
                      <a:shade val="93000"/>
                      <a:satMod val="130000"/>
                    </a:schemeClr>
                  </a:gs>
                  <a:gs pos="100000">
                    <a:schemeClr val="accent5">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5-BF4C-469E-AC2A-8772FAC793BF}"/>
              </c:ext>
            </c:extLst>
          </c:dPt>
          <c:dPt>
            <c:idx val="8"/>
            <c:bubble3D val="0"/>
            <c:spPr>
              <a:gradFill rotWithShape="1">
                <a:gsLst>
                  <a:gs pos="0">
                    <a:schemeClr val="accent4">
                      <a:lumMod val="80000"/>
                      <a:lumOff val="20000"/>
                      <a:shade val="51000"/>
                      <a:satMod val="130000"/>
                    </a:schemeClr>
                  </a:gs>
                  <a:gs pos="80000">
                    <a:schemeClr val="accent4">
                      <a:lumMod val="80000"/>
                      <a:lumOff val="20000"/>
                      <a:shade val="93000"/>
                      <a:satMod val="130000"/>
                    </a:schemeClr>
                  </a:gs>
                  <a:gs pos="100000">
                    <a:schemeClr val="accent4">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7-BF4C-469E-AC2A-8772FAC793BF}"/>
              </c:ext>
            </c:extLst>
          </c:dPt>
          <c:cat>
            <c:strRef>
              <c:f>Sheet3!$A$6:$A$15</c:f>
              <c:strCache>
                <c:ptCount val="9"/>
                <c:pt idx="0">
                  <c:v>Accounting</c:v>
                </c:pt>
                <c:pt idx="1">
                  <c:v>Engineering</c:v>
                </c:pt>
                <c:pt idx="2">
                  <c:v>Human Resources</c:v>
                </c:pt>
                <c:pt idx="3">
                  <c:v>Marketing</c:v>
                </c:pt>
                <c:pt idx="4">
                  <c:v>NULL</c:v>
                </c:pt>
                <c:pt idx="5">
                  <c:v>Sales</c:v>
                </c:pt>
                <c:pt idx="6">
                  <c:v>Services</c:v>
                </c:pt>
                <c:pt idx="7">
                  <c:v>Support</c:v>
                </c:pt>
                <c:pt idx="8">
                  <c:v>Training</c:v>
                </c:pt>
              </c:strCache>
            </c:strRef>
          </c:cat>
          <c:val>
            <c:numRef>
              <c:f>Sheet3!$D$6:$D$15</c:f>
              <c:numCache>
                <c:formatCode>General</c:formatCode>
                <c:ptCount val="9"/>
                <c:pt idx="0">
                  <c:v>52246.29</c:v>
                </c:pt>
                <c:pt idx="1">
                  <c:v>39969.72</c:v>
                </c:pt>
                <c:pt idx="7">
                  <c:v>61214.26</c:v>
                </c:pt>
                <c:pt idx="8">
                  <c:v>78840.23</c:v>
                </c:pt>
              </c:numCache>
            </c:numRef>
          </c:val>
          <c:extLst>
            <c:ext xmlns:c16="http://schemas.microsoft.com/office/drawing/2014/chart" uri="{C3380CC4-5D6E-409C-BE32-E72D297353CC}">
              <c16:uniqueId val="{00000038-BF4C-469E-AC2A-8772FAC793B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meeting-relationship-business-1019744/" TargetMode="External"/><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sarapis.org/what-is-data-preparedness/"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think-png/download/6611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fsd.uta.fi/aineistonhallinta/en/data-description-and-metadata.html"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6324600" y="565429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879326"/>
            <a:ext cx="8610600" cy="3416320"/>
          </a:xfrm>
          <a:prstGeom prst="rect">
            <a:avLst/>
          </a:prstGeom>
          <a:noFill/>
        </p:spPr>
        <p:txBody>
          <a:bodyPr wrap="square" rtlCol="0">
            <a:spAutoFit/>
          </a:bodyPr>
          <a:lstStyle/>
          <a:p>
            <a:r>
              <a:rPr lang="en-US" sz="2400" dirty="0"/>
              <a:t>STUDENT NAME: </a:t>
            </a:r>
            <a:r>
              <a:rPr lang="en-US" sz="2400" dirty="0" err="1">
                <a:solidFill>
                  <a:srgbClr val="0070C0"/>
                </a:solidFill>
              </a:rPr>
              <a:t>Vijayasree</a:t>
            </a:r>
            <a:r>
              <a:rPr lang="en-US" sz="2400" dirty="0">
                <a:solidFill>
                  <a:srgbClr val="0070C0"/>
                </a:solidFill>
              </a:rPr>
              <a:t>. A</a:t>
            </a:r>
          </a:p>
          <a:p>
            <a:endParaRPr lang="en-US" sz="2400" dirty="0"/>
          </a:p>
          <a:p>
            <a:r>
              <a:rPr lang="en-US" sz="2400" dirty="0"/>
              <a:t>REGISTER NO: </a:t>
            </a:r>
            <a:r>
              <a:rPr lang="en-US" sz="2400" dirty="0">
                <a:solidFill>
                  <a:srgbClr val="0070C0"/>
                </a:solidFill>
              </a:rPr>
              <a:t>312209882 </a:t>
            </a:r>
            <a:r>
              <a:rPr lang="en-US" sz="2400" dirty="0"/>
              <a:t>&amp; NM ID - </a:t>
            </a:r>
            <a:r>
              <a:rPr lang="en-US" sz="2400" dirty="0">
                <a:solidFill>
                  <a:srgbClr val="0070C0"/>
                </a:solidFill>
              </a:rPr>
              <a:t>36452B15727A081849B4C968DFCDC72D</a:t>
            </a:r>
          </a:p>
          <a:p>
            <a:endParaRPr lang="en-US" sz="2400" dirty="0"/>
          </a:p>
          <a:p>
            <a:r>
              <a:rPr lang="en-US" sz="2400" dirty="0"/>
              <a:t>DEPARTMENT: </a:t>
            </a:r>
            <a:r>
              <a:rPr lang="en-US" sz="2400" dirty="0">
                <a:solidFill>
                  <a:srgbClr val="0070C0"/>
                </a:solidFill>
              </a:rPr>
              <a:t>B.COM Accounting &amp; Finance</a:t>
            </a:r>
          </a:p>
          <a:p>
            <a:endParaRPr lang="en-US" sz="2400" dirty="0"/>
          </a:p>
          <a:p>
            <a:r>
              <a:rPr lang="en-US" sz="2400" dirty="0"/>
              <a:t>COLLEGE: </a:t>
            </a:r>
            <a:r>
              <a:rPr lang="en-US" sz="2400" dirty="0" err="1">
                <a:solidFill>
                  <a:srgbClr val="0070C0"/>
                </a:solidFill>
              </a:rPr>
              <a:t>Valliammal</a:t>
            </a:r>
            <a:r>
              <a:rPr lang="en-US" sz="2400" dirty="0">
                <a:solidFill>
                  <a:srgbClr val="0070C0"/>
                </a:solidFill>
              </a:rPr>
              <a:t> College for Women</a:t>
            </a:r>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97C5BE22-5E6A-4DFC-9B77-B9E04AED31EA}"/>
              </a:ext>
            </a:extLst>
          </p:cNvPr>
          <p:cNvSpPr txBox="1"/>
          <p:nvPr/>
        </p:nvSpPr>
        <p:spPr>
          <a:xfrm>
            <a:off x="2421745" y="2514600"/>
            <a:ext cx="5178982" cy="1477328"/>
          </a:xfrm>
          <a:prstGeom prst="rect">
            <a:avLst/>
          </a:prstGeom>
          <a:noFill/>
        </p:spPr>
        <p:txBody>
          <a:bodyPr wrap="none" rtlCol="0">
            <a:spAutoFit/>
          </a:bodyPr>
          <a:lstStyle/>
          <a:p>
            <a:r>
              <a:rPr lang="en-IN" dirty="0"/>
              <a:t>1)Data collection – downloaded from </a:t>
            </a:r>
            <a:r>
              <a:rPr lang="en-IN" dirty="0" err="1"/>
              <a:t>edunet</a:t>
            </a:r>
            <a:endParaRPr lang="en-IN" dirty="0"/>
          </a:p>
          <a:p>
            <a:r>
              <a:rPr lang="en-IN" dirty="0"/>
              <a:t>2)Features – identified all the features</a:t>
            </a:r>
          </a:p>
          <a:p>
            <a:r>
              <a:rPr lang="en-IN" dirty="0"/>
              <a:t>3)Data cleaning – filtered</a:t>
            </a:r>
          </a:p>
          <a:p>
            <a:r>
              <a:rPr lang="en-IN" dirty="0"/>
              <a:t>4)Performance level – highly performed departments</a:t>
            </a:r>
          </a:p>
          <a:p>
            <a:r>
              <a:rPr lang="en-IN" dirty="0"/>
              <a:t>5)Data visualization – Graphical representation</a:t>
            </a:r>
          </a:p>
        </p:txBody>
      </p:sp>
      <p:pic>
        <p:nvPicPr>
          <p:cNvPr id="12" name="Graphic 11" descr="Bar chart">
            <a:extLst>
              <a:ext uri="{FF2B5EF4-FFF2-40B4-BE49-F238E27FC236}">
                <a16:creationId xmlns:a16="http://schemas.microsoft.com/office/drawing/2014/main" id="{2289C1E9-C1FD-4249-B0B2-5820B59DAB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4400" y="4267200"/>
            <a:ext cx="1228724" cy="1228724"/>
          </a:xfrm>
          <a:prstGeom prst="rect">
            <a:avLst/>
          </a:prstGeom>
        </p:spPr>
      </p:pic>
      <p:sp>
        <p:nvSpPr>
          <p:cNvPr id="15" name="object 3">
            <a:extLst>
              <a:ext uri="{FF2B5EF4-FFF2-40B4-BE49-F238E27FC236}">
                <a16:creationId xmlns:a16="http://schemas.microsoft.com/office/drawing/2014/main" id="{54B4317E-1882-4AD8-9719-AF993E63CB45}"/>
              </a:ext>
            </a:extLst>
          </p:cNvPr>
          <p:cNvSpPr/>
          <p:nvPr/>
        </p:nvSpPr>
        <p:spPr>
          <a:xfrm>
            <a:off x="5562600" y="506643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4"/>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533B371D-46B9-4B1F-93A5-F89970D1E2B9}"/>
              </a:ext>
            </a:extLst>
          </p:cNvPr>
          <p:cNvGraphicFramePr>
            <a:graphicFrameLocks/>
          </p:cNvGraphicFramePr>
          <p:nvPr>
            <p:extLst>
              <p:ext uri="{D42A27DB-BD31-4B8C-83A1-F6EECF244321}">
                <p14:modId xmlns:p14="http://schemas.microsoft.com/office/powerpoint/2010/main" val="2748287928"/>
              </p:ext>
            </p:extLst>
          </p:nvPr>
        </p:nvGraphicFramePr>
        <p:xfrm>
          <a:off x="1371600" y="2019300"/>
          <a:ext cx="57912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8E56-1A4D-495B-A18C-1E6F42CCF0D2}"/>
              </a:ext>
            </a:extLst>
          </p:cNvPr>
          <p:cNvSpPr>
            <a:spLocks noGrp="1"/>
          </p:cNvSpPr>
          <p:nvPr>
            <p:ph type="title"/>
          </p:nvPr>
        </p:nvSpPr>
        <p:spPr/>
        <p:txBody>
          <a:bodyPr/>
          <a:lstStyle/>
          <a:p>
            <a:r>
              <a:rPr lang="en-IN" dirty="0"/>
              <a:t>RESULTS</a:t>
            </a:r>
          </a:p>
        </p:txBody>
      </p:sp>
      <p:graphicFrame>
        <p:nvGraphicFramePr>
          <p:cNvPr id="3" name="Chart 2">
            <a:extLst>
              <a:ext uri="{FF2B5EF4-FFF2-40B4-BE49-F238E27FC236}">
                <a16:creationId xmlns:a16="http://schemas.microsoft.com/office/drawing/2014/main" id="{533B371D-46B9-4B1F-93A5-F89970D1E2B9}"/>
              </a:ext>
            </a:extLst>
          </p:cNvPr>
          <p:cNvGraphicFramePr>
            <a:graphicFrameLocks/>
          </p:cNvGraphicFramePr>
          <p:nvPr>
            <p:extLst>
              <p:ext uri="{D42A27DB-BD31-4B8C-83A1-F6EECF244321}">
                <p14:modId xmlns:p14="http://schemas.microsoft.com/office/powerpoint/2010/main" val="1751356424"/>
              </p:ext>
            </p:extLst>
          </p:nvPr>
        </p:nvGraphicFramePr>
        <p:xfrm>
          <a:off x="1676400" y="2057400"/>
          <a:ext cx="57912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object 4">
            <a:extLst>
              <a:ext uri="{FF2B5EF4-FFF2-40B4-BE49-F238E27FC236}">
                <a16:creationId xmlns:a16="http://schemas.microsoft.com/office/drawing/2014/main" id="{99A3AEC0-A791-47AE-9C72-BF8DA4C0F3D9}"/>
              </a:ext>
            </a:extLst>
          </p:cNvPr>
          <p:cNvSpPr/>
          <p:nvPr/>
        </p:nvSpPr>
        <p:spPr>
          <a:xfrm>
            <a:off x="76962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3">
            <a:extLst>
              <a:ext uri="{FF2B5EF4-FFF2-40B4-BE49-F238E27FC236}">
                <a16:creationId xmlns:a16="http://schemas.microsoft.com/office/drawing/2014/main" id="{CC923EA5-DA74-43ED-B26E-851B3B297EE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379858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043414-38E9-488E-A494-3504C3093225}"/>
              </a:ext>
            </a:extLst>
          </p:cNvPr>
          <p:cNvSpPr txBox="1"/>
          <p:nvPr/>
        </p:nvSpPr>
        <p:spPr>
          <a:xfrm>
            <a:off x="1143000" y="2286000"/>
            <a:ext cx="8229600" cy="923330"/>
          </a:xfrm>
          <a:prstGeom prst="rect">
            <a:avLst/>
          </a:prstGeom>
          <a:noFill/>
        </p:spPr>
        <p:txBody>
          <a:bodyPr wrap="square" rtlCol="0">
            <a:spAutoFit/>
          </a:bodyPr>
          <a:lstStyle/>
          <a:p>
            <a:r>
              <a:rPr lang="en-IN" dirty="0"/>
              <a:t>By comparing the employees of various departments with the salaries, the permanent and temporary staffs get paid high than the fixed term. And we come to know that the training department plays a major role in an organisation.</a:t>
            </a:r>
          </a:p>
        </p:txBody>
      </p:sp>
      <p:pic>
        <p:nvPicPr>
          <p:cNvPr id="5" name="Picture 4">
            <a:extLst>
              <a:ext uri="{FF2B5EF4-FFF2-40B4-BE49-F238E27FC236}">
                <a16:creationId xmlns:a16="http://schemas.microsoft.com/office/drawing/2014/main" id="{FE37CD7E-66B1-47A1-A389-6A9FD45C861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14600" y="3429001"/>
            <a:ext cx="4191000" cy="3200400"/>
          </a:xfrm>
          <a:prstGeom prst="rect">
            <a:avLst/>
          </a:prstGeom>
        </p:spPr>
      </p:pic>
      <p:sp>
        <p:nvSpPr>
          <p:cNvPr id="7" name="object 5">
            <a:extLst>
              <a:ext uri="{FF2B5EF4-FFF2-40B4-BE49-F238E27FC236}">
                <a16:creationId xmlns:a16="http://schemas.microsoft.com/office/drawing/2014/main" id="{3F8DE796-2AFD-4B2F-BD6B-E33CE791F020}"/>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4">
            <a:extLst>
              <a:ext uri="{FF2B5EF4-FFF2-40B4-BE49-F238E27FC236}">
                <a16:creationId xmlns:a16="http://schemas.microsoft.com/office/drawing/2014/main" id="{5970A629-B281-4B83-BE3D-B5C779A1370D}"/>
              </a:ext>
            </a:extLst>
          </p:cNvPr>
          <p:cNvSpPr/>
          <p:nvPr/>
        </p:nvSpPr>
        <p:spPr>
          <a:xfrm>
            <a:off x="7924800" y="93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4159"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31735" y="2360725"/>
            <a:ext cx="8593228" cy="954107"/>
          </a:xfrm>
          <a:prstGeom prst="rect">
            <a:avLst/>
          </a:prstGeom>
          <a:noFill/>
          <a:ln>
            <a:noFill/>
          </a:ln>
        </p:spPr>
        <p:txBody>
          <a:bodyPr wrap="square" rtlCol="0">
            <a:spAutoFit/>
          </a:bodyPr>
          <a:lstStyle/>
          <a:p>
            <a:r>
              <a:rPr lang="en-IN" sz="2800" dirty="0">
                <a:solidFill>
                  <a:schemeClr val="accent5">
                    <a:lumMod val="75000"/>
                  </a:schemeClr>
                </a:solidFill>
                <a:latin typeface="Times New Roman" panose="02020603050405020304" pitchFamily="18" charset="0"/>
                <a:cs typeface="Times New Roman" panose="02020603050405020304" pitchFamily="18" charset="0"/>
              </a:rPr>
              <a:t>Performance Analysis of employees in each</a:t>
            </a:r>
          </a:p>
          <a:p>
            <a:r>
              <a:rPr lang="en-IN" sz="2800" dirty="0">
                <a:solidFill>
                  <a:schemeClr val="accent5">
                    <a:lumMod val="75000"/>
                  </a:schemeClr>
                </a:solidFill>
                <a:latin typeface="Times New Roman" panose="02020603050405020304" pitchFamily="18" charset="0"/>
                <a:cs typeface="Times New Roman" panose="02020603050405020304" pitchFamily="18" charset="0"/>
              </a:rPr>
              <a:t>                   </a:t>
            </a:r>
            <a:r>
              <a:rPr lang="en-IN" sz="2800" b="1" dirty="0">
                <a:solidFill>
                  <a:srgbClr val="7030A0"/>
                </a:solidFill>
                <a:latin typeface="Arial Black" panose="020B0A04020102020204" pitchFamily="34" charset="0"/>
                <a:cs typeface="Times New Roman" panose="02020603050405020304" pitchFamily="18" charset="0"/>
              </a:rPr>
              <a:t>Departments</a:t>
            </a:r>
          </a:p>
        </p:txBody>
      </p:sp>
      <p:pic>
        <p:nvPicPr>
          <p:cNvPr id="25" name="Picture 24">
            <a:extLst>
              <a:ext uri="{FF2B5EF4-FFF2-40B4-BE49-F238E27FC236}">
                <a16:creationId xmlns:a16="http://schemas.microsoft.com/office/drawing/2014/main" id="{A2D4F416-F860-40E2-98EC-62FB3F0DDC6E}"/>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207617" y="3462407"/>
            <a:ext cx="4856072" cy="3084638"/>
          </a:xfrm>
          <a:prstGeom prst="rect">
            <a:avLst/>
          </a:prstGeom>
        </p:spPr>
      </p:pic>
      <p:sp>
        <p:nvSpPr>
          <p:cNvPr id="26" name="TextBox 25">
            <a:extLst>
              <a:ext uri="{FF2B5EF4-FFF2-40B4-BE49-F238E27FC236}">
                <a16:creationId xmlns:a16="http://schemas.microsoft.com/office/drawing/2014/main" id="{7A282624-57C6-46B4-80FD-7EA8E9B97BA2}"/>
              </a:ext>
            </a:extLst>
          </p:cNvPr>
          <p:cNvSpPr txBox="1"/>
          <p:nvPr/>
        </p:nvSpPr>
        <p:spPr>
          <a:xfrm>
            <a:off x="609600" y="6858000"/>
            <a:ext cx="4856072" cy="230832"/>
          </a:xfrm>
          <a:prstGeom prst="rect">
            <a:avLst/>
          </a:prstGeom>
          <a:noFill/>
        </p:spPr>
        <p:txBody>
          <a:bodyPr wrap="square" rtlCol="0">
            <a:spAutoFit/>
          </a:bodyPr>
          <a:lstStyle/>
          <a:p>
            <a:r>
              <a:rPr lang="en-IN" sz="900">
                <a:hlinkClick r:id="rId5" tooltip="http://sarapis.org/what-is-data-preparedness/"/>
              </a:rPr>
              <a:t>This Photo</a:t>
            </a:r>
            <a:r>
              <a:rPr lang="en-IN" sz="900"/>
              <a:t> by Unknown Author is licensed under </a:t>
            </a:r>
            <a:r>
              <a:rPr lang="en-IN" sz="900">
                <a:hlinkClick r:id="rId6" tooltip="https://creativecommons.org/licenses/by-sa/3.0/"/>
              </a:rPr>
              <a:t>CC BY-SA</a:t>
            </a:r>
            <a:endParaRPr lang="en-IN" sz="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16">
            <a:extLst>
              <a:ext uri="{FF2B5EF4-FFF2-40B4-BE49-F238E27FC236}">
                <a16:creationId xmlns:a16="http://schemas.microsoft.com/office/drawing/2014/main" id="{A81A25DD-F52C-4EE7-8EA3-C34847FC4E51}"/>
              </a:ext>
            </a:extLst>
          </p:cNvPr>
          <p:cNvSpPr/>
          <p:nvPr/>
        </p:nvSpPr>
        <p:spPr>
          <a:xfrm>
            <a:off x="7685405" y="447594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7383118-23A8-4171-96E4-132EFC445D67}"/>
              </a:ext>
            </a:extLst>
          </p:cNvPr>
          <p:cNvSpPr txBox="1"/>
          <p:nvPr/>
        </p:nvSpPr>
        <p:spPr>
          <a:xfrm>
            <a:off x="1334510" y="2828835"/>
            <a:ext cx="5643563" cy="1200329"/>
          </a:xfrm>
          <a:prstGeom prst="rect">
            <a:avLst/>
          </a:prstGeom>
          <a:noFill/>
        </p:spPr>
        <p:txBody>
          <a:bodyPr wrap="square" rtlCol="0">
            <a:spAutoFit/>
          </a:bodyPr>
          <a:lstStyle/>
          <a:p>
            <a:r>
              <a:rPr lang="en-IN" dirty="0"/>
              <a:t>The performance of each employee in departments analysed to find the growth of that employee and overall developments of each and every departments of a company.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2632563"/>
            <a:ext cx="7924800"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This analysis is based on the trend, features and various factors like departments, salary, employment type.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By considering these factors we get to know that which department performed well and which one need to improve.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AFF047-A88A-4696-A769-84544D37C0DF}"/>
              </a:ext>
            </a:extLst>
          </p:cNvPr>
          <p:cNvSpPr txBox="1"/>
          <p:nvPr/>
        </p:nvSpPr>
        <p:spPr>
          <a:xfrm>
            <a:off x="3979718" y="2953182"/>
            <a:ext cx="5495925" cy="646331"/>
          </a:xfrm>
          <a:prstGeom prst="rect">
            <a:avLst/>
          </a:prstGeom>
          <a:noFill/>
        </p:spPr>
        <p:txBody>
          <a:bodyPr wrap="square" rtlCol="0">
            <a:spAutoFit/>
          </a:bodyPr>
          <a:lstStyle/>
          <a:p>
            <a:r>
              <a:rPr lang="en-IN" dirty="0"/>
              <a:t>The end users are the employees of the organisation, managers, hierarchies, all sectors of the industry.</a:t>
            </a:r>
          </a:p>
        </p:txBody>
      </p:sp>
      <p:pic>
        <p:nvPicPr>
          <p:cNvPr id="13" name="Picture 12">
            <a:extLst>
              <a:ext uri="{FF2B5EF4-FFF2-40B4-BE49-F238E27FC236}">
                <a16:creationId xmlns:a16="http://schemas.microsoft.com/office/drawing/2014/main" id="{9244C5B7-A271-4353-84BC-B33B6B66639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5918" y="2667000"/>
            <a:ext cx="3733800" cy="3581400"/>
          </a:xfrm>
          <a:prstGeom prst="rect">
            <a:avLst/>
          </a:prstGeom>
        </p:spPr>
      </p:pic>
      <p:sp>
        <p:nvSpPr>
          <p:cNvPr id="14" name="TextBox 13">
            <a:extLst>
              <a:ext uri="{FF2B5EF4-FFF2-40B4-BE49-F238E27FC236}">
                <a16:creationId xmlns:a16="http://schemas.microsoft.com/office/drawing/2014/main" id="{AC9BB916-735E-413C-BBC4-5B0B9C822C2C}"/>
              </a:ext>
            </a:extLst>
          </p:cNvPr>
          <p:cNvSpPr txBox="1"/>
          <p:nvPr/>
        </p:nvSpPr>
        <p:spPr>
          <a:xfrm>
            <a:off x="228600" y="6665107"/>
            <a:ext cx="3733800" cy="230832"/>
          </a:xfrm>
          <a:prstGeom prst="rect">
            <a:avLst/>
          </a:prstGeom>
          <a:noFill/>
        </p:spPr>
        <p:txBody>
          <a:bodyPr wrap="square" rtlCol="0">
            <a:spAutoFit/>
          </a:bodyPr>
          <a:lstStyle/>
          <a:p>
            <a:r>
              <a:rPr lang="en-IN" sz="900">
                <a:hlinkClick r:id="rId4" tooltip="https://www.pngall.com/think-png/download/66114"/>
              </a:rPr>
              <a:t>This Photo</a:t>
            </a:r>
            <a:r>
              <a:rPr lang="en-IN" sz="900"/>
              <a:t> by Unknown Author is licensed under </a:t>
            </a:r>
            <a:r>
              <a:rPr lang="en-IN" sz="900">
                <a:hlinkClick r:id="rId5" tooltip="https://creativecommons.org/licenses/by-nc/3.0/"/>
              </a:rPr>
              <a:t>CC BY-NC</a:t>
            </a:r>
            <a:endParaRPr lang="en-IN" sz="900"/>
          </a:p>
        </p:txBody>
      </p:sp>
      <p:sp>
        <p:nvSpPr>
          <p:cNvPr id="15" name="object 4">
            <a:extLst>
              <a:ext uri="{FF2B5EF4-FFF2-40B4-BE49-F238E27FC236}">
                <a16:creationId xmlns:a16="http://schemas.microsoft.com/office/drawing/2014/main" id="{8D89A6EA-6AD0-4F66-BA32-ED5579232677}"/>
              </a:ext>
            </a:extLst>
          </p:cNvPr>
          <p:cNvSpPr/>
          <p:nvPr/>
        </p:nvSpPr>
        <p:spPr>
          <a:xfrm>
            <a:off x="5257800" y="5410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57B8156-2C2A-4267-95DF-A74966BFA1C1}"/>
              </a:ext>
            </a:extLst>
          </p:cNvPr>
          <p:cNvSpPr txBox="1"/>
          <p:nvPr/>
        </p:nvSpPr>
        <p:spPr>
          <a:xfrm>
            <a:off x="3657600" y="2915721"/>
            <a:ext cx="5314950" cy="369332"/>
          </a:xfrm>
          <a:prstGeom prst="rect">
            <a:avLst/>
          </a:prstGeom>
          <a:noFill/>
        </p:spPr>
        <p:txBody>
          <a:bodyPr wrap="square" rtlCol="0">
            <a:spAutoFit/>
          </a:bodyPr>
          <a:lstStyle/>
          <a:p>
            <a:r>
              <a:rPr lang="en-IN" dirty="0"/>
              <a:t>Conditional formatting</a:t>
            </a:r>
          </a:p>
        </p:txBody>
      </p:sp>
      <p:sp>
        <p:nvSpPr>
          <p:cNvPr id="10" name="Arrow: Right 9">
            <a:extLst>
              <a:ext uri="{FF2B5EF4-FFF2-40B4-BE49-F238E27FC236}">
                <a16:creationId xmlns:a16="http://schemas.microsoft.com/office/drawing/2014/main" id="{5DC1DB9E-771D-403B-A8CF-BAF5D51B8D1B}"/>
              </a:ext>
            </a:extLst>
          </p:cNvPr>
          <p:cNvSpPr/>
          <p:nvPr/>
        </p:nvSpPr>
        <p:spPr>
          <a:xfrm>
            <a:off x="2895600" y="2858071"/>
            <a:ext cx="609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E725460-9C94-425B-957E-9726944D067E}"/>
              </a:ext>
            </a:extLst>
          </p:cNvPr>
          <p:cNvSpPr/>
          <p:nvPr/>
        </p:nvSpPr>
        <p:spPr>
          <a:xfrm>
            <a:off x="2895600" y="3532910"/>
            <a:ext cx="609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6139FF2-C692-45E6-A373-BC9E6E8655E4}"/>
              </a:ext>
            </a:extLst>
          </p:cNvPr>
          <p:cNvSpPr txBox="1"/>
          <p:nvPr/>
        </p:nvSpPr>
        <p:spPr>
          <a:xfrm>
            <a:off x="3700608" y="3625599"/>
            <a:ext cx="2753301" cy="369332"/>
          </a:xfrm>
          <a:prstGeom prst="rect">
            <a:avLst/>
          </a:prstGeom>
          <a:noFill/>
        </p:spPr>
        <p:txBody>
          <a:bodyPr wrap="square" rtlCol="0">
            <a:spAutoFit/>
          </a:bodyPr>
          <a:lstStyle/>
          <a:p>
            <a:r>
              <a:rPr lang="en-IN" dirty="0"/>
              <a:t>Filter</a:t>
            </a:r>
          </a:p>
        </p:txBody>
      </p:sp>
      <p:sp>
        <p:nvSpPr>
          <p:cNvPr id="13" name="Arrow: Right 12">
            <a:extLst>
              <a:ext uri="{FF2B5EF4-FFF2-40B4-BE49-F238E27FC236}">
                <a16:creationId xmlns:a16="http://schemas.microsoft.com/office/drawing/2014/main" id="{5A982E37-B5C0-4402-9DBB-EF94E4127B04}"/>
              </a:ext>
            </a:extLst>
          </p:cNvPr>
          <p:cNvSpPr/>
          <p:nvPr/>
        </p:nvSpPr>
        <p:spPr>
          <a:xfrm>
            <a:off x="2895600" y="4207749"/>
            <a:ext cx="609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14A1972-B923-4C81-8D14-814FCB913D29}"/>
              </a:ext>
            </a:extLst>
          </p:cNvPr>
          <p:cNvSpPr txBox="1"/>
          <p:nvPr/>
        </p:nvSpPr>
        <p:spPr>
          <a:xfrm>
            <a:off x="3670590" y="4265399"/>
            <a:ext cx="3962400" cy="369332"/>
          </a:xfrm>
          <a:prstGeom prst="rect">
            <a:avLst/>
          </a:prstGeom>
          <a:noFill/>
        </p:spPr>
        <p:txBody>
          <a:bodyPr wrap="square" rtlCol="0">
            <a:spAutoFit/>
          </a:bodyPr>
          <a:lstStyle/>
          <a:p>
            <a:r>
              <a:rPr lang="en-IN" dirty="0"/>
              <a:t>Graphical representation</a:t>
            </a:r>
          </a:p>
        </p:txBody>
      </p:sp>
      <p:sp>
        <p:nvSpPr>
          <p:cNvPr id="15" name="Arrow: Right 14">
            <a:extLst>
              <a:ext uri="{FF2B5EF4-FFF2-40B4-BE49-F238E27FC236}">
                <a16:creationId xmlns:a16="http://schemas.microsoft.com/office/drawing/2014/main" id="{3BE13F2D-BD75-499D-9697-B97B45A15D6E}"/>
              </a:ext>
            </a:extLst>
          </p:cNvPr>
          <p:cNvSpPr/>
          <p:nvPr/>
        </p:nvSpPr>
        <p:spPr>
          <a:xfrm>
            <a:off x="2911764" y="2183232"/>
            <a:ext cx="609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FD78D68-EE59-4C51-A1A1-B9C133204CA2}"/>
              </a:ext>
            </a:extLst>
          </p:cNvPr>
          <p:cNvSpPr txBox="1"/>
          <p:nvPr/>
        </p:nvSpPr>
        <p:spPr>
          <a:xfrm>
            <a:off x="3695990" y="2237002"/>
            <a:ext cx="1184812" cy="369332"/>
          </a:xfrm>
          <a:prstGeom prst="rect">
            <a:avLst/>
          </a:prstGeom>
          <a:noFill/>
        </p:spPr>
        <p:txBody>
          <a:bodyPr wrap="none" rtlCol="0">
            <a:spAutoFit/>
          </a:bodyPr>
          <a:lstStyle/>
          <a:p>
            <a:r>
              <a:rPr lang="en-IN" dirty="0"/>
              <a:t>Pivot table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Star: 4 Points 2">
            <a:extLst>
              <a:ext uri="{FF2B5EF4-FFF2-40B4-BE49-F238E27FC236}">
                <a16:creationId xmlns:a16="http://schemas.microsoft.com/office/drawing/2014/main" id="{50DAC933-CB1E-478D-8880-B2826B56D079}"/>
              </a:ext>
            </a:extLst>
          </p:cNvPr>
          <p:cNvSpPr/>
          <p:nvPr/>
        </p:nvSpPr>
        <p:spPr>
          <a:xfrm>
            <a:off x="609600" y="1828800"/>
            <a:ext cx="457200" cy="533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20C3E5C-1582-44AE-96AA-4E33742FBB09}"/>
              </a:ext>
            </a:extLst>
          </p:cNvPr>
          <p:cNvSpPr txBox="1"/>
          <p:nvPr/>
        </p:nvSpPr>
        <p:spPr>
          <a:xfrm>
            <a:off x="1295400" y="1910834"/>
            <a:ext cx="3657600" cy="369332"/>
          </a:xfrm>
          <a:prstGeom prst="rect">
            <a:avLst/>
          </a:prstGeom>
          <a:noFill/>
        </p:spPr>
        <p:txBody>
          <a:bodyPr wrap="square" rtlCol="0">
            <a:spAutoFit/>
          </a:bodyPr>
          <a:lstStyle/>
          <a:p>
            <a:r>
              <a:rPr lang="en-IN" dirty="0"/>
              <a:t>Employee data – </a:t>
            </a:r>
            <a:r>
              <a:rPr lang="en-IN" dirty="0" err="1"/>
              <a:t>edunet</a:t>
            </a:r>
            <a:r>
              <a:rPr lang="en-IN" dirty="0"/>
              <a:t> dashboard</a:t>
            </a:r>
          </a:p>
        </p:txBody>
      </p:sp>
      <p:sp>
        <p:nvSpPr>
          <p:cNvPr id="5" name="Star: 4 Points 4">
            <a:extLst>
              <a:ext uri="{FF2B5EF4-FFF2-40B4-BE49-F238E27FC236}">
                <a16:creationId xmlns:a16="http://schemas.microsoft.com/office/drawing/2014/main" id="{B31D857E-7640-4D53-A880-7FCF3C18D9FE}"/>
              </a:ext>
            </a:extLst>
          </p:cNvPr>
          <p:cNvSpPr/>
          <p:nvPr/>
        </p:nvSpPr>
        <p:spPr>
          <a:xfrm>
            <a:off x="609600" y="2590800"/>
            <a:ext cx="457200" cy="533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F756A0C-B6C7-4171-83C8-EFF9C152131B}"/>
              </a:ext>
            </a:extLst>
          </p:cNvPr>
          <p:cNvSpPr txBox="1"/>
          <p:nvPr/>
        </p:nvSpPr>
        <p:spPr>
          <a:xfrm>
            <a:off x="1293091" y="2672834"/>
            <a:ext cx="1124347" cy="369332"/>
          </a:xfrm>
          <a:prstGeom prst="rect">
            <a:avLst/>
          </a:prstGeom>
          <a:noFill/>
        </p:spPr>
        <p:txBody>
          <a:bodyPr wrap="none" rtlCol="0">
            <a:spAutoFit/>
          </a:bodyPr>
          <a:lstStyle/>
          <a:p>
            <a:r>
              <a:rPr lang="en-IN" dirty="0"/>
              <a:t>4 features</a:t>
            </a:r>
          </a:p>
        </p:txBody>
      </p:sp>
      <p:sp>
        <p:nvSpPr>
          <p:cNvPr id="7" name="Star: 4 Points 6">
            <a:extLst>
              <a:ext uri="{FF2B5EF4-FFF2-40B4-BE49-F238E27FC236}">
                <a16:creationId xmlns:a16="http://schemas.microsoft.com/office/drawing/2014/main" id="{4CB48A54-7531-48D2-9415-EC04E3881C58}"/>
              </a:ext>
            </a:extLst>
          </p:cNvPr>
          <p:cNvSpPr/>
          <p:nvPr/>
        </p:nvSpPr>
        <p:spPr>
          <a:xfrm>
            <a:off x="609600" y="3352800"/>
            <a:ext cx="457200" cy="533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893CDE1-605F-407F-8BEE-F6EFD3582F09}"/>
              </a:ext>
            </a:extLst>
          </p:cNvPr>
          <p:cNvSpPr txBox="1"/>
          <p:nvPr/>
        </p:nvSpPr>
        <p:spPr>
          <a:xfrm>
            <a:off x="1293091" y="3446503"/>
            <a:ext cx="1580048" cy="369332"/>
          </a:xfrm>
          <a:prstGeom prst="rect">
            <a:avLst/>
          </a:prstGeom>
          <a:noFill/>
        </p:spPr>
        <p:txBody>
          <a:bodyPr wrap="none" rtlCol="0">
            <a:spAutoFit/>
          </a:bodyPr>
          <a:lstStyle/>
          <a:p>
            <a:r>
              <a:rPr lang="en-IN" dirty="0"/>
              <a:t>Employee type</a:t>
            </a:r>
          </a:p>
        </p:txBody>
      </p:sp>
      <p:sp>
        <p:nvSpPr>
          <p:cNvPr id="10" name="Star: 4 Points 9">
            <a:extLst>
              <a:ext uri="{FF2B5EF4-FFF2-40B4-BE49-F238E27FC236}">
                <a16:creationId xmlns:a16="http://schemas.microsoft.com/office/drawing/2014/main" id="{3198970C-3AE7-4FC8-9818-95D407C0D730}"/>
              </a:ext>
            </a:extLst>
          </p:cNvPr>
          <p:cNvSpPr/>
          <p:nvPr/>
        </p:nvSpPr>
        <p:spPr>
          <a:xfrm>
            <a:off x="614533" y="4902148"/>
            <a:ext cx="457200" cy="533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4 Points 10">
            <a:extLst>
              <a:ext uri="{FF2B5EF4-FFF2-40B4-BE49-F238E27FC236}">
                <a16:creationId xmlns:a16="http://schemas.microsoft.com/office/drawing/2014/main" id="{20691864-E575-4489-AACA-3E5E391E6771}"/>
              </a:ext>
            </a:extLst>
          </p:cNvPr>
          <p:cNvSpPr/>
          <p:nvPr/>
        </p:nvSpPr>
        <p:spPr>
          <a:xfrm>
            <a:off x="609600" y="4136102"/>
            <a:ext cx="457200" cy="533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tar: 4 Points 11">
            <a:extLst>
              <a:ext uri="{FF2B5EF4-FFF2-40B4-BE49-F238E27FC236}">
                <a16:creationId xmlns:a16="http://schemas.microsoft.com/office/drawing/2014/main" id="{8308C978-CE97-4D31-8CB9-54FAFDEE47EB}"/>
              </a:ext>
            </a:extLst>
          </p:cNvPr>
          <p:cNvSpPr/>
          <p:nvPr/>
        </p:nvSpPr>
        <p:spPr>
          <a:xfrm>
            <a:off x="609600" y="5685450"/>
            <a:ext cx="457200" cy="533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CD06A5BC-9CF9-42CA-9A7A-535B3ED7EC1C}"/>
              </a:ext>
            </a:extLst>
          </p:cNvPr>
          <p:cNvSpPr txBox="1"/>
          <p:nvPr/>
        </p:nvSpPr>
        <p:spPr>
          <a:xfrm>
            <a:off x="1293091" y="4208503"/>
            <a:ext cx="885179" cy="369332"/>
          </a:xfrm>
          <a:prstGeom prst="rect">
            <a:avLst/>
          </a:prstGeom>
          <a:noFill/>
        </p:spPr>
        <p:txBody>
          <a:bodyPr wrap="none" rtlCol="0">
            <a:spAutoFit/>
          </a:bodyPr>
          <a:lstStyle/>
          <a:p>
            <a:r>
              <a:rPr lang="en-IN" dirty="0"/>
              <a:t>Gender</a:t>
            </a:r>
          </a:p>
        </p:txBody>
      </p:sp>
      <p:sp>
        <p:nvSpPr>
          <p:cNvPr id="14" name="TextBox 13">
            <a:extLst>
              <a:ext uri="{FF2B5EF4-FFF2-40B4-BE49-F238E27FC236}">
                <a16:creationId xmlns:a16="http://schemas.microsoft.com/office/drawing/2014/main" id="{38FF3368-44E3-47F8-B693-E3F2316F5BA3}"/>
              </a:ext>
            </a:extLst>
          </p:cNvPr>
          <p:cNvSpPr txBox="1"/>
          <p:nvPr/>
        </p:nvSpPr>
        <p:spPr>
          <a:xfrm>
            <a:off x="1293091" y="4965039"/>
            <a:ext cx="1418465" cy="369332"/>
          </a:xfrm>
          <a:prstGeom prst="rect">
            <a:avLst/>
          </a:prstGeom>
          <a:noFill/>
        </p:spPr>
        <p:txBody>
          <a:bodyPr wrap="none" rtlCol="0">
            <a:spAutoFit/>
          </a:bodyPr>
          <a:lstStyle/>
          <a:p>
            <a:r>
              <a:rPr lang="en-IN" dirty="0"/>
              <a:t>Departments</a:t>
            </a:r>
          </a:p>
        </p:txBody>
      </p:sp>
      <p:sp>
        <p:nvSpPr>
          <p:cNvPr id="15" name="TextBox 14">
            <a:extLst>
              <a:ext uri="{FF2B5EF4-FFF2-40B4-BE49-F238E27FC236}">
                <a16:creationId xmlns:a16="http://schemas.microsoft.com/office/drawing/2014/main" id="{8D5854E9-740E-4C32-A989-DF1F1B0C2AB9}"/>
              </a:ext>
            </a:extLst>
          </p:cNvPr>
          <p:cNvSpPr txBox="1"/>
          <p:nvPr/>
        </p:nvSpPr>
        <p:spPr>
          <a:xfrm>
            <a:off x="1293091" y="5767484"/>
            <a:ext cx="1444178" cy="369332"/>
          </a:xfrm>
          <a:prstGeom prst="rect">
            <a:avLst/>
          </a:prstGeom>
          <a:noFill/>
        </p:spPr>
        <p:txBody>
          <a:bodyPr wrap="none" rtlCol="0">
            <a:spAutoFit/>
          </a:bodyPr>
          <a:lstStyle/>
          <a:p>
            <a:r>
              <a:rPr lang="en-IN" dirty="0"/>
              <a:t>Sum of salary</a:t>
            </a:r>
          </a:p>
        </p:txBody>
      </p:sp>
      <p:pic>
        <p:nvPicPr>
          <p:cNvPr id="17" name="Picture 16">
            <a:extLst>
              <a:ext uri="{FF2B5EF4-FFF2-40B4-BE49-F238E27FC236}">
                <a16:creationId xmlns:a16="http://schemas.microsoft.com/office/drawing/2014/main" id="{BC189C0B-2B8A-43BA-9D5B-872BBD341D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24400" y="1798775"/>
            <a:ext cx="3429000" cy="2952750"/>
          </a:xfrm>
          <a:prstGeom prst="rect">
            <a:avLst/>
          </a:prstGeom>
        </p:spPr>
      </p:pic>
      <p:sp>
        <p:nvSpPr>
          <p:cNvPr id="19" name="object 4">
            <a:extLst>
              <a:ext uri="{FF2B5EF4-FFF2-40B4-BE49-F238E27FC236}">
                <a16:creationId xmlns:a16="http://schemas.microsoft.com/office/drawing/2014/main" id="{5ABCDE3A-F295-4705-9E17-CE379204E1D0}"/>
              </a:ext>
            </a:extLst>
          </p:cNvPr>
          <p:cNvSpPr/>
          <p:nvPr/>
        </p:nvSpPr>
        <p:spPr>
          <a:xfrm>
            <a:off x="7924800" y="93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0" name="object 3">
            <a:extLst>
              <a:ext uri="{FF2B5EF4-FFF2-40B4-BE49-F238E27FC236}">
                <a16:creationId xmlns:a16="http://schemas.microsoft.com/office/drawing/2014/main" id="{7180287E-BB82-414C-BA12-97C32E6EE57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3810000" y="5638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object 3">
            <a:extLst>
              <a:ext uri="{FF2B5EF4-FFF2-40B4-BE49-F238E27FC236}">
                <a16:creationId xmlns:a16="http://schemas.microsoft.com/office/drawing/2014/main" id="{9360FDE3-B0A3-42E5-9D79-99EBCF3C2545}"/>
              </a:ext>
            </a:extLst>
          </p:cNvPr>
          <p:cNvSpPr/>
          <p:nvPr/>
        </p:nvSpPr>
        <p:spPr>
          <a:xfrm>
            <a:off x="6646625" y="428148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4"/>
          </a:solidFill>
        </p:spPr>
        <p:txBody>
          <a:bodyPr wrap="square" lIns="0" tIns="0" rIns="0" bIns="0" rtlCol="0"/>
          <a:lstStyle/>
          <a:p>
            <a:endParaRPr/>
          </a:p>
        </p:txBody>
      </p:sp>
      <p:sp>
        <p:nvSpPr>
          <p:cNvPr id="14" name="TextBox 13">
            <a:extLst>
              <a:ext uri="{FF2B5EF4-FFF2-40B4-BE49-F238E27FC236}">
                <a16:creationId xmlns:a16="http://schemas.microsoft.com/office/drawing/2014/main" id="{9F3CD7A3-702B-4A8F-A3E1-1A15328A7A70}"/>
              </a:ext>
            </a:extLst>
          </p:cNvPr>
          <p:cNvSpPr txBox="1"/>
          <p:nvPr/>
        </p:nvSpPr>
        <p:spPr>
          <a:xfrm>
            <a:off x="2433664" y="2568601"/>
            <a:ext cx="6786536" cy="646331"/>
          </a:xfrm>
          <a:prstGeom prst="rect">
            <a:avLst/>
          </a:prstGeom>
          <a:noFill/>
        </p:spPr>
        <p:txBody>
          <a:bodyPr wrap="square" rtlCol="0">
            <a:spAutoFit/>
          </a:bodyPr>
          <a:lstStyle/>
          <a:p>
            <a:r>
              <a:rPr lang="en-IN" dirty="0"/>
              <a:t>Performance level is easily identified by pivot table </a:t>
            </a:r>
          </a:p>
          <a:p>
            <a:r>
              <a:rPr lang="en-IN" dirty="0"/>
              <a:t>and charts representation.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TotalTime>
  <Words>339</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Gaming</cp:lastModifiedBy>
  <cp:revision>25</cp:revision>
  <dcterms:created xsi:type="dcterms:W3CDTF">2024-03-29T15:07:22Z</dcterms:created>
  <dcterms:modified xsi:type="dcterms:W3CDTF">2024-08-27T15:25:00Z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