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69" r:id="rId3"/>
    <p:sldId id="270" r:id="rId4"/>
    <p:sldId id="271" r:id="rId5"/>
    <p:sldId id="272" r:id="rId6"/>
    <p:sldId id="301" r:id="rId7"/>
    <p:sldId id="289" r:id="rId8"/>
    <p:sldId id="273" r:id="rId9"/>
    <p:sldId id="290" r:id="rId10"/>
    <p:sldId id="299" r:id="rId11"/>
    <p:sldId id="276" r:id="rId12"/>
    <p:sldId id="274" r:id="rId13"/>
    <p:sldId id="275" r:id="rId14"/>
    <p:sldId id="278" r:id="rId15"/>
    <p:sldId id="300" r:id="rId16"/>
    <p:sldId id="279" r:id="rId17"/>
    <p:sldId id="280" r:id="rId18"/>
    <p:sldId id="281" r:id="rId19"/>
    <p:sldId id="282" r:id="rId20"/>
    <p:sldId id="284" r:id="rId21"/>
    <p:sldId id="291" r:id="rId22"/>
    <p:sldId id="292" r:id="rId23"/>
    <p:sldId id="297" r:id="rId24"/>
    <p:sldId id="293" r:id="rId25"/>
    <p:sldId id="294" r:id="rId26"/>
    <p:sldId id="295" r:id="rId27"/>
    <p:sldId id="296" r:id="rId28"/>
    <p:sldId id="287" r:id="rId29"/>
    <p:sldId id="286" r:id="rId30"/>
    <p:sldId id="2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32ABDB-F685-C326-06A8-303D87B2FACA}" v="717" dt="2023-12-20T00:08:19.288"/>
    <p1510:client id="{4DA65E29-DB7E-B699-AA44-70453A0F472D}" v="208" dt="2023-12-20T00:49:05.710"/>
    <p1510:client id="{8845D025-EE01-4212-B6F3-1F3A24049AEC}" v="1" dt="2023-12-20T00:03:46.555"/>
    <p1510:client id="{D5C55387-D210-8948-8B75-9416B6D33FEF}" v="702" dt="2023-12-19T20:50:02.328"/>
    <p1510:client id="{E3F8D222-6D3B-760F-01EB-CEAC134B7E15}" v="34" dt="2023-12-19T22:32:54.576"/>
    <p1510:client id="{E577824B-FC6B-49B3-9DF6-86DF9454BCB0}" v="54" dt="2023-12-20T01:18:32.677"/>
    <p1510:client id="{F3941BF9-3A46-C9D9-A097-F48A82C30F60}" v="53" dt="2023-12-20T00:29:15.9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2.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diagrams/_rels/data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diagrams/_rels/drawing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23D349-DD54-40B2-BE0E-A57FAFF8B7A5}"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5EC1DE7-6CA1-4359-BEC9-0A71CC80F987}">
      <dgm:prSet/>
      <dgm:spPr/>
      <dgm:t>
        <a:bodyPr/>
        <a:lstStyle/>
        <a:p>
          <a:pPr>
            <a:lnSpc>
              <a:spcPct val="100000"/>
            </a:lnSpc>
          </a:pPr>
          <a:r>
            <a:rPr lang="en-US" b="1">
              <a:solidFill>
                <a:srgbClr val="000000"/>
              </a:solidFill>
              <a:latin typeface="Arial"/>
              <a:cs typeface="Arial"/>
            </a:rPr>
            <a:t>Data Utilization:</a:t>
          </a:r>
          <a:r>
            <a:rPr lang="en-US" b="0">
              <a:solidFill>
                <a:srgbClr val="000000"/>
              </a:solidFill>
              <a:latin typeface="Arial"/>
              <a:cs typeface="Arial"/>
            </a:rPr>
            <a:t> </a:t>
          </a:r>
          <a:r>
            <a:rPr lang="en-US">
              <a:solidFill>
                <a:srgbClr val="000000"/>
              </a:solidFill>
              <a:latin typeface="Arial"/>
              <a:cs typeface="Arial"/>
            </a:rPr>
            <a:t>Leveraging viewership data, content metadata, and user interaction metrics</a:t>
          </a:r>
        </a:p>
      </dgm:t>
    </dgm:pt>
    <dgm:pt modelId="{9F226140-917E-4B20-B657-8B81D37CDE16}" type="parTrans" cxnId="{4153B607-D27F-481B-B1AC-8242AFB8B359}">
      <dgm:prSet/>
      <dgm:spPr/>
      <dgm:t>
        <a:bodyPr/>
        <a:lstStyle/>
        <a:p>
          <a:endParaRPr lang="en-US"/>
        </a:p>
      </dgm:t>
    </dgm:pt>
    <dgm:pt modelId="{0D60D436-A098-4846-BCE5-803E6B667827}" type="sibTrans" cxnId="{4153B607-D27F-481B-B1AC-8242AFB8B359}">
      <dgm:prSet/>
      <dgm:spPr/>
      <dgm:t>
        <a:bodyPr/>
        <a:lstStyle/>
        <a:p>
          <a:pPr>
            <a:lnSpc>
              <a:spcPct val="100000"/>
            </a:lnSpc>
          </a:pPr>
          <a:endParaRPr lang="en-US"/>
        </a:p>
      </dgm:t>
    </dgm:pt>
    <dgm:pt modelId="{1B5B8FE8-E216-4D77-9866-DFE5F0043459}">
      <dgm:prSet/>
      <dgm:spPr/>
      <dgm:t>
        <a:bodyPr/>
        <a:lstStyle/>
        <a:p>
          <a:pPr>
            <a:lnSpc>
              <a:spcPct val="100000"/>
            </a:lnSpc>
          </a:pPr>
          <a:r>
            <a:rPr lang="en-US" b="1">
              <a:solidFill>
                <a:srgbClr val="000000"/>
              </a:solidFill>
              <a:latin typeface="Arial"/>
              <a:cs typeface="Arial"/>
            </a:rPr>
            <a:t>Predictive Analytics: </a:t>
          </a:r>
          <a:r>
            <a:rPr lang="en-US">
              <a:solidFill>
                <a:srgbClr val="000000"/>
              </a:solidFill>
              <a:latin typeface="Arial"/>
              <a:cs typeface="Arial"/>
            </a:rPr>
            <a:t>Employing machine learning models to forecast engagement scores and content popularity</a:t>
          </a:r>
        </a:p>
      </dgm:t>
    </dgm:pt>
    <dgm:pt modelId="{C9BC6ADD-F13A-433D-BE02-A6D74BB0AE2B}" type="parTrans" cxnId="{BA4C45A3-1997-4301-BEF5-394ED13E34D5}">
      <dgm:prSet/>
      <dgm:spPr/>
      <dgm:t>
        <a:bodyPr/>
        <a:lstStyle/>
        <a:p>
          <a:endParaRPr lang="en-US"/>
        </a:p>
      </dgm:t>
    </dgm:pt>
    <dgm:pt modelId="{7172555C-DE24-492C-B1FF-D26139332145}" type="sibTrans" cxnId="{BA4C45A3-1997-4301-BEF5-394ED13E34D5}">
      <dgm:prSet/>
      <dgm:spPr/>
      <dgm:t>
        <a:bodyPr/>
        <a:lstStyle/>
        <a:p>
          <a:pPr>
            <a:lnSpc>
              <a:spcPct val="100000"/>
            </a:lnSpc>
          </a:pPr>
          <a:endParaRPr lang="en-US"/>
        </a:p>
      </dgm:t>
    </dgm:pt>
    <dgm:pt modelId="{742379D0-0B72-48F7-9F83-5E9DDAEC49DE}">
      <dgm:prSet/>
      <dgm:spPr/>
      <dgm:t>
        <a:bodyPr/>
        <a:lstStyle/>
        <a:p>
          <a:pPr>
            <a:lnSpc>
              <a:spcPct val="100000"/>
            </a:lnSpc>
          </a:pPr>
          <a:r>
            <a:rPr lang="en-US" b="1">
              <a:solidFill>
                <a:srgbClr val="000000"/>
              </a:solidFill>
              <a:latin typeface="Arial"/>
              <a:cs typeface="Arial"/>
            </a:rPr>
            <a:t>Business Impact:</a:t>
          </a:r>
          <a:r>
            <a:rPr lang="en-US">
              <a:solidFill>
                <a:srgbClr val="000000"/>
              </a:solidFill>
              <a:latin typeface="Arial"/>
              <a:cs typeface="Arial"/>
            </a:rPr>
            <a:t> Informing content strategy, optimizing recommendations, and enhancing viewer satisfaction</a:t>
          </a:r>
        </a:p>
      </dgm:t>
    </dgm:pt>
    <dgm:pt modelId="{A70C3AF7-439F-4987-993F-2280C52B6DA7}" type="parTrans" cxnId="{BE30F795-C0DA-48DC-AA3B-2A8C690B7227}">
      <dgm:prSet/>
      <dgm:spPr/>
      <dgm:t>
        <a:bodyPr/>
        <a:lstStyle/>
        <a:p>
          <a:endParaRPr lang="en-US"/>
        </a:p>
      </dgm:t>
    </dgm:pt>
    <dgm:pt modelId="{2E722569-703A-4828-9468-41FD32C386FA}" type="sibTrans" cxnId="{BE30F795-C0DA-48DC-AA3B-2A8C690B7227}">
      <dgm:prSet/>
      <dgm:spPr/>
      <dgm:t>
        <a:bodyPr/>
        <a:lstStyle/>
        <a:p>
          <a:endParaRPr lang="en-US"/>
        </a:p>
      </dgm:t>
    </dgm:pt>
    <dgm:pt modelId="{3801AEC1-7564-4FF9-999B-3F8D715A4793}">
      <dgm:prSet phldr="0"/>
      <dgm:spPr/>
      <dgm:t>
        <a:bodyPr/>
        <a:lstStyle/>
        <a:p>
          <a:pPr>
            <a:lnSpc>
              <a:spcPct val="100000"/>
            </a:lnSpc>
          </a:pPr>
          <a:r>
            <a:rPr lang="en-US" b="1">
              <a:solidFill>
                <a:srgbClr val="000000"/>
              </a:solidFill>
            </a:rPr>
            <a:t>Use Case Objective: </a:t>
          </a:r>
          <a:r>
            <a:rPr lang="en-US">
              <a:solidFill>
                <a:srgbClr val="000000"/>
              </a:solidFill>
            </a:rPr>
            <a:t>Predicting viewer engagement and content success</a:t>
          </a:r>
        </a:p>
      </dgm:t>
    </dgm:pt>
    <dgm:pt modelId="{07FDBFD2-B170-4258-A4DB-7222F4757C71}" type="parTrans" cxnId="{F643CC5B-720E-4071-AC5A-43258FEFA874}">
      <dgm:prSet/>
      <dgm:spPr/>
    </dgm:pt>
    <dgm:pt modelId="{16D3647F-2FF6-464E-B0C7-1F7422A2126B}" type="sibTrans" cxnId="{F643CC5B-720E-4071-AC5A-43258FEFA874}">
      <dgm:prSet/>
      <dgm:spPr/>
      <dgm:t>
        <a:bodyPr/>
        <a:lstStyle/>
        <a:p>
          <a:pPr>
            <a:lnSpc>
              <a:spcPct val="100000"/>
            </a:lnSpc>
          </a:pPr>
          <a:endParaRPr lang="en-US"/>
        </a:p>
      </dgm:t>
    </dgm:pt>
    <dgm:pt modelId="{231AAA1B-EFF6-4EB7-B39F-9AACDFD3256E}" type="pres">
      <dgm:prSet presAssocID="{1223D349-DD54-40B2-BE0E-A57FAFF8B7A5}" presName="root" presStyleCnt="0">
        <dgm:presLayoutVars>
          <dgm:dir/>
          <dgm:resizeHandles val="exact"/>
        </dgm:presLayoutVars>
      </dgm:prSet>
      <dgm:spPr/>
    </dgm:pt>
    <dgm:pt modelId="{1FA54300-B2FF-4119-9E78-51B7AACEFFE7}" type="pres">
      <dgm:prSet presAssocID="{1223D349-DD54-40B2-BE0E-A57FAFF8B7A5}" presName="container" presStyleCnt="0">
        <dgm:presLayoutVars>
          <dgm:dir/>
          <dgm:resizeHandles val="exact"/>
        </dgm:presLayoutVars>
      </dgm:prSet>
      <dgm:spPr/>
    </dgm:pt>
    <dgm:pt modelId="{F04D82F7-FDED-4480-84C9-F370B2211B2F}" type="pres">
      <dgm:prSet presAssocID="{3801AEC1-7564-4FF9-999B-3F8D715A4793}" presName="compNode" presStyleCnt="0"/>
      <dgm:spPr/>
    </dgm:pt>
    <dgm:pt modelId="{339DAB96-AAFB-43C6-8658-573983F0E19C}" type="pres">
      <dgm:prSet presAssocID="{3801AEC1-7564-4FF9-999B-3F8D715A4793}" presName="iconBgRect" presStyleLbl="bgShp" presStyleIdx="0" presStyleCnt="4"/>
      <dgm:spPr/>
    </dgm:pt>
    <dgm:pt modelId="{6DF8565E-C74B-4CFA-AF87-093AF98A1DB6}" type="pres">
      <dgm:prSet presAssocID="{3801AEC1-7564-4FF9-999B-3F8D715A479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k"/>
        </a:ext>
      </dgm:extLst>
    </dgm:pt>
    <dgm:pt modelId="{68E9ABD6-1FD1-4520-B0DB-37AE9AECAC48}" type="pres">
      <dgm:prSet presAssocID="{3801AEC1-7564-4FF9-999B-3F8D715A4793}" presName="spaceRect" presStyleCnt="0"/>
      <dgm:spPr/>
    </dgm:pt>
    <dgm:pt modelId="{E1712B92-5ECB-461D-81F6-367354EAFE8C}" type="pres">
      <dgm:prSet presAssocID="{3801AEC1-7564-4FF9-999B-3F8D715A4793}" presName="textRect" presStyleLbl="revTx" presStyleIdx="0" presStyleCnt="4">
        <dgm:presLayoutVars>
          <dgm:chMax val="1"/>
          <dgm:chPref val="1"/>
        </dgm:presLayoutVars>
      </dgm:prSet>
      <dgm:spPr/>
    </dgm:pt>
    <dgm:pt modelId="{EB42C5FC-03BA-4460-BDC0-2DB31DF46424}" type="pres">
      <dgm:prSet presAssocID="{16D3647F-2FF6-464E-B0C7-1F7422A2126B}" presName="sibTrans" presStyleLbl="sibTrans2D1" presStyleIdx="0" presStyleCnt="0"/>
      <dgm:spPr/>
    </dgm:pt>
    <dgm:pt modelId="{51A897DF-48E7-4165-ABBF-B413B647E016}" type="pres">
      <dgm:prSet presAssocID="{C5EC1DE7-6CA1-4359-BEC9-0A71CC80F987}" presName="compNode" presStyleCnt="0"/>
      <dgm:spPr/>
    </dgm:pt>
    <dgm:pt modelId="{67A3F83B-802F-426C-AAA6-6D65032FFC76}" type="pres">
      <dgm:prSet presAssocID="{C5EC1DE7-6CA1-4359-BEC9-0A71CC80F987}" presName="iconBgRect" presStyleLbl="bgShp" presStyleIdx="1" presStyleCnt="4"/>
      <dgm:spPr/>
    </dgm:pt>
    <dgm:pt modelId="{540868C5-36B9-4C47-B393-99B914B25300}" type="pres">
      <dgm:prSet presAssocID="{C5EC1DE7-6CA1-4359-BEC9-0A71CC80F98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3FDC9CED-C9E9-465E-B49C-73680F30B4D3}" type="pres">
      <dgm:prSet presAssocID="{C5EC1DE7-6CA1-4359-BEC9-0A71CC80F987}" presName="spaceRect" presStyleCnt="0"/>
      <dgm:spPr/>
    </dgm:pt>
    <dgm:pt modelId="{C2F6EEE1-4487-4FF0-851A-CF102F58DF0A}" type="pres">
      <dgm:prSet presAssocID="{C5EC1DE7-6CA1-4359-BEC9-0A71CC80F987}" presName="textRect" presStyleLbl="revTx" presStyleIdx="1" presStyleCnt="4">
        <dgm:presLayoutVars>
          <dgm:chMax val="1"/>
          <dgm:chPref val="1"/>
        </dgm:presLayoutVars>
      </dgm:prSet>
      <dgm:spPr/>
    </dgm:pt>
    <dgm:pt modelId="{751B0F90-2052-4F05-BE04-B13208D03BB1}" type="pres">
      <dgm:prSet presAssocID="{0D60D436-A098-4846-BCE5-803E6B667827}" presName="sibTrans" presStyleLbl="sibTrans2D1" presStyleIdx="0" presStyleCnt="0"/>
      <dgm:spPr/>
    </dgm:pt>
    <dgm:pt modelId="{6E78A663-2F27-4C19-B7E8-FDBD290F8201}" type="pres">
      <dgm:prSet presAssocID="{1B5B8FE8-E216-4D77-9866-DFE5F0043459}" presName="compNode" presStyleCnt="0"/>
      <dgm:spPr/>
    </dgm:pt>
    <dgm:pt modelId="{EC34FDB6-B8E4-48DD-833D-C182D5559B00}" type="pres">
      <dgm:prSet presAssocID="{1B5B8FE8-E216-4D77-9866-DFE5F0043459}" presName="iconBgRect" presStyleLbl="bgShp" presStyleIdx="2" presStyleCnt="4"/>
      <dgm:spPr/>
    </dgm:pt>
    <dgm:pt modelId="{415FC1F7-5B08-4F61-9CF7-B48E3471715A}" type="pres">
      <dgm:prSet presAssocID="{1B5B8FE8-E216-4D77-9866-DFE5F004345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3D916E11-57B4-400B-8A1A-D4A59864EA6F}" type="pres">
      <dgm:prSet presAssocID="{1B5B8FE8-E216-4D77-9866-DFE5F0043459}" presName="spaceRect" presStyleCnt="0"/>
      <dgm:spPr/>
    </dgm:pt>
    <dgm:pt modelId="{117EFF29-7485-4549-8994-F6469576E761}" type="pres">
      <dgm:prSet presAssocID="{1B5B8FE8-E216-4D77-9866-DFE5F0043459}" presName="textRect" presStyleLbl="revTx" presStyleIdx="2" presStyleCnt="4">
        <dgm:presLayoutVars>
          <dgm:chMax val="1"/>
          <dgm:chPref val="1"/>
        </dgm:presLayoutVars>
      </dgm:prSet>
      <dgm:spPr/>
    </dgm:pt>
    <dgm:pt modelId="{BEA47D09-3830-4EFE-B91C-7FF1DC29EAE6}" type="pres">
      <dgm:prSet presAssocID="{7172555C-DE24-492C-B1FF-D26139332145}" presName="sibTrans" presStyleLbl="sibTrans2D1" presStyleIdx="0" presStyleCnt="0"/>
      <dgm:spPr/>
    </dgm:pt>
    <dgm:pt modelId="{3B177161-3C08-4A01-B0E7-EC99CE8998D2}" type="pres">
      <dgm:prSet presAssocID="{742379D0-0B72-48F7-9F83-5E9DDAEC49DE}" presName="compNode" presStyleCnt="0"/>
      <dgm:spPr/>
    </dgm:pt>
    <dgm:pt modelId="{10BC175C-E0CA-4A0F-BB93-EDD89630773A}" type="pres">
      <dgm:prSet presAssocID="{742379D0-0B72-48F7-9F83-5E9DDAEC49DE}" presName="iconBgRect" presStyleLbl="bgShp" presStyleIdx="3" presStyleCnt="4"/>
      <dgm:spPr/>
    </dgm:pt>
    <dgm:pt modelId="{B5E96F05-31FC-4412-8821-C5D68605681F}" type="pres">
      <dgm:prSet presAssocID="{742379D0-0B72-48F7-9F83-5E9DDAEC49D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rget Audience"/>
        </a:ext>
      </dgm:extLst>
    </dgm:pt>
    <dgm:pt modelId="{E792AABD-3042-4A25-9E74-FA8B44C7E304}" type="pres">
      <dgm:prSet presAssocID="{742379D0-0B72-48F7-9F83-5E9DDAEC49DE}" presName="spaceRect" presStyleCnt="0"/>
      <dgm:spPr/>
    </dgm:pt>
    <dgm:pt modelId="{FA74BB0E-2122-43B3-B1E5-EFF200B7E155}" type="pres">
      <dgm:prSet presAssocID="{742379D0-0B72-48F7-9F83-5E9DDAEC49DE}" presName="textRect" presStyleLbl="revTx" presStyleIdx="3" presStyleCnt="4">
        <dgm:presLayoutVars>
          <dgm:chMax val="1"/>
          <dgm:chPref val="1"/>
        </dgm:presLayoutVars>
      </dgm:prSet>
      <dgm:spPr/>
    </dgm:pt>
  </dgm:ptLst>
  <dgm:cxnLst>
    <dgm:cxn modelId="{4153B607-D27F-481B-B1AC-8242AFB8B359}" srcId="{1223D349-DD54-40B2-BE0E-A57FAFF8B7A5}" destId="{C5EC1DE7-6CA1-4359-BEC9-0A71CC80F987}" srcOrd="1" destOrd="0" parTransId="{9F226140-917E-4B20-B657-8B81D37CDE16}" sibTransId="{0D60D436-A098-4846-BCE5-803E6B667827}"/>
    <dgm:cxn modelId="{A5B0A108-3369-49EE-AE63-1E8214713B7A}" type="presOf" srcId="{742379D0-0B72-48F7-9F83-5E9DDAEC49DE}" destId="{FA74BB0E-2122-43B3-B1E5-EFF200B7E155}" srcOrd="0" destOrd="0" presId="urn:microsoft.com/office/officeart/2018/2/layout/IconCircleList"/>
    <dgm:cxn modelId="{7E6E8221-5094-4155-A411-820B8EC005DC}" type="presOf" srcId="{1223D349-DD54-40B2-BE0E-A57FAFF8B7A5}" destId="{231AAA1B-EFF6-4EB7-B39F-9AACDFD3256E}" srcOrd="0" destOrd="0" presId="urn:microsoft.com/office/officeart/2018/2/layout/IconCircleList"/>
    <dgm:cxn modelId="{56A6FA37-3CEE-4EBD-868B-64E0CCF6EFB8}" type="presOf" srcId="{3801AEC1-7564-4FF9-999B-3F8D715A4793}" destId="{E1712B92-5ECB-461D-81F6-367354EAFE8C}" srcOrd="0" destOrd="0" presId="urn:microsoft.com/office/officeart/2018/2/layout/IconCircleList"/>
    <dgm:cxn modelId="{F643CC5B-720E-4071-AC5A-43258FEFA874}" srcId="{1223D349-DD54-40B2-BE0E-A57FAFF8B7A5}" destId="{3801AEC1-7564-4FF9-999B-3F8D715A4793}" srcOrd="0" destOrd="0" parTransId="{07FDBFD2-B170-4258-A4DB-7222F4757C71}" sibTransId="{16D3647F-2FF6-464E-B0C7-1F7422A2126B}"/>
    <dgm:cxn modelId="{BB8BE75F-F9BC-4262-B562-57E342AB5A0D}" type="presOf" srcId="{1B5B8FE8-E216-4D77-9866-DFE5F0043459}" destId="{117EFF29-7485-4549-8994-F6469576E761}" srcOrd="0" destOrd="0" presId="urn:microsoft.com/office/officeart/2018/2/layout/IconCircleList"/>
    <dgm:cxn modelId="{FAE92C46-ECC9-4457-8A3E-C9B5265B3E28}" type="presOf" srcId="{16D3647F-2FF6-464E-B0C7-1F7422A2126B}" destId="{EB42C5FC-03BA-4460-BDC0-2DB31DF46424}" srcOrd="0" destOrd="0" presId="urn:microsoft.com/office/officeart/2018/2/layout/IconCircleList"/>
    <dgm:cxn modelId="{8153D248-373D-4C67-B55C-C881664CFDEC}" type="presOf" srcId="{7172555C-DE24-492C-B1FF-D26139332145}" destId="{BEA47D09-3830-4EFE-B91C-7FF1DC29EAE6}" srcOrd="0" destOrd="0" presId="urn:microsoft.com/office/officeart/2018/2/layout/IconCircleList"/>
    <dgm:cxn modelId="{CC68D880-28CA-4A2A-BDFA-95A8A1A67B9A}" type="presOf" srcId="{0D60D436-A098-4846-BCE5-803E6B667827}" destId="{751B0F90-2052-4F05-BE04-B13208D03BB1}" srcOrd="0" destOrd="0" presId="urn:microsoft.com/office/officeart/2018/2/layout/IconCircleList"/>
    <dgm:cxn modelId="{BE30F795-C0DA-48DC-AA3B-2A8C690B7227}" srcId="{1223D349-DD54-40B2-BE0E-A57FAFF8B7A5}" destId="{742379D0-0B72-48F7-9F83-5E9DDAEC49DE}" srcOrd="3" destOrd="0" parTransId="{A70C3AF7-439F-4987-993F-2280C52B6DA7}" sibTransId="{2E722569-703A-4828-9468-41FD32C386FA}"/>
    <dgm:cxn modelId="{BA4C45A3-1997-4301-BEF5-394ED13E34D5}" srcId="{1223D349-DD54-40B2-BE0E-A57FAFF8B7A5}" destId="{1B5B8FE8-E216-4D77-9866-DFE5F0043459}" srcOrd="2" destOrd="0" parTransId="{C9BC6ADD-F13A-433D-BE02-A6D74BB0AE2B}" sibTransId="{7172555C-DE24-492C-B1FF-D26139332145}"/>
    <dgm:cxn modelId="{BE08EEA8-6EE2-4DEB-9030-103E01482EBD}" type="presOf" srcId="{C5EC1DE7-6CA1-4359-BEC9-0A71CC80F987}" destId="{C2F6EEE1-4487-4FF0-851A-CF102F58DF0A}" srcOrd="0" destOrd="0" presId="urn:microsoft.com/office/officeart/2018/2/layout/IconCircleList"/>
    <dgm:cxn modelId="{2CD9B126-8458-4ABD-90B1-72653A8BCC1E}" type="presParOf" srcId="{231AAA1B-EFF6-4EB7-B39F-9AACDFD3256E}" destId="{1FA54300-B2FF-4119-9E78-51B7AACEFFE7}" srcOrd="0" destOrd="0" presId="urn:microsoft.com/office/officeart/2018/2/layout/IconCircleList"/>
    <dgm:cxn modelId="{2D9D7A2C-6FFA-421C-9483-1D1611688D54}" type="presParOf" srcId="{1FA54300-B2FF-4119-9E78-51B7AACEFFE7}" destId="{F04D82F7-FDED-4480-84C9-F370B2211B2F}" srcOrd="0" destOrd="0" presId="urn:microsoft.com/office/officeart/2018/2/layout/IconCircleList"/>
    <dgm:cxn modelId="{D7E37684-FF29-4319-8146-C92DBB89E5E6}" type="presParOf" srcId="{F04D82F7-FDED-4480-84C9-F370B2211B2F}" destId="{339DAB96-AAFB-43C6-8658-573983F0E19C}" srcOrd="0" destOrd="0" presId="urn:microsoft.com/office/officeart/2018/2/layout/IconCircleList"/>
    <dgm:cxn modelId="{02EF857C-D91B-4C8F-A30F-DF3E88F74E67}" type="presParOf" srcId="{F04D82F7-FDED-4480-84C9-F370B2211B2F}" destId="{6DF8565E-C74B-4CFA-AF87-093AF98A1DB6}" srcOrd="1" destOrd="0" presId="urn:microsoft.com/office/officeart/2018/2/layout/IconCircleList"/>
    <dgm:cxn modelId="{9AF3199C-BDE2-4779-912B-1AA23DB591D7}" type="presParOf" srcId="{F04D82F7-FDED-4480-84C9-F370B2211B2F}" destId="{68E9ABD6-1FD1-4520-B0DB-37AE9AECAC48}" srcOrd="2" destOrd="0" presId="urn:microsoft.com/office/officeart/2018/2/layout/IconCircleList"/>
    <dgm:cxn modelId="{402DB0B0-9416-4A9C-A1EC-722D369B8566}" type="presParOf" srcId="{F04D82F7-FDED-4480-84C9-F370B2211B2F}" destId="{E1712B92-5ECB-461D-81F6-367354EAFE8C}" srcOrd="3" destOrd="0" presId="urn:microsoft.com/office/officeart/2018/2/layout/IconCircleList"/>
    <dgm:cxn modelId="{0526BD52-4832-4A3D-A926-2EDD88F9CC53}" type="presParOf" srcId="{1FA54300-B2FF-4119-9E78-51B7AACEFFE7}" destId="{EB42C5FC-03BA-4460-BDC0-2DB31DF46424}" srcOrd="1" destOrd="0" presId="urn:microsoft.com/office/officeart/2018/2/layout/IconCircleList"/>
    <dgm:cxn modelId="{70832A75-3FD8-4B17-8542-80551CA87EA7}" type="presParOf" srcId="{1FA54300-B2FF-4119-9E78-51B7AACEFFE7}" destId="{51A897DF-48E7-4165-ABBF-B413B647E016}" srcOrd="2" destOrd="0" presId="urn:microsoft.com/office/officeart/2018/2/layout/IconCircleList"/>
    <dgm:cxn modelId="{327EBC08-BD86-4800-9381-560EF4667AD9}" type="presParOf" srcId="{51A897DF-48E7-4165-ABBF-B413B647E016}" destId="{67A3F83B-802F-426C-AAA6-6D65032FFC76}" srcOrd="0" destOrd="0" presId="urn:microsoft.com/office/officeart/2018/2/layout/IconCircleList"/>
    <dgm:cxn modelId="{5B54FCE8-D4AE-4DF7-923E-408E7B8115BE}" type="presParOf" srcId="{51A897DF-48E7-4165-ABBF-B413B647E016}" destId="{540868C5-36B9-4C47-B393-99B914B25300}" srcOrd="1" destOrd="0" presId="urn:microsoft.com/office/officeart/2018/2/layout/IconCircleList"/>
    <dgm:cxn modelId="{1773977B-64D1-477F-B800-99BD764F968C}" type="presParOf" srcId="{51A897DF-48E7-4165-ABBF-B413B647E016}" destId="{3FDC9CED-C9E9-465E-B49C-73680F30B4D3}" srcOrd="2" destOrd="0" presId="urn:microsoft.com/office/officeart/2018/2/layout/IconCircleList"/>
    <dgm:cxn modelId="{18759AEA-F35A-4B6E-9EAF-F82E20E34002}" type="presParOf" srcId="{51A897DF-48E7-4165-ABBF-B413B647E016}" destId="{C2F6EEE1-4487-4FF0-851A-CF102F58DF0A}" srcOrd="3" destOrd="0" presId="urn:microsoft.com/office/officeart/2018/2/layout/IconCircleList"/>
    <dgm:cxn modelId="{F087E570-A6A0-4C2D-950E-D49B1D7819BA}" type="presParOf" srcId="{1FA54300-B2FF-4119-9E78-51B7AACEFFE7}" destId="{751B0F90-2052-4F05-BE04-B13208D03BB1}" srcOrd="3" destOrd="0" presId="urn:microsoft.com/office/officeart/2018/2/layout/IconCircleList"/>
    <dgm:cxn modelId="{B72AF22A-725B-455E-98F6-F2D8F361FC66}" type="presParOf" srcId="{1FA54300-B2FF-4119-9E78-51B7AACEFFE7}" destId="{6E78A663-2F27-4C19-B7E8-FDBD290F8201}" srcOrd="4" destOrd="0" presId="urn:microsoft.com/office/officeart/2018/2/layout/IconCircleList"/>
    <dgm:cxn modelId="{FA2DF799-6587-477D-9F7A-5CCFFE32DAAF}" type="presParOf" srcId="{6E78A663-2F27-4C19-B7E8-FDBD290F8201}" destId="{EC34FDB6-B8E4-48DD-833D-C182D5559B00}" srcOrd="0" destOrd="0" presId="urn:microsoft.com/office/officeart/2018/2/layout/IconCircleList"/>
    <dgm:cxn modelId="{95F4B511-B8B7-4067-9699-8B747FAE2C28}" type="presParOf" srcId="{6E78A663-2F27-4C19-B7E8-FDBD290F8201}" destId="{415FC1F7-5B08-4F61-9CF7-B48E3471715A}" srcOrd="1" destOrd="0" presId="urn:microsoft.com/office/officeart/2018/2/layout/IconCircleList"/>
    <dgm:cxn modelId="{CA199BA3-E044-48D0-B39E-B734D798BD1F}" type="presParOf" srcId="{6E78A663-2F27-4C19-B7E8-FDBD290F8201}" destId="{3D916E11-57B4-400B-8A1A-D4A59864EA6F}" srcOrd="2" destOrd="0" presId="urn:microsoft.com/office/officeart/2018/2/layout/IconCircleList"/>
    <dgm:cxn modelId="{96303B43-F72D-4A58-AB1C-EA16E041BC3A}" type="presParOf" srcId="{6E78A663-2F27-4C19-B7E8-FDBD290F8201}" destId="{117EFF29-7485-4549-8994-F6469576E761}" srcOrd="3" destOrd="0" presId="urn:microsoft.com/office/officeart/2018/2/layout/IconCircleList"/>
    <dgm:cxn modelId="{103220A5-D474-4178-9961-726CD42DF128}" type="presParOf" srcId="{1FA54300-B2FF-4119-9E78-51B7AACEFFE7}" destId="{BEA47D09-3830-4EFE-B91C-7FF1DC29EAE6}" srcOrd="5" destOrd="0" presId="urn:microsoft.com/office/officeart/2018/2/layout/IconCircleList"/>
    <dgm:cxn modelId="{AD200370-B305-4BCF-BDC6-7991AC38401F}" type="presParOf" srcId="{1FA54300-B2FF-4119-9E78-51B7AACEFFE7}" destId="{3B177161-3C08-4A01-B0E7-EC99CE8998D2}" srcOrd="6" destOrd="0" presId="urn:microsoft.com/office/officeart/2018/2/layout/IconCircleList"/>
    <dgm:cxn modelId="{9F4E56E0-11EE-46E4-8DC7-229433EE4906}" type="presParOf" srcId="{3B177161-3C08-4A01-B0E7-EC99CE8998D2}" destId="{10BC175C-E0CA-4A0F-BB93-EDD89630773A}" srcOrd="0" destOrd="0" presId="urn:microsoft.com/office/officeart/2018/2/layout/IconCircleList"/>
    <dgm:cxn modelId="{0C0F50FE-552D-44DE-B642-AE682F3A1D1B}" type="presParOf" srcId="{3B177161-3C08-4A01-B0E7-EC99CE8998D2}" destId="{B5E96F05-31FC-4412-8821-C5D68605681F}" srcOrd="1" destOrd="0" presId="urn:microsoft.com/office/officeart/2018/2/layout/IconCircleList"/>
    <dgm:cxn modelId="{9CAA9135-D6BE-4296-BBFC-AD0CDFDDA032}" type="presParOf" srcId="{3B177161-3C08-4A01-B0E7-EC99CE8998D2}" destId="{E792AABD-3042-4A25-9E74-FA8B44C7E304}" srcOrd="2" destOrd="0" presId="urn:microsoft.com/office/officeart/2018/2/layout/IconCircleList"/>
    <dgm:cxn modelId="{2444FDD4-CCDB-4583-9528-2DF04B6C34E1}" type="presParOf" srcId="{3B177161-3C08-4A01-B0E7-EC99CE8998D2}" destId="{FA74BB0E-2122-43B3-B1E5-EFF200B7E15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300557-88F8-4C81-AD20-69FFA1A5E54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2A8703F-0D1A-4303-8F81-C86CA875D3B2}">
      <dgm:prSet/>
      <dgm:spPr/>
      <dgm:t>
        <a:bodyPr/>
        <a:lstStyle/>
        <a:p>
          <a:pPr>
            <a:lnSpc>
              <a:spcPct val="100000"/>
            </a:lnSpc>
          </a:pPr>
          <a:r>
            <a:rPr lang="en-US" b="1"/>
            <a:t>Data Integration Complexities:</a:t>
          </a:r>
          <a:r>
            <a:rPr lang="en-US"/>
            <a:t> Managing diverse data sources with varying formats</a:t>
          </a:r>
        </a:p>
      </dgm:t>
    </dgm:pt>
    <dgm:pt modelId="{F3D571DC-047B-4129-BD70-9BB14E997DAB}" type="parTrans" cxnId="{0ABB0279-6E12-4D17-A1B7-C914ACD960DC}">
      <dgm:prSet/>
      <dgm:spPr/>
      <dgm:t>
        <a:bodyPr/>
        <a:lstStyle/>
        <a:p>
          <a:endParaRPr lang="en-US"/>
        </a:p>
      </dgm:t>
    </dgm:pt>
    <dgm:pt modelId="{B61C3EF7-572E-4FD1-9289-3445241E2D45}" type="sibTrans" cxnId="{0ABB0279-6E12-4D17-A1B7-C914ACD960DC}">
      <dgm:prSet/>
      <dgm:spPr/>
      <dgm:t>
        <a:bodyPr/>
        <a:lstStyle/>
        <a:p>
          <a:endParaRPr lang="en-US"/>
        </a:p>
      </dgm:t>
    </dgm:pt>
    <dgm:pt modelId="{50A45E0A-BC9D-4669-9DF0-8E366F5761A8}">
      <dgm:prSet/>
      <dgm:spPr/>
      <dgm:t>
        <a:bodyPr/>
        <a:lstStyle/>
        <a:p>
          <a:pPr>
            <a:lnSpc>
              <a:spcPct val="100000"/>
            </a:lnSpc>
          </a:pPr>
          <a:r>
            <a:rPr lang="en-US" b="1"/>
            <a:t>Ensuring Data Quality:</a:t>
          </a:r>
          <a:r>
            <a:rPr lang="en-US"/>
            <a:t> Overcoming issues with data accuracy and completeness</a:t>
          </a:r>
        </a:p>
      </dgm:t>
    </dgm:pt>
    <dgm:pt modelId="{BB98C59A-42F8-4602-862B-54CA0BEC231F}" type="parTrans" cxnId="{024F00D6-3B99-4ABD-BAB0-828B2F8ABDFB}">
      <dgm:prSet/>
      <dgm:spPr/>
      <dgm:t>
        <a:bodyPr/>
        <a:lstStyle/>
        <a:p>
          <a:endParaRPr lang="en-US"/>
        </a:p>
      </dgm:t>
    </dgm:pt>
    <dgm:pt modelId="{3BFC9CAE-4928-4F5D-A58E-D4719F1ACE53}" type="sibTrans" cxnId="{024F00D6-3B99-4ABD-BAB0-828B2F8ABDFB}">
      <dgm:prSet/>
      <dgm:spPr/>
      <dgm:t>
        <a:bodyPr/>
        <a:lstStyle/>
        <a:p>
          <a:endParaRPr lang="en-US"/>
        </a:p>
      </dgm:t>
    </dgm:pt>
    <dgm:pt modelId="{FDDA55CF-AAEF-49AC-86AB-706EA78271AA}">
      <dgm:prSet/>
      <dgm:spPr/>
      <dgm:t>
        <a:bodyPr/>
        <a:lstStyle/>
        <a:p>
          <a:pPr>
            <a:lnSpc>
              <a:spcPct val="100000"/>
            </a:lnSpc>
          </a:pPr>
          <a:r>
            <a:rPr lang="en-US" b="1"/>
            <a:t>Algorithmic Bias and Ethical Concerns:</a:t>
          </a:r>
          <a:r>
            <a:rPr lang="en-US"/>
            <a:t> Addressing potential biases in predictive models</a:t>
          </a:r>
        </a:p>
      </dgm:t>
    </dgm:pt>
    <dgm:pt modelId="{DE8B5893-8B11-4259-AE8B-1AF1877B3B11}" type="parTrans" cxnId="{06757F8D-D387-46F1-BFB5-072F05995CE3}">
      <dgm:prSet/>
      <dgm:spPr/>
      <dgm:t>
        <a:bodyPr/>
        <a:lstStyle/>
        <a:p>
          <a:endParaRPr lang="en-US"/>
        </a:p>
      </dgm:t>
    </dgm:pt>
    <dgm:pt modelId="{DB185D5D-E27B-4AC5-947E-12539AE20739}" type="sibTrans" cxnId="{06757F8D-D387-46F1-BFB5-072F05995CE3}">
      <dgm:prSet/>
      <dgm:spPr/>
      <dgm:t>
        <a:bodyPr/>
        <a:lstStyle/>
        <a:p>
          <a:endParaRPr lang="en-US"/>
        </a:p>
      </dgm:t>
    </dgm:pt>
    <dgm:pt modelId="{CC1EEDE5-15F7-41C4-8053-C5F4A1F6BB6D}">
      <dgm:prSet/>
      <dgm:spPr/>
      <dgm:t>
        <a:bodyPr/>
        <a:lstStyle/>
        <a:p>
          <a:pPr>
            <a:lnSpc>
              <a:spcPct val="100000"/>
            </a:lnSpc>
          </a:pPr>
          <a:r>
            <a:rPr lang="en-US" b="1"/>
            <a:t>Scalability and Performance:</a:t>
          </a:r>
          <a:r>
            <a:rPr lang="en-US"/>
            <a:t> Ensuring the analytics platform scales with growing data volumes</a:t>
          </a:r>
        </a:p>
      </dgm:t>
    </dgm:pt>
    <dgm:pt modelId="{B898825C-BCE3-42FF-B15D-D5629FE4389F}" type="parTrans" cxnId="{7351952C-FD79-4BDA-B675-70FA475092DA}">
      <dgm:prSet/>
      <dgm:spPr/>
      <dgm:t>
        <a:bodyPr/>
        <a:lstStyle/>
        <a:p>
          <a:endParaRPr lang="en-US"/>
        </a:p>
      </dgm:t>
    </dgm:pt>
    <dgm:pt modelId="{904BD822-A393-4CC2-ADFF-BB18775BC42E}" type="sibTrans" cxnId="{7351952C-FD79-4BDA-B675-70FA475092DA}">
      <dgm:prSet/>
      <dgm:spPr/>
      <dgm:t>
        <a:bodyPr/>
        <a:lstStyle/>
        <a:p>
          <a:endParaRPr lang="en-US"/>
        </a:p>
      </dgm:t>
    </dgm:pt>
    <dgm:pt modelId="{CE2E38F1-BB01-4D50-A739-DE4E77470965}">
      <dgm:prSet/>
      <dgm:spPr/>
      <dgm:t>
        <a:bodyPr/>
        <a:lstStyle/>
        <a:p>
          <a:pPr>
            <a:lnSpc>
              <a:spcPct val="100000"/>
            </a:lnSpc>
          </a:pPr>
          <a:r>
            <a:rPr lang="en-US" b="1"/>
            <a:t>Adapting to Rapid Market Changes:</a:t>
          </a:r>
          <a:r>
            <a:rPr lang="en-US"/>
            <a:t> Keeping pace with the fast-evolving streaming industry</a:t>
          </a:r>
        </a:p>
      </dgm:t>
    </dgm:pt>
    <dgm:pt modelId="{3A30386D-32B6-4063-984F-F3E35DF70D24}" type="parTrans" cxnId="{43DD2994-7F40-41FA-9D19-10513EE23C8E}">
      <dgm:prSet/>
      <dgm:spPr/>
      <dgm:t>
        <a:bodyPr/>
        <a:lstStyle/>
        <a:p>
          <a:endParaRPr lang="en-US"/>
        </a:p>
      </dgm:t>
    </dgm:pt>
    <dgm:pt modelId="{CC183166-0EF8-4DC6-B250-B3A5C3E1C1A1}" type="sibTrans" cxnId="{43DD2994-7F40-41FA-9D19-10513EE23C8E}">
      <dgm:prSet/>
      <dgm:spPr/>
      <dgm:t>
        <a:bodyPr/>
        <a:lstStyle/>
        <a:p>
          <a:endParaRPr lang="en-US"/>
        </a:p>
      </dgm:t>
    </dgm:pt>
    <dgm:pt modelId="{85A031A1-EC91-47D0-BC2A-032C1D5F8CB2}" type="pres">
      <dgm:prSet presAssocID="{35300557-88F8-4C81-AD20-69FFA1A5E54D}" presName="root" presStyleCnt="0">
        <dgm:presLayoutVars>
          <dgm:dir/>
          <dgm:resizeHandles val="exact"/>
        </dgm:presLayoutVars>
      </dgm:prSet>
      <dgm:spPr/>
    </dgm:pt>
    <dgm:pt modelId="{A3DB6B5A-03A0-44B5-A8BA-7B991A0ED393}" type="pres">
      <dgm:prSet presAssocID="{22A8703F-0D1A-4303-8F81-C86CA875D3B2}" presName="compNode" presStyleCnt="0"/>
      <dgm:spPr/>
    </dgm:pt>
    <dgm:pt modelId="{14076C44-65F4-4AD9-BD97-257BFE2CF5E7}" type="pres">
      <dgm:prSet presAssocID="{22A8703F-0D1A-4303-8F81-C86CA875D3B2}" presName="bgRect" presStyleLbl="bgShp" presStyleIdx="0" presStyleCnt="5"/>
      <dgm:spPr/>
    </dgm:pt>
    <dgm:pt modelId="{60710BD2-57DD-467C-A117-FE35441682E3}" type="pres">
      <dgm:prSet presAssocID="{22A8703F-0D1A-4303-8F81-C86CA875D3B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ED992043-B8A6-4FDA-92F6-0883C3978D3E}" type="pres">
      <dgm:prSet presAssocID="{22A8703F-0D1A-4303-8F81-C86CA875D3B2}" presName="spaceRect" presStyleCnt="0"/>
      <dgm:spPr/>
    </dgm:pt>
    <dgm:pt modelId="{890781BA-FDF2-471C-A4DF-2272ABD9079B}" type="pres">
      <dgm:prSet presAssocID="{22A8703F-0D1A-4303-8F81-C86CA875D3B2}" presName="parTx" presStyleLbl="revTx" presStyleIdx="0" presStyleCnt="5">
        <dgm:presLayoutVars>
          <dgm:chMax val="0"/>
          <dgm:chPref val="0"/>
        </dgm:presLayoutVars>
      </dgm:prSet>
      <dgm:spPr/>
    </dgm:pt>
    <dgm:pt modelId="{DFB160B1-C401-4E27-B1EE-9E89F50DC3F4}" type="pres">
      <dgm:prSet presAssocID="{B61C3EF7-572E-4FD1-9289-3445241E2D45}" presName="sibTrans" presStyleCnt="0"/>
      <dgm:spPr/>
    </dgm:pt>
    <dgm:pt modelId="{12D1172B-6A09-4DA0-BEF3-62B644021391}" type="pres">
      <dgm:prSet presAssocID="{50A45E0A-BC9D-4669-9DF0-8E366F5761A8}" presName="compNode" presStyleCnt="0"/>
      <dgm:spPr/>
    </dgm:pt>
    <dgm:pt modelId="{9BE0B7F6-9CD2-430F-B0D4-772452B49D2C}" type="pres">
      <dgm:prSet presAssocID="{50A45E0A-BC9D-4669-9DF0-8E366F5761A8}" presName="bgRect" presStyleLbl="bgShp" presStyleIdx="1" presStyleCnt="5"/>
      <dgm:spPr/>
    </dgm:pt>
    <dgm:pt modelId="{6B3187F4-DFC9-4968-9442-B0D7C1836831}" type="pres">
      <dgm:prSet presAssocID="{50A45E0A-BC9D-4669-9DF0-8E366F5761A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37B6F954-438A-4A31-997B-D0E2A4C170BC}" type="pres">
      <dgm:prSet presAssocID="{50A45E0A-BC9D-4669-9DF0-8E366F5761A8}" presName="spaceRect" presStyleCnt="0"/>
      <dgm:spPr/>
    </dgm:pt>
    <dgm:pt modelId="{2BEA9710-A21C-426A-8CA4-ED20784FB75D}" type="pres">
      <dgm:prSet presAssocID="{50A45E0A-BC9D-4669-9DF0-8E366F5761A8}" presName="parTx" presStyleLbl="revTx" presStyleIdx="1" presStyleCnt="5">
        <dgm:presLayoutVars>
          <dgm:chMax val="0"/>
          <dgm:chPref val="0"/>
        </dgm:presLayoutVars>
      </dgm:prSet>
      <dgm:spPr/>
    </dgm:pt>
    <dgm:pt modelId="{7BD85568-2958-419D-BC68-D307151FA405}" type="pres">
      <dgm:prSet presAssocID="{3BFC9CAE-4928-4F5D-A58E-D4719F1ACE53}" presName="sibTrans" presStyleCnt="0"/>
      <dgm:spPr/>
    </dgm:pt>
    <dgm:pt modelId="{5F5EA10D-D66C-426E-8F48-6A58719EF9E7}" type="pres">
      <dgm:prSet presAssocID="{FDDA55CF-AAEF-49AC-86AB-706EA78271AA}" presName="compNode" presStyleCnt="0"/>
      <dgm:spPr/>
    </dgm:pt>
    <dgm:pt modelId="{0EEA14B9-51F1-4F53-9BEC-E4E0D10CF49E}" type="pres">
      <dgm:prSet presAssocID="{FDDA55CF-AAEF-49AC-86AB-706EA78271AA}" presName="bgRect" presStyleLbl="bgShp" presStyleIdx="2" presStyleCnt="5"/>
      <dgm:spPr/>
    </dgm:pt>
    <dgm:pt modelId="{5784B791-9550-4EA2-9FC4-F9A823C604F7}" type="pres">
      <dgm:prSet presAssocID="{FDDA55CF-AAEF-49AC-86AB-706EA78271A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ales of Justice"/>
        </a:ext>
      </dgm:extLst>
    </dgm:pt>
    <dgm:pt modelId="{D2DAAEE3-4982-4E15-8EF3-316B348F4F53}" type="pres">
      <dgm:prSet presAssocID="{FDDA55CF-AAEF-49AC-86AB-706EA78271AA}" presName="spaceRect" presStyleCnt="0"/>
      <dgm:spPr/>
    </dgm:pt>
    <dgm:pt modelId="{B629DFE1-476E-4204-B73F-0DCED1BD3E4C}" type="pres">
      <dgm:prSet presAssocID="{FDDA55CF-AAEF-49AC-86AB-706EA78271AA}" presName="parTx" presStyleLbl="revTx" presStyleIdx="2" presStyleCnt="5">
        <dgm:presLayoutVars>
          <dgm:chMax val="0"/>
          <dgm:chPref val="0"/>
        </dgm:presLayoutVars>
      </dgm:prSet>
      <dgm:spPr/>
    </dgm:pt>
    <dgm:pt modelId="{04960665-A1C6-45A7-AA4E-9B2354926F44}" type="pres">
      <dgm:prSet presAssocID="{DB185D5D-E27B-4AC5-947E-12539AE20739}" presName="sibTrans" presStyleCnt="0"/>
      <dgm:spPr/>
    </dgm:pt>
    <dgm:pt modelId="{6EBB20DD-93DF-408A-865B-4FE94FFB7933}" type="pres">
      <dgm:prSet presAssocID="{CC1EEDE5-15F7-41C4-8053-C5F4A1F6BB6D}" presName="compNode" presStyleCnt="0"/>
      <dgm:spPr/>
    </dgm:pt>
    <dgm:pt modelId="{5C7E57CB-8C69-4168-8922-EC9BF02A2E5C}" type="pres">
      <dgm:prSet presAssocID="{CC1EEDE5-15F7-41C4-8053-C5F4A1F6BB6D}" presName="bgRect" presStyleLbl="bgShp" presStyleIdx="3" presStyleCnt="5"/>
      <dgm:spPr/>
    </dgm:pt>
    <dgm:pt modelId="{B2FCD6E4-A8C4-4E23-A38B-0FB33DE918A3}" type="pres">
      <dgm:prSet presAssocID="{CC1EEDE5-15F7-41C4-8053-C5F4A1F6BB6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2B58AA8B-86DC-429E-AE12-CD409A6678A0}" type="pres">
      <dgm:prSet presAssocID="{CC1EEDE5-15F7-41C4-8053-C5F4A1F6BB6D}" presName="spaceRect" presStyleCnt="0"/>
      <dgm:spPr/>
    </dgm:pt>
    <dgm:pt modelId="{C5A71A4F-8266-44D6-8223-11E45331127D}" type="pres">
      <dgm:prSet presAssocID="{CC1EEDE5-15F7-41C4-8053-C5F4A1F6BB6D}" presName="parTx" presStyleLbl="revTx" presStyleIdx="3" presStyleCnt="5">
        <dgm:presLayoutVars>
          <dgm:chMax val="0"/>
          <dgm:chPref val="0"/>
        </dgm:presLayoutVars>
      </dgm:prSet>
      <dgm:spPr/>
    </dgm:pt>
    <dgm:pt modelId="{55DFA3C2-BC9F-4167-9AC4-E7011D28B642}" type="pres">
      <dgm:prSet presAssocID="{904BD822-A393-4CC2-ADFF-BB18775BC42E}" presName="sibTrans" presStyleCnt="0"/>
      <dgm:spPr/>
    </dgm:pt>
    <dgm:pt modelId="{3C076D45-D424-45D8-8DCF-8B71D625557D}" type="pres">
      <dgm:prSet presAssocID="{CE2E38F1-BB01-4D50-A739-DE4E77470965}" presName="compNode" presStyleCnt="0"/>
      <dgm:spPr/>
    </dgm:pt>
    <dgm:pt modelId="{9D110B4B-C7B7-4554-B36A-014E0C479C5B}" type="pres">
      <dgm:prSet presAssocID="{CE2E38F1-BB01-4D50-A739-DE4E77470965}" presName="bgRect" presStyleLbl="bgShp" presStyleIdx="4" presStyleCnt="5"/>
      <dgm:spPr/>
    </dgm:pt>
    <dgm:pt modelId="{D4E2F82B-7EDF-49BA-A8FF-19D194136AC9}" type="pres">
      <dgm:prSet presAssocID="{CE2E38F1-BB01-4D50-A739-DE4E7747096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siness Growth"/>
        </a:ext>
      </dgm:extLst>
    </dgm:pt>
    <dgm:pt modelId="{498D4CD8-7046-477B-89FF-9F33F5B142A9}" type="pres">
      <dgm:prSet presAssocID="{CE2E38F1-BB01-4D50-A739-DE4E77470965}" presName="spaceRect" presStyleCnt="0"/>
      <dgm:spPr/>
    </dgm:pt>
    <dgm:pt modelId="{4DBBEDE4-620E-4096-BF72-D3E046B23703}" type="pres">
      <dgm:prSet presAssocID="{CE2E38F1-BB01-4D50-A739-DE4E77470965}" presName="parTx" presStyleLbl="revTx" presStyleIdx="4" presStyleCnt="5">
        <dgm:presLayoutVars>
          <dgm:chMax val="0"/>
          <dgm:chPref val="0"/>
        </dgm:presLayoutVars>
      </dgm:prSet>
      <dgm:spPr/>
    </dgm:pt>
  </dgm:ptLst>
  <dgm:cxnLst>
    <dgm:cxn modelId="{87C03615-BDDF-4977-A675-282704828B0E}" type="presOf" srcId="{CC1EEDE5-15F7-41C4-8053-C5F4A1F6BB6D}" destId="{C5A71A4F-8266-44D6-8223-11E45331127D}" srcOrd="0" destOrd="0" presId="urn:microsoft.com/office/officeart/2018/2/layout/IconVerticalSolidList"/>
    <dgm:cxn modelId="{7351952C-FD79-4BDA-B675-70FA475092DA}" srcId="{35300557-88F8-4C81-AD20-69FFA1A5E54D}" destId="{CC1EEDE5-15F7-41C4-8053-C5F4A1F6BB6D}" srcOrd="3" destOrd="0" parTransId="{B898825C-BCE3-42FF-B15D-D5629FE4389F}" sibTransId="{904BD822-A393-4CC2-ADFF-BB18775BC42E}"/>
    <dgm:cxn modelId="{EEC4B32E-E5AD-41B3-99A7-5DD4886824D5}" type="presOf" srcId="{35300557-88F8-4C81-AD20-69FFA1A5E54D}" destId="{85A031A1-EC91-47D0-BC2A-032C1D5F8CB2}" srcOrd="0" destOrd="0" presId="urn:microsoft.com/office/officeart/2018/2/layout/IconVerticalSolidList"/>
    <dgm:cxn modelId="{C259AF35-4C9F-43E6-8689-5BC1D076EE5B}" type="presOf" srcId="{50A45E0A-BC9D-4669-9DF0-8E366F5761A8}" destId="{2BEA9710-A21C-426A-8CA4-ED20784FB75D}" srcOrd="0" destOrd="0" presId="urn:microsoft.com/office/officeart/2018/2/layout/IconVerticalSolidList"/>
    <dgm:cxn modelId="{1B855573-EF3F-4CB2-BB1C-9EE4F3E49D92}" type="presOf" srcId="{22A8703F-0D1A-4303-8F81-C86CA875D3B2}" destId="{890781BA-FDF2-471C-A4DF-2272ABD9079B}" srcOrd="0" destOrd="0" presId="urn:microsoft.com/office/officeart/2018/2/layout/IconVerticalSolidList"/>
    <dgm:cxn modelId="{0ABB0279-6E12-4D17-A1B7-C914ACD960DC}" srcId="{35300557-88F8-4C81-AD20-69FFA1A5E54D}" destId="{22A8703F-0D1A-4303-8F81-C86CA875D3B2}" srcOrd="0" destOrd="0" parTransId="{F3D571DC-047B-4129-BD70-9BB14E997DAB}" sibTransId="{B61C3EF7-572E-4FD1-9289-3445241E2D45}"/>
    <dgm:cxn modelId="{06757F8D-D387-46F1-BFB5-072F05995CE3}" srcId="{35300557-88F8-4C81-AD20-69FFA1A5E54D}" destId="{FDDA55CF-AAEF-49AC-86AB-706EA78271AA}" srcOrd="2" destOrd="0" parTransId="{DE8B5893-8B11-4259-AE8B-1AF1877B3B11}" sibTransId="{DB185D5D-E27B-4AC5-947E-12539AE20739}"/>
    <dgm:cxn modelId="{43DD2994-7F40-41FA-9D19-10513EE23C8E}" srcId="{35300557-88F8-4C81-AD20-69FFA1A5E54D}" destId="{CE2E38F1-BB01-4D50-A739-DE4E77470965}" srcOrd="4" destOrd="0" parTransId="{3A30386D-32B6-4063-984F-F3E35DF70D24}" sibTransId="{CC183166-0EF8-4DC6-B250-B3A5C3E1C1A1}"/>
    <dgm:cxn modelId="{16CA92CE-7806-4229-81D0-363A74A55A7B}" type="presOf" srcId="{FDDA55CF-AAEF-49AC-86AB-706EA78271AA}" destId="{B629DFE1-476E-4204-B73F-0DCED1BD3E4C}" srcOrd="0" destOrd="0" presId="urn:microsoft.com/office/officeart/2018/2/layout/IconVerticalSolidList"/>
    <dgm:cxn modelId="{024F00D6-3B99-4ABD-BAB0-828B2F8ABDFB}" srcId="{35300557-88F8-4C81-AD20-69FFA1A5E54D}" destId="{50A45E0A-BC9D-4669-9DF0-8E366F5761A8}" srcOrd="1" destOrd="0" parTransId="{BB98C59A-42F8-4602-862B-54CA0BEC231F}" sibTransId="{3BFC9CAE-4928-4F5D-A58E-D4719F1ACE53}"/>
    <dgm:cxn modelId="{A434F4F2-04C4-4662-A6A2-849E473F3456}" type="presOf" srcId="{CE2E38F1-BB01-4D50-A739-DE4E77470965}" destId="{4DBBEDE4-620E-4096-BF72-D3E046B23703}" srcOrd="0" destOrd="0" presId="urn:microsoft.com/office/officeart/2018/2/layout/IconVerticalSolidList"/>
    <dgm:cxn modelId="{182405B0-3580-4A88-8D3E-96B3A408F34C}" type="presParOf" srcId="{85A031A1-EC91-47D0-BC2A-032C1D5F8CB2}" destId="{A3DB6B5A-03A0-44B5-A8BA-7B991A0ED393}" srcOrd="0" destOrd="0" presId="urn:microsoft.com/office/officeart/2018/2/layout/IconVerticalSolidList"/>
    <dgm:cxn modelId="{0A36F391-B8DD-4909-9926-ABCA60E37E4E}" type="presParOf" srcId="{A3DB6B5A-03A0-44B5-A8BA-7B991A0ED393}" destId="{14076C44-65F4-4AD9-BD97-257BFE2CF5E7}" srcOrd="0" destOrd="0" presId="urn:microsoft.com/office/officeart/2018/2/layout/IconVerticalSolidList"/>
    <dgm:cxn modelId="{C33CC7B4-5410-4A45-A21B-D6C8471A7B50}" type="presParOf" srcId="{A3DB6B5A-03A0-44B5-A8BA-7B991A0ED393}" destId="{60710BD2-57DD-467C-A117-FE35441682E3}" srcOrd="1" destOrd="0" presId="urn:microsoft.com/office/officeart/2018/2/layout/IconVerticalSolidList"/>
    <dgm:cxn modelId="{8DFDA0CF-E3E2-4FA1-ACA9-379AF7FAFDA4}" type="presParOf" srcId="{A3DB6B5A-03A0-44B5-A8BA-7B991A0ED393}" destId="{ED992043-B8A6-4FDA-92F6-0883C3978D3E}" srcOrd="2" destOrd="0" presId="urn:microsoft.com/office/officeart/2018/2/layout/IconVerticalSolidList"/>
    <dgm:cxn modelId="{0F7A61B6-99DA-4DFE-97AA-B2C15969D0EE}" type="presParOf" srcId="{A3DB6B5A-03A0-44B5-A8BA-7B991A0ED393}" destId="{890781BA-FDF2-471C-A4DF-2272ABD9079B}" srcOrd="3" destOrd="0" presId="urn:microsoft.com/office/officeart/2018/2/layout/IconVerticalSolidList"/>
    <dgm:cxn modelId="{66D9A36D-8BBA-4680-9513-09A3E8992F1A}" type="presParOf" srcId="{85A031A1-EC91-47D0-BC2A-032C1D5F8CB2}" destId="{DFB160B1-C401-4E27-B1EE-9E89F50DC3F4}" srcOrd="1" destOrd="0" presId="urn:microsoft.com/office/officeart/2018/2/layout/IconVerticalSolidList"/>
    <dgm:cxn modelId="{E2DDFEB0-3D37-48C3-B860-6E5B9264D1EA}" type="presParOf" srcId="{85A031A1-EC91-47D0-BC2A-032C1D5F8CB2}" destId="{12D1172B-6A09-4DA0-BEF3-62B644021391}" srcOrd="2" destOrd="0" presId="urn:microsoft.com/office/officeart/2018/2/layout/IconVerticalSolidList"/>
    <dgm:cxn modelId="{C02C7CA0-A676-48CF-B168-4759DC15926F}" type="presParOf" srcId="{12D1172B-6A09-4DA0-BEF3-62B644021391}" destId="{9BE0B7F6-9CD2-430F-B0D4-772452B49D2C}" srcOrd="0" destOrd="0" presId="urn:microsoft.com/office/officeart/2018/2/layout/IconVerticalSolidList"/>
    <dgm:cxn modelId="{44CF966B-D652-40A7-A8BA-F6DCE3318246}" type="presParOf" srcId="{12D1172B-6A09-4DA0-BEF3-62B644021391}" destId="{6B3187F4-DFC9-4968-9442-B0D7C1836831}" srcOrd="1" destOrd="0" presId="urn:microsoft.com/office/officeart/2018/2/layout/IconVerticalSolidList"/>
    <dgm:cxn modelId="{3E8BE638-EBC2-4AF0-A64A-A72AAC658471}" type="presParOf" srcId="{12D1172B-6A09-4DA0-BEF3-62B644021391}" destId="{37B6F954-438A-4A31-997B-D0E2A4C170BC}" srcOrd="2" destOrd="0" presId="urn:microsoft.com/office/officeart/2018/2/layout/IconVerticalSolidList"/>
    <dgm:cxn modelId="{3EE74B8B-0F2D-4AB4-9130-3EA5CA365E9C}" type="presParOf" srcId="{12D1172B-6A09-4DA0-BEF3-62B644021391}" destId="{2BEA9710-A21C-426A-8CA4-ED20784FB75D}" srcOrd="3" destOrd="0" presId="urn:microsoft.com/office/officeart/2018/2/layout/IconVerticalSolidList"/>
    <dgm:cxn modelId="{2BECA59A-0E2D-4206-8087-49697ED22FFA}" type="presParOf" srcId="{85A031A1-EC91-47D0-BC2A-032C1D5F8CB2}" destId="{7BD85568-2958-419D-BC68-D307151FA405}" srcOrd="3" destOrd="0" presId="urn:microsoft.com/office/officeart/2018/2/layout/IconVerticalSolidList"/>
    <dgm:cxn modelId="{857EF824-B15D-494D-9B7D-F0BA7DD61D7C}" type="presParOf" srcId="{85A031A1-EC91-47D0-BC2A-032C1D5F8CB2}" destId="{5F5EA10D-D66C-426E-8F48-6A58719EF9E7}" srcOrd="4" destOrd="0" presId="urn:microsoft.com/office/officeart/2018/2/layout/IconVerticalSolidList"/>
    <dgm:cxn modelId="{5C09F837-3785-4A3F-B8BB-AAD3F0D605B2}" type="presParOf" srcId="{5F5EA10D-D66C-426E-8F48-6A58719EF9E7}" destId="{0EEA14B9-51F1-4F53-9BEC-E4E0D10CF49E}" srcOrd="0" destOrd="0" presId="urn:microsoft.com/office/officeart/2018/2/layout/IconVerticalSolidList"/>
    <dgm:cxn modelId="{9A5C7158-81AE-4730-B2DA-C8D63722FA97}" type="presParOf" srcId="{5F5EA10D-D66C-426E-8F48-6A58719EF9E7}" destId="{5784B791-9550-4EA2-9FC4-F9A823C604F7}" srcOrd="1" destOrd="0" presId="urn:microsoft.com/office/officeart/2018/2/layout/IconVerticalSolidList"/>
    <dgm:cxn modelId="{B59E7CBE-A361-487E-A112-58BE024BF567}" type="presParOf" srcId="{5F5EA10D-D66C-426E-8F48-6A58719EF9E7}" destId="{D2DAAEE3-4982-4E15-8EF3-316B348F4F53}" srcOrd="2" destOrd="0" presId="urn:microsoft.com/office/officeart/2018/2/layout/IconVerticalSolidList"/>
    <dgm:cxn modelId="{9E355659-EA2A-48C2-A107-7F66CC685E4C}" type="presParOf" srcId="{5F5EA10D-D66C-426E-8F48-6A58719EF9E7}" destId="{B629DFE1-476E-4204-B73F-0DCED1BD3E4C}" srcOrd="3" destOrd="0" presId="urn:microsoft.com/office/officeart/2018/2/layout/IconVerticalSolidList"/>
    <dgm:cxn modelId="{57FF04FE-E550-482E-9C0E-FB7CA4CD434D}" type="presParOf" srcId="{85A031A1-EC91-47D0-BC2A-032C1D5F8CB2}" destId="{04960665-A1C6-45A7-AA4E-9B2354926F44}" srcOrd="5" destOrd="0" presId="urn:microsoft.com/office/officeart/2018/2/layout/IconVerticalSolidList"/>
    <dgm:cxn modelId="{E1F5FCC6-D616-438B-B837-7CF08F7F4F9E}" type="presParOf" srcId="{85A031A1-EC91-47D0-BC2A-032C1D5F8CB2}" destId="{6EBB20DD-93DF-408A-865B-4FE94FFB7933}" srcOrd="6" destOrd="0" presId="urn:microsoft.com/office/officeart/2018/2/layout/IconVerticalSolidList"/>
    <dgm:cxn modelId="{769DCF4D-9C9A-4878-89C1-730735F07362}" type="presParOf" srcId="{6EBB20DD-93DF-408A-865B-4FE94FFB7933}" destId="{5C7E57CB-8C69-4168-8922-EC9BF02A2E5C}" srcOrd="0" destOrd="0" presId="urn:microsoft.com/office/officeart/2018/2/layout/IconVerticalSolidList"/>
    <dgm:cxn modelId="{95D07C75-5846-4408-93C0-D173264F834E}" type="presParOf" srcId="{6EBB20DD-93DF-408A-865B-4FE94FFB7933}" destId="{B2FCD6E4-A8C4-4E23-A38B-0FB33DE918A3}" srcOrd="1" destOrd="0" presId="urn:microsoft.com/office/officeart/2018/2/layout/IconVerticalSolidList"/>
    <dgm:cxn modelId="{90D6DD90-1810-489D-9020-B8D99C6D1F71}" type="presParOf" srcId="{6EBB20DD-93DF-408A-865B-4FE94FFB7933}" destId="{2B58AA8B-86DC-429E-AE12-CD409A6678A0}" srcOrd="2" destOrd="0" presId="urn:microsoft.com/office/officeart/2018/2/layout/IconVerticalSolidList"/>
    <dgm:cxn modelId="{10A4A4FD-0861-462A-B880-38A88037C4CF}" type="presParOf" srcId="{6EBB20DD-93DF-408A-865B-4FE94FFB7933}" destId="{C5A71A4F-8266-44D6-8223-11E45331127D}" srcOrd="3" destOrd="0" presId="urn:microsoft.com/office/officeart/2018/2/layout/IconVerticalSolidList"/>
    <dgm:cxn modelId="{218F0858-3FB6-423F-8B0C-C90ADBC9195F}" type="presParOf" srcId="{85A031A1-EC91-47D0-BC2A-032C1D5F8CB2}" destId="{55DFA3C2-BC9F-4167-9AC4-E7011D28B642}" srcOrd="7" destOrd="0" presId="urn:microsoft.com/office/officeart/2018/2/layout/IconVerticalSolidList"/>
    <dgm:cxn modelId="{3A047FAD-FA60-4D12-AF06-199167528586}" type="presParOf" srcId="{85A031A1-EC91-47D0-BC2A-032C1D5F8CB2}" destId="{3C076D45-D424-45D8-8DCF-8B71D625557D}" srcOrd="8" destOrd="0" presId="urn:microsoft.com/office/officeart/2018/2/layout/IconVerticalSolidList"/>
    <dgm:cxn modelId="{D350DFEC-0499-4814-9519-D09472D2BAB8}" type="presParOf" srcId="{3C076D45-D424-45D8-8DCF-8B71D625557D}" destId="{9D110B4B-C7B7-4554-B36A-014E0C479C5B}" srcOrd="0" destOrd="0" presId="urn:microsoft.com/office/officeart/2018/2/layout/IconVerticalSolidList"/>
    <dgm:cxn modelId="{CE24092A-5EE0-400C-8D79-E4C484B05599}" type="presParOf" srcId="{3C076D45-D424-45D8-8DCF-8B71D625557D}" destId="{D4E2F82B-7EDF-49BA-A8FF-19D194136AC9}" srcOrd="1" destOrd="0" presId="urn:microsoft.com/office/officeart/2018/2/layout/IconVerticalSolidList"/>
    <dgm:cxn modelId="{F8D855FC-08C7-4901-A984-3477AD710490}" type="presParOf" srcId="{3C076D45-D424-45D8-8DCF-8B71D625557D}" destId="{498D4CD8-7046-477B-89FF-9F33F5B142A9}" srcOrd="2" destOrd="0" presId="urn:microsoft.com/office/officeart/2018/2/layout/IconVerticalSolidList"/>
    <dgm:cxn modelId="{29FA5F2E-5F5E-4496-A539-72855EC7CC42}" type="presParOf" srcId="{3C076D45-D424-45D8-8DCF-8B71D625557D}" destId="{4DBBEDE4-620E-4096-BF72-D3E046B2370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E12A84-0B26-4B63-944F-5BF87295958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1157DE9-E3D4-46E3-B025-FBAA50F50F7B}">
      <dgm:prSet/>
      <dgm:spPr/>
      <dgm:t>
        <a:bodyPr/>
        <a:lstStyle/>
        <a:p>
          <a:pPr>
            <a:lnSpc>
              <a:spcPct val="100000"/>
            </a:lnSpc>
          </a:pPr>
          <a:r>
            <a:rPr lang="en-US" b="1">
              <a:latin typeface="Georgia Pro Semibold"/>
            </a:rPr>
            <a:t>Project Summary:</a:t>
          </a:r>
          <a:r>
            <a:rPr lang="en-US" b="1">
              <a:solidFill>
                <a:srgbClr val="D1D5DB"/>
              </a:solidFill>
              <a:latin typeface="Georgia Pro Semibold"/>
            </a:rPr>
            <a:t> </a:t>
          </a:r>
          <a:r>
            <a:rPr lang="en-US" b="0"/>
            <a:t>Successfully leveraged data analytics to analyze viewer engagement and content strategy for Amazon Prime Video</a:t>
          </a:r>
          <a:r>
            <a:rPr lang="en-US" b="0">
              <a:latin typeface="Georgia Pro Semibold"/>
            </a:rPr>
            <a:t>.</a:t>
          </a:r>
          <a:endParaRPr lang="en-US" b="0"/>
        </a:p>
      </dgm:t>
    </dgm:pt>
    <dgm:pt modelId="{C6ACD019-52BD-48A9-9EF9-6C3E22D26A38}" type="parTrans" cxnId="{9DAA6CA8-3A8F-4DA1-ADEE-E60ECB3E651F}">
      <dgm:prSet/>
      <dgm:spPr/>
      <dgm:t>
        <a:bodyPr/>
        <a:lstStyle/>
        <a:p>
          <a:endParaRPr lang="en-US"/>
        </a:p>
      </dgm:t>
    </dgm:pt>
    <dgm:pt modelId="{EFF9551A-E9B9-461F-9C03-885B8EC7635F}" type="sibTrans" cxnId="{9DAA6CA8-3A8F-4DA1-ADEE-E60ECB3E651F}">
      <dgm:prSet/>
      <dgm:spPr/>
      <dgm:t>
        <a:bodyPr/>
        <a:lstStyle/>
        <a:p>
          <a:endParaRPr lang="en-US"/>
        </a:p>
      </dgm:t>
    </dgm:pt>
    <dgm:pt modelId="{44C46107-3A43-4C5E-80A4-78AAD30390EA}">
      <dgm:prSet/>
      <dgm:spPr/>
      <dgm:t>
        <a:bodyPr/>
        <a:lstStyle/>
        <a:p>
          <a:pPr>
            <a:lnSpc>
              <a:spcPct val="100000"/>
            </a:lnSpc>
          </a:pPr>
          <a:r>
            <a:rPr lang="en-US"/>
            <a:t>Thank </a:t>
          </a:r>
          <a:r>
            <a:rPr lang="en-US">
              <a:latin typeface="Georgia Pro Semibold"/>
            </a:rPr>
            <a:t>You for listening and being engaged to our presentation</a:t>
          </a:r>
        </a:p>
      </dgm:t>
    </dgm:pt>
    <dgm:pt modelId="{23CA3EA7-A29B-406D-B895-63DD7BB6747D}" type="parTrans" cxnId="{2FAFBF55-A0FD-4BAA-A38F-5C6588C5B260}">
      <dgm:prSet/>
      <dgm:spPr/>
      <dgm:t>
        <a:bodyPr/>
        <a:lstStyle/>
        <a:p>
          <a:endParaRPr lang="en-US"/>
        </a:p>
      </dgm:t>
    </dgm:pt>
    <dgm:pt modelId="{8F6623E3-95D1-45DB-9D49-DBB108A0952B}" type="sibTrans" cxnId="{2FAFBF55-A0FD-4BAA-A38F-5C6588C5B260}">
      <dgm:prSet/>
      <dgm:spPr/>
      <dgm:t>
        <a:bodyPr/>
        <a:lstStyle/>
        <a:p>
          <a:endParaRPr lang="en-US"/>
        </a:p>
      </dgm:t>
    </dgm:pt>
    <dgm:pt modelId="{0417C2DB-2435-4A9D-B24E-00E012AF828A}">
      <dgm:prSet phldr="0"/>
      <dgm:spPr/>
      <dgm:t>
        <a:bodyPr/>
        <a:lstStyle/>
        <a:p>
          <a:pPr>
            <a:lnSpc>
              <a:spcPct val="100000"/>
            </a:lnSpc>
          </a:pPr>
          <a:r>
            <a:rPr lang="en-US">
              <a:latin typeface="Georgia Pro Semibold"/>
            </a:rPr>
            <a:t> We are Open</a:t>
          </a:r>
          <a:r>
            <a:rPr lang="en-US"/>
            <a:t> for Questions</a:t>
          </a:r>
        </a:p>
      </dgm:t>
    </dgm:pt>
    <dgm:pt modelId="{54A172D8-9506-4DA1-B816-54861B630564}" type="parTrans" cxnId="{9D106AC9-E50E-45EF-8A0C-CED21A5AAFEB}">
      <dgm:prSet/>
      <dgm:spPr/>
    </dgm:pt>
    <dgm:pt modelId="{11600374-7CEB-4490-86D9-A6EF502A8F5E}" type="sibTrans" cxnId="{9D106AC9-E50E-45EF-8A0C-CED21A5AAFEB}">
      <dgm:prSet/>
      <dgm:spPr/>
    </dgm:pt>
    <dgm:pt modelId="{A4DA8B01-5800-4B24-9512-2E14D8F33CF3}" type="pres">
      <dgm:prSet presAssocID="{7DE12A84-0B26-4B63-944F-5BF872959580}" presName="root" presStyleCnt="0">
        <dgm:presLayoutVars>
          <dgm:dir/>
          <dgm:resizeHandles val="exact"/>
        </dgm:presLayoutVars>
      </dgm:prSet>
      <dgm:spPr/>
    </dgm:pt>
    <dgm:pt modelId="{5D14DE38-CE59-4E69-AB4A-66D385915A09}" type="pres">
      <dgm:prSet presAssocID="{51157DE9-E3D4-46E3-B025-FBAA50F50F7B}" presName="compNode" presStyleCnt="0"/>
      <dgm:spPr/>
    </dgm:pt>
    <dgm:pt modelId="{423835A8-48AC-4E70-8689-A8C438982B76}" type="pres">
      <dgm:prSet presAssocID="{51157DE9-E3D4-46E3-B025-FBAA50F50F7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FAD8B2AA-59A3-4556-9E08-53DC12DB3F34}" type="pres">
      <dgm:prSet presAssocID="{51157DE9-E3D4-46E3-B025-FBAA50F50F7B}" presName="spaceRect" presStyleCnt="0"/>
      <dgm:spPr/>
    </dgm:pt>
    <dgm:pt modelId="{C04087D2-0CA4-4044-B31C-4A11CA33981C}" type="pres">
      <dgm:prSet presAssocID="{51157DE9-E3D4-46E3-B025-FBAA50F50F7B}" presName="textRect" presStyleLbl="revTx" presStyleIdx="0" presStyleCnt="3">
        <dgm:presLayoutVars>
          <dgm:chMax val="1"/>
          <dgm:chPref val="1"/>
        </dgm:presLayoutVars>
      </dgm:prSet>
      <dgm:spPr/>
    </dgm:pt>
    <dgm:pt modelId="{3BFB02D7-29F2-42DF-8025-421126FCC4C4}" type="pres">
      <dgm:prSet presAssocID="{EFF9551A-E9B9-461F-9C03-885B8EC7635F}" presName="sibTrans" presStyleCnt="0"/>
      <dgm:spPr/>
    </dgm:pt>
    <dgm:pt modelId="{904107B9-6154-47EA-AD42-B145B98AAF59}" type="pres">
      <dgm:prSet presAssocID="{44C46107-3A43-4C5E-80A4-78AAD30390EA}" presName="compNode" presStyleCnt="0"/>
      <dgm:spPr/>
    </dgm:pt>
    <dgm:pt modelId="{C2518449-EA0F-4334-B940-5B5712232E72}" type="pres">
      <dgm:prSet presAssocID="{44C46107-3A43-4C5E-80A4-78AAD30390E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iling Face with No Fill"/>
        </a:ext>
      </dgm:extLst>
    </dgm:pt>
    <dgm:pt modelId="{5CB71E78-36C6-4AF3-9097-4B769A945D93}" type="pres">
      <dgm:prSet presAssocID="{44C46107-3A43-4C5E-80A4-78AAD30390EA}" presName="spaceRect" presStyleCnt="0"/>
      <dgm:spPr/>
    </dgm:pt>
    <dgm:pt modelId="{1A5E1799-F952-4E89-935E-DF7D6CBBB3FC}" type="pres">
      <dgm:prSet presAssocID="{44C46107-3A43-4C5E-80A4-78AAD30390EA}" presName="textRect" presStyleLbl="revTx" presStyleIdx="1" presStyleCnt="3">
        <dgm:presLayoutVars>
          <dgm:chMax val="1"/>
          <dgm:chPref val="1"/>
        </dgm:presLayoutVars>
      </dgm:prSet>
      <dgm:spPr/>
    </dgm:pt>
    <dgm:pt modelId="{5B655138-7505-4164-B270-D4C7A5BAD015}" type="pres">
      <dgm:prSet presAssocID="{8F6623E3-95D1-45DB-9D49-DBB108A0952B}" presName="sibTrans" presStyleCnt="0"/>
      <dgm:spPr/>
    </dgm:pt>
    <dgm:pt modelId="{443004C9-FCF9-4AF4-8335-A4ADBCDA7F52}" type="pres">
      <dgm:prSet presAssocID="{0417C2DB-2435-4A9D-B24E-00E012AF828A}" presName="compNode" presStyleCnt="0"/>
      <dgm:spPr/>
    </dgm:pt>
    <dgm:pt modelId="{1042B732-0434-4B97-8F52-124D1FF60C16}" type="pres">
      <dgm:prSet presAssocID="{0417C2DB-2435-4A9D-B24E-00E012AF828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lp"/>
        </a:ext>
      </dgm:extLst>
    </dgm:pt>
    <dgm:pt modelId="{5829EA01-99B1-4239-96E1-DE17D3546908}" type="pres">
      <dgm:prSet presAssocID="{0417C2DB-2435-4A9D-B24E-00E012AF828A}" presName="spaceRect" presStyleCnt="0"/>
      <dgm:spPr/>
    </dgm:pt>
    <dgm:pt modelId="{441AE798-C2DC-44B3-BC02-353470743C1A}" type="pres">
      <dgm:prSet presAssocID="{0417C2DB-2435-4A9D-B24E-00E012AF828A}" presName="textRect" presStyleLbl="revTx" presStyleIdx="2" presStyleCnt="3">
        <dgm:presLayoutVars>
          <dgm:chMax val="1"/>
          <dgm:chPref val="1"/>
        </dgm:presLayoutVars>
      </dgm:prSet>
      <dgm:spPr/>
    </dgm:pt>
  </dgm:ptLst>
  <dgm:cxnLst>
    <dgm:cxn modelId="{C48EB739-BD11-E140-961F-4F8F10FF08EB}" type="presOf" srcId="{7DE12A84-0B26-4B63-944F-5BF872959580}" destId="{A4DA8B01-5800-4B24-9512-2E14D8F33CF3}" srcOrd="0" destOrd="0" presId="urn:microsoft.com/office/officeart/2018/2/layout/IconLabelList"/>
    <dgm:cxn modelId="{05475769-40FE-C548-B5E8-B53840D486B5}" type="presOf" srcId="{44C46107-3A43-4C5E-80A4-78AAD30390EA}" destId="{1A5E1799-F952-4E89-935E-DF7D6CBBB3FC}" srcOrd="0" destOrd="0" presId="urn:microsoft.com/office/officeart/2018/2/layout/IconLabelList"/>
    <dgm:cxn modelId="{1C2D8071-3C46-104A-8852-96C2239C1832}" type="presOf" srcId="{51157DE9-E3D4-46E3-B025-FBAA50F50F7B}" destId="{C04087D2-0CA4-4044-B31C-4A11CA33981C}" srcOrd="0" destOrd="0" presId="urn:microsoft.com/office/officeart/2018/2/layout/IconLabelList"/>
    <dgm:cxn modelId="{2FAFBF55-A0FD-4BAA-A38F-5C6588C5B260}" srcId="{7DE12A84-0B26-4B63-944F-5BF872959580}" destId="{44C46107-3A43-4C5E-80A4-78AAD30390EA}" srcOrd="1" destOrd="0" parTransId="{23CA3EA7-A29B-406D-B895-63DD7BB6747D}" sibTransId="{8F6623E3-95D1-45DB-9D49-DBB108A0952B}"/>
    <dgm:cxn modelId="{4EFE14A4-FB5F-0B4B-ABAF-99D6FDDB5D55}" type="presOf" srcId="{0417C2DB-2435-4A9D-B24E-00E012AF828A}" destId="{441AE798-C2DC-44B3-BC02-353470743C1A}" srcOrd="0" destOrd="0" presId="urn:microsoft.com/office/officeart/2018/2/layout/IconLabelList"/>
    <dgm:cxn modelId="{9DAA6CA8-3A8F-4DA1-ADEE-E60ECB3E651F}" srcId="{7DE12A84-0B26-4B63-944F-5BF872959580}" destId="{51157DE9-E3D4-46E3-B025-FBAA50F50F7B}" srcOrd="0" destOrd="0" parTransId="{C6ACD019-52BD-48A9-9EF9-6C3E22D26A38}" sibTransId="{EFF9551A-E9B9-461F-9C03-885B8EC7635F}"/>
    <dgm:cxn modelId="{9D106AC9-E50E-45EF-8A0C-CED21A5AAFEB}" srcId="{7DE12A84-0B26-4B63-944F-5BF872959580}" destId="{0417C2DB-2435-4A9D-B24E-00E012AF828A}" srcOrd="2" destOrd="0" parTransId="{54A172D8-9506-4DA1-B816-54861B630564}" sibTransId="{11600374-7CEB-4490-86D9-A6EF502A8F5E}"/>
    <dgm:cxn modelId="{8015E6D8-1832-CF46-A112-80427613BE94}" type="presParOf" srcId="{A4DA8B01-5800-4B24-9512-2E14D8F33CF3}" destId="{5D14DE38-CE59-4E69-AB4A-66D385915A09}" srcOrd="0" destOrd="0" presId="urn:microsoft.com/office/officeart/2018/2/layout/IconLabelList"/>
    <dgm:cxn modelId="{DD989421-646E-AA4F-A4F8-3A2CD57BB640}" type="presParOf" srcId="{5D14DE38-CE59-4E69-AB4A-66D385915A09}" destId="{423835A8-48AC-4E70-8689-A8C438982B76}" srcOrd="0" destOrd="0" presId="urn:microsoft.com/office/officeart/2018/2/layout/IconLabelList"/>
    <dgm:cxn modelId="{9199923F-6306-9649-82C7-2CAB55367207}" type="presParOf" srcId="{5D14DE38-CE59-4E69-AB4A-66D385915A09}" destId="{FAD8B2AA-59A3-4556-9E08-53DC12DB3F34}" srcOrd="1" destOrd="0" presId="urn:microsoft.com/office/officeart/2018/2/layout/IconLabelList"/>
    <dgm:cxn modelId="{4EC58E6F-591A-5E46-803C-FE0CBECE8373}" type="presParOf" srcId="{5D14DE38-CE59-4E69-AB4A-66D385915A09}" destId="{C04087D2-0CA4-4044-B31C-4A11CA33981C}" srcOrd="2" destOrd="0" presId="urn:microsoft.com/office/officeart/2018/2/layout/IconLabelList"/>
    <dgm:cxn modelId="{94D6C84A-7DF7-4246-8B26-B5524E8D0286}" type="presParOf" srcId="{A4DA8B01-5800-4B24-9512-2E14D8F33CF3}" destId="{3BFB02D7-29F2-42DF-8025-421126FCC4C4}" srcOrd="1" destOrd="0" presId="urn:microsoft.com/office/officeart/2018/2/layout/IconLabelList"/>
    <dgm:cxn modelId="{F8FEE8B7-6FB5-CD4C-A4BD-3CDC08CC9C92}" type="presParOf" srcId="{A4DA8B01-5800-4B24-9512-2E14D8F33CF3}" destId="{904107B9-6154-47EA-AD42-B145B98AAF59}" srcOrd="2" destOrd="0" presId="urn:microsoft.com/office/officeart/2018/2/layout/IconLabelList"/>
    <dgm:cxn modelId="{CA02B69B-4926-4F4A-B39F-4367ADB175F5}" type="presParOf" srcId="{904107B9-6154-47EA-AD42-B145B98AAF59}" destId="{C2518449-EA0F-4334-B940-5B5712232E72}" srcOrd="0" destOrd="0" presId="urn:microsoft.com/office/officeart/2018/2/layout/IconLabelList"/>
    <dgm:cxn modelId="{E3E07252-85A4-9546-87CF-38B836178D49}" type="presParOf" srcId="{904107B9-6154-47EA-AD42-B145B98AAF59}" destId="{5CB71E78-36C6-4AF3-9097-4B769A945D93}" srcOrd="1" destOrd="0" presId="urn:microsoft.com/office/officeart/2018/2/layout/IconLabelList"/>
    <dgm:cxn modelId="{38C78F8A-2E37-6B4A-A788-6C16D1938AF0}" type="presParOf" srcId="{904107B9-6154-47EA-AD42-B145B98AAF59}" destId="{1A5E1799-F952-4E89-935E-DF7D6CBBB3FC}" srcOrd="2" destOrd="0" presId="urn:microsoft.com/office/officeart/2018/2/layout/IconLabelList"/>
    <dgm:cxn modelId="{BC54D715-3B7C-364F-A1F9-74656489E6A8}" type="presParOf" srcId="{A4DA8B01-5800-4B24-9512-2E14D8F33CF3}" destId="{5B655138-7505-4164-B270-D4C7A5BAD015}" srcOrd="3" destOrd="0" presId="urn:microsoft.com/office/officeart/2018/2/layout/IconLabelList"/>
    <dgm:cxn modelId="{445ED684-D8DA-E44B-A0F0-4130E8A302A8}" type="presParOf" srcId="{A4DA8B01-5800-4B24-9512-2E14D8F33CF3}" destId="{443004C9-FCF9-4AF4-8335-A4ADBCDA7F52}" srcOrd="4" destOrd="0" presId="urn:microsoft.com/office/officeart/2018/2/layout/IconLabelList"/>
    <dgm:cxn modelId="{641FB1E7-0163-D04C-BF0C-ABAFAC7DF267}" type="presParOf" srcId="{443004C9-FCF9-4AF4-8335-A4ADBCDA7F52}" destId="{1042B732-0434-4B97-8F52-124D1FF60C16}" srcOrd="0" destOrd="0" presId="urn:microsoft.com/office/officeart/2018/2/layout/IconLabelList"/>
    <dgm:cxn modelId="{0F67B613-77B3-C74A-9F64-6F33C88FD346}" type="presParOf" srcId="{443004C9-FCF9-4AF4-8335-A4ADBCDA7F52}" destId="{5829EA01-99B1-4239-96E1-DE17D3546908}" srcOrd="1" destOrd="0" presId="urn:microsoft.com/office/officeart/2018/2/layout/IconLabelList"/>
    <dgm:cxn modelId="{35B46B0F-6003-6C4A-A6D3-8767DC056317}" type="presParOf" srcId="{443004C9-FCF9-4AF4-8335-A4ADBCDA7F52}" destId="{441AE798-C2DC-44B3-BC02-353470743C1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9DAB96-AAFB-43C6-8658-573983F0E19C}">
      <dsp:nvSpPr>
        <dsp:cNvPr id="0" name=""/>
        <dsp:cNvSpPr/>
      </dsp:nvSpPr>
      <dsp:spPr>
        <a:xfrm>
          <a:off x="165836" y="238737"/>
          <a:ext cx="1311915" cy="1311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F8565E-C74B-4CFA-AF87-093AF98A1DB6}">
      <dsp:nvSpPr>
        <dsp:cNvPr id="0" name=""/>
        <dsp:cNvSpPr/>
      </dsp:nvSpPr>
      <dsp:spPr>
        <a:xfrm>
          <a:off x="441338" y="514239"/>
          <a:ext cx="760911" cy="7609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712B92-5ECB-461D-81F6-367354EAFE8C}">
      <dsp:nvSpPr>
        <dsp:cNvPr id="0" name=""/>
        <dsp:cNvSpPr/>
      </dsp:nvSpPr>
      <dsp:spPr>
        <a:xfrm>
          <a:off x="1758876" y="238737"/>
          <a:ext cx="3092372" cy="1311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kern="1200">
              <a:solidFill>
                <a:srgbClr val="000000"/>
              </a:solidFill>
            </a:rPr>
            <a:t>Use Case Objective: </a:t>
          </a:r>
          <a:r>
            <a:rPr lang="en-US" sz="1700" kern="1200">
              <a:solidFill>
                <a:srgbClr val="000000"/>
              </a:solidFill>
            </a:rPr>
            <a:t>Predicting viewer engagement and content success</a:t>
          </a:r>
        </a:p>
      </dsp:txBody>
      <dsp:txXfrm>
        <a:off x="1758876" y="238737"/>
        <a:ext cx="3092372" cy="1311915"/>
      </dsp:txXfrm>
    </dsp:sp>
    <dsp:sp modelId="{67A3F83B-802F-426C-AAA6-6D65032FFC76}">
      <dsp:nvSpPr>
        <dsp:cNvPr id="0" name=""/>
        <dsp:cNvSpPr/>
      </dsp:nvSpPr>
      <dsp:spPr>
        <a:xfrm>
          <a:off x="5390071" y="238737"/>
          <a:ext cx="1311915" cy="13119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0868C5-36B9-4C47-B393-99B914B25300}">
      <dsp:nvSpPr>
        <dsp:cNvPr id="0" name=""/>
        <dsp:cNvSpPr/>
      </dsp:nvSpPr>
      <dsp:spPr>
        <a:xfrm>
          <a:off x="5665574" y="514239"/>
          <a:ext cx="760911" cy="7609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F6EEE1-4487-4FF0-851A-CF102F58DF0A}">
      <dsp:nvSpPr>
        <dsp:cNvPr id="0" name=""/>
        <dsp:cNvSpPr/>
      </dsp:nvSpPr>
      <dsp:spPr>
        <a:xfrm>
          <a:off x="6983112" y="238737"/>
          <a:ext cx="3092372" cy="1311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kern="1200">
              <a:solidFill>
                <a:srgbClr val="000000"/>
              </a:solidFill>
              <a:latin typeface="Arial"/>
              <a:cs typeface="Arial"/>
            </a:rPr>
            <a:t>Data Utilization:</a:t>
          </a:r>
          <a:r>
            <a:rPr lang="en-US" sz="1700" b="0" kern="1200">
              <a:solidFill>
                <a:srgbClr val="000000"/>
              </a:solidFill>
              <a:latin typeface="Arial"/>
              <a:cs typeface="Arial"/>
            </a:rPr>
            <a:t> </a:t>
          </a:r>
          <a:r>
            <a:rPr lang="en-US" sz="1700" kern="1200">
              <a:solidFill>
                <a:srgbClr val="000000"/>
              </a:solidFill>
              <a:latin typeface="Arial"/>
              <a:cs typeface="Arial"/>
            </a:rPr>
            <a:t>Leveraging viewership data, content metadata, and user interaction metrics</a:t>
          </a:r>
        </a:p>
      </dsp:txBody>
      <dsp:txXfrm>
        <a:off x="6983112" y="238737"/>
        <a:ext cx="3092372" cy="1311915"/>
      </dsp:txXfrm>
    </dsp:sp>
    <dsp:sp modelId="{EC34FDB6-B8E4-48DD-833D-C182D5559B00}">
      <dsp:nvSpPr>
        <dsp:cNvPr id="0" name=""/>
        <dsp:cNvSpPr/>
      </dsp:nvSpPr>
      <dsp:spPr>
        <a:xfrm>
          <a:off x="165836" y="2185860"/>
          <a:ext cx="1311915" cy="131191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5FC1F7-5B08-4F61-9CF7-B48E3471715A}">
      <dsp:nvSpPr>
        <dsp:cNvPr id="0" name=""/>
        <dsp:cNvSpPr/>
      </dsp:nvSpPr>
      <dsp:spPr>
        <a:xfrm>
          <a:off x="441338" y="2461362"/>
          <a:ext cx="760911" cy="7609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7EFF29-7485-4549-8994-F6469576E761}">
      <dsp:nvSpPr>
        <dsp:cNvPr id="0" name=""/>
        <dsp:cNvSpPr/>
      </dsp:nvSpPr>
      <dsp:spPr>
        <a:xfrm>
          <a:off x="1758876" y="2185860"/>
          <a:ext cx="3092372" cy="1311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kern="1200">
              <a:solidFill>
                <a:srgbClr val="000000"/>
              </a:solidFill>
              <a:latin typeface="Arial"/>
              <a:cs typeface="Arial"/>
            </a:rPr>
            <a:t>Predictive Analytics: </a:t>
          </a:r>
          <a:r>
            <a:rPr lang="en-US" sz="1700" kern="1200">
              <a:solidFill>
                <a:srgbClr val="000000"/>
              </a:solidFill>
              <a:latin typeface="Arial"/>
              <a:cs typeface="Arial"/>
            </a:rPr>
            <a:t>Employing machine learning models to forecast engagement scores and content popularity</a:t>
          </a:r>
        </a:p>
      </dsp:txBody>
      <dsp:txXfrm>
        <a:off x="1758876" y="2185860"/>
        <a:ext cx="3092372" cy="1311915"/>
      </dsp:txXfrm>
    </dsp:sp>
    <dsp:sp modelId="{10BC175C-E0CA-4A0F-BB93-EDD89630773A}">
      <dsp:nvSpPr>
        <dsp:cNvPr id="0" name=""/>
        <dsp:cNvSpPr/>
      </dsp:nvSpPr>
      <dsp:spPr>
        <a:xfrm>
          <a:off x="5390071" y="2185860"/>
          <a:ext cx="1311915" cy="131191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E96F05-31FC-4412-8821-C5D68605681F}">
      <dsp:nvSpPr>
        <dsp:cNvPr id="0" name=""/>
        <dsp:cNvSpPr/>
      </dsp:nvSpPr>
      <dsp:spPr>
        <a:xfrm>
          <a:off x="5665574" y="2461362"/>
          <a:ext cx="760911" cy="7609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74BB0E-2122-43B3-B1E5-EFF200B7E155}">
      <dsp:nvSpPr>
        <dsp:cNvPr id="0" name=""/>
        <dsp:cNvSpPr/>
      </dsp:nvSpPr>
      <dsp:spPr>
        <a:xfrm>
          <a:off x="6983112" y="2185860"/>
          <a:ext cx="3092372" cy="1311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1" kern="1200">
              <a:solidFill>
                <a:srgbClr val="000000"/>
              </a:solidFill>
              <a:latin typeface="Arial"/>
              <a:cs typeface="Arial"/>
            </a:rPr>
            <a:t>Business Impact:</a:t>
          </a:r>
          <a:r>
            <a:rPr lang="en-US" sz="1700" kern="1200">
              <a:solidFill>
                <a:srgbClr val="000000"/>
              </a:solidFill>
              <a:latin typeface="Arial"/>
              <a:cs typeface="Arial"/>
            </a:rPr>
            <a:t> Informing content strategy, optimizing recommendations, and enhancing viewer satisfaction</a:t>
          </a:r>
        </a:p>
      </dsp:txBody>
      <dsp:txXfrm>
        <a:off x="6983112" y="2185860"/>
        <a:ext cx="3092372" cy="1311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076C44-65F4-4AD9-BD97-257BFE2CF5E7}">
      <dsp:nvSpPr>
        <dsp:cNvPr id="0" name=""/>
        <dsp:cNvSpPr/>
      </dsp:nvSpPr>
      <dsp:spPr>
        <a:xfrm>
          <a:off x="0" y="4287"/>
          <a:ext cx="6449246" cy="9131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710BD2-57DD-467C-A117-FE35441682E3}">
      <dsp:nvSpPr>
        <dsp:cNvPr id="0" name=""/>
        <dsp:cNvSpPr/>
      </dsp:nvSpPr>
      <dsp:spPr>
        <a:xfrm>
          <a:off x="276242" y="209756"/>
          <a:ext cx="502258" cy="5022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0781BA-FDF2-471C-A4DF-2272ABD9079B}">
      <dsp:nvSpPr>
        <dsp:cNvPr id="0" name=""/>
        <dsp:cNvSpPr/>
      </dsp:nvSpPr>
      <dsp:spPr>
        <a:xfrm>
          <a:off x="1054742" y="4287"/>
          <a:ext cx="5394503" cy="913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647" tIns="96647" rIns="96647" bIns="96647" numCol="1" spcCol="1270" anchor="ctr" anchorCtr="0">
          <a:noAutofit/>
        </a:bodyPr>
        <a:lstStyle/>
        <a:p>
          <a:pPr marL="0" lvl="0" indent="0" algn="l" defTabSz="755650">
            <a:lnSpc>
              <a:spcPct val="100000"/>
            </a:lnSpc>
            <a:spcBef>
              <a:spcPct val="0"/>
            </a:spcBef>
            <a:spcAft>
              <a:spcPct val="35000"/>
            </a:spcAft>
            <a:buNone/>
          </a:pPr>
          <a:r>
            <a:rPr lang="en-US" sz="1700" b="1" kern="1200"/>
            <a:t>Data Integration Complexities:</a:t>
          </a:r>
          <a:r>
            <a:rPr lang="en-US" sz="1700" kern="1200"/>
            <a:t> Managing diverse data sources with varying formats</a:t>
          </a:r>
        </a:p>
      </dsp:txBody>
      <dsp:txXfrm>
        <a:off x="1054742" y="4287"/>
        <a:ext cx="5394503" cy="913197"/>
      </dsp:txXfrm>
    </dsp:sp>
    <dsp:sp modelId="{9BE0B7F6-9CD2-430F-B0D4-772452B49D2C}">
      <dsp:nvSpPr>
        <dsp:cNvPr id="0" name=""/>
        <dsp:cNvSpPr/>
      </dsp:nvSpPr>
      <dsp:spPr>
        <a:xfrm>
          <a:off x="0" y="1145783"/>
          <a:ext cx="6449246" cy="9131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3187F4-DFC9-4968-9442-B0D7C1836831}">
      <dsp:nvSpPr>
        <dsp:cNvPr id="0" name=""/>
        <dsp:cNvSpPr/>
      </dsp:nvSpPr>
      <dsp:spPr>
        <a:xfrm>
          <a:off x="276242" y="1351253"/>
          <a:ext cx="502258" cy="5022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EA9710-A21C-426A-8CA4-ED20784FB75D}">
      <dsp:nvSpPr>
        <dsp:cNvPr id="0" name=""/>
        <dsp:cNvSpPr/>
      </dsp:nvSpPr>
      <dsp:spPr>
        <a:xfrm>
          <a:off x="1054742" y="1145783"/>
          <a:ext cx="5394503" cy="913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647" tIns="96647" rIns="96647" bIns="96647" numCol="1" spcCol="1270" anchor="ctr" anchorCtr="0">
          <a:noAutofit/>
        </a:bodyPr>
        <a:lstStyle/>
        <a:p>
          <a:pPr marL="0" lvl="0" indent="0" algn="l" defTabSz="755650">
            <a:lnSpc>
              <a:spcPct val="100000"/>
            </a:lnSpc>
            <a:spcBef>
              <a:spcPct val="0"/>
            </a:spcBef>
            <a:spcAft>
              <a:spcPct val="35000"/>
            </a:spcAft>
            <a:buNone/>
          </a:pPr>
          <a:r>
            <a:rPr lang="en-US" sz="1700" b="1" kern="1200"/>
            <a:t>Ensuring Data Quality:</a:t>
          </a:r>
          <a:r>
            <a:rPr lang="en-US" sz="1700" kern="1200"/>
            <a:t> Overcoming issues with data accuracy and completeness</a:t>
          </a:r>
        </a:p>
      </dsp:txBody>
      <dsp:txXfrm>
        <a:off x="1054742" y="1145783"/>
        <a:ext cx="5394503" cy="913197"/>
      </dsp:txXfrm>
    </dsp:sp>
    <dsp:sp modelId="{0EEA14B9-51F1-4F53-9BEC-E4E0D10CF49E}">
      <dsp:nvSpPr>
        <dsp:cNvPr id="0" name=""/>
        <dsp:cNvSpPr/>
      </dsp:nvSpPr>
      <dsp:spPr>
        <a:xfrm>
          <a:off x="0" y="2287280"/>
          <a:ext cx="6449246" cy="9131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84B791-9550-4EA2-9FC4-F9A823C604F7}">
      <dsp:nvSpPr>
        <dsp:cNvPr id="0" name=""/>
        <dsp:cNvSpPr/>
      </dsp:nvSpPr>
      <dsp:spPr>
        <a:xfrm>
          <a:off x="276242" y="2492749"/>
          <a:ext cx="502258" cy="5022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29DFE1-476E-4204-B73F-0DCED1BD3E4C}">
      <dsp:nvSpPr>
        <dsp:cNvPr id="0" name=""/>
        <dsp:cNvSpPr/>
      </dsp:nvSpPr>
      <dsp:spPr>
        <a:xfrm>
          <a:off x="1054742" y="2287280"/>
          <a:ext cx="5394503" cy="913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647" tIns="96647" rIns="96647" bIns="96647" numCol="1" spcCol="1270" anchor="ctr" anchorCtr="0">
          <a:noAutofit/>
        </a:bodyPr>
        <a:lstStyle/>
        <a:p>
          <a:pPr marL="0" lvl="0" indent="0" algn="l" defTabSz="755650">
            <a:lnSpc>
              <a:spcPct val="100000"/>
            </a:lnSpc>
            <a:spcBef>
              <a:spcPct val="0"/>
            </a:spcBef>
            <a:spcAft>
              <a:spcPct val="35000"/>
            </a:spcAft>
            <a:buNone/>
          </a:pPr>
          <a:r>
            <a:rPr lang="en-US" sz="1700" b="1" kern="1200"/>
            <a:t>Algorithmic Bias and Ethical Concerns:</a:t>
          </a:r>
          <a:r>
            <a:rPr lang="en-US" sz="1700" kern="1200"/>
            <a:t> Addressing potential biases in predictive models</a:t>
          </a:r>
        </a:p>
      </dsp:txBody>
      <dsp:txXfrm>
        <a:off x="1054742" y="2287280"/>
        <a:ext cx="5394503" cy="913197"/>
      </dsp:txXfrm>
    </dsp:sp>
    <dsp:sp modelId="{5C7E57CB-8C69-4168-8922-EC9BF02A2E5C}">
      <dsp:nvSpPr>
        <dsp:cNvPr id="0" name=""/>
        <dsp:cNvSpPr/>
      </dsp:nvSpPr>
      <dsp:spPr>
        <a:xfrm>
          <a:off x="0" y="3428776"/>
          <a:ext cx="6449246" cy="9131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FCD6E4-A8C4-4E23-A38B-0FB33DE918A3}">
      <dsp:nvSpPr>
        <dsp:cNvPr id="0" name=""/>
        <dsp:cNvSpPr/>
      </dsp:nvSpPr>
      <dsp:spPr>
        <a:xfrm>
          <a:off x="276242" y="3634246"/>
          <a:ext cx="502258" cy="5022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A71A4F-8266-44D6-8223-11E45331127D}">
      <dsp:nvSpPr>
        <dsp:cNvPr id="0" name=""/>
        <dsp:cNvSpPr/>
      </dsp:nvSpPr>
      <dsp:spPr>
        <a:xfrm>
          <a:off x="1054742" y="3428776"/>
          <a:ext cx="5394503" cy="913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647" tIns="96647" rIns="96647" bIns="96647" numCol="1" spcCol="1270" anchor="ctr" anchorCtr="0">
          <a:noAutofit/>
        </a:bodyPr>
        <a:lstStyle/>
        <a:p>
          <a:pPr marL="0" lvl="0" indent="0" algn="l" defTabSz="755650">
            <a:lnSpc>
              <a:spcPct val="100000"/>
            </a:lnSpc>
            <a:spcBef>
              <a:spcPct val="0"/>
            </a:spcBef>
            <a:spcAft>
              <a:spcPct val="35000"/>
            </a:spcAft>
            <a:buNone/>
          </a:pPr>
          <a:r>
            <a:rPr lang="en-US" sz="1700" b="1" kern="1200"/>
            <a:t>Scalability and Performance:</a:t>
          </a:r>
          <a:r>
            <a:rPr lang="en-US" sz="1700" kern="1200"/>
            <a:t> Ensuring the analytics platform scales with growing data volumes</a:t>
          </a:r>
        </a:p>
      </dsp:txBody>
      <dsp:txXfrm>
        <a:off x="1054742" y="3428776"/>
        <a:ext cx="5394503" cy="913197"/>
      </dsp:txXfrm>
    </dsp:sp>
    <dsp:sp modelId="{9D110B4B-C7B7-4554-B36A-014E0C479C5B}">
      <dsp:nvSpPr>
        <dsp:cNvPr id="0" name=""/>
        <dsp:cNvSpPr/>
      </dsp:nvSpPr>
      <dsp:spPr>
        <a:xfrm>
          <a:off x="0" y="4570273"/>
          <a:ext cx="6449246" cy="9131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E2F82B-7EDF-49BA-A8FF-19D194136AC9}">
      <dsp:nvSpPr>
        <dsp:cNvPr id="0" name=""/>
        <dsp:cNvSpPr/>
      </dsp:nvSpPr>
      <dsp:spPr>
        <a:xfrm>
          <a:off x="276242" y="4775742"/>
          <a:ext cx="502258" cy="50225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BBEDE4-620E-4096-BF72-D3E046B23703}">
      <dsp:nvSpPr>
        <dsp:cNvPr id="0" name=""/>
        <dsp:cNvSpPr/>
      </dsp:nvSpPr>
      <dsp:spPr>
        <a:xfrm>
          <a:off x="1054742" y="4570273"/>
          <a:ext cx="5394503" cy="913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647" tIns="96647" rIns="96647" bIns="96647" numCol="1" spcCol="1270" anchor="ctr" anchorCtr="0">
          <a:noAutofit/>
        </a:bodyPr>
        <a:lstStyle/>
        <a:p>
          <a:pPr marL="0" lvl="0" indent="0" algn="l" defTabSz="755650">
            <a:lnSpc>
              <a:spcPct val="100000"/>
            </a:lnSpc>
            <a:spcBef>
              <a:spcPct val="0"/>
            </a:spcBef>
            <a:spcAft>
              <a:spcPct val="35000"/>
            </a:spcAft>
            <a:buNone/>
          </a:pPr>
          <a:r>
            <a:rPr lang="en-US" sz="1700" b="1" kern="1200"/>
            <a:t>Adapting to Rapid Market Changes:</a:t>
          </a:r>
          <a:r>
            <a:rPr lang="en-US" sz="1700" kern="1200"/>
            <a:t> Keeping pace with the fast-evolving streaming industry</a:t>
          </a:r>
        </a:p>
      </dsp:txBody>
      <dsp:txXfrm>
        <a:off x="1054742" y="4570273"/>
        <a:ext cx="5394503" cy="9131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835A8-48AC-4E70-8689-A8C438982B76}">
      <dsp:nvSpPr>
        <dsp:cNvPr id="0" name=""/>
        <dsp:cNvSpPr/>
      </dsp:nvSpPr>
      <dsp:spPr>
        <a:xfrm>
          <a:off x="968733" y="922911"/>
          <a:ext cx="1457183" cy="14571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4087D2-0CA4-4044-B31C-4A11CA33981C}">
      <dsp:nvSpPr>
        <dsp:cNvPr id="0" name=""/>
        <dsp:cNvSpPr/>
      </dsp:nvSpPr>
      <dsp:spPr>
        <a:xfrm>
          <a:off x="78232" y="2764352"/>
          <a:ext cx="323818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1" kern="1200">
              <a:latin typeface="Georgia Pro Semibold"/>
            </a:rPr>
            <a:t>Project Summary:</a:t>
          </a:r>
          <a:r>
            <a:rPr lang="en-US" sz="1200" b="1" kern="1200">
              <a:solidFill>
                <a:srgbClr val="D1D5DB"/>
              </a:solidFill>
              <a:latin typeface="Georgia Pro Semibold"/>
            </a:rPr>
            <a:t> </a:t>
          </a:r>
          <a:r>
            <a:rPr lang="en-US" sz="1200" b="0" kern="1200"/>
            <a:t>Successfully leveraged data analytics to analyze viewer engagement and content strategy for Amazon Prime Video</a:t>
          </a:r>
          <a:r>
            <a:rPr lang="en-US" sz="1200" b="0" kern="1200">
              <a:latin typeface="Georgia Pro Semibold"/>
            </a:rPr>
            <a:t>.</a:t>
          </a:r>
          <a:endParaRPr lang="en-US" sz="1200" b="0" kern="1200"/>
        </a:p>
      </dsp:txBody>
      <dsp:txXfrm>
        <a:off x="78232" y="2764352"/>
        <a:ext cx="3238185" cy="720000"/>
      </dsp:txXfrm>
    </dsp:sp>
    <dsp:sp modelId="{C2518449-EA0F-4334-B940-5B5712232E72}">
      <dsp:nvSpPr>
        <dsp:cNvPr id="0" name=""/>
        <dsp:cNvSpPr/>
      </dsp:nvSpPr>
      <dsp:spPr>
        <a:xfrm>
          <a:off x="4773600" y="922911"/>
          <a:ext cx="1457183" cy="14571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5E1799-F952-4E89-935E-DF7D6CBBB3FC}">
      <dsp:nvSpPr>
        <dsp:cNvPr id="0" name=""/>
        <dsp:cNvSpPr/>
      </dsp:nvSpPr>
      <dsp:spPr>
        <a:xfrm>
          <a:off x="3883099" y="2764352"/>
          <a:ext cx="323818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Thank </a:t>
          </a:r>
          <a:r>
            <a:rPr lang="en-US" sz="1200" kern="1200">
              <a:latin typeface="Georgia Pro Semibold"/>
            </a:rPr>
            <a:t>You for listening and being engaged to our presentation</a:t>
          </a:r>
        </a:p>
      </dsp:txBody>
      <dsp:txXfrm>
        <a:off x="3883099" y="2764352"/>
        <a:ext cx="3238185" cy="720000"/>
      </dsp:txXfrm>
    </dsp:sp>
    <dsp:sp modelId="{1042B732-0434-4B97-8F52-124D1FF60C16}">
      <dsp:nvSpPr>
        <dsp:cNvPr id="0" name=""/>
        <dsp:cNvSpPr/>
      </dsp:nvSpPr>
      <dsp:spPr>
        <a:xfrm>
          <a:off x="8578468" y="922911"/>
          <a:ext cx="1457183" cy="14571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1AE798-C2DC-44B3-BC02-353470743C1A}">
      <dsp:nvSpPr>
        <dsp:cNvPr id="0" name=""/>
        <dsp:cNvSpPr/>
      </dsp:nvSpPr>
      <dsp:spPr>
        <a:xfrm>
          <a:off x="7687967" y="2764352"/>
          <a:ext cx="323818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latin typeface="Georgia Pro Semibold"/>
            </a:rPr>
            <a:t> We are Open</a:t>
          </a:r>
          <a:r>
            <a:rPr lang="en-US" sz="1200" kern="1200"/>
            <a:t> for Questions</a:t>
          </a:r>
        </a:p>
      </dsp:txBody>
      <dsp:txXfrm>
        <a:off x="7687967" y="2764352"/>
        <a:ext cx="3238185"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11/4/2024</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54378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11/4/2024</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444452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11/4/2024</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721468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11/4/2024</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849595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11/4/2024</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79194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11/4/2024</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091504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11/4/2024</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866324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11/4/2024</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124057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11/4/2024</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289064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11/4/2024</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19839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11/4/2024</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320554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11/4/2024</a:t>
            </a:fld>
            <a:endParaRPr lang="en-US"/>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28841446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uttion.it/amazon-prime-gratis-per-90-giorni-ed-in-offerta-per-gli-universitari/"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p:cNvSpPr>
            <a:spLocks noGrp="1"/>
          </p:cNvSpPr>
          <p:nvPr>
            <p:ph type="ctrTitle"/>
          </p:nvPr>
        </p:nvSpPr>
        <p:spPr>
          <a:xfrm>
            <a:off x="349684" y="1912631"/>
            <a:ext cx="5080498" cy="3107212"/>
          </a:xfrm>
        </p:spPr>
        <p:txBody>
          <a:bodyPr vert="horz" lIns="91440" tIns="45720" rIns="91440" bIns="45720" rtlCol="0" anchor="b">
            <a:noAutofit/>
          </a:bodyPr>
          <a:lstStyle/>
          <a:p>
            <a:r>
              <a:rPr lang="en-US" i="0" dirty="0">
                <a:ea typeface="+mj-lt"/>
                <a:cs typeface="+mj-lt"/>
              </a:rPr>
              <a:t>Data-Driven Insights for Amazon Prime</a:t>
            </a:r>
            <a:br>
              <a:rPr lang="en-US" sz="1200" i="0" dirty="0">
                <a:ea typeface="+mj-lt"/>
                <a:cs typeface="+mj-lt"/>
              </a:rPr>
            </a:br>
            <a:br>
              <a:rPr lang="en-US" sz="1200" i="0" dirty="0">
                <a:ea typeface="+mj-lt"/>
                <a:cs typeface="+mj-lt"/>
              </a:rPr>
            </a:br>
            <a:br>
              <a:rPr lang="en-US" sz="1200" i="0" dirty="0">
                <a:ea typeface="+mj-lt"/>
                <a:cs typeface="+mj-lt"/>
              </a:rPr>
            </a:br>
            <a:br>
              <a:rPr lang="en-US" sz="1200" i="0" dirty="0">
                <a:ea typeface="+mj-lt"/>
                <a:cs typeface="+mj-lt"/>
              </a:rPr>
            </a:br>
            <a:r>
              <a:rPr lang="en-US" sz="1400" i="0" dirty="0">
                <a:ea typeface="+mj-lt"/>
                <a:cs typeface="+mj-lt"/>
              </a:rPr>
              <a:t>Presented by: </a:t>
            </a:r>
            <a:br>
              <a:rPr lang="en-US" sz="1400" i="0" dirty="0">
                <a:ea typeface="+mj-lt"/>
                <a:cs typeface="+mj-lt"/>
              </a:rPr>
            </a:br>
            <a:r>
              <a:rPr lang="en-US" sz="1400" i="0" dirty="0">
                <a:ea typeface="+mj-lt"/>
                <a:cs typeface="+mj-lt"/>
              </a:rPr>
              <a:t>Vijayasuriya Suresh</a:t>
            </a:r>
            <a:endParaRPr lang="en-US" sz="1400" dirty="0">
              <a:ea typeface="+mj-lt"/>
              <a:cs typeface="+mj-lt"/>
            </a:endParaRPr>
          </a:p>
        </p:txBody>
      </p:sp>
      <p:sp>
        <p:nvSpPr>
          <p:cNvPr id="11" name="Freeform: Shape 10">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70"/>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1701611" y="285547"/>
            <a:ext cx="886141" cy="802497"/>
            <a:chOff x="10948005" y="3272152"/>
            <a:chExt cx="868640" cy="786648"/>
          </a:xfrm>
          <a:solidFill>
            <a:schemeClr val="accent1"/>
          </a:solidFill>
        </p:grpSpPr>
        <p:sp>
          <p:nvSpPr>
            <p:cNvPr id="14" name="Freeform: Shape 13">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Freeform: Shape 15">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8800"/>
            <a:ext cx="3004239" cy="298608"/>
            <a:chOff x="4886325" y="3374517"/>
            <a:chExt cx="7473176" cy="742801"/>
          </a:xfrm>
          <a:solidFill>
            <a:schemeClr val="accent1"/>
          </a:solidFill>
        </p:grpSpPr>
        <p:sp>
          <p:nvSpPr>
            <p:cNvPr id="23"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4517"/>
              <a:ext cx="7472792" cy="742801"/>
              <a:chOff x="4886709" y="3374517"/>
              <a:chExt cx="7472792" cy="742801"/>
            </a:xfrm>
            <a:grpFill/>
          </p:grpSpPr>
          <p:sp>
            <p:nvSpPr>
              <p:cNvPr id="25"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514427"/>
                <a:ext cx="7472792" cy="602891"/>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5" name="Picture 4">
            <a:extLst>
              <a:ext uri="{FF2B5EF4-FFF2-40B4-BE49-F238E27FC236}">
                <a16:creationId xmlns:a16="http://schemas.microsoft.com/office/drawing/2014/main" id="{8DC15C93-2782-AEC0-42D1-E7EFF5C03F3A}"/>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6137" r="26137"/>
          <a:stretch/>
        </p:blipFill>
        <p:spPr>
          <a:xfrm>
            <a:off x="6522720" y="10"/>
            <a:ext cx="5669280" cy="6857990"/>
          </a:xfrm>
          <a:prstGeom prst="rect">
            <a:avLst/>
          </a:prstGeom>
        </p:spPr>
      </p:pic>
    </p:spTree>
    <p:extLst>
      <p:ext uri="{BB962C8B-B14F-4D97-AF65-F5344CB8AC3E}">
        <p14:creationId xmlns:p14="http://schemas.microsoft.com/office/powerpoint/2010/main" val="2711612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3F2A8-5CF4-D46A-8E9A-68219EAC0255}"/>
              </a:ext>
            </a:extLst>
          </p:cNvPr>
          <p:cNvSpPr>
            <a:spLocks noGrp="1"/>
          </p:cNvSpPr>
          <p:nvPr>
            <p:ph type="title"/>
          </p:nvPr>
        </p:nvSpPr>
        <p:spPr/>
        <p:txBody>
          <a:bodyPr/>
          <a:lstStyle/>
          <a:p>
            <a:r>
              <a:rPr lang="en-US"/>
              <a:t>Recommended OKRs</a:t>
            </a:r>
          </a:p>
        </p:txBody>
      </p:sp>
      <p:sp>
        <p:nvSpPr>
          <p:cNvPr id="3" name="Content Placeholder 2">
            <a:extLst>
              <a:ext uri="{FF2B5EF4-FFF2-40B4-BE49-F238E27FC236}">
                <a16:creationId xmlns:a16="http://schemas.microsoft.com/office/drawing/2014/main" id="{3898B006-A7C1-64E2-DDE9-6711C2B1CF37}"/>
              </a:ext>
            </a:extLst>
          </p:cNvPr>
          <p:cNvSpPr>
            <a:spLocks noGrp="1"/>
          </p:cNvSpPr>
          <p:nvPr>
            <p:ph idx="1"/>
          </p:nvPr>
        </p:nvSpPr>
        <p:spPr/>
        <p:txBody>
          <a:bodyPr vert="horz" lIns="91440" tIns="45720" rIns="91440" bIns="45720" rtlCol="0" anchor="t">
            <a:normAutofit/>
          </a:bodyPr>
          <a:lstStyle/>
          <a:p>
            <a:r>
              <a:rPr lang="en-US" sz="1800" b="1">
                <a:solidFill>
                  <a:srgbClr val="595959"/>
                </a:solidFill>
                <a:latin typeface="Arial"/>
                <a:cs typeface="Arial"/>
              </a:rPr>
              <a:t>1 Drive Market Leadership and Subscriber Growth:</a:t>
            </a:r>
            <a:endParaRPr lang="en-US" sz="1800">
              <a:solidFill>
                <a:srgbClr val="000000"/>
              </a:solidFill>
              <a:latin typeface="Avenir Next LT Pro"/>
              <a:cs typeface="Arial"/>
            </a:endParaRPr>
          </a:p>
          <a:p>
            <a:pPr marL="285750" indent="-285750">
              <a:buChar char="•"/>
            </a:pPr>
            <a:r>
              <a:rPr lang="en-US" sz="1800">
                <a:solidFill>
                  <a:srgbClr val="595959"/>
                </a:solidFill>
                <a:latin typeface="Arial"/>
                <a:cs typeface="Arial"/>
              </a:rPr>
              <a:t>Achieve 20% growth in global subscribers year-over-year.</a:t>
            </a:r>
            <a:endParaRPr lang="en-US" sz="1800"/>
          </a:p>
          <a:p>
            <a:pPr marL="285750" indent="-285750">
              <a:buChar char="•"/>
            </a:pPr>
            <a:r>
              <a:rPr lang="en-US" sz="1800">
                <a:solidFill>
                  <a:srgbClr val="595959"/>
                </a:solidFill>
                <a:latin typeface="Arial"/>
                <a:cs typeface="Arial"/>
              </a:rPr>
              <a:t> Increase engagement in new markets by 15% within 6 months.</a:t>
            </a:r>
            <a:endParaRPr lang="en-US" sz="1800"/>
          </a:p>
          <a:p>
            <a:r>
              <a:rPr lang="en-US" sz="1800">
                <a:solidFill>
                  <a:srgbClr val="595959"/>
                </a:solidFill>
                <a:latin typeface="Arial"/>
                <a:cs typeface="Arial"/>
              </a:rPr>
              <a:t>2 </a:t>
            </a:r>
            <a:r>
              <a:rPr lang="en-US" sz="1800" b="1">
                <a:solidFill>
                  <a:srgbClr val="595959"/>
                </a:solidFill>
                <a:latin typeface="Arial"/>
                <a:cs typeface="Arial"/>
              </a:rPr>
              <a:t> Foster Deep User Engagement and Satisfaction:</a:t>
            </a:r>
            <a:endParaRPr lang="en-US" b="1">
              <a:solidFill>
                <a:srgbClr val="000000"/>
              </a:solidFill>
              <a:latin typeface="Avenir Next LT Pro"/>
              <a:cs typeface="Arial"/>
            </a:endParaRPr>
          </a:p>
          <a:p>
            <a:pPr marL="285750" indent="-285750">
              <a:buChar char="•"/>
            </a:pPr>
            <a:r>
              <a:rPr lang="en-US" sz="1800">
                <a:solidFill>
                  <a:srgbClr val="595959"/>
                </a:solidFill>
                <a:latin typeface="Arial"/>
                <a:cs typeface="Arial"/>
              </a:rPr>
              <a:t>Boost viewer engagement by 18% through watch time and series completion metrics.</a:t>
            </a:r>
            <a:endParaRPr lang="en-US"/>
          </a:p>
          <a:p>
            <a:pPr marL="285750" indent="-285750">
              <a:buChar char="•"/>
            </a:pPr>
            <a:r>
              <a:rPr lang="en-US" sz="1800">
                <a:solidFill>
                  <a:srgbClr val="595959"/>
                </a:solidFill>
                <a:latin typeface="Arial"/>
                <a:cs typeface="Arial"/>
              </a:rPr>
              <a:t>Reduce app crashes and streaming interruptions by 40%.</a:t>
            </a:r>
            <a:endParaRPr lang="en-US"/>
          </a:p>
          <a:p>
            <a:endParaRPr lang="en-US" sz="1800">
              <a:solidFill>
                <a:srgbClr val="595959"/>
              </a:solidFill>
              <a:latin typeface="Arial"/>
              <a:cs typeface="Arial"/>
            </a:endParaRPr>
          </a:p>
          <a:p>
            <a:endParaRPr lang="en-US" sz="1800">
              <a:solidFill>
                <a:srgbClr val="595959"/>
              </a:solidFill>
              <a:latin typeface="Arial"/>
              <a:cs typeface="Arial"/>
            </a:endParaRPr>
          </a:p>
          <a:p>
            <a:endParaRPr lang="en-US">
              <a:solidFill>
                <a:srgbClr val="000000"/>
              </a:solidFill>
              <a:latin typeface="Avenir Next LT Pro"/>
              <a:cs typeface="Arial"/>
            </a:endParaRPr>
          </a:p>
        </p:txBody>
      </p:sp>
    </p:spTree>
    <p:extLst>
      <p:ext uri="{BB962C8B-B14F-4D97-AF65-F5344CB8AC3E}">
        <p14:creationId xmlns:p14="http://schemas.microsoft.com/office/powerpoint/2010/main" val="3948291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p:cNvSpPr>
            <a:spLocks noGrp="1"/>
          </p:cNvSpPr>
          <p:nvPr>
            <p:ph type="ctrTitle"/>
          </p:nvPr>
        </p:nvSpPr>
        <p:spPr>
          <a:xfrm>
            <a:off x="525717" y="787068"/>
            <a:ext cx="5566263" cy="1455091"/>
          </a:xfrm>
        </p:spPr>
        <p:txBody>
          <a:bodyPr>
            <a:normAutofit fontScale="90000"/>
          </a:bodyPr>
          <a:lstStyle/>
          <a:p>
            <a:r>
              <a:rPr lang="en-US" i="0">
                <a:ea typeface="+mj-lt"/>
                <a:cs typeface="+mj-lt"/>
              </a:rPr>
              <a:t>Analytical Methodologies and Frameworks</a:t>
            </a:r>
          </a:p>
        </p:txBody>
      </p:sp>
      <p:sp>
        <p:nvSpPr>
          <p:cNvPr id="12" name="Freeform: Shape 11">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39"/>
            <a:ext cx="972241" cy="45719"/>
            <a:chOff x="4886325" y="3371754"/>
            <a:chExt cx="2418492" cy="113728"/>
          </a:xfrm>
          <a:solidFill>
            <a:schemeClr val="accent1"/>
          </a:solidFill>
        </p:grpSpPr>
        <p:sp>
          <p:nvSpPr>
            <p:cNvPr id="15"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6"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7"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p:cNvSpPr>
            <a:spLocks noGrp="1"/>
          </p:cNvSpPr>
          <p:nvPr>
            <p:ph idx="1"/>
          </p:nvPr>
        </p:nvSpPr>
        <p:spPr>
          <a:xfrm>
            <a:off x="525717" y="2796427"/>
            <a:ext cx="5336844" cy="3274503"/>
          </a:xfrm>
        </p:spPr>
        <p:txBody>
          <a:bodyPr vert="horz" lIns="91440" tIns="45720" rIns="91440" bIns="45720" rtlCol="0" anchor="t">
            <a:normAutofit/>
          </a:bodyPr>
          <a:lstStyle/>
          <a:p>
            <a:pPr lvl="0">
              <a:lnSpc>
                <a:spcPct val="100000"/>
              </a:lnSpc>
            </a:pPr>
            <a:endParaRPr lang="en-US" sz="1400"/>
          </a:p>
          <a:p>
            <a:pPr marL="285750" lvl="1" indent="-285750">
              <a:lnSpc>
                <a:spcPct val="100000"/>
              </a:lnSpc>
            </a:pPr>
            <a:r>
              <a:rPr lang="en-US" sz="1400" b="1"/>
              <a:t>Methodological Diversity: </a:t>
            </a:r>
            <a:r>
              <a:rPr lang="en-US" sz="1400"/>
              <a:t>Incorporating a mix of data cleansing, dimensional modeling,  sentimental analysis and predictive analytics to derive actionable insights</a:t>
            </a:r>
          </a:p>
          <a:p>
            <a:pPr marL="285750" lvl="1" indent="-285750">
              <a:lnSpc>
                <a:spcPct val="100000"/>
              </a:lnSpc>
            </a:pPr>
            <a:r>
              <a:rPr lang="en-US" sz="1400" b="1"/>
              <a:t>Data Model Architecture:</a:t>
            </a:r>
            <a:r>
              <a:rPr lang="en-US" sz="1400"/>
              <a:t> Explaining the star schema design with dimensions such as Genre, Director, and Release Date, and measures like Viewership Count and Engagement Score</a:t>
            </a:r>
          </a:p>
          <a:p>
            <a:pPr marL="285750" lvl="1" indent="-285750">
              <a:lnSpc>
                <a:spcPct val="100000"/>
              </a:lnSpc>
            </a:pPr>
            <a:r>
              <a:rPr lang="en-US" sz="1400" b="1"/>
              <a:t>Leveraging Predictive Analytics:</a:t>
            </a:r>
            <a:r>
              <a:rPr lang="en-US" sz="1400"/>
              <a:t> Using advanced analytics techniques to enhance content recommendations and quantify engagement scores, fostering a proactive content strategy</a:t>
            </a:r>
          </a:p>
        </p:txBody>
      </p:sp>
      <p:pic>
        <p:nvPicPr>
          <p:cNvPr id="6" name="Picture 5" descr="A network formed by white dots">
            <a:extLst>
              <a:ext uri="{FF2B5EF4-FFF2-40B4-BE49-F238E27FC236}">
                <a16:creationId xmlns:a16="http://schemas.microsoft.com/office/drawing/2014/main" id="{CBD698F3-99BD-11A5-9346-881BCC9CA09B}"/>
              </a:ext>
            </a:extLst>
          </p:cNvPr>
          <p:cNvPicPr>
            <a:picLocks noChangeAspect="1"/>
          </p:cNvPicPr>
          <p:nvPr/>
        </p:nvPicPr>
        <p:blipFill rotWithShape="1">
          <a:blip r:embed="rId2"/>
          <a:srcRect l="36368" r="-6" b="-6"/>
          <a:stretch/>
        </p:blipFill>
        <p:spPr>
          <a:xfrm>
            <a:off x="6531789" y="10"/>
            <a:ext cx="5660211" cy="6857990"/>
          </a:xfrm>
          <a:prstGeom prst="rect">
            <a:avLst/>
          </a:prstGeom>
        </p:spPr>
      </p:pic>
      <p:sp>
        <p:nvSpPr>
          <p:cNvPr id="22" name="Freeform: Shape 21">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 name="Group 23">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30"/>
            <a:ext cx="886141" cy="802497"/>
            <a:chOff x="10948005" y="3272152"/>
            <a:chExt cx="868640" cy="786648"/>
          </a:xfrm>
          <a:solidFill>
            <a:schemeClr val="accent1"/>
          </a:solidFill>
        </p:grpSpPr>
        <p:sp>
          <p:nvSpPr>
            <p:cNvPr id="25" name="Freeform: Shape 24">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Freeform: Shape 26">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2309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7871" y="976160"/>
            <a:ext cx="4767930" cy="1848734"/>
          </a:xfrm>
        </p:spPr>
        <p:txBody>
          <a:bodyPr>
            <a:normAutofit/>
          </a:bodyPr>
          <a:lstStyle/>
          <a:p>
            <a:r>
              <a:rPr lang="en-US" i="0">
                <a:ea typeface="+mj-lt"/>
                <a:cs typeface="+mj-lt"/>
              </a:rPr>
              <a:t>Strategic Approach for Amazon Prime Video</a:t>
            </a:r>
            <a:endParaRPr lang="en-US">
              <a:ea typeface="+mj-lt"/>
              <a:cs typeface="+mj-lt"/>
            </a:endParaRPr>
          </a:p>
        </p:txBody>
      </p:sp>
      <p:sp>
        <p:nvSpPr>
          <p:cNvPr id="51" name="Freeform: Shape 50">
            <a:extLst>
              <a:ext uri="{FF2B5EF4-FFF2-40B4-BE49-F238E27FC236}">
                <a16:creationId xmlns:a16="http://schemas.microsoft.com/office/drawing/2014/main" id="{13E5F285-BD95-4989-B20B-778990159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21648"/>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3" name="Graphic 78">
            <a:extLst>
              <a:ext uri="{FF2B5EF4-FFF2-40B4-BE49-F238E27FC236}">
                <a16:creationId xmlns:a16="http://schemas.microsoft.com/office/drawing/2014/main" id="{6C02F4BE-6538-4CAD-B506-5FEB41D37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4415" y="3039261"/>
            <a:ext cx="1020166" cy="45718"/>
            <a:chOff x="4886325" y="3371754"/>
            <a:chExt cx="2418492" cy="113728"/>
          </a:xfrm>
          <a:solidFill>
            <a:schemeClr val="accent1"/>
          </a:solidFill>
        </p:grpSpPr>
        <p:sp>
          <p:nvSpPr>
            <p:cNvPr id="54" name="Graphic 78">
              <a:extLst>
                <a:ext uri="{FF2B5EF4-FFF2-40B4-BE49-F238E27FC236}">
                  <a16:creationId xmlns:a16="http://schemas.microsoft.com/office/drawing/2014/main" id="{3937246C-D7B5-4CC9-B979-0999DFD5B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55" name="Graphic 78">
              <a:extLst>
                <a:ext uri="{FF2B5EF4-FFF2-40B4-BE49-F238E27FC236}">
                  <a16:creationId xmlns:a16="http://schemas.microsoft.com/office/drawing/2014/main" id="{559392DF-C926-44F7-920D-C232D60C05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56" name="Graphic 78">
                <a:extLst>
                  <a:ext uri="{FF2B5EF4-FFF2-40B4-BE49-F238E27FC236}">
                    <a16:creationId xmlns:a16="http://schemas.microsoft.com/office/drawing/2014/main" id="{437FE2E3-579D-4AA7-8775-C78D1D5631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57" name="Graphic 78">
                <a:extLst>
                  <a:ext uri="{FF2B5EF4-FFF2-40B4-BE49-F238E27FC236}">
                    <a16:creationId xmlns:a16="http://schemas.microsoft.com/office/drawing/2014/main" id="{A6A05323-CAFA-4D34-83D6-3B23B0208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58" name="Graphic 78">
                <a:extLst>
                  <a:ext uri="{FF2B5EF4-FFF2-40B4-BE49-F238E27FC236}">
                    <a16:creationId xmlns:a16="http://schemas.microsoft.com/office/drawing/2014/main" id="{D49C45E0-CA07-4FD4-9097-BF313F498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59" name="Graphic 78">
                <a:extLst>
                  <a:ext uri="{FF2B5EF4-FFF2-40B4-BE49-F238E27FC236}">
                    <a16:creationId xmlns:a16="http://schemas.microsoft.com/office/drawing/2014/main" id="{1EC741B7-EEE8-43D3-9F8E-C2B4DD196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p:cNvSpPr>
            <a:spLocks noGrp="1"/>
          </p:cNvSpPr>
          <p:nvPr>
            <p:ph idx="1"/>
          </p:nvPr>
        </p:nvSpPr>
        <p:spPr>
          <a:xfrm>
            <a:off x="517871" y="3299404"/>
            <a:ext cx="4767930" cy="2745750"/>
          </a:xfrm>
        </p:spPr>
        <p:txBody>
          <a:bodyPr vert="horz" lIns="91440" tIns="45720" rIns="91440" bIns="45720" rtlCol="0">
            <a:normAutofit/>
          </a:bodyPr>
          <a:lstStyle/>
          <a:p>
            <a:pPr lvl="0">
              <a:lnSpc>
                <a:spcPct val="100000"/>
              </a:lnSpc>
            </a:pPr>
            <a:endParaRPr lang="en-US" sz="1400"/>
          </a:p>
          <a:p>
            <a:pPr marL="285750" lvl="1" indent="-285750">
              <a:lnSpc>
                <a:spcPct val="100000"/>
              </a:lnSpc>
              <a:buFont typeface="Arial"/>
            </a:pPr>
            <a:r>
              <a:rPr lang="en-US" sz="1400" b="1"/>
              <a:t>Data-Driven Transformation: </a:t>
            </a:r>
            <a:r>
              <a:rPr lang="en-US" sz="1400"/>
              <a:t>Implementing an analytics-driven strategy to enhance content curation and viewer engagement</a:t>
            </a:r>
          </a:p>
          <a:p>
            <a:pPr marL="285750" lvl="1" indent="-285750">
              <a:lnSpc>
                <a:spcPct val="100000"/>
              </a:lnSpc>
              <a:buFont typeface="Arial"/>
            </a:pPr>
            <a:r>
              <a:rPr lang="en-US" sz="1400" b="1"/>
              <a:t>Objective:</a:t>
            </a:r>
            <a:r>
              <a:rPr lang="en-US" sz="1400"/>
              <a:t> Gain deep insights into viewer preferences and market trends to inform strategic content decisions</a:t>
            </a:r>
          </a:p>
          <a:p>
            <a:pPr marL="285750" lvl="1" indent="-285750">
              <a:lnSpc>
                <a:spcPct val="100000"/>
              </a:lnSpc>
              <a:buFont typeface="Arial"/>
            </a:pPr>
            <a:r>
              <a:rPr lang="en-US" sz="1400" b="1"/>
              <a:t>Comprehensive Data Analysis: </a:t>
            </a:r>
            <a:r>
              <a:rPr lang="en-US" sz="1400"/>
              <a:t>Utilizing aggregated data from multiple sources including Amazon Prime Video, Netflix, and Disney+, ensuring a broad market perspective</a:t>
            </a:r>
          </a:p>
        </p:txBody>
      </p:sp>
      <p:pic>
        <p:nvPicPr>
          <p:cNvPr id="4" name="Picture 3" descr="A screen shot of a movie list&#10;&#10;Description automatically generated">
            <a:extLst>
              <a:ext uri="{FF2B5EF4-FFF2-40B4-BE49-F238E27FC236}">
                <a16:creationId xmlns:a16="http://schemas.microsoft.com/office/drawing/2014/main" id="{D8EA032A-277F-1D64-F364-BF2CDC23AAB6}"/>
              </a:ext>
            </a:extLst>
          </p:cNvPr>
          <p:cNvPicPr>
            <a:picLocks noChangeAspect="1"/>
          </p:cNvPicPr>
          <p:nvPr/>
        </p:nvPicPr>
        <p:blipFill rotWithShape="1">
          <a:blip r:embed="rId2"/>
          <a:srcRect r="5408" b="4"/>
          <a:stretch/>
        </p:blipFill>
        <p:spPr>
          <a:xfrm>
            <a:off x="6038097" y="1430933"/>
            <a:ext cx="5654663" cy="4005067"/>
          </a:xfrm>
          <a:prstGeom prst="rect">
            <a:avLst/>
          </a:prstGeom>
        </p:spPr>
      </p:pic>
      <p:sp>
        <p:nvSpPr>
          <p:cNvPr id="61" name="Freeform: Shape 60">
            <a:extLst>
              <a:ext uri="{FF2B5EF4-FFF2-40B4-BE49-F238E27FC236}">
                <a16:creationId xmlns:a16="http://schemas.microsoft.com/office/drawing/2014/main" id="{6B6061A8-D267-4967-AF47-C3CC45138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5602884"/>
            <a:ext cx="4292956" cy="1255116"/>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3" name="Group 62">
            <a:extLst>
              <a:ext uri="{FF2B5EF4-FFF2-40B4-BE49-F238E27FC236}">
                <a16:creationId xmlns:a16="http://schemas.microsoft.com/office/drawing/2014/main" id="{12DB770A-658D-4212-9BF2-236070D5D7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91063" y="5736410"/>
            <a:ext cx="886141" cy="802496"/>
            <a:chOff x="10948005" y="3272152"/>
            <a:chExt cx="868640" cy="786648"/>
          </a:xfrm>
          <a:solidFill>
            <a:schemeClr val="accent6"/>
          </a:solidFill>
        </p:grpSpPr>
        <p:sp>
          <p:nvSpPr>
            <p:cNvPr id="64" name="Freeform: Shape 63">
              <a:extLst>
                <a:ext uri="{FF2B5EF4-FFF2-40B4-BE49-F238E27FC236}">
                  <a16:creationId xmlns:a16="http://schemas.microsoft.com/office/drawing/2014/main" id="{A9B99195-76A3-4B90-8F45-BAEF05699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5" name="Freeform: Shape 64">
              <a:extLst>
                <a:ext uri="{FF2B5EF4-FFF2-40B4-BE49-F238E27FC236}">
                  <a16:creationId xmlns:a16="http://schemas.microsoft.com/office/drawing/2014/main" id="{F1029419-581A-4B40-B3E3-BD5931F99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6" name="Freeform: Shape 65">
              <a:extLst>
                <a:ext uri="{FF2B5EF4-FFF2-40B4-BE49-F238E27FC236}">
                  <a16:creationId xmlns:a16="http://schemas.microsoft.com/office/drawing/2014/main" id="{38F181C6-C3A7-463D-B837-E6FB1B08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7" name="Graphic 12">
              <a:extLst>
                <a:ext uri="{FF2B5EF4-FFF2-40B4-BE49-F238E27FC236}">
                  <a16:creationId xmlns:a16="http://schemas.microsoft.com/office/drawing/2014/main" id="{FB6F6AFA-67F5-4D3A-839B-6B3980B6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68" name="Graphic 15">
              <a:extLst>
                <a:ext uri="{FF2B5EF4-FFF2-40B4-BE49-F238E27FC236}">
                  <a16:creationId xmlns:a16="http://schemas.microsoft.com/office/drawing/2014/main" id="{E9F49015-3756-46EC-AF1A-2F33219CB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9" name="Graphic 15">
              <a:extLst>
                <a:ext uri="{FF2B5EF4-FFF2-40B4-BE49-F238E27FC236}">
                  <a16:creationId xmlns:a16="http://schemas.microsoft.com/office/drawing/2014/main" id="{44C1E606-364B-4793-83A8-61AC96EDB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4D62BB33-881E-4E43-A746-75C1E7C32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9CD5CD97-F19E-6F10-6E5C-5491D30DEDDD}"/>
              </a:ext>
            </a:extLst>
          </p:cNvPr>
          <p:cNvSpPr txBox="1"/>
          <p:nvPr/>
        </p:nvSpPr>
        <p:spPr>
          <a:xfrm>
            <a:off x="6194322" y="975031"/>
            <a:ext cx="503083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en-US" sz="2000"/>
              <a:t>Dataset Overview</a:t>
            </a:r>
            <a:endParaRPr lang="en-US"/>
          </a:p>
        </p:txBody>
      </p:sp>
    </p:spTree>
    <p:extLst>
      <p:ext uri="{BB962C8B-B14F-4D97-AF65-F5344CB8AC3E}">
        <p14:creationId xmlns:p14="http://schemas.microsoft.com/office/powerpoint/2010/main" val="2201875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p:cNvSpPr>
            <a:spLocks noGrp="1"/>
          </p:cNvSpPr>
          <p:nvPr>
            <p:ph type="ctrTitle"/>
          </p:nvPr>
        </p:nvSpPr>
        <p:spPr>
          <a:xfrm>
            <a:off x="525717" y="787068"/>
            <a:ext cx="5566263" cy="1455091"/>
          </a:xfrm>
        </p:spPr>
        <p:txBody>
          <a:bodyPr>
            <a:normAutofit/>
          </a:bodyPr>
          <a:lstStyle/>
          <a:p>
            <a:r>
              <a:rPr lang="en-US" i="0">
                <a:ea typeface="+mj-lt"/>
                <a:cs typeface="+mj-lt"/>
              </a:rPr>
              <a:t>Why This Strategy?</a:t>
            </a:r>
            <a:endParaRPr lang="en-US"/>
          </a:p>
        </p:txBody>
      </p:sp>
      <p:sp>
        <p:nvSpPr>
          <p:cNvPr id="12" name="Freeform: Shape 11">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39"/>
            <a:ext cx="972241" cy="45719"/>
            <a:chOff x="4886325" y="3371754"/>
            <a:chExt cx="2418492" cy="113728"/>
          </a:xfrm>
          <a:solidFill>
            <a:schemeClr val="accent1"/>
          </a:solidFill>
        </p:grpSpPr>
        <p:sp>
          <p:nvSpPr>
            <p:cNvPr id="15"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6"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7"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p:cNvSpPr>
            <a:spLocks noGrp="1"/>
          </p:cNvSpPr>
          <p:nvPr>
            <p:ph idx="1"/>
          </p:nvPr>
        </p:nvSpPr>
        <p:spPr>
          <a:xfrm>
            <a:off x="525717" y="2796427"/>
            <a:ext cx="5402392" cy="3733341"/>
          </a:xfrm>
        </p:spPr>
        <p:txBody>
          <a:bodyPr vert="horz" lIns="91440" tIns="45720" rIns="91440" bIns="45720" rtlCol="0" anchor="t">
            <a:normAutofit/>
          </a:bodyPr>
          <a:lstStyle/>
          <a:p>
            <a:pPr lvl="0">
              <a:lnSpc>
                <a:spcPct val="100000"/>
              </a:lnSpc>
            </a:pPr>
            <a:endParaRPr lang="en-US" sz="1400"/>
          </a:p>
          <a:p>
            <a:pPr marL="285750" lvl="1" indent="-285750">
              <a:lnSpc>
                <a:spcPct val="100000"/>
              </a:lnSpc>
            </a:pPr>
            <a:r>
              <a:rPr lang="en-US" sz="1400" b="1"/>
              <a:t>Navigating a Competitive Landscape: </a:t>
            </a:r>
            <a:r>
              <a:rPr lang="en-US" sz="1400"/>
              <a:t>Addressing the need for strategic differentiation in the highly competitive streaming market</a:t>
            </a:r>
          </a:p>
          <a:p>
            <a:pPr marL="285750" lvl="1" indent="-285750">
              <a:lnSpc>
                <a:spcPct val="100000"/>
              </a:lnSpc>
            </a:pPr>
            <a:r>
              <a:rPr lang="en-US" sz="1400" b="1"/>
              <a:t>Informed Decision Making:</a:t>
            </a:r>
            <a:r>
              <a:rPr lang="en-US" sz="1400"/>
              <a:t> Emphasizing data analytics to understand and predict viewer behavior, driving content success</a:t>
            </a:r>
          </a:p>
          <a:p>
            <a:pPr marL="285750" lvl="1" indent="-285750">
              <a:lnSpc>
                <a:spcPct val="100000"/>
              </a:lnSpc>
            </a:pPr>
            <a:r>
              <a:rPr lang="en-US" sz="1400" b="1"/>
              <a:t>Anticipated Impact:</a:t>
            </a:r>
            <a:r>
              <a:rPr lang="en-US" sz="1400"/>
              <a:t> Focusing on increased viewer retention and satisfaction, and achieving competitive differentiation through tailored content and personalized viewer experiences</a:t>
            </a:r>
          </a:p>
        </p:txBody>
      </p:sp>
      <p:pic>
        <p:nvPicPr>
          <p:cNvPr id="6" name="Picture 5" descr="White arrows going to the red target">
            <a:extLst>
              <a:ext uri="{FF2B5EF4-FFF2-40B4-BE49-F238E27FC236}">
                <a16:creationId xmlns:a16="http://schemas.microsoft.com/office/drawing/2014/main" id="{9092E2B7-CB85-C557-1745-58D12C1DF971}"/>
              </a:ext>
            </a:extLst>
          </p:cNvPr>
          <p:cNvPicPr>
            <a:picLocks noChangeAspect="1"/>
          </p:cNvPicPr>
          <p:nvPr/>
        </p:nvPicPr>
        <p:blipFill rotWithShape="1">
          <a:blip r:embed="rId2"/>
          <a:srcRect l="40242" r="4747" b="-3"/>
          <a:stretch/>
        </p:blipFill>
        <p:spPr>
          <a:xfrm>
            <a:off x="6531789" y="10"/>
            <a:ext cx="5660211" cy="6857990"/>
          </a:xfrm>
          <a:prstGeom prst="rect">
            <a:avLst/>
          </a:prstGeom>
        </p:spPr>
      </p:pic>
      <p:sp>
        <p:nvSpPr>
          <p:cNvPr id="22" name="Freeform: Shape 21">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 name="Group 23">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30"/>
            <a:ext cx="886141" cy="802497"/>
            <a:chOff x="10948005" y="3272152"/>
            <a:chExt cx="868640" cy="786648"/>
          </a:xfrm>
          <a:solidFill>
            <a:schemeClr val="accent1"/>
          </a:solidFill>
        </p:grpSpPr>
        <p:sp>
          <p:nvSpPr>
            <p:cNvPr id="25" name="Freeform: Shape 24">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Freeform: Shape 26">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81823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7871" y="976160"/>
            <a:ext cx="4767930" cy="1848734"/>
          </a:xfrm>
        </p:spPr>
        <p:txBody>
          <a:bodyPr>
            <a:normAutofit/>
          </a:bodyPr>
          <a:lstStyle/>
          <a:p>
            <a:r>
              <a:rPr lang="en-US" i="0">
                <a:ea typeface="+mj-lt"/>
                <a:cs typeface="+mj-lt"/>
              </a:rPr>
              <a:t>Dimensional Model Overview</a:t>
            </a:r>
            <a:endParaRPr lang="en-US"/>
          </a:p>
        </p:txBody>
      </p:sp>
      <p:sp>
        <p:nvSpPr>
          <p:cNvPr id="38" name="Freeform: Shape 37">
            <a:extLst>
              <a:ext uri="{FF2B5EF4-FFF2-40B4-BE49-F238E27FC236}">
                <a16:creationId xmlns:a16="http://schemas.microsoft.com/office/drawing/2014/main" id="{13E5F285-BD95-4989-B20B-778990159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21648"/>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0" name="Graphic 78">
            <a:extLst>
              <a:ext uri="{FF2B5EF4-FFF2-40B4-BE49-F238E27FC236}">
                <a16:creationId xmlns:a16="http://schemas.microsoft.com/office/drawing/2014/main" id="{6C02F4BE-6538-4CAD-B506-5FEB41D37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4415" y="3039261"/>
            <a:ext cx="1020166" cy="45718"/>
            <a:chOff x="4886325" y="3371754"/>
            <a:chExt cx="2418492" cy="113728"/>
          </a:xfrm>
          <a:solidFill>
            <a:schemeClr val="accent1"/>
          </a:solidFill>
        </p:grpSpPr>
        <p:sp>
          <p:nvSpPr>
            <p:cNvPr id="41" name="Graphic 78">
              <a:extLst>
                <a:ext uri="{FF2B5EF4-FFF2-40B4-BE49-F238E27FC236}">
                  <a16:creationId xmlns:a16="http://schemas.microsoft.com/office/drawing/2014/main" id="{3937246C-D7B5-4CC9-B979-0999DFD5B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2" name="Graphic 78">
              <a:extLst>
                <a:ext uri="{FF2B5EF4-FFF2-40B4-BE49-F238E27FC236}">
                  <a16:creationId xmlns:a16="http://schemas.microsoft.com/office/drawing/2014/main" id="{559392DF-C926-44F7-920D-C232D60C05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3" name="Graphic 78">
                <a:extLst>
                  <a:ext uri="{FF2B5EF4-FFF2-40B4-BE49-F238E27FC236}">
                    <a16:creationId xmlns:a16="http://schemas.microsoft.com/office/drawing/2014/main" id="{437FE2E3-579D-4AA7-8775-C78D1D5631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A6A05323-CAFA-4D34-83D6-3B23B0208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5" name="Graphic 78">
                <a:extLst>
                  <a:ext uri="{FF2B5EF4-FFF2-40B4-BE49-F238E27FC236}">
                    <a16:creationId xmlns:a16="http://schemas.microsoft.com/office/drawing/2014/main" id="{D49C45E0-CA07-4FD4-9097-BF313F498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6" name="Graphic 78">
                <a:extLst>
                  <a:ext uri="{FF2B5EF4-FFF2-40B4-BE49-F238E27FC236}">
                    <a16:creationId xmlns:a16="http://schemas.microsoft.com/office/drawing/2014/main" id="{1EC741B7-EEE8-43D3-9F8E-C2B4DD196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6" name="Picture 5" descr="3D rendering of game pieces tied together with a rope">
            <a:extLst>
              <a:ext uri="{FF2B5EF4-FFF2-40B4-BE49-F238E27FC236}">
                <a16:creationId xmlns:a16="http://schemas.microsoft.com/office/drawing/2014/main" id="{9F6E9335-089B-35A8-B30D-8D4542656BF2}"/>
              </a:ext>
            </a:extLst>
          </p:cNvPr>
          <p:cNvPicPr>
            <a:picLocks noChangeAspect="1"/>
          </p:cNvPicPr>
          <p:nvPr/>
        </p:nvPicPr>
        <p:blipFill rotWithShape="1">
          <a:blip r:embed="rId2"/>
          <a:srcRect l="4466" r="33635" b="4"/>
          <a:stretch/>
        </p:blipFill>
        <p:spPr>
          <a:xfrm>
            <a:off x="7790050" y="368522"/>
            <a:ext cx="2206047" cy="2672853"/>
          </a:xfrm>
          <a:prstGeom prst="rect">
            <a:avLst/>
          </a:prstGeom>
        </p:spPr>
      </p:pic>
      <p:sp>
        <p:nvSpPr>
          <p:cNvPr id="3" name="Content Placeholder"/>
          <p:cNvSpPr>
            <a:spLocks noGrp="1"/>
          </p:cNvSpPr>
          <p:nvPr>
            <p:ph idx="1"/>
          </p:nvPr>
        </p:nvSpPr>
        <p:spPr>
          <a:xfrm>
            <a:off x="517871" y="3299404"/>
            <a:ext cx="4767930" cy="2745750"/>
          </a:xfrm>
        </p:spPr>
        <p:txBody>
          <a:bodyPr vert="horz" lIns="91440" tIns="45720" rIns="91440" bIns="45720" rtlCol="0">
            <a:normAutofit/>
          </a:bodyPr>
          <a:lstStyle/>
          <a:p>
            <a:pPr marL="285750" lvl="0" indent="-285750">
              <a:lnSpc>
                <a:spcPct val="100000"/>
              </a:lnSpc>
              <a:buFont typeface="Arial"/>
              <a:buChar char="•"/>
            </a:pPr>
            <a:endParaRPr lang="en-US" sz="1400"/>
          </a:p>
          <a:p>
            <a:pPr lvl="1" indent="0">
              <a:lnSpc>
                <a:spcPct val="100000"/>
              </a:lnSpc>
              <a:buNone/>
            </a:pPr>
            <a:r>
              <a:rPr lang="en-US" sz="1400"/>
              <a:t>Introduction to the Dimensional Model tailored for streaming media analytics</a:t>
            </a:r>
          </a:p>
          <a:p>
            <a:pPr marL="285750" lvl="1" indent="-285750">
              <a:lnSpc>
                <a:spcPct val="100000"/>
              </a:lnSpc>
              <a:buFont typeface="Arial"/>
              <a:buChar char="•"/>
            </a:pPr>
            <a:r>
              <a:rPr lang="en-US" sz="1400" b="1"/>
              <a:t>Key Measures:</a:t>
            </a:r>
            <a:r>
              <a:rPr lang="en-US" sz="1400"/>
              <a:t> Viewership Count, Average Rating, Engagement Score – indicators of content popularity and viewer engagement</a:t>
            </a:r>
          </a:p>
          <a:p>
            <a:pPr marL="285750" lvl="1" indent="-285750">
              <a:lnSpc>
                <a:spcPct val="100000"/>
              </a:lnSpc>
              <a:buFont typeface="Arial"/>
              <a:buChar char="•"/>
            </a:pPr>
            <a:r>
              <a:rPr lang="en-US" sz="1400" b="1"/>
              <a:t>Core Dimensions:</a:t>
            </a:r>
            <a:r>
              <a:rPr lang="en-US" sz="1400"/>
              <a:t> Genre, Director, Release Date, Content Type – providing a multi-faceted view of content</a:t>
            </a:r>
          </a:p>
          <a:p>
            <a:pPr marL="285750" lvl="1" indent="-285750">
              <a:lnSpc>
                <a:spcPct val="100000"/>
              </a:lnSpc>
              <a:buFont typeface="Arial"/>
              <a:buChar char="•"/>
            </a:pPr>
            <a:r>
              <a:rPr lang="en-US" sz="1400" b="1"/>
              <a:t>Hierarchical Analysis:</a:t>
            </a:r>
            <a:r>
              <a:rPr lang="en-US" sz="1400"/>
              <a:t> Allowing exploration from broad categories to specific details</a:t>
            </a:r>
          </a:p>
        </p:txBody>
      </p:sp>
      <p:pic>
        <p:nvPicPr>
          <p:cNvPr id="4" name="Picture 3" descr="A screenshot of a computer&#10;&#10;Description automatically generated">
            <a:extLst>
              <a:ext uri="{FF2B5EF4-FFF2-40B4-BE49-F238E27FC236}">
                <a16:creationId xmlns:a16="http://schemas.microsoft.com/office/drawing/2014/main" id="{42C0B73E-EBBD-7D7B-B62E-01BB437F6834}"/>
              </a:ext>
            </a:extLst>
          </p:cNvPr>
          <p:cNvPicPr>
            <a:picLocks noChangeAspect="1"/>
          </p:cNvPicPr>
          <p:nvPr/>
        </p:nvPicPr>
        <p:blipFill>
          <a:blip r:embed="rId3"/>
          <a:stretch>
            <a:fillRect/>
          </a:stretch>
        </p:blipFill>
        <p:spPr>
          <a:xfrm>
            <a:off x="5980742" y="3865564"/>
            <a:ext cx="5654663" cy="2035678"/>
          </a:xfrm>
          <a:prstGeom prst="rect">
            <a:avLst/>
          </a:prstGeom>
        </p:spPr>
      </p:pic>
      <p:sp>
        <p:nvSpPr>
          <p:cNvPr id="48" name="Freeform: Shape 47">
            <a:extLst>
              <a:ext uri="{FF2B5EF4-FFF2-40B4-BE49-F238E27FC236}">
                <a16:creationId xmlns:a16="http://schemas.microsoft.com/office/drawing/2014/main" id="{6B6061A8-D267-4967-AF47-C3CC45138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5602884"/>
            <a:ext cx="4292956" cy="1255116"/>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0" name="Group 49">
            <a:extLst>
              <a:ext uri="{FF2B5EF4-FFF2-40B4-BE49-F238E27FC236}">
                <a16:creationId xmlns:a16="http://schemas.microsoft.com/office/drawing/2014/main" id="{12DB770A-658D-4212-9BF2-236070D5D7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91063" y="5736410"/>
            <a:ext cx="886141" cy="802496"/>
            <a:chOff x="10948005" y="3272152"/>
            <a:chExt cx="868640" cy="786648"/>
          </a:xfrm>
          <a:solidFill>
            <a:schemeClr val="accent6"/>
          </a:solidFill>
        </p:grpSpPr>
        <p:sp>
          <p:nvSpPr>
            <p:cNvPr id="51" name="Freeform: Shape 50">
              <a:extLst>
                <a:ext uri="{FF2B5EF4-FFF2-40B4-BE49-F238E27FC236}">
                  <a16:creationId xmlns:a16="http://schemas.microsoft.com/office/drawing/2014/main" id="{A9B99195-76A3-4B90-8F45-BAEF05699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Freeform: Shape 51">
              <a:extLst>
                <a:ext uri="{FF2B5EF4-FFF2-40B4-BE49-F238E27FC236}">
                  <a16:creationId xmlns:a16="http://schemas.microsoft.com/office/drawing/2014/main" id="{F1029419-581A-4B40-B3E3-BD5931F99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3" name="Freeform: Shape 52">
              <a:extLst>
                <a:ext uri="{FF2B5EF4-FFF2-40B4-BE49-F238E27FC236}">
                  <a16:creationId xmlns:a16="http://schemas.microsoft.com/office/drawing/2014/main" id="{38F181C6-C3A7-463D-B837-E6FB1B08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4" name="Graphic 12">
              <a:extLst>
                <a:ext uri="{FF2B5EF4-FFF2-40B4-BE49-F238E27FC236}">
                  <a16:creationId xmlns:a16="http://schemas.microsoft.com/office/drawing/2014/main" id="{FB6F6AFA-67F5-4D3A-839B-6B3980B6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5" name="Graphic 15">
              <a:extLst>
                <a:ext uri="{FF2B5EF4-FFF2-40B4-BE49-F238E27FC236}">
                  <a16:creationId xmlns:a16="http://schemas.microsoft.com/office/drawing/2014/main" id="{E9F49015-3756-46EC-AF1A-2F33219CB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6" name="Graphic 15">
              <a:extLst>
                <a:ext uri="{FF2B5EF4-FFF2-40B4-BE49-F238E27FC236}">
                  <a16:creationId xmlns:a16="http://schemas.microsoft.com/office/drawing/2014/main" id="{44C1E606-364B-4793-83A8-61AC96EDB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4D62BB33-881E-4E43-A746-75C1E7C32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A51D8E7D-6953-E3AB-9F98-FF633B86A9DD}"/>
              </a:ext>
            </a:extLst>
          </p:cNvPr>
          <p:cNvSpPr txBox="1"/>
          <p:nvPr/>
        </p:nvSpPr>
        <p:spPr>
          <a:xfrm>
            <a:off x="6907161" y="3433096"/>
            <a:ext cx="417870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Dimensional Model for Amazon Prime</a:t>
            </a:r>
          </a:p>
          <a:p>
            <a:endParaRPr lang="en-US"/>
          </a:p>
        </p:txBody>
      </p:sp>
    </p:spTree>
    <p:extLst>
      <p:ext uri="{BB962C8B-B14F-4D97-AF65-F5344CB8AC3E}">
        <p14:creationId xmlns:p14="http://schemas.microsoft.com/office/powerpoint/2010/main" val="4086046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D3F09A-C294-5BD0-3F76-F13A547A582E}"/>
              </a:ext>
            </a:extLst>
          </p:cNvPr>
          <p:cNvSpPr>
            <a:spLocks noGrp="1"/>
          </p:cNvSpPr>
          <p:nvPr>
            <p:ph type="title"/>
          </p:nvPr>
        </p:nvSpPr>
        <p:spPr>
          <a:xfrm>
            <a:off x="517871" y="976160"/>
            <a:ext cx="4767930" cy="1848734"/>
          </a:xfrm>
        </p:spPr>
        <p:txBody>
          <a:bodyPr>
            <a:normAutofit/>
          </a:bodyPr>
          <a:lstStyle/>
          <a:p>
            <a:r>
              <a:rPr lang="en-US"/>
              <a:t>E R Diagram </a:t>
            </a:r>
          </a:p>
        </p:txBody>
      </p:sp>
      <p:sp>
        <p:nvSpPr>
          <p:cNvPr id="13" name="Freeform: Shape 12">
            <a:extLst>
              <a:ext uri="{FF2B5EF4-FFF2-40B4-BE49-F238E27FC236}">
                <a16:creationId xmlns:a16="http://schemas.microsoft.com/office/drawing/2014/main" id="{13E5F285-BD95-4989-B20B-778990159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21648"/>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5" name="Graphic 78">
            <a:extLst>
              <a:ext uri="{FF2B5EF4-FFF2-40B4-BE49-F238E27FC236}">
                <a16:creationId xmlns:a16="http://schemas.microsoft.com/office/drawing/2014/main" id="{6C02F4BE-6538-4CAD-B506-5FEB41D37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4415" y="3039262"/>
            <a:ext cx="1020166" cy="45718"/>
            <a:chOff x="4886325" y="3371754"/>
            <a:chExt cx="2418492" cy="113728"/>
          </a:xfrm>
          <a:solidFill>
            <a:schemeClr val="accent1"/>
          </a:solidFill>
        </p:grpSpPr>
        <p:sp>
          <p:nvSpPr>
            <p:cNvPr id="16" name="Graphic 78">
              <a:extLst>
                <a:ext uri="{FF2B5EF4-FFF2-40B4-BE49-F238E27FC236}">
                  <a16:creationId xmlns:a16="http://schemas.microsoft.com/office/drawing/2014/main" id="{3937246C-D7B5-4CC9-B979-0999DFD5B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7" name="Graphic 78">
              <a:extLst>
                <a:ext uri="{FF2B5EF4-FFF2-40B4-BE49-F238E27FC236}">
                  <a16:creationId xmlns:a16="http://schemas.microsoft.com/office/drawing/2014/main" id="{559392DF-C926-44F7-920D-C232D60C05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8" name="Graphic 78">
                <a:extLst>
                  <a:ext uri="{FF2B5EF4-FFF2-40B4-BE49-F238E27FC236}">
                    <a16:creationId xmlns:a16="http://schemas.microsoft.com/office/drawing/2014/main" id="{437FE2E3-579D-4AA7-8775-C78D1D5631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A6A05323-CAFA-4D34-83D6-3B23B0208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52" name="Graphic 78">
                <a:extLst>
                  <a:ext uri="{FF2B5EF4-FFF2-40B4-BE49-F238E27FC236}">
                    <a16:creationId xmlns:a16="http://schemas.microsoft.com/office/drawing/2014/main" id="{D49C45E0-CA07-4FD4-9097-BF313F498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1" name="Graphic 78">
                <a:extLst>
                  <a:ext uri="{FF2B5EF4-FFF2-40B4-BE49-F238E27FC236}">
                    <a16:creationId xmlns:a16="http://schemas.microsoft.com/office/drawing/2014/main" id="{1EC741B7-EEE8-43D3-9F8E-C2B4DD196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8" name="Content Placeholder 7">
            <a:extLst>
              <a:ext uri="{FF2B5EF4-FFF2-40B4-BE49-F238E27FC236}">
                <a16:creationId xmlns:a16="http://schemas.microsoft.com/office/drawing/2014/main" id="{45A93799-0D8A-2F8E-3D88-B854D5F928A2}"/>
              </a:ext>
            </a:extLst>
          </p:cNvPr>
          <p:cNvSpPr>
            <a:spLocks noGrp="1"/>
          </p:cNvSpPr>
          <p:nvPr>
            <p:ph idx="1"/>
          </p:nvPr>
        </p:nvSpPr>
        <p:spPr>
          <a:xfrm>
            <a:off x="550528" y="3549775"/>
            <a:ext cx="4767930" cy="2745750"/>
          </a:xfrm>
        </p:spPr>
        <p:txBody>
          <a:bodyPr vert="horz" lIns="91440" tIns="45720" rIns="91440" bIns="45720" rtlCol="0" anchor="t">
            <a:normAutofit/>
          </a:bodyPr>
          <a:lstStyle/>
          <a:p>
            <a:r>
              <a:rPr lang="en-US"/>
              <a:t>ER diagram with our data model helps us understand it more visually.</a:t>
            </a:r>
          </a:p>
        </p:txBody>
      </p:sp>
      <p:pic>
        <p:nvPicPr>
          <p:cNvPr id="4" name="Content Placeholder 3" descr="A screenshot of a computer&#10;&#10;Description automatically generated">
            <a:extLst>
              <a:ext uri="{FF2B5EF4-FFF2-40B4-BE49-F238E27FC236}">
                <a16:creationId xmlns:a16="http://schemas.microsoft.com/office/drawing/2014/main" id="{4D8EBCCA-A307-5CAE-ECF5-EFCCD1DB801E}"/>
              </a:ext>
            </a:extLst>
          </p:cNvPr>
          <p:cNvPicPr>
            <a:picLocks noChangeAspect="1"/>
          </p:cNvPicPr>
          <p:nvPr/>
        </p:nvPicPr>
        <p:blipFill>
          <a:blip r:embed="rId2"/>
          <a:stretch>
            <a:fillRect/>
          </a:stretch>
        </p:blipFill>
        <p:spPr>
          <a:xfrm>
            <a:off x="5980742" y="982199"/>
            <a:ext cx="5654663" cy="4820598"/>
          </a:xfrm>
          <a:prstGeom prst="rect">
            <a:avLst/>
          </a:prstGeom>
        </p:spPr>
      </p:pic>
      <p:sp>
        <p:nvSpPr>
          <p:cNvPr id="23" name="Freeform: Shape 22">
            <a:extLst>
              <a:ext uri="{FF2B5EF4-FFF2-40B4-BE49-F238E27FC236}">
                <a16:creationId xmlns:a16="http://schemas.microsoft.com/office/drawing/2014/main" id="{6B6061A8-D267-4967-AF47-C3CC45138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5602884"/>
            <a:ext cx="4292956" cy="1255116"/>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5" name="Group 24">
            <a:extLst>
              <a:ext uri="{FF2B5EF4-FFF2-40B4-BE49-F238E27FC236}">
                <a16:creationId xmlns:a16="http://schemas.microsoft.com/office/drawing/2014/main" id="{12DB770A-658D-4212-9BF2-236070D5D7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91063" y="5736410"/>
            <a:ext cx="886141" cy="802496"/>
            <a:chOff x="10948005" y="3272152"/>
            <a:chExt cx="868640" cy="786648"/>
          </a:xfrm>
          <a:solidFill>
            <a:schemeClr val="accent6"/>
          </a:solidFill>
        </p:grpSpPr>
        <p:sp>
          <p:nvSpPr>
            <p:cNvPr id="26" name="Freeform: Shape 25">
              <a:extLst>
                <a:ext uri="{FF2B5EF4-FFF2-40B4-BE49-F238E27FC236}">
                  <a16:creationId xmlns:a16="http://schemas.microsoft.com/office/drawing/2014/main" id="{A9B99195-76A3-4B90-8F45-BAEF05699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Freeform: Shape 26">
              <a:extLst>
                <a:ext uri="{FF2B5EF4-FFF2-40B4-BE49-F238E27FC236}">
                  <a16:creationId xmlns:a16="http://schemas.microsoft.com/office/drawing/2014/main" id="{F1029419-581A-4B40-B3E3-BD5931F99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Freeform: Shape 27">
              <a:extLst>
                <a:ext uri="{FF2B5EF4-FFF2-40B4-BE49-F238E27FC236}">
                  <a16:creationId xmlns:a16="http://schemas.microsoft.com/office/drawing/2014/main" id="{38F181C6-C3A7-463D-B837-E6FB1B08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9" name="Graphic 12">
              <a:extLst>
                <a:ext uri="{FF2B5EF4-FFF2-40B4-BE49-F238E27FC236}">
                  <a16:creationId xmlns:a16="http://schemas.microsoft.com/office/drawing/2014/main" id="{FB6F6AFA-67F5-4D3A-839B-6B3980B6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3" name="Graphic 15">
              <a:extLst>
                <a:ext uri="{FF2B5EF4-FFF2-40B4-BE49-F238E27FC236}">
                  <a16:creationId xmlns:a16="http://schemas.microsoft.com/office/drawing/2014/main" id="{E9F49015-3756-46EC-AF1A-2F33219CB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 name="Graphic 15">
              <a:extLst>
                <a:ext uri="{FF2B5EF4-FFF2-40B4-BE49-F238E27FC236}">
                  <a16:creationId xmlns:a16="http://schemas.microsoft.com/office/drawing/2014/main" id="{44C1E606-364B-4793-83A8-61AC96EDB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4D62BB33-881E-4E43-A746-75C1E7C32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28632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p:cNvSpPr>
            <a:spLocks noGrp="1"/>
          </p:cNvSpPr>
          <p:nvPr>
            <p:ph type="ctrTitle"/>
          </p:nvPr>
        </p:nvSpPr>
        <p:spPr>
          <a:xfrm>
            <a:off x="525717" y="787068"/>
            <a:ext cx="4663649" cy="1455091"/>
          </a:xfrm>
        </p:spPr>
        <p:txBody>
          <a:bodyPr>
            <a:normAutofit/>
          </a:bodyPr>
          <a:lstStyle/>
          <a:p>
            <a:r>
              <a:rPr lang="en-US" i="0">
                <a:ea typeface="+mj-lt"/>
                <a:cs typeface="+mj-lt"/>
              </a:rPr>
              <a:t>Structure of Our Data Model</a:t>
            </a:r>
          </a:p>
        </p:txBody>
      </p:sp>
      <p:sp>
        <p:nvSpPr>
          <p:cNvPr id="38" name="Freeform: Shape 37">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0"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41"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2"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3"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5"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6"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p:cNvSpPr>
            <a:spLocks noGrp="1"/>
          </p:cNvSpPr>
          <p:nvPr>
            <p:ph idx="1"/>
          </p:nvPr>
        </p:nvSpPr>
        <p:spPr>
          <a:xfrm>
            <a:off x="525717" y="2796427"/>
            <a:ext cx="4663649" cy="3274503"/>
          </a:xfrm>
        </p:spPr>
        <p:txBody>
          <a:bodyPr vert="horz" lIns="91440" tIns="45720" rIns="91440" bIns="45720" rtlCol="0">
            <a:normAutofit/>
          </a:bodyPr>
          <a:lstStyle/>
          <a:p>
            <a:pPr marL="285750" lvl="0" indent="-285750">
              <a:lnSpc>
                <a:spcPct val="100000"/>
              </a:lnSpc>
              <a:buFont typeface="Arial"/>
              <a:buChar char="•"/>
            </a:pPr>
            <a:endParaRPr lang="en-US" sz="1400"/>
          </a:p>
          <a:p>
            <a:pPr marL="285750" lvl="1" indent="-285750">
              <a:lnSpc>
                <a:spcPct val="100000"/>
              </a:lnSpc>
              <a:buFont typeface="Arial"/>
              <a:buChar char="•"/>
            </a:pPr>
            <a:r>
              <a:rPr lang="en-US" sz="1400" b="1"/>
              <a:t>Star Schema Design:</a:t>
            </a:r>
            <a:r>
              <a:rPr lang="en-US" sz="1400"/>
              <a:t> Centralizing around fact tables for measures and linked to dimension tables for descriptive data</a:t>
            </a:r>
          </a:p>
          <a:p>
            <a:pPr marL="285750" lvl="1" indent="-285750">
              <a:lnSpc>
                <a:spcPct val="100000"/>
              </a:lnSpc>
              <a:buFont typeface="Arial"/>
              <a:buChar char="•"/>
            </a:pPr>
            <a:r>
              <a:rPr lang="en-US" sz="1400" b="1"/>
              <a:t>Fact Table:</a:t>
            </a:r>
            <a:r>
              <a:rPr lang="en-US" sz="1400"/>
              <a:t> Contains key metrics like viewership and ratings, serving as the core of analysis</a:t>
            </a:r>
          </a:p>
          <a:p>
            <a:pPr marL="285750" lvl="1" indent="-285750">
              <a:lnSpc>
                <a:spcPct val="100000"/>
              </a:lnSpc>
              <a:buFont typeface="Arial"/>
              <a:buChar char="•"/>
            </a:pPr>
            <a:r>
              <a:rPr lang="en-US" sz="1400" b="1"/>
              <a:t>Dimension Tables:</a:t>
            </a:r>
            <a:r>
              <a:rPr lang="en-US" sz="1400"/>
              <a:t> Detailed tables for Genre, Director, etc., offering context and granularity</a:t>
            </a:r>
          </a:p>
          <a:p>
            <a:pPr marL="285750" lvl="1" indent="-285750">
              <a:lnSpc>
                <a:spcPct val="100000"/>
              </a:lnSpc>
              <a:buFont typeface="Arial"/>
              <a:buChar char="•"/>
            </a:pPr>
            <a:r>
              <a:rPr lang="en-US" sz="1400" b="1"/>
              <a:t>Flexibility for Queries: </a:t>
            </a:r>
            <a:r>
              <a:rPr lang="en-US" sz="1400"/>
              <a:t>Model designed for efficient and flexible querying, supporting various business intelligence tasks</a:t>
            </a:r>
          </a:p>
        </p:txBody>
      </p:sp>
      <p:pic>
        <p:nvPicPr>
          <p:cNvPr id="5" name="Picture 4" descr="A white and black text on a white background&#10;&#10;Description automatically generated">
            <a:extLst>
              <a:ext uri="{FF2B5EF4-FFF2-40B4-BE49-F238E27FC236}">
                <a16:creationId xmlns:a16="http://schemas.microsoft.com/office/drawing/2014/main" id="{AA03D20C-3D96-03FF-F27B-5A079EE42F5D}"/>
              </a:ext>
            </a:extLst>
          </p:cNvPr>
          <p:cNvPicPr>
            <a:picLocks noChangeAspect="1"/>
          </p:cNvPicPr>
          <p:nvPr/>
        </p:nvPicPr>
        <p:blipFill>
          <a:blip r:embed="rId2"/>
          <a:stretch>
            <a:fillRect/>
          </a:stretch>
        </p:blipFill>
        <p:spPr>
          <a:xfrm>
            <a:off x="6663738" y="634934"/>
            <a:ext cx="4234684" cy="2667851"/>
          </a:xfrm>
          <a:prstGeom prst="rect">
            <a:avLst/>
          </a:prstGeom>
        </p:spPr>
      </p:pic>
      <p:pic>
        <p:nvPicPr>
          <p:cNvPr id="4" name="Picture 3" descr="A screenshot of a social media post&#10;&#10;Description automatically generated">
            <a:extLst>
              <a:ext uri="{FF2B5EF4-FFF2-40B4-BE49-F238E27FC236}">
                <a16:creationId xmlns:a16="http://schemas.microsoft.com/office/drawing/2014/main" id="{E47649E4-41A2-EBBB-1365-33F5C975BC9D}"/>
              </a:ext>
            </a:extLst>
          </p:cNvPr>
          <p:cNvPicPr>
            <a:picLocks noChangeAspect="1"/>
          </p:cNvPicPr>
          <p:nvPr/>
        </p:nvPicPr>
        <p:blipFill>
          <a:blip r:embed="rId3"/>
          <a:stretch>
            <a:fillRect/>
          </a:stretch>
        </p:blipFill>
        <p:spPr>
          <a:xfrm>
            <a:off x="5953780" y="4102761"/>
            <a:ext cx="5660211" cy="1637059"/>
          </a:xfrm>
          <a:prstGeom prst="rect">
            <a:avLst/>
          </a:prstGeom>
        </p:spPr>
      </p:pic>
      <p:sp>
        <p:nvSpPr>
          <p:cNvPr id="48" name="Freeform: Shape 47">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0" name="Group 49">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1" name="Freeform: Shape 50">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Freeform: Shape 51">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3" name="Freeform: Shape 52">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4"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5"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6"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3C346BB8-ABD7-3A65-478C-70F7BF7B9586}"/>
              </a:ext>
            </a:extLst>
          </p:cNvPr>
          <p:cNvSpPr txBox="1"/>
          <p:nvPr/>
        </p:nvSpPr>
        <p:spPr>
          <a:xfrm>
            <a:off x="6767871" y="188451"/>
            <a:ext cx="492432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Dimensional Table for Amazon Prime</a:t>
            </a:r>
          </a:p>
          <a:p>
            <a:endParaRPr lang="en-US"/>
          </a:p>
        </p:txBody>
      </p:sp>
      <p:sp>
        <p:nvSpPr>
          <p:cNvPr id="8" name="TextBox 7">
            <a:extLst>
              <a:ext uri="{FF2B5EF4-FFF2-40B4-BE49-F238E27FC236}">
                <a16:creationId xmlns:a16="http://schemas.microsoft.com/office/drawing/2014/main" id="{A1BB8201-19DA-79BB-B49F-700F77EB8070}"/>
              </a:ext>
            </a:extLst>
          </p:cNvPr>
          <p:cNvSpPr txBox="1"/>
          <p:nvPr/>
        </p:nvSpPr>
        <p:spPr>
          <a:xfrm>
            <a:off x="6399161" y="3736258"/>
            <a:ext cx="529303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Fact Table for viewer engagement analysis</a:t>
            </a:r>
          </a:p>
          <a:p>
            <a:endParaRPr lang="en-US"/>
          </a:p>
        </p:txBody>
      </p:sp>
    </p:spTree>
    <p:extLst>
      <p:ext uri="{BB962C8B-B14F-4D97-AF65-F5344CB8AC3E}">
        <p14:creationId xmlns:p14="http://schemas.microsoft.com/office/powerpoint/2010/main" val="1380563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p:cNvSpPr>
            <a:spLocks noGrp="1"/>
          </p:cNvSpPr>
          <p:nvPr>
            <p:ph type="ctrTitle"/>
          </p:nvPr>
        </p:nvSpPr>
        <p:spPr>
          <a:xfrm>
            <a:off x="525718" y="1114691"/>
            <a:ext cx="5512288" cy="1880555"/>
          </a:xfrm>
        </p:spPr>
        <p:txBody>
          <a:bodyPr anchor="t">
            <a:normAutofit/>
          </a:bodyPr>
          <a:lstStyle/>
          <a:p>
            <a:r>
              <a:rPr lang="en-US" i="0">
                <a:ea typeface="+mj-lt"/>
                <a:cs typeface="+mj-lt"/>
              </a:rPr>
              <a:t>Governance Model &amp; Data Dictionary</a:t>
            </a:r>
          </a:p>
        </p:txBody>
      </p:sp>
      <p:sp>
        <p:nvSpPr>
          <p:cNvPr id="38" name="Freeform: Shape 37">
            <a:extLst>
              <a:ext uri="{FF2B5EF4-FFF2-40B4-BE49-F238E27FC236}">
                <a16:creationId xmlns:a16="http://schemas.microsoft.com/office/drawing/2014/main" id="{E9BFB270-A887-4B62-B243-50F92509A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0"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41"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2"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3"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5"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6"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4" name="Picture 3" descr="A screenshot of a computer&#10;&#10;Description automatically generated">
            <a:extLst>
              <a:ext uri="{FF2B5EF4-FFF2-40B4-BE49-F238E27FC236}">
                <a16:creationId xmlns:a16="http://schemas.microsoft.com/office/drawing/2014/main" id="{40CEDC5A-1B21-8525-C8E2-675FFB64E2BA}"/>
              </a:ext>
            </a:extLst>
          </p:cNvPr>
          <p:cNvPicPr>
            <a:picLocks noChangeAspect="1"/>
          </p:cNvPicPr>
          <p:nvPr/>
        </p:nvPicPr>
        <p:blipFill rotWithShape="1">
          <a:blip r:embed="rId2"/>
          <a:srcRect l="3344" r="6" b="6"/>
          <a:stretch/>
        </p:blipFill>
        <p:spPr>
          <a:xfrm>
            <a:off x="525718" y="3282043"/>
            <a:ext cx="5512288" cy="2980932"/>
          </a:xfrm>
          <a:prstGeom prst="rect">
            <a:avLst/>
          </a:prstGeom>
        </p:spPr>
      </p:pic>
      <p:sp>
        <p:nvSpPr>
          <p:cNvPr id="3" name="Content Placeholder"/>
          <p:cNvSpPr>
            <a:spLocks noGrp="1"/>
          </p:cNvSpPr>
          <p:nvPr>
            <p:ph idx="1"/>
          </p:nvPr>
        </p:nvSpPr>
        <p:spPr>
          <a:xfrm>
            <a:off x="6444040" y="1114691"/>
            <a:ext cx="4159233" cy="5145901"/>
          </a:xfrm>
        </p:spPr>
        <p:txBody>
          <a:bodyPr vert="horz" lIns="91440" tIns="45720" rIns="91440" bIns="45720" rtlCol="0">
            <a:normAutofit/>
          </a:bodyPr>
          <a:lstStyle/>
          <a:p>
            <a:pPr marL="285750" lvl="0" indent="-285750">
              <a:lnSpc>
                <a:spcPct val="100000"/>
              </a:lnSpc>
              <a:buFont typeface="Arial"/>
              <a:buChar char="•"/>
            </a:pPr>
            <a:endParaRPr lang="en-US" sz="1700"/>
          </a:p>
          <a:p>
            <a:pPr marL="285750" lvl="1" indent="-285750">
              <a:lnSpc>
                <a:spcPct val="100000"/>
              </a:lnSpc>
              <a:buFont typeface="Arial"/>
              <a:buChar char="•"/>
            </a:pPr>
            <a:r>
              <a:rPr lang="en-US" sz="1700" b="1"/>
              <a:t>Importance of Governance:</a:t>
            </a:r>
            <a:r>
              <a:rPr lang="en-US" sz="1700"/>
              <a:t> Ensuring data integrity, clarity, and usability</a:t>
            </a:r>
          </a:p>
          <a:p>
            <a:pPr marL="285750" lvl="1" indent="-285750">
              <a:lnSpc>
                <a:spcPct val="100000"/>
              </a:lnSpc>
              <a:buFont typeface="Arial"/>
              <a:buChar char="•"/>
            </a:pPr>
            <a:r>
              <a:rPr lang="en-US" sz="1700" b="1"/>
              <a:t>Data Dictionary Introduction: </a:t>
            </a:r>
            <a:r>
              <a:rPr lang="en-US" sz="1700"/>
              <a:t>Central repository detailing elements like TitleID, Director, Genres with tags for easy identification</a:t>
            </a:r>
          </a:p>
          <a:p>
            <a:pPr marL="285750" lvl="1" indent="-285750">
              <a:lnSpc>
                <a:spcPct val="100000"/>
              </a:lnSpc>
              <a:buFont typeface="Arial"/>
              <a:buChar char="•"/>
            </a:pPr>
            <a:r>
              <a:rPr lang="en-US" sz="1700" b="1"/>
              <a:t>Highlighting Key Tables:</a:t>
            </a:r>
            <a:r>
              <a:rPr lang="en-US" sz="1700"/>
              <a:t> ContentCatalogue and ViewerRatings with their respective roles and attributes</a:t>
            </a:r>
          </a:p>
          <a:p>
            <a:pPr marL="285750" lvl="1" indent="-285750">
              <a:lnSpc>
                <a:spcPct val="100000"/>
              </a:lnSpc>
              <a:buFont typeface="Arial"/>
              <a:buChar char="•"/>
            </a:pPr>
            <a:r>
              <a:rPr lang="en-US" sz="1700" b="1"/>
              <a:t>Tags for Streamlined Analysis:</a:t>
            </a:r>
            <a:r>
              <a:rPr lang="en-US" sz="1700"/>
              <a:t> Utilization of tags like #metadata, #content, #user_interaction for automated reporting and data management</a:t>
            </a:r>
          </a:p>
        </p:txBody>
      </p:sp>
      <p:sp>
        <p:nvSpPr>
          <p:cNvPr id="48" name="Freeform: Shape 47">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915833"/>
            <a:ext cx="2438970" cy="942167"/>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0" name="Group 49">
            <a:extLst>
              <a:ext uri="{FF2B5EF4-FFF2-40B4-BE49-F238E27FC236}">
                <a16:creationId xmlns:a16="http://schemas.microsoft.com/office/drawing/2014/main" id="{3B108AF4-088E-4064-B983-46D04AE2E2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771377" y="5278254"/>
            <a:ext cx="623078" cy="1834221"/>
            <a:chOff x="10948005" y="3272152"/>
            <a:chExt cx="623078" cy="1834221"/>
          </a:xfrm>
          <a:solidFill>
            <a:schemeClr val="accent1">
              <a:lumMod val="60000"/>
              <a:lumOff val="40000"/>
            </a:schemeClr>
          </a:solidFill>
        </p:grpSpPr>
        <p:sp>
          <p:nvSpPr>
            <p:cNvPr id="51" name="Freeform: Shape 50">
              <a:extLst>
                <a:ext uri="{FF2B5EF4-FFF2-40B4-BE49-F238E27FC236}">
                  <a16:creationId xmlns:a16="http://schemas.microsoft.com/office/drawing/2014/main" id="{B0072F45-87A5-41AF-8A5F-AA1169606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Freeform: Shape 51">
              <a:extLst>
                <a:ext uri="{FF2B5EF4-FFF2-40B4-BE49-F238E27FC236}">
                  <a16:creationId xmlns:a16="http://schemas.microsoft.com/office/drawing/2014/main" id="{39543D5C-6314-4A56-96D8-66138F7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3" name="Freeform: Shape 52">
              <a:extLst>
                <a:ext uri="{FF2B5EF4-FFF2-40B4-BE49-F238E27FC236}">
                  <a16:creationId xmlns:a16="http://schemas.microsoft.com/office/drawing/2014/main" id="{43B17B08-2B11-4A2F-9E2C-DE23C7250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8962" y="5013367"/>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4" name="Graphic 12">
              <a:extLst>
                <a:ext uri="{FF2B5EF4-FFF2-40B4-BE49-F238E27FC236}">
                  <a16:creationId xmlns:a16="http://schemas.microsoft.com/office/drawing/2014/main" id="{1C07DBD2-276A-4A72-BF25-6FB2FCD05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5" name="Graphic 15">
              <a:extLst>
                <a:ext uri="{FF2B5EF4-FFF2-40B4-BE49-F238E27FC236}">
                  <a16:creationId xmlns:a16="http://schemas.microsoft.com/office/drawing/2014/main" id="{C354B108-DB71-4484-8743-68C8D50307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574" y="4484929"/>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6" name="Graphic 15">
              <a:extLst>
                <a:ext uri="{FF2B5EF4-FFF2-40B4-BE49-F238E27FC236}">
                  <a16:creationId xmlns:a16="http://schemas.microsoft.com/office/drawing/2014/main" id="{C50B8508-ED23-4F52-B6D0-18C4EFC54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37C296D5-FE18-49F2-BECF-3BBFD7834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98165" y="4772395"/>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8AD5568C-9217-23A0-1254-F8882E738CC9}"/>
              </a:ext>
            </a:extLst>
          </p:cNvPr>
          <p:cNvSpPr txBox="1"/>
          <p:nvPr/>
        </p:nvSpPr>
        <p:spPr>
          <a:xfrm>
            <a:off x="1360129" y="2875935"/>
            <a:ext cx="39083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Dimensional Dictionary Key Tables</a:t>
            </a:r>
          </a:p>
        </p:txBody>
      </p:sp>
    </p:spTree>
    <p:extLst>
      <p:ext uri="{BB962C8B-B14F-4D97-AF65-F5344CB8AC3E}">
        <p14:creationId xmlns:p14="http://schemas.microsoft.com/office/powerpoint/2010/main" val="2970158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p:cNvSpPr>
            <a:spLocks noGrp="1"/>
          </p:cNvSpPr>
          <p:nvPr>
            <p:ph type="ctrTitle"/>
          </p:nvPr>
        </p:nvSpPr>
        <p:spPr>
          <a:xfrm>
            <a:off x="574878" y="975520"/>
            <a:ext cx="8465454" cy="1176510"/>
          </a:xfrm>
        </p:spPr>
        <p:txBody>
          <a:bodyPr>
            <a:noAutofit/>
          </a:bodyPr>
          <a:lstStyle/>
          <a:p>
            <a:r>
              <a:rPr lang="en-US" sz="4000" i="0">
                <a:ea typeface="+mj-lt"/>
                <a:cs typeface="+mj-lt"/>
              </a:rPr>
              <a:t>Business Glossary &amp; Tagging System</a:t>
            </a:r>
          </a:p>
        </p:txBody>
      </p:sp>
      <p:sp>
        <p:nvSpPr>
          <p:cNvPr id="38" name="Freeform: Shape 37">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0"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41"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2"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3"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5"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6"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p:cNvSpPr>
            <a:spLocks noGrp="1"/>
          </p:cNvSpPr>
          <p:nvPr>
            <p:ph idx="1"/>
          </p:nvPr>
        </p:nvSpPr>
        <p:spPr>
          <a:xfrm>
            <a:off x="525717" y="2796427"/>
            <a:ext cx="4663649" cy="3274503"/>
          </a:xfrm>
        </p:spPr>
        <p:txBody>
          <a:bodyPr vert="horz" lIns="91440" tIns="45720" rIns="91440" bIns="45720" rtlCol="0">
            <a:normAutofit/>
          </a:bodyPr>
          <a:lstStyle/>
          <a:p>
            <a:pPr marL="285750" lvl="0" indent="-285750">
              <a:lnSpc>
                <a:spcPct val="100000"/>
              </a:lnSpc>
              <a:buChar char="•"/>
            </a:pPr>
            <a:endParaRPr lang="en-US" sz="1400"/>
          </a:p>
          <a:p>
            <a:pPr marL="285750" lvl="1" indent="-285750">
              <a:lnSpc>
                <a:spcPct val="100000"/>
              </a:lnSpc>
            </a:pPr>
            <a:r>
              <a:rPr lang="en-US" sz="1400" b="1"/>
              <a:t>Role of Business Glossary: </a:t>
            </a:r>
            <a:r>
              <a:rPr lang="en-US" sz="1400"/>
              <a:t>Providing definitions and high-level rules for key terms in analytics</a:t>
            </a:r>
          </a:p>
          <a:p>
            <a:pPr marL="285750" lvl="1" indent="-285750">
              <a:lnSpc>
                <a:spcPct val="100000"/>
              </a:lnSpc>
            </a:pPr>
            <a:r>
              <a:rPr lang="en-US" sz="1400" b="1"/>
              <a:t>Examples of Glossary Terms:</a:t>
            </a:r>
            <a:r>
              <a:rPr lang="en-US" sz="1400"/>
              <a:t> Viewer Engagement, Subscriber Churn Rate, Content Acquisition Cost, each with a specific tag</a:t>
            </a:r>
          </a:p>
          <a:p>
            <a:pPr marL="285750" lvl="1" indent="-285750">
              <a:lnSpc>
                <a:spcPct val="100000"/>
              </a:lnSpc>
            </a:pPr>
            <a:r>
              <a:rPr lang="en-US" sz="1400" b="1"/>
              <a:t>Tags Enhancing Data Usability:</a:t>
            </a:r>
            <a:r>
              <a:rPr lang="en-US" sz="1400"/>
              <a:t> Facilitating searchability and identification within data systems</a:t>
            </a:r>
          </a:p>
          <a:p>
            <a:pPr marL="285750" lvl="1" indent="-285750">
              <a:lnSpc>
                <a:spcPct val="100000"/>
              </a:lnSpc>
            </a:pPr>
            <a:r>
              <a:rPr lang="en-US" sz="1400" b="1"/>
              <a:t>Practical Application:</a:t>
            </a:r>
            <a:r>
              <a:rPr lang="en-US" sz="1400"/>
              <a:t> How the glossary and tagging system simplify data analysis and report automation</a:t>
            </a:r>
          </a:p>
        </p:txBody>
      </p:sp>
      <p:pic>
        <p:nvPicPr>
          <p:cNvPr id="6" name="Picture 5" descr="Dictionary | Free Stock Photo | Close-up of the word business in the ...">
            <a:extLst>
              <a:ext uri="{FF2B5EF4-FFF2-40B4-BE49-F238E27FC236}">
                <a16:creationId xmlns:a16="http://schemas.microsoft.com/office/drawing/2014/main" id="{2982E47C-6C92-1174-4FB8-AAFEB09719EB}"/>
              </a:ext>
            </a:extLst>
          </p:cNvPr>
          <p:cNvPicPr>
            <a:picLocks noChangeAspect="1"/>
          </p:cNvPicPr>
          <p:nvPr/>
        </p:nvPicPr>
        <p:blipFill rotWithShape="1">
          <a:blip r:embed="rId2"/>
          <a:srcRect l="22517" r="22517"/>
          <a:stretch/>
        </p:blipFill>
        <p:spPr>
          <a:xfrm>
            <a:off x="9530257" y="151515"/>
            <a:ext cx="1869194" cy="2258174"/>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FECAB5BF-5577-B06B-C33A-ADF047142578}"/>
              </a:ext>
            </a:extLst>
          </p:cNvPr>
          <p:cNvPicPr>
            <a:picLocks noChangeAspect="1"/>
          </p:cNvPicPr>
          <p:nvPr/>
        </p:nvPicPr>
        <p:blipFill>
          <a:blip r:embed="rId3"/>
          <a:stretch>
            <a:fillRect/>
          </a:stretch>
        </p:blipFill>
        <p:spPr>
          <a:xfrm>
            <a:off x="5232748" y="2868012"/>
            <a:ext cx="6438598" cy="2885717"/>
          </a:xfrm>
          <a:prstGeom prst="rect">
            <a:avLst/>
          </a:prstGeom>
        </p:spPr>
      </p:pic>
      <p:sp>
        <p:nvSpPr>
          <p:cNvPr id="48" name="Freeform: Shape 47">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0" name="Group 49">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1" name="Freeform: Shape 50">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Freeform: Shape 51">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3" name="Freeform: Shape 52">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4"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5"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6"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B9B9A176-210F-7964-2F45-3F477E225787}"/>
              </a:ext>
            </a:extLst>
          </p:cNvPr>
          <p:cNvSpPr txBox="1"/>
          <p:nvPr/>
        </p:nvSpPr>
        <p:spPr>
          <a:xfrm>
            <a:off x="7275871" y="2499032"/>
            <a:ext cx="31872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Business Glossary </a:t>
            </a:r>
          </a:p>
        </p:txBody>
      </p:sp>
    </p:spTree>
    <p:extLst>
      <p:ext uri="{BB962C8B-B14F-4D97-AF65-F5344CB8AC3E}">
        <p14:creationId xmlns:p14="http://schemas.microsoft.com/office/powerpoint/2010/main" val="2532528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p:cNvSpPr>
            <a:spLocks noGrp="1"/>
          </p:cNvSpPr>
          <p:nvPr>
            <p:ph type="ctrTitle"/>
          </p:nvPr>
        </p:nvSpPr>
        <p:spPr>
          <a:xfrm>
            <a:off x="530352" y="885557"/>
            <a:ext cx="4114800" cy="2215152"/>
          </a:xfrm>
        </p:spPr>
        <p:txBody>
          <a:bodyPr>
            <a:normAutofit/>
          </a:bodyPr>
          <a:lstStyle/>
          <a:p>
            <a:r>
              <a:rPr lang="en-US"/>
              <a:t>Analytics Use Case and Dataset</a:t>
            </a:r>
          </a:p>
        </p:txBody>
      </p:sp>
      <p:sp>
        <p:nvSpPr>
          <p:cNvPr id="11" name="Freeform: Shape 10">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CE2ED637-0004-96EC-1B48-62DFDA63DE4B}"/>
              </a:ext>
            </a:extLst>
          </p:cNvPr>
          <p:cNvPicPr>
            <a:picLocks noChangeAspect="1"/>
          </p:cNvPicPr>
          <p:nvPr/>
        </p:nvPicPr>
        <p:blipFill rotWithShape="1">
          <a:blip r:embed="rId2"/>
          <a:srcRect l="32646" r="-9" b="-9"/>
          <a:stretch/>
        </p:blipFill>
        <p:spPr>
          <a:xfrm>
            <a:off x="5334000" y="10"/>
            <a:ext cx="6858000" cy="6855654"/>
          </a:xfrm>
          <a:prstGeom prst="rect">
            <a:avLst/>
          </a:prstGeom>
        </p:spPr>
      </p:pic>
      <p:sp>
        <p:nvSpPr>
          <p:cNvPr id="13" name="Freeform: Shape 12">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5" name="Group 14">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78" y="328223"/>
            <a:ext cx="886141" cy="693396"/>
            <a:chOff x="10948005" y="3379098"/>
            <a:chExt cx="868640" cy="679702"/>
          </a:xfrm>
          <a:solidFill>
            <a:schemeClr val="accent6"/>
          </a:solidFill>
        </p:grpSpPr>
        <p:sp>
          <p:nvSpPr>
            <p:cNvPr id="16" name="Freeform: Shape 15">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 name="Freeform: Shape 16">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8"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90"/>
            <a:ext cx="972241" cy="45719"/>
            <a:chOff x="4886325" y="3371754"/>
            <a:chExt cx="2418492" cy="113728"/>
          </a:xfrm>
          <a:solidFill>
            <a:schemeClr val="accent1"/>
          </a:solidFill>
        </p:grpSpPr>
        <p:sp>
          <p:nvSpPr>
            <p:cNvPr id="2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3" name="Picture 2" descr="A diagram of a model training&#10;&#10;Description automatically generated">
            <a:extLst>
              <a:ext uri="{FF2B5EF4-FFF2-40B4-BE49-F238E27FC236}">
                <a16:creationId xmlns:a16="http://schemas.microsoft.com/office/drawing/2014/main" id="{03A95331-1C8E-470D-C145-8663B039887D}"/>
              </a:ext>
            </a:extLst>
          </p:cNvPr>
          <p:cNvPicPr>
            <a:picLocks noChangeAspect="1"/>
          </p:cNvPicPr>
          <p:nvPr/>
        </p:nvPicPr>
        <p:blipFill>
          <a:blip r:embed="rId3"/>
          <a:stretch>
            <a:fillRect/>
          </a:stretch>
        </p:blipFill>
        <p:spPr>
          <a:xfrm>
            <a:off x="573548" y="3815949"/>
            <a:ext cx="4440904" cy="1446555"/>
          </a:xfrm>
          <a:prstGeom prst="rect">
            <a:avLst/>
          </a:prstGeom>
        </p:spPr>
      </p:pic>
    </p:spTree>
    <p:extLst>
      <p:ext uri="{BB962C8B-B14F-4D97-AF65-F5344CB8AC3E}">
        <p14:creationId xmlns:p14="http://schemas.microsoft.com/office/powerpoint/2010/main" val="421283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p:cNvSpPr>
            <a:spLocks noGrp="1"/>
          </p:cNvSpPr>
          <p:nvPr>
            <p:ph type="ctrTitle"/>
          </p:nvPr>
        </p:nvSpPr>
        <p:spPr>
          <a:xfrm>
            <a:off x="525717" y="787068"/>
            <a:ext cx="5566263" cy="1455091"/>
          </a:xfrm>
        </p:spPr>
        <p:txBody>
          <a:bodyPr>
            <a:normAutofit/>
          </a:bodyPr>
          <a:lstStyle/>
          <a:p>
            <a:r>
              <a:rPr lang="en-US" i="0">
                <a:ea typeface="+mj-lt"/>
                <a:cs typeface="+mj-lt"/>
              </a:rPr>
              <a:t>Introducing Amazon Prime Video</a:t>
            </a:r>
            <a:endParaRPr lang="en-US">
              <a:ea typeface="+mj-lt"/>
              <a:cs typeface="+mj-lt"/>
            </a:endParaRPr>
          </a:p>
        </p:txBody>
      </p:sp>
      <p:sp>
        <p:nvSpPr>
          <p:cNvPr id="12" name="Freeform: Shape 11">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39"/>
            <a:ext cx="972241" cy="45719"/>
            <a:chOff x="4886325" y="3371754"/>
            <a:chExt cx="2418492" cy="113728"/>
          </a:xfrm>
          <a:solidFill>
            <a:schemeClr val="accent1"/>
          </a:solidFill>
        </p:grpSpPr>
        <p:sp>
          <p:nvSpPr>
            <p:cNvPr id="15"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6"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7"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p:cNvSpPr>
            <a:spLocks noGrp="1"/>
          </p:cNvSpPr>
          <p:nvPr>
            <p:ph idx="1"/>
          </p:nvPr>
        </p:nvSpPr>
        <p:spPr>
          <a:xfrm>
            <a:off x="525717" y="2796427"/>
            <a:ext cx="5566263" cy="3274503"/>
          </a:xfrm>
        </p:spPr>
        <p:txBody>
          <a:bodyPr vert="horz" lIns="91440" tIns="45720" rIns="91440" bIns="45720" rtlCol="0" anchor="t">
            <a:normAutofit/>
          </a:bodyPr>
          <a:lstStyle/>
          <a:p>
            <a:pPr lvl="0">
              <a:lnSpc>
                <a:spcPct val="100000"/>
              </a:lnSpc>
            </a:pPr>
            <a:endParaRPr lang="en-US"/>
          </a:p>
          <a:p>
            <a:pPr marL="342900" lvl="1" indent="-342900">
              <a:lnSpc>
                <a:spcPct val="100000"/>
              </a:lnSpc>
            </a:pPr>
            <a:r>
              <a:rPr lang="en-US" sz="2000"/>
              <a:t>A key player in the OTT media landscape, part of Amazon.com</a:t>
            </a:r>
          </a:p>
          <a:p>
            <a:pPr marL="342900" lvl="1" indent="-342900">
              <a:lnSpc>
                <a:spcPct val="100000"/>
              </a:lnSpc>
            </a:pPr>
            <a:r>
              <a:rPr lang="en-US" sz="2000"/>
              <a:t>Launched in 2006, Amazon Prime Video has evolved to compete with giants like Netflix and Disney+</a:t>
            </a:r>
          </a:p>
          <a:p>
            <a:pPr marL="342900" lvl="1" indent="-342900">
              <a:lnSpc>
                <a:spcPct val="100000"/>
              </a:lnSpc>
            </a:pPr>
            <a:r>
              <a:rPr lang="en-US" sz="2000"/>
              <a:t>Unique blend of technology and logistics, reaching audiences globally</a:t>
            </a:r>
          </a:p>
        </p:txBody>
      </p:sp>
      <p:pic>
        <p:nvPicPr>
          <p:cNvPr id="6" name="Picture 5" descr="Stream Of Light 02 Free Stock Photo - Public Domain Pictures">
            <a:extLst>
              <a:ext uri="{FF2B5EF4-FFF2-40B4-BE49-F238E27FC236}">
                <a16:creationId xmlns:a16="http://schemas.microsoft.com/office/drawing/2014/main" id="{2B31CD56-9434-6EF2-89E4-6AB6ADAC7BC7}"/>
              </a:ext>
            </a:extLst>
          </p:cNvPr>
          <p:cNvPicPr>
            <a:picLocks noChangeAspect="1"/>
          </p:cNvPicPr>
          <p:nvPr/>
        </p:nvPicPr>
        <p:blipFill rotWithShape="1">
          <a:blip r:embed="rId2"/>
          <a:srcRect l="29400" r="29400"/>
          <a:stretch/>
        </p:blipFill>
        <p:spPr>
          <a:xfrm>
            <a:off x="6531789" y="10"/>
            <a:ext cx="5660211" cy="6857990"/>
          </a:xfrm>
          <a:prstGeom prst="rect">
            <a:avLst/>
          </a:prstGeom>
        </p:spPr>
      </p:pic>
      <p:sp>
        <p:nvSpPr>
          <p:cNvPr id="22" name="Freeform: Shape 21">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 name="Group 23">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30"/>
            <a:ext cx="886141" cy="802497"/>
            <a:chOff x="10948005" y="3272152"/>
            <a:chExt cx="868640" cy="786648"/>
          </a:xfrm>
          <a:solidFill>
            <a:schemeClr val="accent1"/>
          </a:solidFill>
        </p:grpSpPr>
        <p:sp>
          <p:nvSpPr>
            <p:cNvPr id="25" name="Freeform: Shape 24">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Freeform: Shape 26">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2F667406-1EE9-F4E6-81E0-9CBE033E32F4}"/>
              </a:ext>
            </a:extLst>
          </p:cNvPr>
          <p:cNvSpPr txBox="1"/>
          <p:nvPr/>
        </p:nvSpPr>
        <p:spPr>
          <a:xfrm>
            <a:off x="6532563" y="6858000"/>
            <a:ext cx="5659437" cy="317500"/>
          </a:xfrm>
          <a:prstGeom prst="rect">
            <a:avLst/>
          </a:prstGeom>
        </p:spPr>
        <p:txBody>
          <a:bodyPr>
            <a:normAutofit fontScale="92500" lnSpcReduction="20000"/>
          </a:bodyPr>
          <a:lstStyle/>
          <a:p>
            <a:r>
              <a:rPr lang="en-US"/>
              <a:t>ThePhoto by PhotoAuthor is licensed under CCYYSA.</a:t>
            </a:r>
          </a:p>
        </p:txBody>
      </p:sp>
    </p:spTree>
    <p:extLst>
      <p:ext uri="{BB962C8B-B14F-4D97-AF65-F5344CB8AC3E}">
        <p14:creationId xmlns:p14="http://schemas.microsoft.com/office/powerpoint/2010/main" val="3292697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5" name="Freeform: Shape 24">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533911" y="1221326"/>
            <a:ext cx="10077557" cy="1325563"/>
          </a:xfrm>
        </p:spPr>
        <p:txBody>
          <a:bodyPr>
            <a:normAutofit/>
          </a:bodyPr>
          <a:lstStyle/>
          <a:p>
            <a:r>
              <a:rPr lang="en-US" i="0">
                <a:ea typeface="+mj-lt"/>
                <a:cs typeface="+mj-lt"/>
              </a:rPr>
              <a:t>Analytics Use Case for Amazon Prime Video</a:t>
            </a:r>
          </a:p>
          <a:p>
            <a:endParaRPr lang="en-US"/>
          </a:p>
        </p:txBody>
      </p:sp>
      <p:grpSp>
        <p:nvGrpSpPr>
          <p:cNvPr id="27" name="Graphic 78">
            <a:extLst>
              <a:ext uri="{FF2B5EF4-FFF2-40B4-BE49-F238E27FC236}">
                <a16:creationId xmlns:a16="http://schemas.microsoft.com/office/drawing/2014/main" id="{C13D619A-1417-41F6-AB84-3DA81D94BD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45718"/>
            <a:ext cx="972241" cy="45718"/>
            <a:chOff x="4886325" y="3371754"/>
            <a:chExt cx="2418492" cy="113728"/>
          </a:xfrm>
          <a:solidFill>
            <a:schemeClr val="accent1"/>
          </a:solidFill>
        </p:grpSpPr>
        <p:sp>
          <p:nvSpPr>
            <p:cNvPr id="28" name="Graphic 78">
              <a:extLst>
                <a:ext uri="{FF2B5EF4-FFF2-40B4-BE49-F238E27FC236}">
                  <a16:creationId xmlns:a16="http://schemas.microsoft.com/office/drawing/2014/main" id="{ABA075C2-6990-484C-907A-08DB4DF5A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9" name="Graphic 78">
              <a:extLst>
                <a:ext uri="{FF2B5EF4-FFF2-40B4-BE49-F238E27FC236}">
                  <a16:creationId xmlns:a16="http://schemas.microsoft.com/office/drawing/2014/main" id="{EC9D29F2-21D6-461F-8BD7-533101D86CE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0" name="Graphic 78">
                <a:extLst>
                  <a:ext uri="{FF2B5EF4-FFF2-40B4-BE49-F238E27FC236}">
                    <a16:creationId xmlns:a16="http://schemas.microsoft.com/office/drawing/2014/main" id="{F1CB2E23-919F-4FDA-9880-7AEF61BF3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1" name="Graphic 78">
                <a:extLst>
                  <a:ext uri="{FF2B5EF4-FFF2-40B4-BE49-F238E27FC236}">
                    <a16:creationId xmlns:a16="http://schemas.microsoft.com/office/drawing/2014/main" id="{2BBC6B41-7E8B-40C0-8289-6918BCA68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2" name="Graphic 78">
                <a:extLst>
                  <a:ext uri="{FF2B5EF4-FFF2-40B4-BE49-F238E27FC236}">
                    <a16:creationId xmlns:a16="http://schemas.microsoft.com/office/drawing/2014/main" id="{67E04027-1EC8-4CBE-A4D2-F09F6AF0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3" name="Graphic 78">
                <a:extLst>
                  <a:ext uri="{FF2B5EF4-FFF2-40B4-BE49-F238E27FC236}">
                    <a16:creationId xmlns:a16="http://schemas.microsoft.com/office/drawing/2014/main" id="{5EC8762A-B2EC-4710-9F10-B93BE2075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5" name="Freeform: Shape 34">
            <a:extLst>
              <a:ext uri="{FF2B5EF4-FFF2-40B4-BE49-F238E27FC236}">
                <a16:creationId xmlns:a16="http://schemas.microsoft.com/office/drawing/2014/main" id="{D5B4F0F5-BE58-4EC0-B650-A71A0743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7" name="Group 36">
            <a:extLst>
              <a:ext uri="{FF2B5EF4-FFF2-40B4-BE49-F238E27FC236}">
                <a16:creationId xmlns:a16="http://schemas.microsoft.com/office/drawing/2014/main" id="{E700C1F5-B637-45FE-96CC-270D263A59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38" name="Freeform: Shape 37">
              <a:extLst>
                <a:ext uri="{FF2B5EF4-FFF2-40B4-BE49-F238E27FC236}">
                  <a16:creationId xmlns:a16="http://schemas.microsoft.com/office/drawing/2014/main" id="{83DA22C9-3830-4323-9087-6D7C1E6AA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9" name="Freeform: Shape 38">
              <a:extLst>
                <a:ext uri="{FF2B5EF4-FFF2-40B4-BE49-F238E27FC236}">
                  <a16:creationId xmlns:a16="http://schemas.microsoft.com/office/drawing/2014/main" id="{A5AC4DA9-FD16-4055-8D2D-95D615C03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0" name="Freeform: Shape 39">
              <a:extLst>
                <a:ext uri="{FF2B5EF4-FFF2-40B4-BE49-F238E27FC236}">
                  <a16:creationId xmlns:a16="http://schemas.microsoft.com/office/drawing/2014/main" id="{8BA7D58E-9AB5-4B54-A635-2E86BEC7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1" name="Graphic 12">
              <a:extLst>
                <a:ext uri="{FF2B5EF4-FFF2-40B4-BE49-F238E27FC236}">
                  <a16:creationId xmlns:a16="http://schemas.microsoft.com/office/drawing/2014/main" id="{B7D72779-BBD2-4D64-B6B1-E052E227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2" name="Graphic 15">
              <a:extLst>
                <a:ext uri="{FF2B5EF4-FFF2-40B4-BE49-F238E27FC236}">
                  <a16:creationId xmlns:a16="http://schemas.microsoft.com/office/drawing/2014/main" id="{569BD34C-BFEF-4FB1-A094-2D9E687CD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3" name="Graphic 15">
              <a:extLst>
                <a:ext uri="{FF2B5EF4-FFF2-40B4-BE49-F238E27FC236}">
                  <a16:creationId xmlns:a16="http://schemas.microsoft.com/office/drawing/2014/main" id="{DC258A66-ED52-4FA3-96CE-7932E91F5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BEC6A48C-21EF-4485-9836-044550003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6" name="Content Placeholder">
            <a:extLst>
              <a:ext uri="{FF2B5EF4-FFF2-40B4-BE49-F238E27FC236}">
                <a16:creationId xmlns:a16="http://schemas.microsoft.com/office/drawing/2014/main" id="{6FCB3D3A-8F43-B311-B4C2-EE895C39EE35}"/>
              </a:ext>
            </a:extLst>
          </p:cNvPr>
          <p:cNvGraphicFramePr>
            <a:graphicFrameLocks noGrp="1"/>
          </p:cNvGraphicFramePr>
          <p:nvPr>
            <p:ph idx="1"/>
            <p:extLst>
              <p:ext uri="{D42A27DB-BD31-4B8C-83A1-F6EECF244321}">
                <p14:modId xmlns:p14="http://schemas.microsoft.com/office/powerpoint/2010/main" val="1367081731"/>
              </p:ext>
            </p:extLst>
          </p:nvPr>
        </p:nvGraphicFramePr>
        <p:xfrm>
          <a:off x="574477" y="2522538"/>
          <a:ext cx="10241321" cy="3736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4605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8" name="Rectangle 15">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8" name="标题 7">
            <a:extLst>
              <a:ext uri="{FF2B5EF4-FFF2-40B4-BE49-F238E27FC236}">
                <a16:creationId xmlns:a16="http://schemas.microsoft.com/office/drawing/2014/main" id="{B1E0263B-E102-F332-5999-CE2106151582}"/>
              </a:ext>
            </a:extLst>
          </p:cNvPr>
          <p:cNvSpPr>
            <a:spLocks noGrp="1"/>
          </p:cNvSpPr>
          <p:nvPr>
            <p:ph type="title"/>
          </p:nvPr>
        </p:nvSpPr>
        <p:spPr>
          <a:xfrm>
            <a:off x="525718" y="775403"/>
            <a:ext cx="5512288" cy="1835608"/>
          </a:xfrm>
        </p:spPr>
        <p:txBody>
          <a:bodyPr anchor="t">
            <a:normAutofit/>
          </a:bodyPr>
          <a:lstStyle/>
          <a:p>
            <a:r>
              <a:rPr lang="en-US" altLang="zh-CN" sz="4000"/>
              <a:t>Dataset overview</a:t>
            </a:r>
            <a:endParaRPr lang="zh-CN" altLang="en-US" sz="4000"/>
          </a:p>
        </p:txBody>
      </p:sp>
      <p:grpSp>
        <p:nvGrpSpPr>
          <p:cNvPr id="18"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9"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0"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1"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2"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3"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4"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9" name="内容占位符 8" descr="图表, 条形图&#10;&#10;已自动生成说明">
            <a:extLst>
              <a:ext uri="{FF2B5EF4-FFF2-40B4-BE49-F238E27FC236}">
                <a16:creationId xmlns:a16="http://schemas.microsoft.com/office/drawing/2014/main" id="{EC17E13A-0353-647E-E09D-E894413BE647}"/>
              </a:ext>
            </a:extLst>
          </p:cNvPr>
          <p:cNvPicPr>
            <a:picLocks noChangeAspect="1"/>
          </p:cNvPicPr>
          <p:nvPr/>
        </p:nvPicPr>
        <p:blipFill>
          <a:blip r:embed="rId2"/>
          <a:stretch>
            <a:fillRect/>
          </a:stretch>
        </p:blipFill>
        <p:spPr>
          <a:xfrm>
            <a:off x="491238" y="2395884"/>
            <a:ext cx="5992820" cy="3492280"/>
          </a:xfrm>
          <a:prstGeom prst="rect">
            <a:avLst/>
          </a:prstGeom>
        </p:spPr>
      </p:pic>
      <p:sp>
        <p:nvSpPr>
          <p:cNvPr id="13" name="Content Placeholder 12">
            <a:extLst>
              <a:ext uri="{FF2B5EF4-FFF2-40B4-BE49-F238E27FC236}">
                <a16:creationId xmlns:a16="http://schemas.microsoft.com/office/drawing/2014/main" id="{362DB083-67C1-5920-0D81-CCABE4FFB186}"/>
              </a:ext>
            </a:extLst>
          </p:cNvPr>
          <p:cNvSpPr>
            <a:spLocks noGrp="1"/>
          </p:cNvSpPr>
          <p:nvPr>
            <p:ph idx="1"/>
          </p:nvPr>
        </p:nvSpPr>
        <p:spPr>
          <a:xfrm>
            <a:off x="6688969" y="2155638"/>
            <a:ext cx="4547036" cy="3293884"/>
          </a:xfrm>
        </p:spPr>
        <p:txBody>
          <a:bodyPr vert="horz" lIns="91440" tIns="45720" rIns="91440" bIns="45720" rtlCol="0" anchor="t">
            <a:normAutofit/>
          </a:bodyPr>
          <a:lstStyle/>
          <a:p>
            <a:r>
              <a:rPr lang="en-US" sz="2400">
                <a:latin typeface="Avenir Next LT Pro Light"/>
                <a:cs typeface="Arial"/>
              </a:rPr>
              <a:t>In our dataset, there are videos from three platforms.</a:t>
            </a:r>
            <a:endParaRPr lang="zh-CN" altLang="en-US" sz="2400">
              <a:latin typeface="Avenir Next LT Pro Light"/>
            </a:endParaRPr>
          </a:p>
          <a:p>
            <a:r>
              <a:rPr lang="en-US" sz="2400">
                <a:latin typeface="Avenir Next LT Pro Light"/>
                <a:cs typeface="Arial"/>
              </a:rPr>
              <a:t>The Amazon Prime has the most videos.</a:t>
            </a:r>
          </a:p>
          <a:p>
            <a:br>
              <a:rPr lang="en-US"/>
            </a:br>
            <a:endParaRPr lang="en-US"/>
          </a:p>
        </p:txBody>
      </p:sp>
      <p:sp>
        <p:nvSpPr>
          <p:cNvPr id="26" name="Freeform: Shape 25">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8" name="Group 27">
            <a:extLst>
              <a:ext uri="{FF2B5EF4-FFF2-40B4-BE49-F238E27FC236}">
                <a16:creationId xmlns:a16="http://schemas.microsoft.com/office/drawing/2014/main" id="{A6DA475A-533E-4A16-A83E-0171FFB6D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29" name="Freeform: Shape 28">
              <a:extLst>
                <a:ext uri="{FF2B5EF4-FFF2-40B4-BE49-F238E27FC236}">
                  <a16:creationId xmlns:a16="http://schemas.microsoft.com/office/drawing/2014/main" id="{9EB076CD-5E1A-4B4E-8434-EB36C96CD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0" name="Freeform: Shape 29">
              <a:extLst>
                <a:ext uri="{FF2B5EF4-FFF2-40B4-BE49-F238E27FC236}">
                  <a16:creationId xmlns:a16="http://schemas.microsoft.com/office/drawing/2014/main" id="{F6EB8026-10C9-4869-9F11-AD4C064F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1" name="Freeform: Shape 30">
              <a:extLst>
                <a:ext uri="{FF2B5EF4-FFF2-40B4-BE49-F238E27FC236}">
                  <a16:creationId xmlns:a16="http://schemas.microsoft.com/office/drawing/2014/main" id="{C49D45E4-020D-4F13-BA0F-A5307EA2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2" name="Graphic 12">
              <a:extLst>
                <a:ext uri="{FF2B5EF4-FFF2-40B4-BE49-F238E27FC236}">
                  <a16:creationId xmlns:a16="http://schemas.microsoft.com/office/drawing/2014/main" id="{9C88C3FA-F709-4D00-9E6D-882DB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33" name="Graphic 15">
              <a:extLst>
                <a:ext uri="{FF2B5EF4-FFF2-40B4-BE49-F238E27FC236}">
                  <a16:creationId xmlns:a16="http://schemas.microsoft.com/office/drawing/2014/main" id="{7EDA809C-8B77-4778-9050-82BA49976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4" name="Graphic 15">
              <a:extLst>
                <a:ext uri="{FF2B5EF4-FFF2-40B4-BE49-F238E27FC236}">
                  <a16:creationId xmlns:a16="http://schemas.microsoft.com/office/drawing/2014/main" id="{592CBFFA-9E14-4482-8D59-A989BAD45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9" name="Freeform: Shape 34">
              <a:extLst>
                <a:ext uri="{FF2B5EF4-FFF2-40B4-BE49-F238E27FC236}">
                  <a16:creationId xmlns:a16="http://schemas.microsoft.com/office/drawing/2014/main" id="{D801BD80-BE9E-4AFB-BEF4-435B40BD2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79526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9"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A3932509-F1EB-B730-2F92-5DC0E2204577}"/>
              </a:ext>
            </a:extLst>
          </p:cNvPr>
          <p:cNvSpPr>
            <a:spLocks noGrp="1"/>
          </p:cNvSpPr>
          <p:nvPr>
            <p:ph type="title"/>
          </p:nvPr>
        </p:nvSpPr>
        <p:spPr>
          <a:xfrm>
            <a:off x="436072" y="559506"/>
            <a:ext cx="5570683" cy="829243"/>
          </a:xfrm>
        </p:spPr>
        <p:txBody>
          <a:bodyPr vert="horz" lIns="91440" tIns="45720" rIns="91440" bIns="45720" rtlCol="0" anchor="t">
            <a:normAutofit/>
          </a:bodyPr>
          <a:lstStyle/>
          <a:p>
            <a:r>
              <a:rPr lang="en-US" altLang="zh-CN" sz="4000"/>
              <a:t>Video types</a:t>
            </a:r>
          </a:p>
        </p:txBody>
      </p:sp>
      <p:grpSp>
        <p:nvGrpSpPr>
          <p:cNvPr id="32" name="Graphic 78">
            <a:extLst>
              <a:ext uri="{FF2B5EF4-FFF2-40B4-BE49-F238E27FC236}">
                <a16:creationId xmlns:a16="http://schemas.microsoft.com/office/drawing/2014/main" id="{674FBD09-398F-4886-8D52-3CCAB16ED1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57951" y="971370"/>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794E9BAB-B9ED-4E72-B558-1E4B87537E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809A1029-A1BA-4EF8-959B-2AF852A34D8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1618CAAA-B087-4302-8144-EFDD1D9FD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D71D93E1-AEA4-4F92-BA99-24786C8A1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CE7112A6-6EAE-4620-B089-30D687AA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6F45DEA9-D350-4D7C-B408-D0250EE30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4" name="内容占位符 3" descr="图表, 日程表, 条形图&#10;&#10;已自动生成说明">
            <a:extLst>
              <a:ext uri="{FF2B5EF4-FFF2-40B4-BE49-F238E27FC236}">
                <a16:creationId xmlns:a16="http://schemas.microsoft.com/office/drawing/2014/main" id="{5C094A5D-3272-CCC5-266B-92EFE2A4C9E5}"/>
              </a:ext>
            </a:extLst>
          </p:cNvPr>
          <p:cNvPicPr>
            <a:picLocks noGrp="1" noChangeAspect="1"/>
          </p:cNvPicPr>
          <p:nvPr>
            <p:ph idx="1"/>
          </p:nvPr>
        </p:nvPicPr>
        <p:blipFill>
          <a:blip r:embed="rId2"/>
          <a:stretch>
            <a:fillRect/>
          </a:stretch>
        </p:blipFill>
        <p:spPr>
          <a:xfrm>
            <a:off x="801505" y="1388588"/>
            <a:ext cx="10660210" cy="3274802"/>
          </a:xfrm>
          <a:prstGeom prst="rect">
            <a:avLst/>
          </a:prstGeom>
        </p:spPr>
      </p:pic>
      <p:sp>
        <p:nvSpPr>
          <p:cNvPr id="40" name="Freeform: Shape 39">
            <a:extLst>
              <a:ext uri="{FF2B5EF4-FFF2-40B4-BE49-F238E27FC236}">
                <a16:creationId xmlns:a16="http://schemas.microsoft.com/office/drawing/2014/main" id="{11E84B46-9597-410B-A51F-E2E0F2FAF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2" name="Group 41">
            <a:extLst>
              <a:ext uri="{FF2B5EF4-FFF2-40B4-BE49-F238E27FC236}">
                <a16:creationId xmlns:a16="http://schemas.microsoft.com/office/drawing/2014/main" id="{3D4FD378-E29E-4996-A8B0-11E2368A6E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43" name="Freeform: Shape 42">
              <a:extLst>
                <a:ext uri="{FF2B5EF4-FFF2-40B4-BE49-F238E27FC236}">
                  <a16:creationId xmlns:a16="http://schemas.microsoft.com/office/drawing/2014/main" id="{7BA59DF4-225D-4521-9655-5F0DF52E4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4" name="Freeform: Shape 43">
              <a:extLst>
                <a:ext uri="{FF2B5EF4-FFF2-40B4-BE49-F238E27FC236}">
                  <a16:creationId xmlns:a16="http://schemas.microsoft.com/office/drawing/2014/main" id="{C5295146-5EA5-417D-AAEE-F59000BC67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5" name="Freeform: Shape 44">
              <a:extLst>
                <a:ext uri="{FF2B5EF4-FFF2-40B4-BE49-F238E27FC236}">
                  <a16:creationId xmlns:a16="http://schemas.microsoft.com/office/drawing/2014/main" id="{3768FE2E-63BB-4E2F-8744-A188E6C61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Graphic 12">
              <a:extLst>
                <a:ext uri="{FF2B5EF4-FFF2-40B4-BE49-F238E27FC236}">
                  <a16:creationId xmlns:a16="http://schemas.microsoft.com/office/drawing/2014/main" id="{4641D6CE-B3E9-440C-BAAE-6F6968AAA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7" name="Graphic 15">
              <a:extLst>
                <a:ext uri="{FF2B5EF4-FFF2-40B4-BE49-F238E27FC236}">
                  <a16:creationId xmlns:a16="http://schemas.microsoft.com/office/drawing/2014/main" id="{8D02F1DC-8FDC-4424-8750-42EE6CB9FB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2BB6A551-D864-43F8-B270-809C68AE3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57277C8-A482-4AA3-AFA6-7F211CE35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文本框 4">
            <a:extLst>
              <a:ext uri="{FF2B5EF4-FFF2-40B4-BE49-F238E27FC236}">
                <a16:creationId xmlns:a16="http://schemas.microsoft.com/office/drawing/2014/main" id="{9DEA0CC7-7BE3-2F87-38D7-B5733DAE0367}"/>
              </a:ext>
            </a:extLst>
          </p:cNvPr>
          <p:cNvSpPr txBox="1"/>
          <p:nvPr/>
        </p:nvSpPr>
        <p:spPr>
          <a:xfrm>
            <a:off x="985905" y="5039668"/>
            <a:ext cx="908736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sz="2400">
                <a:latin typeface="Avenir Next LT Pro Light"/>
                <a:cs typeface="Arial"/>
              </a:rPr>
              <a:t>Two types of videos: TV Show and Movie.</a:t>
            </a:r>
            <a:endParaRPr lang="zh-CN" sz="2400">
              <a:latin typeface="Avenir Next LT Pro Light"/>
            </a:endParaRPr>
          </a:p>
          <a:p>
            <a:r>
              <a:rPr lang="zh-CN" sz="2400">
                <a:latin typeface="Avenir Next LT Pro Light"/>
                <a:cs typeface="Arial"/>
              </a:rPr>
              <a:t>For all three platforms, there are more movies than TV shows.</a:t>
            </a:r>
            <a:endParaRPr lang="zh-CN" sz="2400">
              <a:latin typeface="Avenir Next LT Pro Light"/>
            </a:endParaRPr>
          </a:p>
        </p:txBody>
      </p:sp>
    </p:spTree>
    <p:extLst>
      <p:ext uri="{BB962C8B-B14F-4D97-AF65-F5344CB8AC3E}">
        <p14:creationId xmlns:p14="http://schemas.microsoft.com/office/powerpoint/2010/main" val="2448029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标题 1">
            <a:extLst>
              <a:ext uri="{FF2B5EF4-FFF2-40B4-BE49-F238E27FC236}">
                <a16:creationId xmlns:a16="http://schemas.microsoft.com/office/drawing/2014/main" id="{0A088F69-6C9B-A6FE-D1ED-6B4237F3D611}"/>
              </a:ext>
            </a:extLst>
          </p:cNvPr>
          <p:cNvSpPr>
            <a:spLocks noGrp="1"/>
          </p:cNvSpPr>
          <p:nvPr>
            <p:ph type="title"/>
          </p:nvPr>
        </p:nvSpPr>
        <p:spPr>
          <a:xfrm>
            <a:off x="525718" y="775403"/>
            <a:ext cx="5512288" cy="910323"/>
          </a:xfrm>
        </p:spPr>
        <p:txBody>
          <a:bodyPr anchor="t">
            <a:normAutofit/>
          </a:bodyPr>
          <a:lstStyle/>
          <a:p>
            <a:r>
              <a:rPr lang="zh-CN" altLang="en-US"/>
              <a:t>Video additions by year</a:t>
            </a:r>
          </a:p>
        </p:txBody>
      </p:sp>
      <p:grpSp>
        <p:nvGrpSpPr>
          <p:cNvPr id="39"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40"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41"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42"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43"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44"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5"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5" name="图片 4" descr="图表, 折线图&#10;&#10;已自动生成说明">
            <a:extLst>
              <a:ext uri="{FF2B5EF4-FFF2-40B4-BE49-F238E27FC236}">
                <a16:creationId xmlns:a16="http://schemas.microsoft.com/office/drawing/2014/main" id="{3B922EED-7518-2616-66B8-17BE90373E57}"/>
              </a:ext>
            </a:extLst>
          </p:cNvPr>
          <p:cNvPicPr>
            <a:picLocks noChangeAspect="1"/>
          </p:cNvPicPr>
          <p:nvPr/>
        </p:nvPicPr>
        <p:blipFill>
          <a:blip r:embed="rId2"/>
          <a:stretch>
            <a:fillRect/>
          </a:stretch>
        </p:blipFill>
        <p:spPr>
          <a:xfrm>
            <a:off x="471562" y="1967679"/>
            <a:ext cx="6640017" cy="3696406"/>
          </a:xfrm>
          <a:prstGeom prst="rect">
            <a:avLst/>
          </a:prstGeom>
        </p:spPr>
      </p:pic>
      <p:sp>
        <p:nvSpPr>
          <p:cNvPr id="8" name="Content Placeholder 7">
            <a:extLst>
              <a:ext uri="{FF2B5EF4-FFF2-40B4-BE49-F238E27FC236}">
                <a16:creationId xmlns:a16="http://schemas.microsoft.com/office/drawing/2014/main" id="{41835950-32DB-5295-9125-EE512840F6A6}"/>
              </a:ext>
            </a:extLst>
          </p:cNvPr>
          <p:cNvSpPr>
            <a:spLocks noGrp="1"/>
          </p:cNvSpPr>
          <p:nvPr>
            <p:ph idx="1"/>
          </p:nvPr>
        </p:nvSpPr>
        <p:spPr>
          <a:xfrm>
            <a:off x="7511710" y="1299736"/>
            <a:ext cx="4159233" cy="5144455"/>
          </a:xfrm>
        </p:spPr>
        <p:txBody>
          <a:bodyPr vert="horz" lIns="91440" tIns="45720" rIns="91440" bIns="45720" rtlCol="0" anchor="t">
            <a:normAutofit/>
          </a:bodyPr>
          <a:lstStyle/>
          <a:p>
            <a:r>
              <a:rPr lang="en-US" sz="2400">
                <a:latin typeface="Avenir Next LT Pro Light"/>
                <a:cs typeface="Arial"/>
              </a:rPr>
              <a:t>Show the trend of video additions by year for</a:t>
            </a:r>
            <a:r>
              <a:rPr lang="en-US" sz="2400">
                <a:latin typeface="Avenir Next LT Pro Light"/>
                <a:ea typeface="+mn-lt"/>
                <a:cs typeface="Arial"/>
              </a:rPr>
              <a:t> the entire dataset</a:t>
            </a:r>
            <a:r>
              <a:rPr lang="en-US" sz="2400">
                <a:latin typeface="Avenir Next LT Pro Light"/>
                <a:cs typeface="Arial"/>
              </a:rPr>
              <a:t>.</a:t>
            </a:r>
          </a:p>
          <a:p>
            <a:r>
              <a:rPr lang="en-US" sz="2400">
                <a:latin typeface="Avenir Next LT Pro Light"/>
                <a:cs typeface="Arial"/>
              </a:rPr>
              <a:t>The number of video additions is a growing trend before 2019.</a:t>
            </a:r>
          </a:p>
          <a:p>
            <a:r>
              <a:rPr lang="en-US" sz="2400">
                <a:latin typeface="Avenir Next LT Pro Light"/>
                <a:cs typeface="Arial"/>
              </a:rPr>
              <a:t>After 2019, the number of video additions is down a little bit.</a:t>
            </a:r>
          </a:p>
        </p:txBody>
      </p:sp>
      <p:sp>
        <p:nvSpPr>
          <p:cNvPr id="47" name="Freeform: Shape 46">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9" name="Group 48">
            <a:extLst>
              <a:ext uri="{FF2B5EF4-FFF2-40B4-BE49-F238E27FC236}">
                <a16:creationId xmlns:a16="http://schemas.microsoft.com/office/drawing/2014/main" id="{A6DA475A-533E-4A16-A83E-0171FFB6D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50" name="Freeform: Shape 49">
              <a:extLst>
                <a:ext uri="{FF2B5EF4-FFF2-40B4-BE49-F238E27FC236}">
                  <a16:creationId xmlns:a16="http://schemas.microsoft.com/office/drawing/2014/main" id="{9EB076CD-5E1A-4B4E-8434-EB36C96CD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1" name="Freeform: Shape 50">
              <a:extLst>
                <a:ext uri="{FF2B5EF4-FFF2-40B4-BE49-F238E27FC236}">
                  <a16:creationId xmlns:a16="http://schemas.microsoft.com/office/drawing/2014/main" id="{F6EB8026-10C9-4869-9F11-AD4C064F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2" name="Freeform: Shape 51">
              <a:extLst>
                <a:ext uri="{FF2B5EF4-FFF2-40B4-BE49-F238E27FC236}">
                  <a16:creationId xmlns:a16="http://schemas.microsoft.com/office/drawing/2014/main" id="{C49D45E4-020D-4F13-BA0F-A5307EA2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3" name="Graphic 12">
              <a:extLst>
                <a:ext uri="{FF2B5EF4-FFF2-40B4-BE49-F238E27FC236}">
                  <a16:creationId xmlns:a16="http://schemas.microsoft.com/office/drawing/2014/main" id="{9C88C3FA-F709-4D00-9E6D-882DB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54" name="Graphic 15">
              <a:extLst>
                <a:ext uri="{FF2B5EF4-FFF2-40B4-BE49-F238E27FC236}">
                  <a16:creationId xmlns:a16="http://schemas.microsoft.com/office/drawing/2014/main" id="{7EDA809C-8B77-4778-9050-82BA49976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5" name="Graphic 15">
              <a:extLst>
                <a:ext uri="{FF2B5EF4-FFF2-40B4-BE49-F238E27FC236}">
                  <a16:creationId xmlns:a16="http://schemas.microsoft.com/office/drawing/2014/main" id="{592CBFFA-9E14-4482-8D59-A989BAD45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801BD80-BE9E-4AFB-BEF4-435B40BD2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11490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标题 1">
            <a:extLst>
              <a:ext uri="{FF2B5EF4-FFF2-40B4-BE49-F238E27FC236}">
                <a16:creationId xmlns:a16="http://schemas.microsoft.com/office/drawing/2014/main" id="{ECE301CD-6B4A-49E3-370C-65D204F4D93D}"/>
              </a:ext>
            </a:extLst>
          </p:cNvPr>
          <p:cNvSpPr>
            <a:spLocks noGrp="1"/>
          </p:cNvSpPr>
          <p:nvPr>
            <p:ph type="title"/>
          </p:nvPr>
        </p:nvSpPr>
        <p:spPr>
          <a:xfrm>
            <a:off x="525718" y="775403"/>
            <a:ext cx="5512288" cy="747037"/>
          </a:xfrm>
        </p:spPr>
        <p:txBody>
          <a:bodyPr anchor="t">
            <a:normAutofit/>
          </a:bodyPr>
          <a:lstStyle/>
          <a:p>
            <a:r>
              <a:rPr lang="zh-CN">
                <a:latin typeface="Georgia Pro Semibold"/>
                <a:cs typeface="Arial"/>
              </a:rPr>
              <a:t>Amazon Prime</a:t>
            </a:r>
            <a:endParaRPr lang="zh-CN"/>
          </a:p>
        </p:txBody>
      </p:sp>
      <p:grpSp>
        <p:nvGrpSpPr>
          <p:cNvPr id="13"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4" name="内容占位符 3" descr="图表&#10;&#10;已自动生成说明">
            <a:extLst>
              <a:ext uri="{FF2B5EF4-FFF2-40B4-BE49-F238E27FC236}">
                <a16:creationId xmlns:a16="http://schemas.microsoft.com/office/drawing/2014/main" id="{CCB95015-9B49-C19A-01B2-07CF8AF3D0D4}"/>
              </a:ext>
            </a:extLst>
          </p:cNvPr>
          <p:cNvPicPr>
            <a:picLocks noChangeAspect="1"/>
          </p:cNvPicPr>
          <p:nvPr/>
        </p:nvPicPr>
        <p:blipFill>
          <a:blip r:embed="rId2"/>
          <a:stretch>
            <a:fillRect/>
          </a:stretch>
        </p:blipFill>
        <p:spPr>
          <a:xfrm>
            <a:off x="375086" y="1832507"/>
            <a:ext cx="6776702" cy="3788876"/>
          </a:xfrm>
          <a:prstGeom prst="rect">
            <a:avLst/>
          </a:prstGeom>
        </p:spPr>
      </p:pic>
      <p:sp>
        <p:nvSpPr>
          <p:cNvPr id="8" name="Content Placeholder 7">
            <a:extLst>
              <a:ext uri="{FF2B5EF4-FFF2-40B4-BE49-F238E27FC236}">
                <a16:creationId xmlns:a16="http://schemas.microsoft.com/office/drawing/2014/main" id="{6458F953-5903-7A04-D777-F55164A30934}"/>
              </a:ext>
            </a:extLst>
          </p:cNvPr>
          <p:cNvSpPr>
            <a:spLocks noGrp="1"/>
          </p:cNvSpPr>
          <p:nvPr>
            <p:ph idx="1"/>
          </p:nvPr>
        </p:nvSpPr>
        <p:spPr>
          <a:xfrm>
            <a:off x="7539415" y="1209941"/>
            <a:ext cx="4159233" cy="5144455"/>
          </a:xfrm>
        </p:spPr>
        <p:txBody>
          <a:bodyPr vert="horz" lIns="91440" tIns="45720" rIns="91440" bIns="45720" rtlCol="0" anchor="t">
            <a:normAutofit/>
          </a:bodyPr>
          <a:lstStyle/>
          <a:p>
            <a:r>
              <a:rPr lang="en-US" sz="2400">
                <a:latin typeface="Avenir Next LT Pro Light"/>
                <a:cs typeface="Arial"/>
              </a:rPr>
              <a:t>About 81% videos are movies in Amazon Prime.</a:t>
            </a:r>
            <a:endParaRPr lang="zh-CN" altLang="en-US" sz="2400">
              <a:latin typeface="Avenir Next LT Pro Light"/>
            </a:endParaRPr>
          </a:p>
          <a:p>
            <a:r>
              <a:rPr lang="en-US" sz="2400">
                <a:latin typeface="Avenir Next LT Pro Light"/>
                <a:cs typeface="Arial"/>
              </a:rPr>
              <a:t>Length of most movies are about 90 minutes.</a:t>
            </a:r>
            <a:endParaRPr lang="en-US" sz="2400">
              <a:latin typeface="Avenir Next LT Pro Light"/>
            </a:endParaRPr>
          </a:p>
          <a:p>
            <a:r>
              <a:rPr lang="en-US" sz="2400">
                <a:latin typeface="Avenir Next LT Pro Light"/>
                <a:cs typeface="Arial"/>
              </a:rPr>
              <a:t>There are some movies that have very long duration.</a:t>
            </a:r>
            <a:endParaRPr lang="en-US" sz="2400">
              <a:latin typeface="Avenir Next LT Pro Light"/>
            </a:endParaRPr>
          </a:p>
          <a:p>
            <a:r>
              <a:rPr lang="en-US" sz="2400">
                <a:latin typeface="Avenir Next LT Pro Light"/>
                <a:cs typeface="Arial"/>
              </a:rPr>
              <a:t>Most TV shows have just one season.</a:t>
            </a:r>
            <a:endParaRPr lang="en-US" sz="2400">
              <a:latin typeface="Avenir Next LT Pro Light"/>
            </a:endParaRPr>
          </a:p>
        </p:txBody>
      </p:sp>
      <p:sp>
        <p:nvSpPr>
          <p:cNvPr id="21" name="Freeform: Shape 20">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oup 22">
            <a:extLst>
              <a:ext uri="{FF2B5EF4-FFF2-40B4-BE49-F238E27FC236}">
                <a16:creationId xmlns:a16="http://schemas.microsoft.com/office/drawing/2014/main" id="{A6DA475A-533E-4A16-A83E-0171FFB6D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9EB076CD-5E1A-4B4E-8434-EB36C96CD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F6EB8026-10C9-4869-9F11-AD4C064F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C49D45E4-020D-4F13-BA0F-A5307EA2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9C88C3FA-F709-4D00-9E6D-882DB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7EDA809C-8B77-4778-9050-82BA49976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592CBFFA-9E14-4482-8D59-A989BAD45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D801BD80-BE9E-4AFB-BEF4-435B40BD2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83394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标题 1">
            <a:extLst>
              <a:ext uri="{FF2B5EF4-FFF2-40B4-BE49-F238E27FC236}">
                <a16:creationId xmlns:a16="http://schemas.microsoft.com/office/drawing/2014/main" id="{B255B75E-7044-BF9F-70F2-17613B9B12D1}"/>
              </a:ext>
            </a:extLst>
          </p:cNvPr>
          <p:cNvSpPr>
            <a:spLocks noGrp="1"/>
          </p:cNvSpPr>
          <p:nvPr>
            <p:ph type="title"/>
          </p:nvPr>
        </p:nvSpPr>
        <p:spPr>
          <a:xfrm>
            <a:off x="525718" y="775403"/>
            <a:ext cx="5512288" cy="883108"/>
          </a:xfrm>
        </p:spPr>
        <p:txBody>
          <a:bodyPr anchor="t">
            <a:normAutofit/>
          </a:bodyPr>
          <a:lstStyle/>
          <a:p>
            <a:r>
              <a:rPr lang="zh-CN"/>
              <a:t>Disney Plus</a:t>
            </a:r>
          </a:p>
        </p:txBody>
      </p:sp>
      <p:grpSp>
        <p:nvGrpSpPr>
          <p:cNvPr id="13"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4" name="内容占位符 3" descr="图表&#10;&#10;已自动生成说明">
            <a:extLst>
              <a:ext uri="{FF2B5EF4-FFF2-40B4-BE49-F238E27FC236}">
                <a16:creationId xmlns:a16="http://schemas.microsoft.com/office/drawing/2014/main" id="{A740974A-1414-1A9D-5F70-480668DB4F13}"/>
              </a:ext>
            </a:extLst>
          </p:cNvPr>
          <p:cNvPicPr>
            <a:picLocks noChangeAspect="1"/>
          </p:cNvPicPr>
          <p:nvPr/>
        </p:nvPicPr>
        <p:blipFill>
          <a:blip r:embed="rId2"/>
          <a:stretch>
            <a:fillRect/>
          </a:stretch>
        </p:blipFill>
        <p:spPr>
          <a:xfrm>
            <a:off x="442939" y="1856707"/>
            <a:ext cx="6875077" cy="3883535"/>
          </a:xfrm>
          <a:prstGeom prst="rect">
            <a:avLst/>
          </a:prstGeom>
        </p:spPr>
      </p:pic>
      <p:sp>
        <p:nvSpPr>
          <p:cNvPr id="8" name="Content Placeholder 7">
            <a:extLst>
              <a:ext uri="{FF2B5EF4-FFF2-40B4-BE49-F238E27FC236}">
                <a16:creationId xmlns:a16="http://schemas.microsoft.com/office/drawing/2014/main" id="{278931AD-78FB-7BD9-7B45-36C3A049894B}"/>
              </a:ext>
            </a:extLst>
          </p:cNvPr>
          <p:cNvSpPr>
            <a:spLocks noGrp="1"/>
          </p:cNvSpPr>
          <p:nvPr>
            <p:ph idx="1"/>
          </p:nvPr>
        </p:nvSpPr>
        <p:spPr>
          <a:xfrm>
            <a:off x="7686212" y="1332650"/>
            <a:ext cx="4159233" cy="5144455"/>
          </a:xfrm>
        </p:spPr>
        <p:txBody>
          <a:bodyPr vert="horz" lIns="91440" tIns="45720" rIns="91440" bIns="45720" rtlCol="0" anchor="t">
            <a:normAutofit/>
          </a:bodyPr>
          <a:lstStyle/>
          <a:p>
            <a:r>
              <a:rPr lang="en-US" sz="2400">
                <a:latin typeface="Avenir Next LT Pro Light"/>
                <a:cs typeface="Arial"/>
              </a:rPr>
              <a:t>About 73% videos are movies in Disney Plus.</a:t>
            </a:r>
            <a:endParaRPr lang="zh-CN" altLang="en-US" sz="2400">
              <a:latin typeface="Avenir Next LT Pro Light"/>
            </a:endParaRPr>
          </a:p>
          <a:p>
            <a:r>
              <a:rPr lang="en-US" sz="2400">
                <a:latin typeface="Avenir Next LT Pro Light"/>
                <a:cs typeface="Arial"/>
              </a:rPr>
              <a:t>There are multiple peaks in the movie length curve: 3, 44 and 90 minutes.</a:t>
            </a:r>
            <a:endParaRPr lang="en-US" sz="2400">
              <a:latin typeface="Avenir Next LT Pro Light"/>
            </a:endParaRPr>
          </a:p>
          <a:p>
            <a:r>
              <a:rPr lang="en-US" sz="2400">
                <a:latin typeface="Avenir Next LT Pro Light"/>
                <a:cs typeface="Arial"/>
              </a:rPr>
              <a:t>Most TV shows have just one season.</a:t>
            </a:r>
            <a:endParaRPr lang="en-US" sz="2400">
              <a:latin typeface="Avenir Next LT Pro Light"/>
            </a:endParaRPr>
          </a:p>
          <a:p>
            <a:br>
              <a:rPr lang="en-US"/>
            </a:br>
            <a:endParaRPr lang="en-US">
              <a:latin typeface="Avenir Next LT Pro Light"/>
            </a:endParaRPr>
          </a:p>
        </p:txBody>
      </p:sp>
      <p:sp>
        <p:nvSpPr>
          <p:cNvPr id="21" name="Freeform: Shape 20">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oup 22">
            <a:extLst>
              <a:ext uri="{FF2B5EF4-FFF2-40B4-BE49-F238E27FC236}">
                <a16:creationId xmlns:a16="http://schemas.microsoft.com/office/drawing/2014/main" id="{A6DA475A-533E-4A16-A83E-0171FFB6D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9EB076CD-5E1A-4B4E-8434-EB36C96CD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F6EB8026-10C9-4869-9F11-AD4C064F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C49D45E4-020D-4F13-BA0F-A5307EA2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9C88C3FA-F709-4D00-9E6D-882DB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7EDA809C-8B77-4778-9050-82BA49976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592CBFFA-9E14-4482-8D59-A989BAD45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D801BD80-BE9E-4AFB-BEF4-435B40BD2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05628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标题 1">
            <a:extLst>
              <a:ext uri="{FF2B5EF4-FFF2-40B4-BE49-F238E27FC236}">
                <a16:creationId xmlns:a16="http://schemas.microsoft.com/office/drawing/2014/main" id="{715A4EC3-EDC5-61BF-6C67-9F7D12A8304D}"/>
              </a:ext>
            </a:extLst>
          </p:cNvPr>
          <p:cNvSpPr>
            <a:spLocks noGrp="1"/>
          </p:cNvSpPr>
          <p:nvPr>
            <p:ph type="title"/>
          </p:nvPr>
        </p:nvSpPr>
        <p:spPr>
          <a:xfrm>
            <a:off x="525718" y="775403"/>
            <a:ext cx="5512288" cy="563341"/>
          </a:xfrm>
        </p:spPr>
        <p:txBody>
          <a:bodyPr anchor="t">
            <a:normAutofit fontScale="90000"/>
          </a:bodyPr>
          <a:lstStyle/>
          <a:p>
            <a:r>
              <a:rPr lang="zh-CN"/>
              <a:t>Netflix</a:t>
            </a:r>
          </a:p>
        </p:txBody>
      </p:sp>
      <p:grpSp>
        <p:nvGrpSpPr>
          <p:cNvPr id="13"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4" name="内容占位符 3" descr="图形用户界面, 图表, 应用程序&#10;&#10;已自动生成说明">
            <a:extLst>
              <a:ext uri="{FF2B5EF4-FFF2-40B4-BE49-F238E27FC236}">
                <a16:creationId xmlns:a16="http://schemas.microsoft.com/office/drawing/2014/main" id="{6146CD8F-DC03-65F5-3BD6-1EACF663E9D3}"/>
              </a:ext>
            </a:extLst>
          </p:cNvPr>
          <p:cNvPicPr>
            <a:picLocks noChangeAspect="1"/>
          </p:cNvPicPr>
          <p:nvPr/>
        </p:nvPicPr>
        <p:blipFill>
          <a:blip r:embed="rId2"/>
          <a:stretch>
            <a:fillRect/>
          </a:stretch>
        </p:blipFill>
        <p:spPr>
          <a:xfrm>
            <a:off x="429208" y="1802586"/>
            <a:ext cx="6758375" cy="3710318"/>
          </a:xfrm>
          <a:prstGeom prst="rect">
            <a:avLst/>
          </a:prstGeom>
        </p:spPr>
      </p:pic>
      <p:sp>
        <p:nvSpPr>
          <p:cNvPr id="8" name="Content Placeholder 7">
            <a:extLst>
              <a:ext uri="{FF2B5EF4-FFF2-40B4-BE49-F238E27FC236}">
                <a16:creationId xmlns:a16="http://schemas.microsoft.com/office/drawing/2014/main" id="{20E24E76-AAAD-5A00-C1DF-3C46C7FA722B}"/>
              </a:ext>
            </a:extLst>
          </p:cNvPr>
          <p:cNvSpPr>
            <a:spLocks noGrp="1"/>
          </p:cNvSpPr>
          <p:nvPr>
            <p:ph idx="1"/>
          </p:nvPr>
        </p:nvSpPr>
        <p:spPr>
          <a:xfrm>
            <a:off x="7535554" y="1181746"/>
            <a:ext cx="4159233" cy="5144455"/>
          </a:xfrm>
        </p:spPr>
        <p:txBody>
          <a:bodyPr vert="horz" lIns="91440" tIns="45720" rIns="91440" bIns="45720" rtlCol="0" anchor="t">
            <a:normAutofit/>
          </a:bodyPr>
          <a:lstStyle/>
          <a:p>
            <a:r>
              <a:rPr lang="en-US" sz="2400">
                <a:latin typeface="Avenir Next LT Pro Light"/>
                <a:cs typeface="Arial"/>
              </a:rPr>
              <a:t>About 70% videos are movies in Netflix.</a:t>
            </a:r>
            <a:endParaRPr lang="zh-CN" altLang="en-US" sz="2400">
              <a:latin typeface="Avenir Next LT Pro Light"/>
            </a:endParaRPr>
          </a:p>
          <a:p>
            <a:r>
              <a:rPr lang="en-US" sz="2400">
                <a:latin typeface="Avenir Next LT Pro Light"/>
                <a:cs typeface="Arial"/>
              </a:rPr>
              <a:t>Length of most movies are about 90 minutes.</a:t>
            </a:r>
            <a:endParaRPr lang="en-US" sz="2400">
              <a:latin typeface="Avenir Next LT Pro Light"/>
            </a:endParaRPr>
          </a:p>
          <a:p>
            <a:r>
              <a:rPr lang="en-US" sz="2400">
                <a:latin typeface="Avenir Next LT Pro Light"/>
                <a:cs typeface="Arial"/>
              </a:rPr>
              <a:t>Most TV shows have just one season.</a:t>
            </a:r>
            <a:endParaRPr lang="en-US" sz="2400">
              <a:latin typeface="Avenir Next LT Pro Light"/>
            </a:endParaRPr>
          </a:p>
          <a:p>
            <a:br>
              <a:rPr lang="en-US"/>
            </a:br>
            <a:endParaRPr lang="en-US" sz="2400">
              <a:latin typeface="Avenir Next LT Pro Light"/>
            </a:endParaRPr>
          </a:p>
        </p:txBody>
      </p:sp>
      <p:sp>
        <p:nvSpPr>
          <p:cNvPr id="21" name="Freeform: Shape 20">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 name="Group 22">
            <a:extLst>
              <a:ext uri="{FF2B5EF4-FFF2-40B4-BE49-F238E27FC236}">
                <a16:creationId xmlns:a16="http://schemas.microsoft.com/office/drawing/2014/main" id="{A6DA475A-533E-4A16-A83E-0171FFB6D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10732601" y="5351135"/>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id="{9EB076CD-5E1A-4B4E-8434-EB36C96CD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F6EB8026-10C9-4869-9F11-AD4C064F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C49D45E4-020D-4F13-BA0F-A5307EA2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id="{9C88C3FA-F709-4D00-9E6D-882DB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7EDA809C-8B77-4778-9050-82BA49976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592CBFFA-9E14-4482-8D59-A989BAD45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D801BD80-BE9E-4AFB-BEF4-435B40BD2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28854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9DDEF1-53C0-6BB8-3EAA-44E1817C06A8}"/>
              </a:ext>
            </a:extLst>
          </p:cNvPr>
          <p:cNvSpPr>
            <a:spLocks noGrp="1"/>
          </p:cNvSpPr>
          <p:nvPr>
            <p:ph type="title"/>
          </p:nvPr>
        </p:nvSpPr>
        <p:spPr/>
        <p:txBody>
          <a:bodyPr>
            <a:normAutofit/>
          </a:bodyPr>
          <a:lstStyle/>
          <a:p>
            <a:r>
              <a:rPr lang="en-US" altLang="zh-CN">
                <a:latin typeface="Georgia Pro Semibold"/>
                <a:cs typeface="Arial"/>
              </a:rPr>
              <a:t>Visualization: f</a:t>
            </a:r>
            <a:r>
              <a:rPr lang="zh-CN">
                <a:latin typeface="Georgia Pro Semibold"/>
                <a:cs typeface="Arial"/>
              </a:rPr>
              <a:t>in</a:t>
            </a:r>
            <a:r>
              <a:rPr lang="en-US" altLang="zh-CN">
                <a:latin typeface="Georgia Pro Semibold"/>
                <a:cs typeface="Arial"/>
              </a:rPr>
              <a:t>ding and suggestion</a:t>
            </a:r>
            <a:endParaRPr lang="zh-CN"/>
          </a:p>
        </p:txBody>
      </p:sp>
      <p:sp>
        <p:nvSpPr>
          <p:cNvPr id="3" name="内容占位符 2">
            <a:extLst>
              <a:ext uri="{FF2B5EF4-FFF2-40B4-BE49-F238E27FC236}">
                <a16:creationId xmlns:a16="http://schemas.microsoft.com/office/drawing/2014/main" id="{FD56A686-7564-592D-7088-0AB22BE1EB82}"/>
              </a:ext>
            </a:extLst>
          </p:cNvPr>
          <p:cNvSpPr>
            <a:spLocks noGrp="1"/>
          </p:cNvSpPr>
          <p:nvPr>
            <p:ph idx="1"/>
          </p:nvPr>
        </p:nvSpPr>
        <p:spPr>
          <a:xfrm>
            <a:off x="525717" y="2521885"/>
            <a:ext cx="10077557" cy="4181777"/>
          </a:xfrm>
        </p:spPr>
        <p:txBody>
          <a:bodyPr vert="horz" lIns="91440" tIns="45720" rIns="91440" bIns="45720" rtlCol="0" anchor="t">
            <a:noAutofit/>
          </a:bodyPr>
          <a:lstStyle/>
          <a:p>
            <a:pPr marL="285750" indent="-285750">
              <a:buFont typeface="Arial"/>
              <a:buChar char="•"/>
            </a:pPr>
            <a:r>
              <a:rPr lang="zh-CN">
                <a:latin typeface="Avenir Next LT Pro Light"/>
                <a:cs typeface="Arial"/>
              </a:rPr>
              <a:t>Amazon Prime has the most percentage of movies.</a:t>
            </a:r>
            <a:br>
              <a:rPr lang="zh-CN">
                <a:latin typeface="Avenir Next LT Pro Light"/>
                <a:cs typeface="Arial"/>
              </a:rPr>
            </a:br>
            <a:r>
              <a:rPr lang="zh-CN">
                <a:latin typeface="Avenir Next LT Pro Light"/>
                <a:cs typeface="Arial"/>
              </a:rPr>
              <a:t>It can consider to add more TV shows. </a:t>
            </a:r>
            <a:endParaRPr lang="zh-CN">
              <a:latin typeface="Avenir Next LT Pro Light"/>
            </a:endParaRPr>
          </a:p>
          <a:p>
            <a:pPr marL="285750" indent="-285750">
              <a:buFont typeface="Arial"/>
              <a:buChar char="•"/>
            </a:pPr>
            <a:r>
              <a:rPr lang="zh-CN">
                <a:latin typeface="Avenir Next LT Pro Light"/>
                <a:cs typeface="Arial"/>
              </a:rPr>
              <a:t>For all three platforms, most TV shows have just one season.</a:t>
            </a:r>
            <a:br>
              <a:rPr lang="zh-CN">
                <a:latin typeface="Avenir Next LT Pro Light"/>
                <a:cs typeface="Arial"/>
              </a:rPr>
            </a:br>
            <a:r>
              <a:rPr lang="zh-CN">
                <a:latin typeface="Avenir Next LT Pro Light"/>
                <a:cs typeface="Arial"/>
              </a:rPr>
              <a:t>Amazon Prime can </a:t>
            </a:r>
            <a:r>
              <a:rPr lang="en-US" altLang="zh-CN">
                <a:latin typeface="Avenir Next LT Pro Light"/>
                <a:cs typeface="Arial"/>
              </a:rPr>
              <a:t>consider to </a:t>
            </a:r>
            <a:r>
              <a:rPr lang="zh-CN">
                <a:latin typeface="Avenir Next LT Pro Light"/>
                <a:cs typeface="Arial"/>
              </a:rPr>
              <a:t>add more long TV shows to differentiate itself from other competitors after analyzing customers’ acceptance of long TV shows.</a:t>
            </a:r>
            <a:endParaRPr lang="zh-CN">
              <a:latin typeface="Avenir Next LT Pro Light"/>
            </a:endParaRPr>
          </a:p>
          <a:p>
            <a:pPr marL="285750" indent="-285750">
              <a:buFont typeface="Arial"/>
              <a:buChar char="•"/>
            </a:pPr>
            <a:r>
              <a:rPr lang="zh-CN">
                <a:latin typeface="Avenir Next LT Pro Light"/>
                <a:cs typeface="Arial"/>
              </a:rPr>
              <a:t>Amazon Prime can still focus on movies having 90 minutes duration. At the same time，it can also add more shorter movies.</a:t>
            </a:r>
            <a:endParaRPr lang="zh-CN">
              <a:latin typeface="Avenir Next LT Pro Light"/>
            </a:endParaRPr>
          </a:p>
          <a:p>
            <a:endParaRPr lang="zh-CN" altLang="en-US" sz="2400">
              <a:latin typeface="Avenir Next LT Pro Light"/>
            </a:endParaRPr>
          </a:p>
        </p:txBody>
      </p:sp>
    </p:spTree>
    <p:extLst>
      <p:ext uri="{BB962C8B-B14F-4D97-AF65-F5344CB8AC3E}">
        <p14:creationId xmlns:p14="http://schemas.microsoft.com/office/powerpoint/2010/main" val="315903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p:cNvSpPr>
            <a:spLocks noGrp="1"/>
          </p:cNvSpPr>
          <p:nvPr>
            <p:ph type="ctrTitle"/>
          </p:nvPr>
        </p:nvSpPr>
        <p:spPr>
          <a:xfrm>
            <a:off x="525717" y="787068"/>
            <a:ext cx="5566263" cy="1455091"/>
          </a:xfrm>
        </p:spPr>
        <p:txBody>
          <a:bodyPr>
            <a:normAutofit/>
          </a:bodyPr>
          <a:lstStyle/>
          <a:p>
            <a:r>
              <a:rPr lang="en-US" sz="3300" i="0">
                <a:ea typeface="+mj-lt"/>
                <a:cs typeface="+mj-lt"/>
              </a:rPr>
              <a:t>Reflecting on Lessons and Looking Ahead</a:t>
            </a:r>
            <a:endParaRPr lang="en-US"/>
          </a:p>
        </p:txBody>
      </p:sp>
      <p:sp>
        <p:nvSpPr>
          <p:cNvPr id="12" name="Freeform: Shape 11">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39"/>
            <a:ext cx="972241" cy="45719"/>
            <a:chOff x="4886325" y="3371754"/>
            <a:chExt cx="2418492" cy="113728"/>
          </a:xfrm>
          <a:solidFill>
            <a:schemeClr val="accent1"/>
          </a:solidFill>
        </p:grpSpPr>
        <p:sp>
          <p:nvSpPr>
            <p:cNvPr id="15"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6"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7"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p:cNvSpPr>
            <a:spLocks noGrp="1"/>
          </p:cNvSpPr>
          <p:nvPr>
            <p:ph idx="1"/>
          </p:nvPr>
        </p:nvSpPr>
        <p:spPr>
          <a:xfrm>
            <a:off x="525717" y="2796427"/>
            <a:ext cx="5566263" cy="3274503"/>
          </a:xfrm>
        </p:spPr>
        <p:txBody>
          <a:bodyPr vert="horz" lIns="91440" tIns="45720" rIns="91440" bIns="45720" rtlCol="0" anchor="t">
            <a:normAutofit/>
          </a:bodyPr>
          <a:lstStyle/>
          <a:p>
            <a:pPr marL="285750" lvl="0" indent="-285750">
              <a:lnSpc>
                <a:spcPct val="100000"/>
              </a:lnSpc>
              <a:buChar char="•"/>
            </a:pPr>
            <a:endParaRPr lang="en-US" sz="1300"/>
          </a:p>
          <a:p>
            <a:pPr marL="285750" lvl="0" indent="-285750">
              <a:lnSpc>
                <a:spcPct val="100000"/>
              </a:lnSpc>
              <a:buChar char="•"/>
            </a:pPr>
            <a:r>
              <a:rPr lang="en-US" sz="1300" b="1"/>
              <a:t>Embracing Flexibility:</a:t>
            </a:r>
            <a:r>
              <a:rPr lang="en-US" sz="1300"/>
              <a:t> Adaptability in data strategies is key to navigating the dynamic streaming sector</a:t>
            </a:r>
          </a:p>
          <a:p>
            <a:pPr marL="285750" lvl="0" indent="-285750">
              <a:lnSpc>
                <a:spcPct val="100000"/>
              </a:lnSpc>
              <a:buChar char="•"/>
            </a:pPr>
            <a:r>
              <a:rPr lang="en-US" sz="1300" b="1"/>
              <a:t>Importance of Data Governance:</a:t>
            </a:r>
            <a:r>
              <a:rPr lang="en-US" sz="1300"/>
              <a:t> Reinforced the need for robust data management and quality control</a:t>
            </a:r>
          </a:p>
          <a:p>
            <a:pPr marL="285750" lvl="0" indent="-285750">
              <a:lnSpc>
                <a:spcPct val="100000"/>
              </a:lnSpc>
              <a:buChar char="•"/>
            </a:pPr>
            <a:r>
              <a:rPr lang="en-US" sz="1300" b="1"/>
              <a:t>Ethical Analytics:</a:t>
            </a:r>
            <a:r>
              <a:rPr lang="en-US" sz="1300"/>
              <a:t> Continuous focus on ethical considerations and bias mitigation in data analysis</a:t>
            </a:r>
          </a:p>
          <a:p>
            <a:pPr marL="285750" lvl="0" indent="-285750">
              <a:lnSpc>
                <a:spcPct val="100000"/>
              </a:lnSpc>
              <a:buChar char="•"/>
            </a:pPr>
            <a:r>
              <a:rPr lang="en-US" sz="1300" b="1"/>
              <a:t>Future Improvements:</a:t>
            </a:r>
            <a:r>
              <a:rPr lang="en-US" sz="1300"/>
              <a:t> Integration of real-time data analytics and enhanced machine learning algorithms for deeper insights</a:t>
            </a:r>
          </a:p>
          <a:p>
            <a:pPr marL="285750" lvl="0" indent="-285750">
              <a:lnSpc>
                <a:spcPct val="100000"/>
              </a:lnSpc>
              <a:buChar char="•"/>
            </a:pPr>
            <a:r>
              <a:rPr lang="en-US" sz="1300" b="1"/>
              <a:t>Ongoing Evolution:</a:t>
            </a:r>
            <a:r>
              <a:rPr lang="en-US" sz="1300"/>
              <a:t> Commitment to evolving our analytics capabilities in line with industry trends and technological advancements</a:t>
            </a:r>
          </a:p>
        </p:txBody>
      </p:sp>
      <p:pic>
        <p:nvPicPr>
          <p:cNvPr id="6" name="Picture 5" descr="3D Hologram from iPad">
            <a:extLst>
              <a:ext uri="{FF2B5EF4-FFF2-40B4-BE49-F238E27FC236}">
                <a16:creationId xmlns:a16="http://schemas.microsoft.com/office/drawing/2014/main" id="{2F807C01-A369-ECCA-EE9D-97334FEC43D3}"/>
              </a:ext>
            </a:extLst>
          </p:cNvPr>
          <p:cNvPicPr>
            <a:picLocks noChangeAspect="1"/>
          </p:cNvPicPr>
          <p:nvPr/>
        </p:nvPicPr>
        <p:blipFill rotWithShape="1">
          <a:blip r:embed="rId2"/>
          <a:srcRect l="17210" r="27778" b="-3"/>
          <a:stretch/>
        </p:blipFill>
        <p:spPr>
          <a:xfrm>
            <a:off x="6531789" y="10"/>
            <a:ext cx="5660211" cy="6857990"/>
          </a:xfrm>
          <a:prstGeom prst="rect">
            <a:avLst/>
          </a:prstGeom>
        </p:spPr>
      </p:pic>
      <p:sp>
        <p:nvSpPr>
          <p:cNvPr id="22" name="Freeform: Shape 21">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 name="Group 23">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30"/>
            <a:ext cx="886141" cy="802497"/>
            <a:chOff x="10948005" y="3272152"/>
            <a:chExt cx="868640" cy="786648"/>
          </a:xfrm>
          <a:solidFill>
            <a:schemeClr val="accent1"/>
          </a:solidFill>
        </p:grpSpPr>
        <p:sp>
          <p:nvSpPr>
            <p:cNvPr id="25" name="Freeform: Shape 24">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Freeform: Shape 26">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58731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p:cNvSpPr>
            <a:spLocks noGrp="1"/>
          </p:cNvSpPr>
          <p:nvPr>
            <p:ph type="ctrTitle"/>
          </p:nvPr>
        </p:nvSpPr>
        <p:spPr>
          <a:xfrm>
            <a:off x="564893" y="2704302"/>
            <a:ext cx="4372570" cy="2086665"/>
          </a:xfrm>
        </p:spPr>
        <p:txBody>
          <a:bodyPr anchor="t">
            <a:normAutofit fontScale="90000"/>
          </a:bodyPr>
          <a:lstStyle/>
          <a:p>
            <a:r>
              <a:rPr lang="en-US"/>
              <a:t>Challenges Faced</a:t>
            </a:r>
            <a:br>
              <a:rPr lang="en-US"/>
            </a:br>
            <a:br>
              <a:rPr lang="en-US"/>
            </a:br>
            <a:r>
              <a:rPr lang="en-US"/>
              <a:t>How we overcame...</a:t>
            </a:r>
          </a:p>
        </p:txBody>
      </p:sp>
      <p:sp>
        <p:nvSpPr>
          <p:cNvPr id="12" name="Freeform: Shape 11">
            <a:extLst>
              <a:ext uri="{FF2B5EF4-FFF2-40B4-BE49-F238E27FC236}">
                <a16:creationId xmlns:a16="http://schemas.microsoft.com/office/drawing/2014/main" id="{3ED2C98F-B668-4CD9-862F-6BF4AE5D2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3976378" cy="127377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6">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6" name="Content Placeholder">
            <a:extLst>
              <a:ext uri="{FF2B5EF4-FFF2-40B4-BE49-F238E27FC236}">
                <a16:creationId xmlns:a16="http://schemas.microsoft.com/office/drawing/2014/main" id="{E3D02DF5-6E3C-1487-F45C-987396F44C26}"/>
              </a:ext>
            </a:extLst>
          </p:cNvPr>
          <p:cNvGraphicFramePr>
            <a:graphicFrameLocks noGrp="1"/>
          </p:cNvGraphicFramePr>
          <p:nvPr>
            <p:ph idx="1"/>
            <p:extLst>
              <p:ext uri="{D42A27DB-BD31-4B8C-83A1-F6EECF244321}">
                <p14:modId xmlns:p14="http://schemas.microsoft.com/office/powerpoint/2010/main" val="366197746"/>
              </p:ext>
            </p:extLst>
          </p:nvPr>
        </p:nvGraphicFramePr>
        <p:xfrm>
          <a:off x="5093142" y="754907"/>
          <a:ext cx="6449246" cy="5487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8544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p:cNvSpPr>
            <a:spLocks noGrp="1"/>
          </p:cNvSpPr>
          <p:nvPr>
            <p:ph type="ctrTitle"/>
          </p:nvPr>
        </p:nvSpPr>
        <p:spPr>
          <a:xfrm>
            <a:off x="555" y="1085689"/>
            <a:ext cx="6091425" cy="1156470"/>
          </a:xfrm>
        </p:spPr>
        <p:txBody>
          <a:bodyPr>
            <a:noAutofit/>
          </a:bodyPr>
          <a:lstStyle/>
          <a:p>
            <a:r>
              <a:rPr lang="en-US" i="0">
                <a:ea typeface="+mj-lt"/>
                <a:cs typeface="+mj-lt"/>
              </a:rPr>
              <a:t>Amazon Prime Video: Streaming with a Purpose</a:t>
            </a:r>
            <a:endParaRPr lang="en-US">
              <a:ea typeface="+mj-lt"/>
              <a:cs typeface="+mj-lt"/>
            </a:endParaRPr>
          </a:p>
        </p:txBody>
      </p:sp>
      <p:sp>
        <p:nvSpPr>
          <p:cNvPr id="12" name="Freeform: Shape 11">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39"/>
            <a:ext cx="972241" cy="45719"/>
            <a:chOff x="4886325" y="3371754"/>
            <a:chExt cx="2418492" cy="113728"/>
          </a:xfrm>
          <a:solidFill>
            <a:schemeClr val="accent1"/>
          </a:solidFill>
        </p:grpSpPr>
        <p:sp>
          <p:nvSpPr>
            <p:cNvPr id="15"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6"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7"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p:cNvSpPr>
            <a:spLocks noGrp="1"/>
          </p:cNvSpPr>
          <p:nvPr>
            <p:ph idx="1"/>
          </p:nvPr>
        </p:nvSpPr>
        <p:spPr>
          <a:xfrm>
            <a:off x="525717" y="2796427"/>
            <a:ext cx="5566263" cy="3274503"/>
          </a:xfrm>
        </p:spPr>
        <p:txBody>
          <a:bodyPr vert="horz" lIns="91440" tIns="45720" rIns="91440" bIns="45720" rtlCol="0" anchor="t">
            <a:normAutofit/>
          </a:bodyPr>
          <a:lstStyle/>
          <a:p>
            <a:pPr lvl="0">
              <a:lnSpc>
                <a:spcPct val="100000"/>
              </a:lnSpc>
            </a:pPr>
            <a:endParaRPr lang="en-US" sz="1300"/>
          </a:p>
          <a:p>
            <a:pPr marL="285750" lvl="1" indent="-285750">
              <a:lnSpc>
                <a:spcPct val="100000"/>
              </a:lnSpc>
            </a:pPr>
            <a:r>
              <a:rPr lang="en-US" sz="1300" b="1"/>
              <a:t>Business Model:</a:t>
            </a:r>
            <a:r>
              <a:rPr lang="en-US" sz="1300"/>
              <a:t> Subscription-based digital streaming with on-demand movies, TV shows, and originals</a:t>
            </a:r>
          </a:p>
          <a:p>
            <a:pPr marL="285750" lvl="1" indent="-285750">
              <a:lnSpc>
                <a:spcPct val="100000"/>
              </a:lnSpc>
            </a:pPr>
            <a:r>
              <a:rPr lang="en-US" sz="1300" b="1"/>
              <a:t>Unique Selling Proposition: </a:t>
            </a:r>
            <a:r>
              <a:rPr lang="en-US" sz="1300"/>
              <a:t>Diverse content range, including Amazon Originals, integrated with Prime benefits</a:t>
            </a:r>
          </a:p>
          <a:p>
            <a:pPr marL="285750" lvl="1" indent="-285750">
              <a:lnSpc>
                <a:spcPct val="100000"/>
              </a:lnSpc>
            </a:pPr>
            <a:r>
              <a:rPr lang="en-US" sz="1300" b="1"/>
              <a:t>Market Position:</a:t>
            </a:r>
            <a:r>
              <a:rPr lang="en-US" sz="1300"/>
              <a:t> Global availability, offering a wide array of content to cater to varied tastes</a:t>
            </a:r>
          </a:p>
          <a:p>
            <a:pPr marL="285750" lvl="1" indent="-285750">
              <a:lnSpc>
                <a:spcPct val="100000"/>
              </a:lnSpc>
            </a:pPr>
            <a:r>
              <a:rPr lang="en-US" sz="1300" b="1"/>
              <a:t>Industry Impact:</a:t>
            </a:r>
            <a:r>
              <a:rPr lang="en-US" sz="1300"/>
              <a:t> Innovating in streaming with features like X-Ray and integration with Amazon services</a:t>
            </a:r>
          </a:p>
          <a:p>
            <a:pPr marL="285750" lvl="1" indent="-285750">
              <a:lnSpc>
                <a:spcPct val="100000"/>
              </a:lnSpc>
            </a:pPr>
            <a:r>
              <a:rPr lang="en-US" sz="1300" b="1"/>
              <a:t>Purpose:</a:t>
            </a:r>
            <a:r>
              <a:rPr lang="en-US" sz="1300"/>
              <a:t> To revolutionize the streaming experience, connecting global audiences with diverse, high-quality content and pioneering viewer technologies</a:t>
            </a:r>
          </a:p>
        </p:txBody>
      </p:sp>
      <p:pic>
        <p:nvPicPr>
          <p:cNvPr id="6" name="Picture 5">
            <a:extLst>
              <a:ext uri="{FF2B5EF4-FFF2-40B4-BE49-F238E27FC236}">
                <a16:creationId xmlns:a16="http://schemas.microsoft.com/office/drawing/2014/main" id="{42A3331B-C454-AA5E-55F3-BCB9BCFFF9E8}"/>
              </a:ext>
            </a:extLst>
          </p:cNvPr>
          <p:cNvPicPr>
            <a:picLocks noChangeAspect="1"/>
          </p:cNvPicPr>
          <p:nvPr/>
        </p:nvPicPr>
        <p:blipFill rotWithShape="1">
          <a:blip r:embed="rId2"/>
          <a:srcRect l="39418" r="17058" b="6250"/>
          <a:stretch/>
        </p:blipFill>
        <p:spPr>
          <a:xfrm>
            <a:off x="6531789" y="10"/>
            <a:ext cx="5660211" cy="6857990"/>
          </a:xfrm>
          <a:prstGeom prst="rect">
            <a:avLst/>
          </a:prstGeom>
        </p:spPr>
      </p:pic>
      <p:sp>
        <p:nvSpPr>
          <p:cNvPr id="22" name="Freeform: Shape 21">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 name="Group 23">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30"/>
            <a:ext cx="886141" cy="802497"/>
            <a:chOff x="10948005" y="3272152"/>
            <a:chExt cx="868640" cy="786648"/>
          </a:xfrm>
          <a:solidFill>
            <a:schemeClr val="accent1"/>
          </a:solidFill>
        </p:grpSpPr>
        <p:sp>
          <p:nvSpPr>
            <p:cNvPr id="25" name="Freeform: Shape 24">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Freeform: Shape 26">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78862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p:cNvSpPr>
            <a:spLocks noGrp="1"/>
          </p:cNvSpPr>
          <p:nvPr>
            <p:ph type="ctrTitle"/>
          </p:nvPr>
        </p:nvSpPr>
        <p:spPr>
          <a:xfrm>
            <a:off x="525717" y="696952"/>
            <a:ext cx="10077196" cy="821794"/>
          </a:xfrm>
        </p:spPr>
        <p:txBody>
          <a:bodyPr>
            <a:normAutofit/>
          </a:bodyPr>
          <a:lstStyle/>
          <a:p>
            <a:r>
              <a:rPr lang="en-US"/>
              <a:t> Conclusion and Q&amp;A</a:t>
            </a:r>
          </a:p>
        </p:txBody>
      </p:sp>
      <p:grpSp>
        <p:nvGrpSpPr>
          <p:cNvPr id="34" name="Graphic 78">
            <a:extLst>
              <a:ext uri="{FF2B5EF4-FFF2-40B4-BE49-F238E27FC236}">
                <a16:creationId xmlns:a16="http://schemas.microsoft.com/office/drawing/2014/main" id="{BC3D4A83-1EFA-4B2C-B330-849E358950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1708815"/>
            <a:ext cx="972241" cy="45718"/>
            <a:chOff x="4886325" y="3371754"/>
            <a:chExt cx="2418492" cy="113728"/>
          </a:xfrm>
          <a:solidFill>
            <a:schemeClr val="accent1"/>
          </a:solidFill>
        </p:grpSpPr>
        <p:sp>
          <p:nvSpPr>
            <p:cNvPr id="20" name="Graphic 78">
              <a:extLst>
                <a:ext uri="{FF2B5EF4-FFF2-40B4-BE49-F238E27FC236}">
                  <a16:creationId xmlns:a16="http://schemas.microsoft.com/office/drawing/2014/main" id="{3508E11F-ACA4-405C-A9FA-2577500EA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1" name="Graphic 78">
              <a:extLst>
                <a:ext uri="{FF2B5EF4-FFF2-40B4-BE49-F238E27FC236}">
                  <a16:creationId xmlns:a16="http://schemas.microsoft.com/office/drawing/2014/main" id="{82B1CDA4-B2EA-4968-8276-0552D6D7446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2" name="Graphic 78">
                <a:extLst>
                  <a:ext uri="{FF2B5EF4-FFF2-40B4-BE49-F238E27FC236}">
                    <a16:creationId xmlns:a16="http://schemas.microsoft.com/office/drawing/2014/main" id="{F4337472-CDEB-4AFE-BBB9-5A11CA470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3" name="Graphic 78">
                <a:extLst>
                  <a:ext uri="{FF2B5EF4-FFF2-40B4-BE49-F238E27FC236}">
                    <a16:creationId xmlns:a16="http://schemas.microsoft.com/office/drawing/2014/main" id="{6CD67A6D-EAE7-4891-ACC9-4AC0CCF44A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4" name="Graphic 78">
                <a:extLst>
                  <a:ext uri="{FF2B5EF4-FFF2-40B4-BE49-F238E27FC236}">
                    <a16:creationId xmlns:a16="http://schemas.microsoft.com/office/drawing/2014/main" id="{F1769489-D4BC-4B3B-9E23-87FCFDAB4E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5" name="Graphic 78">
                <a:extLst>
                  <a:ext uri="{FF2B5EF4-FFF2-40B4-BE49-F238E27FC236}">
                    <a16:creationId xmlns:a16="http://schemas.microsoft.com/office/drawing/2014/main" id="{13E13021-8923-4A4D-84FA-DA886E292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5" name="Freeform: Shape 34">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84683" y="5165905"/>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6" name="Content Placeholder">
            <a:extLst>
              <a:ext uri="{FF2B5EF4-FFF2-40B4-BE49-F238E27FC236}">
                <a16:creationId xmlns:a16="http://schemas.microsoft.com/office/drawing/2014/main" id="{772CD088-52F6-DF4A-E225-9667DA12592C}"/>
              </a:ext>
            </a:extLst>
          </p:cNvPr>
          <p:cNvGraphicFramePr>
            <a:graphicFrameLocks noGrp="1"/>
          </p:cNvGraphicFramePr>
          <p:nvPr>
            <p:ph idx="1"/>
            <p:extLst>
              <p:ext uri="{D42A27DB-BD31-4B8C-83A1-F6EECF244321}">
                <p14:modId xmlns:p14="http://schemas.microsoft.com/office/powerpoint/2010/main" val="3508835253"/>
              </p:ext>
            </p:extLst>
          </p:nvPr>
        </p:nvGraphicFramePr>
        <p:xfrm>
          <a:off x="525462" y="1804163"/>
          <a:ext cx="11004385" cy="4407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979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p:cNvSpPr>
            <a:spLocks noGrp="1"/>
          </p:cNvSpPr>
          <p:nvPr>
            <p:ph type="ctrTitle"/>
          </p:nvPr>
        </p:nvSpPr>
        <p:spPr>
          <a:xfrm>
            <a:off x="525717" y="787068"/>
            <a:ext cx="5566263" cy="1455091"/>
          </a:xfrm>
        </p:spPr>
        <p:txBody>
          <a:bodyPr>
            <a:normAutofit/>
          </a:bodyPr>
          <a:lstStyle/>
          <a:p>
            <a:r>
              <a:rPr lang="en-US" i="0">
                <a:ea typeface="+mj-lt"/>
                <a:cs typeface="+mj-lt"/>
              </a:rPr>
              <a:t>Navigating Market Challenges</a:t>
            </a:r>
            <a:endParaRPr lang="en-US">
              <a:ea typeface="+mj-lt"/>
              <a:cs typeface="+mj-lt"/>
            </a:endParaRPr>
          </a:p>
        </p:txBody>
      </p:sp>
      <p:sp>
        <p:nvSpPr>
          <p:cNvPr id="12" name="Freeform: Shape 11">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39"/>
            <a:ext cx="972241" cy="45719"/>
            <a:chOff x="4886325" y="3371754"/>
            <a:chExt cx="2418492" cy="113728"/>
          </a:xfrm>
          <a:solidFill>
            <a:schemeClr val="accent1"/>
          </a:solidFill>
        </p:grpSpPr>
        <p:sp>
          <p:nvSpPr>
            <p:cNvPr id="15"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6"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7"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p:cNvSpPr>
            <a:spLocks noGrp="1"/>
          </p:cNvSpPr>
          <p:nvPr>
            <p:ph idx="1"/>
          </p:nvPr>
        </p:nvSpPr>
        <p:spPr>
          <a:xfrm>
            <a:off x="525717" y="2796427"/>
            <a:ext cx="5566263" cy="3274503"/>
          </a:xfrm>
        </p:spPr>
        <p:txBody>
          <a:bodyPr vert="horz" lIns="91440" tIns="45720" rIns="91440" bIns="45720" rtlCol="0" anchor="t">
            <a:normAutofit/>
          </a:bodyPr>
          <a:lstStyle/>
          <a:p>
            <a:pPr lvl="0"/>
            <a:endParaRPr lang="en-US"/>
          </a:p>
          <a:p>
            <a:pPr marL="342900" lvl="1" indent="-342900"/>
            <a:r>
              <a:rPr lang="en-US" sz="2000"/>
              <a:t>Despite its strong presence, Amazon Prime Video contends with issues in maintaining viewer engagement and adapting to fast-changing consumer preferences</a:t>
            </a:r>
          </a:p>
          <a:p>
            <a:pPr marL="342900" lvl="1" indent="-342900"/>
            <a:r>
              <a:rPr lang="en-US" sz="2000"/>
              <a:t>Faces the challenge of standing out in an intensely competitive industry</a:t>
            </a:r>
          </a:p>
        </p:txBody>
      </p:sp>
      <p:pic>
        <p:nvPicPr>
          <p:cNvPr id="6" name="Picture 5" descr="One in a crowd">
            <a:extLst>
              <a:ext uri="{FF2B5EF4-FFF2-40B4-BE49-F238E27FC236}">
                <a16:creationId xmlns:a16="http://schemas.microsoft.com/office/drawing/2014/main" id="{628331D0-661D-4C3E-5B2D-6D26BD0BC45C}"/>
              </a:ext>
            </a:extLst>
          </p:cNvPr>
          <p:cNvPicPr>
            <a:picLocks noChangeAspect="1"/>
          </p:cNvPicPr>
          <p:nvPr/>
        </p:nvPicPr>
        <p:blipFill rotWithShape="1">
          <a:blip r:embed="rId2"/>
          <a:srcRect l="22688" r="15414" b="4"/>
          <a:stretch/>
        </p:blipFill>
        <p:spPr>
          <a:xfrm>
            <a:off x="6609544" y="10"/>
            <a:ext cx="5582456" cy="6857990"/>
          </a:xfrm>
          <a:prstGeom prst="rect">
            <a:avLst/>
          </a:prstGeom>
        </p:spPr>
      </p:pic>
      <p:sp>
        <p:nvSpPr>
          <p:cNvPr id="22" name="Freeform: Shape 21">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 name="Group 23">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30"/>
            <a:ext cx="886141" cy="802497"/>
            <a:chOff x="10948005" y="3272152"/>
            <a:chExt cx="868640" cy="786648"/>
          </a:xfrm>
          <a:solidFill>
            <a:schemeClr val="accent1"/>
          </a:solidFill>
        </p:grpSpPr>
        <p:sp>
          <p:nvSpPr>
            <p:cNvPr id="25" name="Freeform: Shape 24">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Freeform: Shape 26">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14584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p:cNvSpPr>
            <a:spLocks noGrp="1"/>
          </p:cNvSpPr>
          <p:nvPr>
            <p:ph type="ctrTitle"/>
          </p:nvPr>
        </p:nvSpPr>
        <p:spPr>
          <a:xfrm>
            <a:off x="525717" y="787068"/>
            <a:ext cx="5566263" cy="1455091"/>
          </a:xfrm>
        </p:spPr>
        <p:txBody>
          <a:bodyPr>
            <a:normAutofit/>
          </a:bodyPr>
          <a:lstStyle/>
          <a:p>
            <a:r>
              <a:rPr lang="en-US" i="0">
                <a:ea typeface="+mj-lt"/>
                <a:cs typeface="+mj-lt"/>
              </a:rPr>
              <a:t>Strategic Solution Through Data Analytics</a:t>
            </a:r>
            <a:endParaRPr lang="en-US">
              <a:ea typeface="+mj-lt"/>
              <a:cs typeface="+mj-lt"/>
            </a:endParaRPr>
          </a:p>
        </p:txBody>
      </p:sp>
      <p:sp>
        <p:nvSpPr>
          <p:cNvPr id="12" name="Freeform: Shape 11">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39"/>
            <a:ext cx="972241" cy="45719"/>
            <a:chOff x="4886325" y="3371754"/>
            <a:chExt cx="2418492" cy="113728"/>
          </a:xfrm>
          <a:solidFill>
            <a:schemeClr val="accent1"/>
          </a:solidFill>
        </p:grpSpPr>
        <p:sp>
          <p:nvSpPr>
            <p:cNvPr id="15"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6"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7"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p:cNvSpPr>
            <a:spLocks noGrp="1"/>
          </p:cNvSpPr>
          <p:nvPr>
            <p:ph idx="1"/>
          </p:nvPr>
        </p:nvSpPr>
        <p:spPr>
          <a:xfrm>
            <a:off x="525717" y="2796427"/>
            <a:ext cx="5566263" cy="3274503"/>
          </a:xfrm>
        </p:spPr>
        <p:txBody>
          <a:bodyPr vert="horz" lIns="91440" tIns="45720" rIns="91440" bIns="45720" rtlCol="0" anchor="t">
            <a:normAutofit/>
          </a:bodyPr>
          <a:lstStyle/>
          <a:p>
            <a:pPr marL="285750" lvl="0" indent="-285750">
              <a:lnSpc>
                <a:spcPct val="100000"/>
              </a:lnSpc>
              <a:buChar char="•"/>
            </a:pPr>
            <a:endParaRPr lang="en-US" sz="1400"/>
          </a:p>
          <a:p>
            <a:pPr marL="285750" lvl="1" indent="-285750">
              <a:lnSpc>
                <a:spcPct val="100000"/>
              </a:lnSpc>
            </a:pPr>
            <a:r>
              <a:rPr lang="en-US" sz="1400"/>
              <a:t>Implement a comprehensive data analytics framework to gain deep insights into viewer behaviors and preferences</a:t>
            </a:r>
          </a:p>
          <a:p>
            <a:pPr marL="285750" lvl="1" indent="-285750">
              <a:lnSpc>
                <a:spcPct val="100000"/>
              </a:lnSpc>
            </a:pPr>
            <a:r>
              <a:rPr lang="en-US" sz="1400"/>
              <a:t>Optimize the recommendation engine using machine learning for personalized content discovery</a:t>
            </a:r>
          </a:p>
          <a:p>
            <a:pPr marL="285750" lvl="1" indent="-285750">
              <a:lnSpc>
                <a:spcPct val="100000"/>
              </a:lnSpc>
            </a:pPr>
            <a:r>
              <a:rPr lang="en-US" sz="1400"/>
              <a:t>Strategically expand the content library to include globally popular and niche titles</a:t>
            </a:r>
          </a:p>
          <a:p>
            <a:pPr marL="285750" lvl="1" indent="-285750">
              <a:lnSpc>
                <a:spcPct val="100000"/>
              </a:lnSpc>
            </a:pPr>
            <a:r>
              <a:rPr lang="en-US" sz="1400"/>
              <a:t>Develop targeted marketing campaigns and community engagement features to enhance user retention and satisfaction, thereby sustaining growth and competitive edge</a:t>
            </a:r>
          </a:p>
        </p:txBody>
      </p:sp>
      <p:pic>
        <p:nvPicPr>
          <p:cNvPr id="6" name="Picture 5" descr="Digital financial graph">
            <a:extLst>
              <a:ext uri="{FF2B5EF4-FFF2-40B4-BE49-F238E27FC236}">
                <a16:creationId xmlns:a16="http://schemas.microsoft.com/office/drawing/2014/main" id="{09810A13-51FC-6E61-4487-0FA96B85ACC4}"/>
              </a:ext>
            </a:extLst>
          </p:cNvPr>
          <p:cNvPicPr>
            <a:picLocks noChangeAspect="1"/>
          </p:cNvPicPr>
          <p:nvPr/>
        </p:nvPicPr>
        <p:blipFill rotWithShape="1">
          <a:blip r:embed="rId2"/>
          <a:srcRect l="36041" r="17532" b="-2"/>
          <a:stretch/>
        </p:blipFill>
        <p:spPr>
          <a:xfrm>
            <a:off x="6531789" y="10"/>
            <a:ext cx="5660211" cy="6857990"/>
          </a:xfrm>
          <a:prstGeom prst="rect">
            <a:avLst/>
          </a:prstGeom>
        </p:spPr>
      </p:pic>
      <p:sp>
        <p:nvSpPr>
          <p:cNvPr id="22" name="Freeform: Shape 21">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 name="Group 23">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30"/>
            <a:ext cx="886141" cy="802497"/>
            <a:chOff x="10948005" y="3272152"/>
            <a:chExt cx="868640" cy="786648"/>
          </a:xfrm>
          <a:solidFill>
            <a:schemeClr val="accent1"/>
          </a:solidFill>
        </p:grpSpPr>
        <p:sp>
          <p:nvSpPr>
            <p:cNvPr id="25" name="Freeform: Shape 24">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Freeform: Shape 26">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06496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7C847-8061-64D8-5AFC-67F8D4C3D7A5}"/>
              </a:ext>
            </a:extLst>
          </p:cNvPr>
          <p:cNvSpPr>
            <a:spLocks noGrp="1"/>
          </p:cNvSpPr>
          <p:nvPr>
            <p:ph type="title"/>
          </p:nvPr>
        </p:nvSpPr>
        <p:spPr/>
        <p:txBody>
          <a:bodyPr/>
          <a:lstStyle/>
          <a:p>
            <a:r>
              <a:rPr lang="en-US" dirty="0"/>
              <a:t>Revenue Streams</a:t>
            </a:r>
          </a:p>
        </p:txBody>
      </p:sp>
      <p:sp>
        <p:nvSpPr>
          <p:cNvPr id="3" name="Content Placeholder 2">
            <a:extLst>
              <a:ext uri="{FF2B5EF4-FFF2-40B4-BE49-F238E27FC236}">
                <a16:creationId xmlns:a16="http://schemas.microsoft.com/office/drawing/2014/main" id="{9B4BB7C1-60DC-EB9F-22E9-5D4761E4D9AC}"/>
              </a:ext>
            </a:extLst>
          </p:cNvPr>
          <p:cNvSpPr>
            <a:spLocks noGrp="1"/>
          </p:cNvSpPr>
          <p:nvPr>
            <p:ph idx="1"/>
          </p:nvPr>
        </p:nvSpPr>
        <p:spPr/>
        <p:txBody>
          <a:bodyPr>
            <a:normAutofit fontScale="92500" lnSpcReduction="20000"/>
          </a:bodyPr>
          <a:lstStyle/>
          <a:p>
            <a:pPr marL="342900" indent="-342900">
              <a:buFont typeface="Arial" panose="020B0604020202020204" pitchFamily="34" charset="0"/>
              <a:buChar char="•"/>
            </a:pPr>
            <a:r>
              <a:rPr lang="en-US" dirty="0"/>
              <a:t>Amazon Prime’s primary revenue comes from subscription fees. In the U.S., the annual fee is $139, or $14.99 monthly. With over 200 million global subscribers.
Prime Video offers additional movies and TV shows for rent or purchase, contributing to Amazon’s revenue. Prices.
Amazon’s advertising business, which includes ads on Prime Video, generated over $40 billion.
Investment in original content for Prime Video attracts and retains subscribers, indirectly contributing to Amazon’s overall revenue.
Prime Video helps in keeping subscribers engaged with the broader Amazon ecosystem, potentially leading to increased spending on other Amazon services and products, indirectly boosting overall revenue.</a:t>
            </a:r>
          </a:p>
        </p:txBody>
      </p:sp>
    </p:spTree>
    <p:extLst>
      <p:ext uri="{BB962C8B-B14F-4D97-AF65-F5344CB8AC3E}">
        <p14:creationId xmlns:p14="http://schemas.microsoft.com/office/powerpoint/2010/main" val="2666701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F5A9B218-0485-E5FF-F364-4BAFB3950058}"/>
            </a:ext>
          </a:extLst>
        </p:cNvPr>
        <p:cNvGrpSpPr/>
        <p:nvPr/>
      </p:nvGrpSpPr>
      <p:grpSpPr>
        <a:xfrm>
          <a:off x="0" y="0"/>
          <a:ext cx="0" cy="0"/>
          <a:chOff x="0" y="0"/>
          <a:chExt cx="0" cy="0"/>
        </a:xfrm>
      </p:grpSpPr>
      <p:sp>
        <p:nvSpPr>
          <p:cNvPr id="99" name="Freeform: Shape 98">
            <a:extLst>
              <a:ext uri="{FF2B5EF4-FFF2-40B4-BE49-F238E27FC236}">
                <a16:creationId xmlns:a16="http://schemas.microsoft.com/office/drawing/2014/main" id="{AD3601A6-428B-89EF-8CD1-A5827C026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0" name="Group 99">
            <a:extLst>
              <a:ext uri="{FF2B5EF4-FFF2-40B4-BE49-F238E27FC236}">
                <a16:creationId xmlns:a16="http://schemas.microsoft.com/office/drawing/2014/main" id="{A5B35940-1101-FCD3-7FCA-FF36ED7F30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8" name="Freeform: Shape 57">
              <a:extLst>
                <a:ext uri="{FF2B5EF4-FFF2-40B4-BE49-F238E27FC236}">
                  <a16:creationId xmlns:a16="http://schemas.microsoft.com/office/drawing/2014/main" id="{3D8D9F5A-F43D-FE52-AFB4-D4DB01875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9" name="Freeform: Shape 58">
              <a:extLst>
                <a:ext uri="{FF2B5EF4-FFF2-40B4-BE49-F238E27FC236}">
                  <a16:creationId xmlns:a16="http://schemas.microsoft.com/office/drawing/2014/main" id="{1527B6D1-0C84-6AC5-0961-3A1E9F134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0" name="Freeform: Shape 59">
              <a:extLst>
                <a:ext uri="{FF2B5EF4-FFF2-40B4-BE49-F238E27FC236}">
                  <a16:creationId xmlns:a16="http://schemas.microsoft.com/office/drawing/2014/main" id="{0B8FE5F0-87E1-F4C7-E8CA-C1A9C51220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1" name="Graphic 12">
              <a:extLst>
                <a:ext uri="{FF2B5EF4-FFF2-40B4-BE49-F238E27FC236}">
                  <a16:creationId xmlns:a16="http://schemas.microsoft.com/office/drawing/2014/main" id="{640E50AE-BABE-28B9-7747-98D445973A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62" name="Graphic 15">
              <a:extLst>
                <a:ext uri="{FF2B5EF4-FFF2-40B4-BE49-F238E27FC236}">
                  <a16:creationId xmlns:a16="http://schemas.microsoft.com/office/drawing/2014/main" id="{BEC30E87-EBDC-2D2B-0331-EC5C05BF9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3" name="Graphic 15">
              <a:extLst>
                <a:ext uri="{FF2B5EF4-FFF2-40B4-BE49-F238E27FC236}">
                  <a16:creationId xmlns:a16="http://schemas.microsoft.com/office/drawing/2014/main" id="{8DDA0CE7-94E1-B481-7D5D-50433899C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D098881F-C2AE-F3CB-CAC8-9A131AE63E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Freeform: Shape 100">
            <a:extLst>
              <a:ext uri="{FF2B5EF4-FFF2-40B4-BE49-F238E27FC236}">
                <a16:creationId xmlns:a16="http://schemas.microsoft.com/office/drawing/2014/main" id="{CBFC67FA-BF82-CDC2-F9D3-37DA80D518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2" name="Graphic 78">
            <a:extLst>
              <a:ext uri="{FF2B5EF4-FFF2-40B4-BE49-F238E27FC236}">
                <a16:creationId xmlns:a16="http://schemas.microsoft.com/office/drawing/2014/main" id="{33CC7054-7662-BE36-E0C0-C9E879FF16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69" name="Graphic 78">
              <a:extLst>
                <a:ext uri="{FF2B5EF4-FFF2-40B4-BE49-F238E27FC236}">
                  <a16:creationId xmlns:a16="http://schemas.microsoft.com/office/drawing/2014/main" id="{77FBA64F-E0FE-7CE3-B73F-CE83F3057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70" name="Graphic 78">
              <a:extLst>
                <a:ext uri="{FF2B5EF4-FFF2-40B4-BE49-F238E27FC236}">
                  <a16:creationId xmlns:a16="http://schemas.microsoft.com/office/drawing/2014/main" id="{AA6490D3-D3A9-67A4-8D7B-E75676FB4E4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71" name="Graphic 78">
                <a:extLst>
                  <a:ext uri="{FF2B5EF4-FFF2-40B4-BE49-F238E27FC236}">
                    <a16:creationId xmlns:a16="http://schemas.microsoft.com/office/drawing/2014/main" id="{24B9C0F6-EEAA-7FBF-645E-E2014AAEF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72" name="Graphic 78">
                <a:extLst>
                  <a:ext uri="{FF2B5EF4-FFF2-40B4-BE49-F238E27FC236}">
                    <a16:creationId xmlns:a16="http://schemas.microsoft.com/office/drawing/2014/main" id="{258208EE-E38A-FAFC-824A-C7D3F4822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73" name="Graphic 78">
                <a:extLst>
                  <a:ext uri="{FF2B5EF4-FFF2-40B4-BE49-F238E27FC236}">
                    <a16:creationId xmlns:a16="http://schemas.microsoft.com/office/drawing/2014/main" id="{C0B0E1D8-171D-3E25-85C0-4E1490FC9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74" name="Graphic 78">
                <a:extLst>
                  <a:ext uri="{FF2B5EF4-FFF2-40B4-BE49-F238E27FC236}">
                    <a16:creationId xmlns:a16="http://schemas.microsoft.com/office/drawing/2014/main" id="{D601617A-BC6E-0C04-1466-CD321742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103" name="Rectangle 102">
            <a:extLst>
              <a:ext uri="{FF2B5EF4-FFF2-40B4-BE49-F238E27FC236}">
                <a16:creationId xmlns:a16="http://schemas.microsoft.com/office/drawing/2014/main" id="{8625C577-51A3-52F4-9329-747813E76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a:extLst>
              <a:ext uri="{FF2B5EF4-FFF2-40B4-BE49-F238E27FC236}">
                <a16:creationId xmlns:a16="http://schemas.microsoft.com/office/drawing/2014/main" id="{5C3FA001-183E-B6A3-39F0-DA3172B3BC4B}"/>
              </a:ext>
            </a:extLst>
          </p:cNvPr>
          <p:cNvSpPr>
            <a:spLocks noGrp="1"/>
          </p:cNvSpPr>
          <p:nvPr>
            <p:ph type="ctrTitle"/>
          </p:nvPr>
        </p:nvSpPr>
        <p:spPr>
          <a:xfrm>
            <a:off x="585249" y="471168"/>
            <a:ext cx="2814893" cy="1783558"/>
          </a:xfrm>
        </p:spPr>
        <p:txBody>
          <a:bodyPr vert="horz" lIns="91440" tIns="45720" rIns="91440" bIns="45720" rtlCol="0" anchor="b">
            <a:normAutofit/>
          </a:bodyPr>
          <a:lstStyle/>
          <a:p>
            <a:r>
              <a:rPr lang="en-US"/>
              <a:t>Strategy Framework Summary</a:t>
            </a:r>
          </a:p>
        </p:txBody>
      </p:sp>
      <p:sp>
        <p:nvSpPr>
          <p:cNvPr id="3" name="Content Placeholder">
            <a:extLst>
              <a:ext uri="{FF2B5EF4-FFF2-40B4-BE49-F238E27FC236}">
                <a16:creationId xmlns:a16="http://schemas.microsoft.com/office/drawing/2014/main" id="{38C8805B-35B6-24AE-4FAB-D4B4C75F57FD}"/>
              </a:ext>
            </a:extLst>
          </p:cNvPr>
          <p:cNvSpPr>
            <a:spLocks noGrp="1"/>
          </p:cNvSpPr>
          <p:nvPr>
            <p:ph idx="1"/>
          </p:nvPr>
        </p:nvSpPr>
        <p:spPr>
          <a:xfrm>
            <a:off x="4335437" y="424682"/>
            <a:ext cx="5057672" cy="515400"/>
          </a:xfrm>
        </p:spPr>
        <p:txBody>
          <a:bodyPr vert="horz" lIns="91440" tIns="45720" rIns="91440" bIns="45720" rtlCol="0" anchor="t">
            <a:noAutofit/>
          </a:bodyPr>
          <a:lstStyle/>
          <a:p>
            <a:pPr algn="ctr"/>
            <a:r>
              <a:rPr lang="en-US" sz="2400"/>
              <a:t>Competitive Landscape Analysis</a:t>
            </a:r>
            <a:endParaRPr lang="en-US"/>
          </a:p>
        </p:txBody>
      </p:sp>
      <p:sp>
        <p:nvSpPr>
          <p:cNvPr id="104" name="Freeform: Shape 103">
            <a:extLst>
              <a:ext uri="{FF2B5EF4-FFF2-40B4-BE49-F238E27FC236}">
                <a16:creationId xmlns:a16="http://schemas.microsoft.com/office/drawing/2014/main" id="{FE66E8F4-C3AD-5479-5670-23EDC092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5" name="Freeform: Shape 104">
            <a:extLst>
              <a:ext uri="{FF2B5EF4-FFF2-40B4-BE49-F238E27FC236}">
                <a16:creationId xmlns:a16="http://schemas.microsoft.com/office/drawing/2014/main" id="{913F3BE4-486D-BE00-90F1-DD70674D5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2" name="Group 81">
            <a:extLst>
              <a:ext uri="{FF2B5EF4-FFF2-40B4-BE49-F238E27FC236}">
                <a16:creationId xmlns:a16="http://schemas.microsoft.com/office/drawing/2014/main" id="{061ABADD-61B2-3A3C-D9D5-B60392CF14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28232"/>
            <a:ext cx="886142" cy="693398"/>
            <a:chOff x="10948005" y="3379098"/>
            <a:chExt cx="868640" cy="679702"/>
          </a:xfrm>
          <a:solidFill>
            <a:schemeClr val="accent6"/>
          </a:solidFill>
        </p:grpSpPr>
        <p:sp>
          <p:nvSpPr>
            <p:cNvPr id="83" name="Freeform: Shape 82">
              <a:extLst>
                <a:ext uri="{FF2B5EF4-FFF2-40B4-BE49-F238E27FC236}">
                  <a16:creationId xmlns:a16="http://schemas.microsoft.com/office/drawing/2014/main" id="{22827484-A7E6-8711-679D-0BB5B947F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4" name="Freeform: Shape 83">
              <a:extLst>
                <a:ext uri="{FF2B5EF4-FFF2-40B4-BE49-F238E27FC236}">
                  <a16:creationId xmlns:a16="http://schemas.microsoft.com/office/drawing/2014/main" id="{3198DB92-6634-09F2-485A-6D08428F3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5" name="Graphic 15">
              <a:extLst>
                <a:ext uri="{FF2B5EF4-FFF2-40B4-BE49-F238E27FC236}">
                  <a16:creationId xmlns:a16="http://schemas.microsoft.com/office/drawing/2014/main" id="{5E226715-608E-59AD-CB42-0C4026E8C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6" name="Graphic 15">
              <a:extLst>
                <a:ext uri="{FF2B5EF4-FFF2-40B4-BE49-F238E27FC236}">
                  <a16:creationId xmlns:a16="http://schemas.microsoft.com/office/drawing/2014/main" id="{53B6E663-1565-DB20-824F-A4F238E2E4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BEA7D18-06F0-012C-FFE6-1AD1BCA682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aphic 78">
            <a:extLst>
              <a:ext uri="{FF2B5EF4-FFF2-40B4-BE49-F238E27FC236}">
                <a16:creationId xmlns:a16="http://schemas.microsoft.com/office/drawing/2014/main" id="{7AD81616-2A2A-9927-8959-9CEA7A69B4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106" name="Graphic 78">
              <a:extLst>
                <a:ext uri="{FF2B5EF4-FFF2-40B4-BE49-F238E27FC236}">
                  <a16:creationId xmlns:a16="http://schemas.microsoft.com/office/drawing/2014/main" id="{11A935EC-4C51-2967-6FCB-AAD6DC6D6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1" name="Graphic 78">
              <a:extLst>
                <a:ext uri="{FF2B5EF4-FFF2-40B4-BE49-F238E27FC236}">
                  <a16:creationId xmlns:a16="http://schemas.microsoft.com/office/drawing/2014/main" id="{3B358277-067F-D5AE-1EC3-333C1EB99ED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92" name="Graphic 78">
                <a:extLst>
                  <a:ext uri="{FF2B5EF4-FFF2-40B4-BE49-F238E27FC236}">
                    <a16:creationId xmlns:a16="http://schemas.microsoft.com/office/drawing/2014/main" id="{2949F3B3-D3CC-08FD-66D2-3B41D72FFC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93" name="Graphic 78">
                <a:extLst>
                  <a:ext uri="{FF2B5EF4-FFF2-40B4-BE49-F238E27FC236}">
                    <a16:creationId xmlns:a16="http://schemas.microsoft.com/office/drawing/2014/main" id="{E3DDE8F0-AAB6-E8EC-6EE0-2BE8B11E7A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94" name="Graphic 78">
                <a:extLst>
                  <a:ext uri="{FF2B5EF4-FFF2-40B4-BE49-F238E27FC236}">
                    <a16:creationId xmlns:a16="http://schemas.microsoft.com/office/drawing/2014/main" id="{BAD6CC59-EC25-0CF7-1822-4ADA8F3D63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95" name="Graphic 78">
                <a:extLst>
                  <a:ext uri="{FF2B5EF4-FFF2-40B4-BE49-F238E27FC236}">
                    <a16:creationId xmlns:a16="http://schemas.microsoft.com/office/drawing/2014/main" id="{F7A7A458-2C6C-DC93-DF76-B042FB0DE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5" name="Picture 4" descr="A graph of a distribution of content types across streaming platform&#10;&#10;Description automatically generated">
            <a:extLst>
              <a:ext uri="{FF2B5EF4-FFF2-40B4-BE49-F238E27FC236}">
                <a16:creationId xmlns:a16="http://schemas.microsoft.com/office/drawing/2014/main" id="{B778DDF6-5D1C-3BCB-7209-54531B65E66B}"/>
              </a:ext>
            </a:extLst>
          </p:cNvPr>
          <p:cNvPicPr>
            <a:picLocks noChangeAspect="1"/>
          </p:cNvPicPr>
          <p:nvPr/>
        </p:nvPicPr>
        <p:blipFill>
          <a:blip r:embed="rId2"/>
          <a:stretch>
            <a:fillRect/>
          </a:stretch>
        </p:blipFill>
        <p:spPr>
          <a:xfrm>
            <a:off x="3453349" y="1367437"/>
            <a:ext cx="7875545" cy="4064846"/>
          </a:xfrm>
          <a:prstGeom prst="rect">
            <a:avLst/>
          </a:prstGeom>
        </p:spPr>
      </p:pic>
    </p:spTree>
    <p:extLst>
      <p:ext uri="{BB962C8B-B14F-4D97-AF65-F5344CB8AC3E}">
        <p14:creationId xmlns:p14="http://schemas.microsoft.com/office/powerpoint/2010/main" val="3428952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9" name="Freeform: Shape 9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0" name="Group 99">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8" name="Freeform: Shape 57">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9" name="Freeform: Shape 58">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0" name="Freeform: Shape 59">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1"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62"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3"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Freeform: Shape 100">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69"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70"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71"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72"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73"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74"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103" name="Rectangle 102">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p:cNvSpPr>
            <a:spLocks noGrp="1"/>
          </p:cNvSpPr>
          <p:nvPr>
            <p:ph type="ctrTitle"/>
          </p:nvPr>
        </p:nvSpPr>
        <p:spPr>
          <a:xfrm>
            <a:off x="200152" y="422007"/>
            <a:ext cx="2298700" cy="2488202"/>
          </a:xfrm>
        </p:spPr>
        <p:txBody>
          <a:bodyPr vert="horz" lIns="91440" tIns="45720" rIns="91440" bIns="45720" rtlCol="0" anchor="b">
            <a:normAutofit fontScale="90000"/>
          </a:bodyPr>
          <a:lstStyle/>
          <a:p>
            <a:r>
              <a:rPr lang="en-US"/>
              <a:t>Strategy Frame-work Summary</a:t>
            </a:r>
          </a:p>
        </p:txBody>
      </p:sp>
      <p:sp>
        <p:nvSpPr>
          <p:cNvPr id="3" name="Content Placeholder"/>
          <p:cNvSpPr>
            <a:spLocks noGrp="1"/>
          </p:cNvSpPr>
          <p:nvPr>
            <p:ph idx="1"/>
          </p:nvPr>
        </p:nvSpPr>
        <p:spPr>
          <a:xfrm>
            <a:off x="5457952" y="449263"/>
            <a:ext cx="3435350" cy="449852"/>
          </a:xfrm>
        </p:spPr>
        <p:txBody>
          <a:bodyPr vert="horz" lIns="91440" tIns="45720" rIns="91440" bIns="45720" rtlCol="0" anchor="t">
            <a:noAutofit/>
          </a:bodyPr>
          <a:lstStyle/>
          <a:p>
            <a:pPr lvl="0"/>
            <a:r>
              <a:rPr lang="en-US" sz="2400"/>
              <a:t>Business canvas Model</a:t>
            </a:r>
          </a:p>
        </p:txBody>
      </p:sp>
      <p:sp>
        <p:nvSpPr>
          <p:cNvPr id="104" name="Freeform: Shape 103">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9E61C0B9-9EC5-6EEC-C3C2-0143138E33F7}"/>
              </a:ext>
            </a:extLst>
          </p:cNvPr>
          <p:cNvPicPr>
            <a:picLocks noChangeAspect="1"/>
          </p:cNvPicPr>
          <p:nvPr/>
        </p:nvPicPr>
        <p:blipFill rotWithShape="1">
          <a:blip r:embed="rId2"/>
          <a:srcRect l="-142" t="-925" r="1278" b="925"/>
          <a:stretch/>
        </p:blipFill>
        <p:spPr>
          <a:xfrm>
            <a:off x="2616200" y="1200160"/>
            <a:ext cx="8838675" cy="48046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5" name="Freeform: Shape 104">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2" name="Group 81">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28232"/>
            <a:ext cx="886142" cy="693398"/>
            <a:chOff x="10948005" y="3379098"/>
            <a:chExt cx="868640" cy="679702"/>
          </a:xfrm>
          <a:solidFill>
            <a:schemeClr val="accent6"/>
          </a:solidFill>
        </p:grpSpPr>
        <p:sp>
          <p:nvSpPr>
            <p:cNvPr id="83" name="Freeform: Shape 82">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4" name="Freeform: Shape 83">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5"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6"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106"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1"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92"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93"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94"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95"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574103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CDF7A8E9-B3D7-B2AE-DD40-4D179FD69E8E}"/>
            </a:ext>
          </a:extLst>
        </p:cNvPr>
        <p:cNvGrpSpPr/>
        <p:nvPr/>
      </p:nvGrpSpPr>
      <p:grpSpPr>
        <a:xfrm>
          <a:off x="0" y="0"/>
          <a:ext cx="0" cy="0"/>
          <a:chOff x="0" y="0"/>
          <a:chExt cx="0" cy="0"/>
        </a:xfrm>
      </p:grpSpPr>
      <p:sp>
        <p:nvSpPr>
          <p:cNvPr id="99" name="Freeform: Shape 98">
            <a:extLst>
              <a:ext uri="{FF2B5EF4-FFF2-40B4-BE49-F238E27FC236}">
                <a16:creationId xmlns:a16="http://schemas.microsoft.com/office/drawing/2014/main" id="{9818EC37-4403-EE16-7225-3972F34DE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0" name="Group 99">
            <a:extLst>
              <a:ext uri="{FF2B5EF4-FFF2-40B4-BE49-F238E27FC236}">
                <a16:creationId xmlns:a16="http://schemas.microsoft.com/office/drawing/2014/main" id="{2B2A652D-BA5D-B810-2CDD-6D12AE6C6E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8" name="Freeform: Shape 57">
              <a:extLst>
                <a:ext uri="{FF2B5EF4-FFF2-40B4-BE49-F238E27FC236}">
                  <a16:creationId xmlns:a16="http://schemas.microsoft.com/office/drawing/2014/main" id="{2FAD250A-F1F0-5863-8D4C-2EA214AAC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59" name="Freeform: Shape 58">
              <a:extLst>
                <a:ext uri="{FF2B5EF4-FFF2-40B4-BE49-F238E27FC236}">
                  <a16:creationId xmlns:a16="http://schemas.microsoft.com/office/drawing/2014/main" id="{83A5F9BC-332C-3D6A-4EB3-31A824D86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0" name="Freeform: Shape 59">
              <a:extLst>
                <a:ext uri="{FF2B5EF4-FFF2-40B4-BE49-F238E27FC236}">
                  <a16:creationId xmlns:a16="http://schemas.microsoft.com/office/drawing/2014/main" id="{D9A2EC2F-F402-11DB-9D8B-E006E0A48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1" name="Graphic 12">
              <a:extLst>
                <a:ext uri="{FF2B5EF4-FFF2-40B4-BE49-F238E27FC236}">
                  <a16:creationId xmlns:a16="http://schemas.microsoft.com/office/drawing/2014/main" id="{D69B7AA1-8B19-E260-166D-1872EE38F5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62" name="Graphic 15">
              <a:extLst>
                <a:ext uri="{FF2B5EF4-FFF2-40B4-BE49-F238E27FC236}">
                  <a16:creationId xmlns:a16="http://schemas.microsoft.com/office/drawing/2014/main" id="{A400ED21-021E-99E2-55E5-ED0C52FA0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3" name="Graphic 15">
              <a:extLst>
                <a:ext uri="{FF2B5EF4-FFF2-40B4-BE49-F238E27FC236}">
                  <a16:creationId xmlns:a16="http://schemas.microsoft.com/office/drawing/2014/main" id="{16FACFA8-0096-2868-6C45-066BB447E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B5EC30F-93DF-DE26-E776-03D81DC39E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Freeform: Shape 100">
            <a:extLst>
              <a:ext uri="{FF2B5EF4-FFF2-40B4-BE49-F238E27FC236}">
                <a16:creationId xmlns:a16="http://schemas.microsoft.com/office/drawing/2014/main" id="{D1C96B69-6233-CB42-C030-9B0A470403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2" name="Graphic 78">
            <a:extLst>
              <a:ext uri="{FF2B5EF4-FFF2-40B4-BE49-F238E27FC236}">
                <a16:creationId xmlns:a16="http://schemas.microsoft.com/office/drawing/2014/main" id="{723C80C9-71D5-7B8B-BCA9-DBC0629EBF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69" name="Graphic 78">
              <a:extLst>
                <a:ext uri="{FF2B5EF4-FFF2-40B4-BE49-F238E27FC236}">
                  <a16:creationId xmlns:a16="http://schemas.microsoft.com/office/drawing/2014/main" id="{0730FDB7-37EA-C70B-6ECE-03E1FDC1CB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70" name="Graphic 78">
              <a:extLst>
                <a:ext uri="{FF2B5EF4-FFF2-40B4-BE49-F238E27FC236}">
                  <a16:creationId xmlns:a16="http://schemas.microsoft.com/office/drawing/2014/main" id="{F744EFAB-E2ED-5B0F-7B86-F5513A0439F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71" name="Graphic 78">
                <a:extLst>
                  <a:ext uri="{FF2B5EF4-FFF2-40B4-BE49-F238E27FC236}">
                    <a16:creationId xmlns:a16="http://schemas.microsoft.com/office/drawing/2014/main" id="{DC5181B4-5ED5-8948-063D-A9268A195D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72" name="Graphic 78">
                <a:extLst>
                  <a:ext uri="{FF2B5EF4-FFF2-40B4-BE49-F238E27FC236}">
                    <a16:creationId xmlns:a16="http://schemas.microsoft.com/office/drawing/2014/main" id="{0A93DB0D-DB41-5266-9F12-899C916C2A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73" name="Graphic 78">
                <a:extLst>
                  <a:ext uri="{FF2B5EF4-FFF2-40B4-BE49-F238E27FC236}">
                    <a16:creationId xmlns:a16="http://schemas.microsoft.com/office/drawing/2014/main" id="{34518199-3F0B-75AD-68FF-0A5E5F1E8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74" name="Graphic 78">
                <a:extLst>
                  <a:ext uri="{FF2B5EF4-FFF2-40B4-BE49-F238E27FC236}">
                    <a16:creationId xmlns:a16="http://schemas.microsoft.com/office/drawing/2014/main" id="{C87351A3-BD82-1593-A707-2999CC6E2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103" name="Rectangle 102">
            <a:extLst>
              <a:ext uri="{FF2B5EF4-FFF2-40B4-BE49-F238E27FC236}">
                <a16:creationId xmlns:a16="http://schemas.microsoft.com/office/drawing/2014/main" id="{0A612E7E-A342-64FD-08B2-D046242DC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a:extLst>
              <a:ext uri="{FF2B5EF4-FFF2-40B4-BE49-F238E27FC236}">
                <a16:creationId xmlns:a16="http://schemas.microsoft.com/office/drawing/2014/main" id="{A0541B98-D93A-B8EA-2285-54D0DD65B567}"/>
              </a:ext>
            </a:extLst>
          </p:cNvPr>
          <p:cNvSpPr>
            <a:spLocks noGrp="1"/>
          </p:cNvSpPr>
          <p:nvPr>
            <p:ph type="ctrTitle"/>
          </p:nvPr>
        </p:nvSpPr>
        <p:spPr>
          <a:xfrm>
            <a:off x="798281" y="495749"/>
            <a:ext cx="2847667" cy="2447235"/>
          </a:xfrm>
        </p:spPr>
        <p:txBody>
          <a:bodyPr vert="horz" lIns="91440" tIns="45720" rIns="91440" bIns="45720" rtlCol="0" anchor="b">
            <a:normAutofit/>
          </a:bodyPr>
          <a:lstStyle/>
          <a:p>
            <a:r>
              <a:rPr lang="en-US"/>
              <a:t>Strategy Framework Summary</a:t>
            </a:r>
          </a:p>
        </p:txBody>
      </p:sp>
      <p:sp>
        <p:nvSpPr>
          <p:cNvPr id="3" name="Content Placeholder">
            <a:extLst>
              <a:ext uri="{FF2B5EF4-FFF2-40B4-BE49-F238E27FC236}">
                <a16:creationId xmlns:a16="http://schemas.microsoft.com/office/drawing/2014/main" id="{6D6F6D5D-C4FB-D7A4-D5FF-C879724DC37B}"/>
              </a:ext>
            </a:extLst>
          </p:cNvPr>
          <p:cNvSpPr>
            <a:spLocks noGrp="1"/>
          </p:cNvSpPr>
          <p:nvPr>
            <p:ph idx="1"/>
          </p:nvPr>
        </p:nvSpPr>
        <p:spPr>
          <a:xfrm>
            <a:off x="6531307" y="883521"/>
            <a:ext cx="3435350" cy="449852"/>
          </a:xfrm>
        </p:spPr>
        <p:txBody>
          <a:bodyPr vert="horz" lIns="91440" tIns="45720" rIns="91440" bIns="45720" rtlCol="0" anchor="t">
            <a:noAutofit/>
          </a:bodyPr>
          <a:lstStyle/>
          <a:p>
            <a:pPr lvl="0" algn="ctr"/>
            <a:r>
              <a:rPr lang="en-US" sz="2400"/>
              <a:t>OKRs</a:t>
            </a:r>
            <a:endParaRPr lang="en-US"/>
          </a:p>
        </p:txBody>
      </p:sp>
      <p:sp>
        <p:nvSpPr>
          <p:cNvPr id="104" name="Freeform: Shape 103">
            <a:extLst>
              <a:ext uri="{FF2B5EF4-FFF2-40B4-BE49-F238E27FC236}">
                <a16:creationId xmlns:a16="http://schemas.microsoft.com/office/drawing/2014/main" id="{4B0DA817-D721-23D4-6451-4F0181E56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5" name="Freeform: Shape 104">
            <a:extLst>
              <a:ext uri="{FF2B5EF4-FFF2-40B4-BE49-F238E27FC236}">
                <a16:creationId xmlns:a16="http://schemas.microsoft.com/office/drawing/2014/main" id="{EC94B57A-80D4-1004-C726-3FD501983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2" name="Group 81">
            <a:extLst>
              <a:ext uri="{FF2B5EF4-FFF2-40B4-BE49-F238E27FC236}">
                <a16:creationId xmlns:a16="http://schemas.microsoft.com/office/drawing/2014/main" id="{39B97905-F8F9-13F1-DCF9-918475D8F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28232"/>
            <a:ext cx="886142" cy="693398"/>
            <a:chOff x="10948005" y="3379098"/>
            <a:chExt cx="868640" cy="679702"/>
          </a:xfrm>
          <a:solidFill>
            <a:schemeClr val="accent6"/>
          </a:solidFill>
        </p:grpSpPr>
        <p:sp>
          <p:nvSpPr>
            <p:cNvPr id="83" name="Freeform: Shape 82">
              <a:extLst>
                <a:ext uri="{FF2B5EF4-FFF2-40B4-BE49-F238E27FC236}">
                  <a16:creationId xmlns:a16="http://schemas.microsoft.com/office/drawing/2014/main" id="{48381C19-24BC-0933-584A-67D9EA984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4" name="Freeform: Shape 83">
              <a:extLst>
                <a:ext uri="{FF2B5EF4-FFF2-40B4-BE49-F238E27FC236}">
                  <a16:creationId xmlns:a16="http://schemas.microsoft.com/office/drawing/2014/main" id="{3AFEE6AC-84F7-4DEC-1D2F-202EAC24C9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5" name="Graphic 15">
              <a:extLst>
                <a:ext uri="{FF2B5EF4-FFF2-40B4-BE49-F238E27FC236}">
                  <a16:creationId xmlns:a16="http://schemas.microsoft.com/office/drawing/2014/main" id="{5258A6BE-A14C-819D-AFFC-67DA6BA0A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6" name="Graphic 15">
              <a:extLst>
                <a:ext uri="{FF2B5EF4-FFF2-40B4-BE49-F238E27FC236}">
                  <a16:creationId xmlns:a16="http://schemas.microsoft.com/office/drawing/2014/main" id="{ADEC05C0-CBF5-60E0-DBD5-86DCEFB45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44E520F0-EB2E-9B37-0A80-77439DCD47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aphic 78">
            <a:extLst>
              <a:ext uri="{FF2B5EF4-FFF2-40B4-BE49-F238E27FC236}">
                <a16:creationId xmlns:a16="http://schemas.microsoft.com/office/drawing/2014/main" id="{29862B61-7FB6-0CE0-8A28-E3489F494C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106" name="Graphic 78">
              <a:extLst>
                <a:ext uri="{FF2B5EF4-FFF2-40B4-BE49-F238E27FC236}">
                  <a16:creationId xmlns:a16="http://schemas.microsoft.com/office/drawing/2014/main" id="{768A50E9-A68F-F4DC-7F4B-B75D70A165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1" name="Graphic 78">
              <a:extLst>
                <a:ext uri="{FF2B5EF4-FFF2-40B4-BE49-F238E27FC236}">
                  <a16:creationId xmlns:a16="http://schemas.microsoft.com/office/drawing/2014/main" id="{20DF8E55-3D48-586A-D08E-E347AD6A971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92" name="Graphic 78">
                <a:extLst>
                  <a:ext uri="{FF2B5EF4-FFF2-40B4-BE49-F238E27FC236}">
                    <a16:creationId xmlns:a16="http://schemas.microsoft.com/office/drawing/2014/main" id="{6B945F1A-3267-82BF-08E8-FA57F8BA2E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93" name="Graphic 78">
                <a:extLst>
                  <a:ext uri="{FF2B5EF4-FFF2-40B4-BE49-F238E27FC236}">
                    <a16:creationId xmlns:a16="http://schemas.microsoft.com/office/drawing/2014/main" id="{823A4F8D-BCE7-AAE5-3C4D-E70534BEF6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94" name="Graphic 78">
                <a:extLst>
                  <a:ext uri="{FF2B5EF4-FFF2-40B4-BE49-F238E27FC236}">
                    <a16:creationId xmlns:a16="http://schemas.microsoft.com/office/drawing/2014/main" id="{B75E5E51-6099-1D7A-5B2F-F0CC81A6E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95" name="Graphic 78">
                <a:extLst>
                  <a:ext uri="{FF2B5EF4-FFF2-40B4-BE49-F238E27FC236}">
                    <a16:creationId xmlns:a16="http://schemas.microsoft.com/office/drawing/2014/main" id="{215A8E52-34B6-01B9-3895-BA07DDE9F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4" name="Picture 3">
            <a:extLst>
              <a:ext uri="{FF2B5EF4-FFF2-40B4-BE49-F238E27FC236}">
                <a16:creationId xmlns:a16="http://schemas.microsoft.com/office/drawing/2014/main" id="{C013E908-7314-7551-CF3A-CAB3181844F5}"/>
              </a:ext>
            </a:extLst>
          </p:cNvPr>
          <p:cNvPicPr>
            <a:picLocks noChangeAspect="1"/>
          </p:cNvPicPr>
          <p:nvPr/>
        </p:nvPicPr>
        <p:blipFill>
          <a:blip r:embed="rId2"/>
          <a:stretch>
            <a:fillRect/>
          </a:stretch>
        </p:blipFill>
        <p:spPr>
          <a:xfrm>
            <a:off x="5539740" y="1453535"/>
            <a:ext cx="5291230" cy="4975122"/>
          </a:xfrm>
          <a:prstGeom prst="rect">
            <a:avLst/>
          </a:prstGeom>
        </p:spPr>
      </p:pic>
    </p:spTree>
    <p:extLst>
      <p:ext uri="{BB962C8B-B14F-4D97-AF65-F5344CB8AC3E}">
        <p14:creationId xmlns:p14="http://schemas.microsoft.com/office/powerpoint/2010/main" val="3728855449"/>
      </p:ext>
    </p:extLst>
  </p:cSld>
  <p:clrMapOvr>
    <a:masterClrMapping/>
  </p:clrMapOvr>
</p:sld>
</file>

<file path=ppt/theme/theme1.xml><?xml version="1.0" encoding="utf-8"?>
<a:theme xmlns:a="http://schemas.openxmlformats.org/drawingml/2006/main" name="RocaVTI">
  <a:themeElements>
    <a:clrScheme name="AnalogousFromDarkSeedLeftStep">
      <a:dk1>
        <a:srgbClr val="000000"/>
      </a:dk1>
      <a:lt1>
        <a:srgbClr val="FFFFFF"/>
      </a:lt1>
      <a:dk2>
        <a:srgbClr val="1C2F32"/>
      </a:dk2>
      <a:lt2>
        <a:srgbClr val="F0F3F0"/>
      </a:lt2>
      <a:accent1>
        <a:srgbClr val="C34DBC"/>
      </a:accent1>
      <a:accent2>
        <a:srgbClr val="873BB1"/>
      </a:accent2>
      <a:accent3>
        <a:srgbClr val="674DC3"/>
      </a:accent3>
      <a:accent4>
        <a:srgbClr val="3E54B3"/>
      </a:accent4>
      <a:accent5>
        <a:srgbClr val="4D95C3"/>
      </a:accent5>
      <a:accent6>
        <a:srgbClr val="3BB1AE"/>
      </a:accent6>
      <a:hlink>
        <a:srgbClr val="3F78BF"/>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otalTime>0</TotalTime>
  <Words>1882</Words>
  <Application>Microsoft Office PowerPoint</Application>
  <PresentationFormat>Widescreen</PresentationFormat>
  <Paragraphs>140</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Avenir Next LT Pro</vt:lpstr>
      <vt:lpstr>Avenir Next LT Pro Light</vt:lpstr>
      <vt:lpstr>Georgia Pro Semibold</vt:lpstr>
      <vt:lpstr>RocaVTI</vt:lpstr>
      <vt:lpstr>Data-Driven Insights for Amazon Prime    Presented by:  Vijayasuriya Suresh</vt:lpstr>
      <vt:lpstr>Introducing Amazon Prime Video</vt:lpstr>
      <vt:lpstr>Amazon Prime Video: Streaming with a Purpose</vt:lpstr>
      <vt:lpstr>Navigating Market Challenges</vt:lpstr>
      <vt:lpstr>Strategic Solution Through Data Analytics</vt:lpstr>
      <vt:lpstr>Revenue Streams</vt:lpstr>
      <vt:lpstr>Strategy Framework Summary</vt:lpstr>
      <vt:lpstr>Strategy Frame-work Summary</vt:lpstr>
      <vt:lpstr>Strategy Framework Summary</vt:lpstr>
      <vt:lpstr>Recommended OKRs</vt:lpstr>
      <vt:lpstr>Analytical Methodologies and Frameworks</vt:lpstr>
      <vt:lpstr>Strategic Approach for Amazon Prime Video</vt:lpstr>
      <vt:lpstr>Why This Strategy?</vt:lpstr>
      <vt:lpstr>Dimensional Model Overview</vt:lpstr>
      <vt:lpstr>E R Diagram </vt:lpstr>
      <vt:lpstr>Structure of Our Data Model</vt:lpstr>
      <vt:lpstr>Governance Model &amp; Data Dictionary</vt:lpstr>
      <vt:lpstr>Business Glossary &amp; Tagging System</vt:lpstr>
      <vt:lpstr>Analytics Use Case and Dataset</vt:lpstr>
      <vt:lpstr>Analytics Use Case for Amazon Prime Video </vt:lpstr>
      <vt:lpstr>Dataset overview</vt:lpstr>
      <vt:lpstr>Video types</vt:lpstr>
      <vt:lpstr>Video additions by year</vt:lpstr>
      <vt:lpstr>Amazon Prime</vt:lpstr>
      <vt:lpstr>Disney Plus</vt:lpstr>
      <vt:lpstr>Netflix</vt:lpstr>
      <vt:lpstr>Visualization: finding and suggestion</vt:lpstr>
      <vt:lpstr>Reflecting on Lessons and Looking Ahead</vt:lpstr>
      <vt:lpstr>Challenges Faced  How we overcame...</vt:lpstr>
      <vt:lpstr> Conclusion and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Vijayasuriya Suresh [student]</cp:lastModifiedBy>
  <cp:revision>3</cp:revision>
  <dcterms:created xsi:type="dcterms:W3CDTF">2023-12-19T19:24:21Z</dcterms:created>
  <dcterms:modified xsi:type="dcterms:W3CDTF">2024-11-04T16:02:45Z</dcterms:modified>
</cp:coreProperties>
</file>