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4" r:id="rId4"/>
    <p:sldId id="263" r:id="rId5"/>
    <p:sldId id="265" r:id="rId6"/>
    <p:sldId id="267" r:id="rId7"/>
    <p:sldId id="258" r:id="rId8"/>
    <p:sldId id="260" r:id="rId9"/>
    <p:sldId id="259"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B0A9-B2D9-FFDE-FBFB-8685B13A4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93D012-46C6-71DC-A51D-E8ACF7AE3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EFEB44-8799-653D-D335-C2B0EFA0450B}"/>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8F746F83-06B0-5BDF-6211-4B43D36DC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AF7E8-8456-C83D-620B-7BF55A512680}"/>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1356995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CB05-D2B0-D2E1-960E-AA30863104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8A8F55-4463-F987-2546-F3540D0C8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2D612-EF12-B494-E14B-F996F9EA2F14}"/>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95B1E298-575E-2233-4176-EE04C6E16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9A618-1466-3A9C-F399-BAE28782C3B6}"/>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428613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2BDA61-CB2F-C698-78DA-460DD97255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E854D3-77AD-5CBE-4868-08C281F2D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AE825-23DF-C41F-B151-C1CB8A65BBE3}"/>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75C433F4-8881-5E89-1BFC-818C42542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47359-D7BE-DB3E-0184-F757AEBC5529}"/>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334854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95CE-8017-3EBD-EBD2-70788264E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04F567-A2BE-A046-BCC0-F849C8A22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954F6-21CF-0492-6FCC-6C29CAC30F40}"/>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45C608D6-1021-FC6B-07B5-6A4EA92DF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B814A-A4E3-0890-44CA-BCAE9463D768}"/>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166937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EDCD-7A4F-C5A4-C0D8-85158048D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A6CE12-17B2-6349-93CB-98315BFDF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20F49-D2D4-B62A-C7D5-DF780409319B}"/>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E97FA3B6-6AD8-82BF-F4C4-E209AFCE2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766AC-0D55-368B-0664-5B98CC0D285E}"/>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159942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F87C-EB47-6F68-E8ED-494AB45FA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AACF18-8724-DB7A-715B-63D9025AA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407207-4F30-F9C2-5DA9-9D401C348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1D4AA-2B8D-1F23-562C-DD0DB7D9F041}"/>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6" name="Footer Placeholder 5">
            <a:extLst>
              <a:ext uri="{FF2B5EF4-FFF2-40B4-BE49-F238E27FC236}">
                <a16:creationId xmlns:a16="http://schemas.microsoft.com/office/drawing/2014/main" id="{E6DBA74B-1A03-D044-2D9F-1D92EF567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A08996-219E-0720-F8D7-EE9EF4C47504}"/>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331878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DE58-7867-C80C-FAD3-BA53443F84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833944-6A5C-EBE8-8CBA-67892EE7D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EB529-B7F9-00FC-A6C9-E28A876760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BD734C-82CA-31AD-640D-47F4E2447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A5FA7F-FB7D-6808-5D53-75B7E5A8E2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3DB681-10F4-5375-A826-5CA1267DEF1B}"/>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8" name="Footer Placeholder 7">
            <a:extLst>
              <a:ext uri="{FF2B5EF4-FFF2-40B4-BE49-F238E27FC236}">
                <a16:creationId xmlns:a16="http://schemas.microsoft.com/office/drawing/2014/main" id="{2E951EDD-DADC-2A23-888F-F2C78AAD07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7390B2-15EC-0CCD-0BA1-32F3B024C3E8}"/>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67323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44E7-D4AE-9AFB-403E-F65200BC4A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A2EE91-6F4F-96A0-79E0-3D8BEA829521}"/>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4" name="Footer Placeholder 3">
            <a:extLst>
              <a:ext uri="{FF2B5EF4-FFF2-40B4-BE49-F238E27FC236}">
                <a16:creationId xmlns:a16="http://schemas.microsoft.com/office/drawing/2014/main" id="{E3D965DE-1925-4CF0-26C9-BC76DECDA8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053F33-A2FF-D097-DC22-31FDBCB4FAC1}"/>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344676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6B3F0-8E64-994B-B362-2A403917609F}"/>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3" name="Footer Placeholder 2">
            <a:extLst>
              <a:ext uri="{FF2B5EF4-FFF2-40B4-BE49-F238E27FC236}">
                <a16:creationId xmlns:a16="http://schemas.microsoft.com/office/drawing/2014/main" id="{212A7C57-1F70-9EC3-256D-FEF809E340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D41808-9725-A62C-68B7-9D3192368F24}"/>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276898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3288-33CD-FDC3-FB13-852FFEA50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4D4703-44C2-6594-4E18-2CDB539D4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8131EB-B9F3-C2DB-D369-67D6039DA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FAD38-7D78-F7B3-66EF-32704133BF90}"/>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6" name="Footer Placeholder 5">
            <a:extLst>
              <a:ext uri="{FF2B5EF4-FFF2-40B4-BE49-F238E27FC236}">
                <a16:creationId xmlns:a16="http://schemas.microsoft.com/office/drawing/2014/main" id="{EF189B2B-69E4-8E96-D1D2-6D3889778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B1FC4-24CB-A171-582D-8443F00AD6C4}"/>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428804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E20C-4210-F022-DC2D-E80673DBF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247FED-FE17-42A3-1D20-04A7901445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4897B6-F595-8E44-C390-95F2ED510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CE695-B8FE-6305-73D0-6FEDE840D29D}"/>
              </a:ext>
            </a:extLst>
          </p:cNvPr>
          <p:cNvSpPr>
            <a:spLocks noGrp="1"/>
          </p:cNvSpPr>
          <p:nvPr>
            <p:ph type="dt" sz="half" idx="10"/>
          </p:nvPr>
        </p:nvSpPr>
        <p:spPr/>
        <p:txBody>
          <a:bodyPr/>
          <a:lstStyle/>
          <a:p>
            <a:fld id="{AAFD7B97-DC39-4E48-8578-EB2E373C96FB}" type="datetimeFigureOut">
              <a:rPr lang="en-IN" smtClean="0"/>
              <a:t>23-08-2023</a:t>
            </a:fld>
            <a:endParaRPr lang="en-IN"/>
          </a:p>
        </p:txBody>
      </p:sp>
      <p:sp>
        <p:nvSpPr>
          <p:cNvPr id="6" name="Footer Placeholder 5">
            <a:extLst>
              <a:ext uri="{FF2B5EF4-FFF2-40B4-BE49-F238E27FC236}">
                <a16:creationId xmlns:a16="http://schemas.microsoft.com/office/drawing/2014/main" id="{774B279D-5C82-7873-F789-49BEF9B92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32F5A-6E36-0B50-BA7A-1828A3D1CEFF}"/>
              </a:ext>
            </a:extLst>
          </p:cNvPr>
          <p:cNvSpPr>
            <a:spLocks noGrp="1"/>
          </p:cNvSpPr>
          <p:nvPr>
            <p:ph type="sldNum" sz="quarter" idx="12"/>
          </p:nvPr>
        </p:nvSpPr>
        <p:spPr/>
        <p:txBody>
          <a:bodyPr/>
          <a:lstStyle/>
          <a:p>
            <a:fld id="{7EDA92BD-F82F-44A8-96FA-7825FB74E096}" type="slidenum">
              <a:rPr lang="en-IN" smtClean="0"/>
              <a:t>‹#›</a:t>
            </a:fld>
            <a:endParaRPr lang="en-IN"/>
          </a:p>
        </p:txBody>
      </p:sp>
    </p:spTree>
    <p:extLst>
      <p:ext uri="{BB962C8B-B14F-4D97-AF65-F5344CB8AC3E}">
        <p14:creationId xmlns:p14="http://schemas.microsoft.com/office/powerpoint/2010/main" val="68979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F1D503-903B-CF9F-2708-1AE420133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361E2F-AA5A-9C1A-4F80-7D07E2C93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D7DAE-8EA5-B907-6C32-D05F6AE8A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D7B97-DC39-4E48-8578-EB2E373C96FB}" type="datetimeFigureOut">
              <a:rPr lang="en-IN" smtClean="0"/>
              <a:t>23-08-2023</a:t>
            </a:fld>
            <a:endParaRPr lang="en-IN"/>
          </a:p>
        </p:txBody>
      </p:sp>
      <p:sp>
        <p:nvSpPr>
          <p:cNvPr id="5" name="Footer Placeholder 4">
            <a:extLst>
              <a:ext uri="{FF2B5EF4-FFF2-40B4-BE49-F238E27FC236}">
                <a16:creationId xmlns:a16="http://schemas.microsoft.com/office/drawing/2014/main" id="{E9803C91-014A-B740-040F-FB5D87D89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3E80ED-58DC-4E19-4EFC-4982931DA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A92BD-F82F-44A8-96FA-7825FB74E096}" type="slidenum">
              <a:rPr lang="en-IN" smtClean="0"/>
              <a:t>‹#›</a:t>
            </a:fld>
            <a:endParaRPr lang="en-IN"/>
          </a:p>
        </p:txBody>
      </p:sp>
    </p:spTree>
    <p:extLst>
      <p:ext uri="{BB962C8B-B14F-4D97-AF65-F5344CB8AC3E}">
        <p14:creationId xmlns:p14="http://schemas.microsoft.com/office/powerpoint/2010/main" val="56165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0ACE-9E2A-3FEC-7824-66185DE5447E}"/>
              </a:ext>
            </a:extLst>
          </p:cNvPr>
          <p:cNvSpPr>
            <a:spLocks noGrp="1"/>
          </p:cNvSpPr>
          <p:nvPr>
            <p:ph type="ctrTitle"/>
          </p:nvPr>
        </p:nvSpPr>
        <p:spPr>
          <a:xfrm>
            <a:off x="1524000" y="1122363"/>
            <a:ext cx="9144000" cy="1153477"/>
          </a:xfrm>
        </p:spPr>
        <p:txBody>
          <a:bodyPr/>
          <a:lstStyle/>
          <a:p>
            <a:r>
              <a:rPr lang="en-IN" dirty="0" err="1"/>
              <a:t>Namma</a:t>
            </a:r>
            <a:r>
              <a:rPr lang="en-IN" dirty="0"/>
              <a:t> </a:t>
            </a:r>
            <a:r>
              <a:rPr lang="en-IN" dirty="0" err="1"/>
              <a:t>kadai</a:t>
            </a:r>
            <a:endParaRPr lang="en-IN" dirty="0"/>
          </a:p>
        </p:txBody>
      </p:sp>
      <p:sp>
        <p:nvSpPr>
          <p:cNvPr id="3" name="Subtitle 2">
            <a:extLst>
              <a:ext uri="{FF2B5EF4-FFF2-40B4-BE49-F238E27FC236}">
                <a16:creationId xmlns:a16="http://schemas.microsoft.com/office/drawing/2014/main" id="{12249203-364F-FF6A-83DE-4BAD84FF05C1}"/>
              </a:ext>
            </a:extLst>
          </p:cNvPr>
          <p:cNvSpPr>
            <a:spLocks noGrp="1"/>
          </p:cNvSpPr>
          <p:nvPr>
            <p:ph type="subTitle" idx="1"/>
          </p:nvPr>
        </p:nvSpPr>
        <p:spPr>
          <a:xfrm>
            <a:off x="1524000" y="2275840"/>
            <a:ext cx="9408160" cy="3037840"/>
          </a:xfrm>
        </p:spPr>
        <p:txBody>
          <a:bodyPr>
            <a:normAutofit/>
          </a:bodyPr>
          <a:lstStyle/>
          <a:p>
            <a:pPr algn="l"/>
            <a:r>
              <a:rPr lang="en-IN" dirty="0"/>
              <a:t>Introduction: </a:t>
            </a:r>
          </a:p>
          <a:p>
            <a:pPr marL="342900" indent="-342900" algn="just">
              <a:buFont typeface="Arial" panose="020B0604020202020204" pitchFamily="34" charset="0"/>
              <a:buChar char="•"/>
            </a:pPr>
            <a:r>
              <a:rPr lang="en-US" b="0" i="0" dirty="0">
                <a:solidFill>
                  <a:srgbClr val="374151"/>
                </a:solidFill>
                <a:effectLst/>
                <a:latin typeface="Söhne"/>
              </a:rPr>
              <a:t>Mention that the project aims to develop a management system for a company named "</a:t>
            </a:r>
            <a:r>
              <a:rPr lang="en-US" b="0" i="0" dirty="0" err="1">
                <a:solidFill>
                  <a:srgbClr val="374151"/>
                </a:solidFill>
                <a:effectLst/>
                <a:latin typeface="Söhne"/>
              </a:rPr>
              <a:t>Namma</a:t>
            </a:r>
            <a:r>
              <a:rPr lang="en-US" b="0" i="0" dirty="0">
                <a:solidFill>
                  <a:srgbClr val="374151"/>
                </a:solidFill>
                <a:effectLst/>
                <a:latin typeface="Söhne"/>
              </a:rPr>
              <a:t> </a:t>
            </a:r>
            <a:r>
              <a:rPr lang="en-US" b="0" i="0" dirty="0" err="1">
                <a:solidFill>
                  <a:srgbClr val="374151"/>
                </a:solidFill>
                <a:effectLst/>
                <a:latin typeface="Söhne"/>
              </a:rPr>
              <a:t>Kadai</a:t>
            </a:r>
            <a:r>
              <a:rPr lang="en-US" b="0" i="0" dirty="0">
                <a:solidFill>
                  <a:srgbClr val="374151"/>
                </a:solidFill>
                <a:effectLst/>
                <a:latin typeface="Söhne"/>
              </a:rPr>
              <a:t>.“</a:t>
            </a:r>
          </a:p>
          <a:p>
            <a:pPr marL="342900" indent="-342900" algn="just">
              <a:buFont typeface="Arial" panose="020B0604020202020204" pitchFamily="34" charset="0"/>
              <a:buChar char="•"/>
            </a:pPr>
            <a:r>
              <a:rPr lang="en-US" b="0" i="0" dirty="0">
                <a:solidFill>
                  <a:srgbClr val="374151"/>
                </a:solidFill>
                <a:effectLst/>
                <a:latin typeface="Söhne"/>
              </a:rPr>
              <a:t>Explain the challenges faced by </a:t>
            </a:r>
            <a:r>
              <a:rPr lang="en-US" b="0" i="0" dirty="0" err="1">
                <a:solidFill>
                  <a:srgbClr val="374151"/>
                </a:solidFill>
                <a:effectLst/>
                <a:latin typeface="Söhne"/>
              </a:rPr>
              <a:t>Namma</a:t>
            </a:r>
            <a:r>
              <a:rPr lang="en-US" b="0" i="0" dirty="0">
                <a:solidFill>
                  <a:srgbClr val="374151"/>
                </a:solidFill>
                <a:effectLst/>
                <a:latin typeface="Söhne"/>
              </a:rPr>
              <a:t> </a:t>
            </a:r>
            <a:r>
              <a:rPr lang="en-US" b="0" i="0" dirty="0" err="1">
                <a:solidFill>
                  <a:srgbClr val="374151"/>
                </a:solidFill>
                <a:effectLst/>
                <a:latin typeface="Söhne"/>
              </a:rPr>
              <a:t>Kadai</a:t>
            </a:r>
            <a:r>
              <a:rPr lang="en-US" b="0" i="0" dirty="0">
                <a:solidFill>
                  <a:srgbClr val="374151"/>
                </a:solidFill>
                <a:effectLst/>
                <a:latin typeface="Söhne"/>
              </a:rPr>
              <a:t> in managing its cash balance and inventory.</a:t>
            </a:r>
          </a:p>
          <a:p>
            <a:pPr marL="342900" indent="-342900" algn="just">
              <a:buFont typeface="Arial" panose="020B0604020202020204" pitchFamily="34" charset="0"/>
              <a:buChar char="•"/>
            </a:pPr>
            <a:r>
              <a:rPr lang="en-US" b="0" i="0" dirty="0">
                <a:solidFill>
                  <a:srgbClr val="374151"/>
                </a:solidFill>
                <a:effectLst/>
                <a:latin typeface="Söhne"/>
              </a:rPr>
              <a:t>Emphasize the need for a comprehensive solution to streamline item management, purchases, and sales.</a:t>
            </a:r>
          </a:p>
          <a:p>
            <a:endParaRPr lang="en-IN" dirty="0"/>
          </a:p>
        </p:txBody>
      </p:sp>
    </p:spTree>
    <p:extLst>
      <p:ext uri="{BB962C8B-B14F-4D97-AF65-F5344CB8AC3E}">
        <p14:creationId xmlns:p14="http://schemas.microsoft.com/office/powerpoint/2010/main" val="2325037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7A6E2-A81B-7B68-5EB2-A7E2A7BD9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14645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9E4438-9596-FD18-DFD5-8765F9D11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7457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F6BF66-4602-89D0-76C0-9A012F8A560C}"/>
              </a:ext>
            </a:extLst>
          </p:cNvPr>
          <p:cNvSpPr>
            <a:spLocks noGrp="1"/>
          </p:cNvSpPr>
          <p:nvPr>
            <p:ph type="title"/>
          </p:nvPr>
        </p:nvSpPr>
        <p:spPr>
          <a:xfrm>
            <a:off x="838200" y="365125"/>
            <a:ext cx="10805160" cy="6045835"/>
          </a:xfrm>
        </p:spPr>
        <p:txBody>
          <a:bodyPr>
            <a:normAutofit/>
          </a:bodyPr>
          <a:lstStyle/>
          <a:p>
            <a:pPr marL="457200" indent="-457200">
              <a:buFont typeface="Arial" panose="020B0604020202020204" pitchFamily="34" charset="0"/>
              <a:buChar char="•"/>
            </a:pPr>
            <a:r>
              <a:rPr lang="en-US" sz="2800" b="1" i="0" dirty="0">
                <a:solidFill>
                  <a:srgbClr val="374151"/>
                </a:solidFill>
                <a:effectLst/>
                <a:latin typeface="Söhne"/>
              </a:rPr>
              <a:t>1. Adding New Items:</a:t>
            </a:r>
            <a:br>
              <a:rPr lang="en-US" sz="2800" b="0" i="0" dirty="0">
                <a:solidFill>
                  <a:srgbClr val="374151"/>
                </a:solidFill>
                <a:effectLst/>
                <a:latin typeface="Söhne"/>
              </a:rPr>
            </a:br>
            <a:r>
              <a:rPr lang="en-US" sz="2800" b="0" i="0" dirty="0">
                <a:solidFill>
                  <a:srgbClr val="374151"/>
                </a:solidFill>
                <a:effectLst/>
                <a:latin typeface="Söhne"/>
              </a:rPr>
              <a:t>Adding new items to the inventory is a straightforward process designed to expand the product offerings of </a:t>
            </a: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a:t>
            </a:r>
            <a:br>
              <a:rPr lang="en-US" sz="2800" b="0" i="0" dirty="0">
                <a:solidFill>
                  <a:srgbClr val="374151"/>
                </a:solidFill>
                <a:effectLst/>
                <a:latin typeface="Söhne"/>
              </a:rPr>
            </a:br>
            <a:r>
              <a:rPr lang="en-US" sz="2800" b="0" i="0" dirty="0">
                <a:solidFill>
                  <a:srgbClr val="374151"/>
                </a:solidFill>
                <a:effectLst/>
                <a:latin typeface="Söhne"/>
              </a:rPr>
              <a:t>To add a new item, users can access the "Add/Edit/View Item" view.</a:t>
            </a:r>
            <a:br>
              <a:rPr lang="en-US" sz="2800" b="0" i="0" dirty="0">
                <a:solidFill>
                  <a:srgbClr val="374151"/>
                </a:solidFill>
                <a:effectLst/>
                <a:latin typeface="Söhne"/>
              </a:rPr>
            </a:br>
            <a:r>
              <a:rPr lang="en-US" sz="2800" b="0" i="0" dirty="0">
                <a:solidFill>
                  <a:srgbClr val="374151"/>
                </a:solidFill>
                <a:effectLst/>
                <a:latin typeface="Söhne"/>
              </a:rPr>
              <a:t>In this view, they can provide details such as the item name and any other relevant information.</a:t>
            </a:r>
            <a:br>
              <a:rPr lang="en-US" sz="2800" b="0" i="0" dirty="0">
                <a:solidFill>
                  <a:srgbClr val="374151"/>
                </a:solidFill>
                <a:effectLst/>
                <a:latin typeface="Söhne"/>
              </a:rPr>
            </a:br>
            <a:r>
              <a:rPr lang="en-US" sz="2800" b="0" i="0" dirty="0">
                <a:solidFill>
                  <a:srgbClr val="374151"/>
                </a:solidFill>
                <a:effectLst/>
                <a:latin typeface="Söhne"/>
              </a:rPr>
              <a:t>Upon submission, the system stores the item details in the "Item" table, creating a new entry for the item.</a:t>
            </a:r>
            <a:br>
              <a:rPr lang="en-US" sz="2800" b="0" i="0" dirty="0">
                <a:solidFill>
                  <a:srgbClr val="374151"/>
                </a:solidFill>
                <a:effectLst/>
                <a:latin typeface="Söhne"/>
              </a:rPr>
            </a:br>
            <a:r>
              <a:rPr lang="en-US" sz="2800" b="0" i="0" dirty="0">
                <a:solidFill>
                  <a:srgbClr val="374151"/>
                </a:solidFill>
                <a:effectLst/>
                <a:latin typeface="Söhne"/>
              </a:rPr>
              <a:t>This process ensures that the inventory is up-to-date with the latest products available for purchase and sale.</a:t>
            </a:r>
            <a:br>
              <a:rPr lang="en-US" sz="2800" b="0" i="0" dirty="0">
                <a:solidFill>
                  <a:srgbClr val="374151"/>
                </a:solidFill>
                <a:effectLst/>
                <a:latin typeface="Söhne"/>
              </a:rPr>
            </a:b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 can now easily manage its product range through this intuitive and user-friendly interface.</a:t>
            </a:r>
            <a:br>
              <a:rPr lang="en-US" sz="2800" b="0" i="0" dirty="0">
                <a:solidFill>
                  <a:srgbClr val="374151"/>
                </a:solidFill>
                <a:effectLst/>
                <a:latin typeface="Söhne"/>
              </a:rPr>
            </a:br>
            <a:endParaRPr lang="en-IN" sz="2800" dirty="0"/>
          </a:p>
        </p:txBody>
      </p:sp>
    </p:spTree>
    <p:extLst>
      <p:ext uri="{BB962C8B-B14F-4D97-AF65-F5344CB8AC3E}">
        <p14:creationId xmlns:p14="http://schemas.microsoft.com/office/powerpoint/2010/main" val="719428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ABE4-7D70-91A3-4A6C-ECCBED352861}"/>
              </a:ext>
            </a:extLst>
          </p:cNvPr>
          <p:cNvSpPr>
            <a:spLocks noGrp="1"/>
          </p:cNvSpPr>
          <p:nvPr>
            <p:ph type="title"/>
          </p:nvPr>
        </p:nvSpPr>
        <p:spPr>
          <a:xfrm>
            <a:off x="838200" y="365125"/>
            <a:ext cx="10764520" cy="5954395"/>
          </a:xfrm>
        </p:spPr>
        <p:txBody>
          <a:bodyPr>
            <a:noAutofit/>
          </a:bodyPr>
          <a:lstStyle/>
          <a:p>
            <a:br>
              <a:rPr lang="en-US" sz="2800" b="0" i="0" dirty="0">
                <a:solidFill>
                  <a:srgbClr val="374151"/>
                </a:solidFill>
                <a:effectLst/>
                <a:latin typeface="Söhne"/>
              </a:rPr>
            </a:br>
            <a:br>
              <a:rPr lang="en-US" sz="2800" b="0" i="0" dirty="0">
                <a:solidFill>
                  <a:srgbClr val="374151"/>
                </a:solidFill>
                <a:effectLst/>
                <a:latin typeface="Söhne"/>
              </a:rPr>
            </a:br>
            <a:r>
              <a:rPr lang="en-US" sz="2800" b="1" i="0" dirty="0">
                <a:solidFill>
                  <a:srgbClr val="374151"/>
                </a:solidFill>
                <a:effectLst/>
                <a:latin typeface="Söhne"/>
              </a:rPr>
              <a:t>2. Recording Purchases:</a:t>
            </a:r>
            <a:br>
              <a:rPr lang="en-US" sz="2800" b="0" i="0" dirty="0">
                <a:solidFill>
                  <a:srgbClr val="374151"/>
                </a:solidFill>
                <a:effectLst/>
                <a:latin typeface="Söhne"/>
              </a:rPr>
            </a:br>
            <a:r>
              <a:rPr lang="en-US" sz="2800" b="0" i="0" dirty="0">
                <a:solidFill>
                  <a:srgbClr val="374151"/>
                </a:solidFill>
                <a:effectLst/>
                <a:latin typeface="Söhne"/>
              </a:rPr>
              <a:t>One of the key aspects of the management system is the ability to record purchases accurately and efficiently.</a:t>
            </a:r>
            <a:br>
              <a:rPr lang="en-US" sz="2800" b="0" i="0" dirty="0">
                <a:solidFill>
                  <a:srgbClr val="374151"/>
                </a:solidFill>
                <a:effectLst/>
                <a:latin typeface="Söhne"/>
              </a:rPr>
            </a:br>
            <a:r>
              <a:rPr lang="en-US" sz="2800" b="0" i="0" dirty="0">
                <a:solidFill>
                  <a:srgbClr val="374151"/>
                </a:solidFill>
                <a:effectLst/>
                <a:latin typeface="Söhne"/>
              </a:rPr>
              <a:t>Users can access the "Add/View Purchase" view to record new purchases made by </a:t>
            </a: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a:t>
            </a:r>
            <a:br>
              <a:rPr lang="en-US" sz="2800" b="0" i="0" dirty="0">
                <a:solidFill>
                  <a:srgbClr val="374151"/>
                </a:solidFill>
                <a:effectLst/>
                <a:latin typeface="Söhne"/>
              </a:rPr>
            </a:br>
            <a:r>
              <a:rPr lang="en-US" sz="2800" b="0" i="0" dirty="0">
                <a:solidFill>
                  <a:srgbClr val="374151"/>
                </a:solidFill>
                <a:effectLst/>
                <a:latin typeface="Söhne"/>
              </a:rPr>
              <a:t>To record a purchase, users need to specify the purchased item, the quantity, and the rate at which the purchase was made.</a:t>
            </a:r>
            <a:br>
              <a:rPr lang="en-US" sz="2800" b="0" i="0" dirty="0">
                <a:solidFill>
                  <a:srgbClr val="374151"/>
                </a:solidFill>
                <a:effectLst/>
                <a:latin typeface="Söhne"/>
              </a:rPr>
            </a:br>
            <a:r>
              <a:rPr lang="en-US" sz="2800" b="0" i="0" dirty="0">
                <a:solidFill>
                  <a:srgbClr val="374151"/>
                </a:solidFill>
                <a:effectLst/>
                <a:latin typeface="Söhne"/>
              </a:rPr>
              <a:t>The system calculates the total amount of the purchase (quantity * rate) and updates the cash balance of </a:t>
            </a: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 by subtracting the purchase amount.</a:t>
            </a:r>
            <a:br>
              <a:rPr lang="en-US" sz="2800" b="0" i="0" dirty="0">
                <a:solidFill>
                  <a:srgbClr val="374151"/>
                </a:solidFill>
                <a:effectLst/>
                <a:latin typeface="Söhne"/>
              </a:rPr>
            </a:br>
            <a:r>
              <a:rPr lang="en-US" sz="2800" b="0" i="0" dirty="0">
                <a:solidFill>
                  <a:srgbClr val="374151"/>
                </a:solidFill>
                <a:effectLst/>
                <a:latin typeface="Söhne"/>
              </a:rPr>
              <a:t>The purchase details, including the item, quantity, rate, and amount, are then recorded in the "Purchase" table for future reference.</a:t>
            </a:r>
            <a:br>
              <a:rPr lang="en-US" sz="2800" b="0" i="0" dirty="0">
                <a:solidFill>
                  <a:srgbClr val="374151"/>
                </a:solidFill>
                <a:effectLst/>
                <a:latin typeface="Söhne"/>
              </a:rPr>
            </a:br>
            <a:r>
              <a:rPr lang="en-US" sz="2800" b="0" i="0" dirty="0">
                <a:solidFill>
                  <a:srgbClr val="374151"/>
                </a:solidFill>
                <a:effectLst/>
                <a:latin typeface="Söhne"/>
              </a:rPr>
              <a:t>This streamlined process ensures accurate tracking of inventory and cash flow, contributing to better financial management.</a:t>
            </a:r>
            <a:br>
              <a:rPr lang="en-US" sz="2800" b="0" i="0" dirty="0">
                <a:solidFill>
                  <a:srgbClr val="374151"/>
                </a:solidFill>
                <a:effectLst/>
                <a:latin typeface="Söhne"/>
              </a:rPr>
            </a:br>
            <a:endParaRPr lang="en-IN" sz="2800" dirty="0"/>
          </a:p>
        </p:txBody>
      </p:sp>
    </p:spTree>
    <p:extLst>
      <p:ext uri="{BB962C8B-B14F-4D97-AF65-F5344CB8AC3E}">
        <p14:creationId xmlns:p14="http://schemas.microsoft.com/office/powerpoint/2010/main" val="2362442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571D-91D2-B638-1D20-9E9986C473B3}"/>
              </a:ext>
            </a:extLst>
          </p:cNvPr>
          <p:cNvSpPr>
            <a:spLocks noGrp="1"/>
          </p:cNvSpPr>
          <p:nvPr>
            <p:ph type="title"/>
          </p:nvPr>
        </p:nvSpPr>
        <p:spPr>
          <a:xfrm>
            <a:off x="838200" y="365125"/>
            <a:ext cx="10754360" cy="5791835"/>
          </a:xfrm>
        </p:spPr>
        <p:txBody>
          <a:bodyPr>
            <a:noAutofit/>
          </a:bodyPr>
          <a:lstStyle/>
          <a:p>
            <a:r>
              <a:rPr lang="en-US" sz="2800" b="1" i="0" dirty="0">
                <a:solidFill>
                  <a:srgbClr val="374151"/>
                </a:solidFill>
                <a:effectLst/>
                <a:latin typeface="Söhne"/>
              </a:rPr>
              <a:t>3. Recording Sales:</a:t>
            </a:r>
            <a:br>
              <a:rPr lang="en-US" sz="2800" b="0" i="0" dirty="0">
                <a:solidFill>
                  <a:srgbClr val="374151"/>
                </a:solidFill>
                <a:effectLst/>
                <a:latin typeface="Söhne"/>
              </a:rPr>
            </a:br>
            <a:r>
              <a:rPr lang="en-US" sz="2800" b="0" i="0" dirty="0">
                <a:solidFill>
                  <a:srgbClr val="374151"/>
                </a:solidFill>
                <a:effectLst/>
                <a:latin typeface="Söhne"/>
              </a:rPr>
              <a:t>The system also facilitates the recording of sales transactions to track revenue and manage inventory levels.</a:t>
            </a:r>
            <a:br>
              <a:rPr lang="en-US" sz="2800" b="0" i="0" dirty="0">
                <a:solidFill>
                  <a:srgbClr val="374151"/>
                </a:solidFill>
                <a:effectLst/>
                <a:latin typeface="Söhne"/>
              </a:rPr>
            </a:br>
            <a:r>
              <a:rPr lang="en-US" sz="2800" b="0" i="0" dirty="0">
                <a:solidFill>
                  <a:srgbClr val="374151"/>
                </a:solidFill>
                <a:effectLst/>
                <a:latin typeface="Söhne"/>
              </a:rPr>
              <a:t>Users can navigate to the "Add/View Sales" view to record sales made by </a:t>
            </a: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a:t>
            </a:r>
            <a:br>
              <a:rPr lang="en-US" sz="2800" b="0" i="0" dirty="0">
                <a:solidFill>
                  <a:srgbClr val="374151"/>
                </a:solidFill>
                <a:effectLst/>
                <a:latin typeface="Söhne"/>
              </a:rPr>
            </a:br>
            <a:r>
              <a:rPr lang="en-US" sz="2800" b="0" i="0" dirty="0">
                <a:solidFill>
                  <a:srgbClr val="374151"/>
                </a:solidFill>
                <a:effectLst/>
                <a:latin typeface="Söhne"/>
              </a:rPr>
              <a:t>When recording a sale, users need to select the sold item, specify the quantity sold, and provide the rate at which the item was sold.</a:t>
            </a:r>
            <a:br>
              <a:rPr lang="en-US" sz="2800" b="0" i="0" dirty="0">
                <a:solidFill>
                  <a:srgbClr val="374151"/>
                </a:solidFill>
                <a:effectLst/>
                <a:latin typeface="Söhne"/>
              </a:rPr>
            </a:br>
            <a:r>
              <a:rPr lang="en-US" sz="2800" b="0" i="0" dirty="0">
                <a:solidFill>
                  <a:srgbClr val="374151"/>
                </a:solidFill>
                <a:effectLst/>
                <a:latin typeface="Söhne"/>
              </a:rPr>
              <a:t>Similar to the purchase process, the system calculates the total sale amount (quantity * rate) and updates the cash balance by adding the sale amount.</a:t>
            </a:r>
            <a:br>
              <a:rPr lang="en-US" sz="2800" b="0" i="0" dirty="0">
                <a:solidFill>
                  <a:srgbClr val="374151"/>
                </a:solidFill>
                <a:effectLst/>
                <a:latin typeface="Söhne"/>
              </a:rPr>
            </a:br>
            <a:r>
              <a:rPr lang="en-US" sz="2800" b="0" i="0" dirty="0">
                <a:solidFill>
                  <a:srgbClr val="374151"/>
                </a:solidFill>
                <a:effectLst/>
                <a:latin typeface="Söhne"/>
              </a:rPr>
              <a:t>The sales details, including the item, quantity, rate, and amount, are stored in the "Sales" table for future reference.</a:t>
            </a:r>
            <a:br>
              <a:rPr lang="en-US" sz="2800" b="0" i="0" dirty="0">
                <a:solidFill>
                  <a:srgbClr val="374151"/>
                </a:solidFill>
                <a:effectLst/>
                <a:latin typeface="Söhne"/>
              </a:rPr>
            </a:br>
            <a:r>
              <a:rPr lang="en-US" sz="2800" b="0" i="0" dirty="0">
                <a:solidFill>
                  <a:srgbClr val="374151"/>
                </a:solidFill>
                <a:effectLst/>
                <a:latin typeface="Söhne"/>
              </a:rPr>
              <a:t>This process allows </a:t>
            </a:r>
            <a:r>
              <a:rPr lang="en-US" sz="2800" b="0" i="0" dirty="0" err="1">
                <a:solidFill>
                  <a:srgbClr val="374151"/>
                </a:solidFill>
                <a:effectLst/>
                <a:latin typeface="Söhne"/>
              </a:rPr>
              <a:t>Namma</a:t>
            </a:r>
            <a:r>
              <a:rPr lang="en-US" sz="2800" b="0" i="0" dirty="0">
                <a:solidFill>
                  <a:srgbClr val="374151"/>
                </a:solidFill>
                <a:effectLst/>
                <a:latin typeface="Söhne"/>
              </a:rPr>
              <a:t> </a:t>
            </a:r>
            <a:r>
              <a:rPr lang="en-US" sz="2800" b="0" i="0" dirty="0" err="1">
                <a:solidFill>
                  <a:srgbClr val="374151"/>
                </a:solidFill>
                <a:effectLst/>
                <a:latin typeface="Söhne"/>
              </a:rPr>
              <a:t>Kadai</a:t>
            </a:r>
            <a:r>
              <a:rPr lang="en-US" sz="2800" b="0" i="0" dirty="0">
                <a:solidFill>
                  <a:srgbClr val="374151"/>
                </a:solidFill>
                <a:effectLst/>
                <a:latin typeface="Söhne"/>
              </a:rPr>
              <a:t> to monitor sales performance and maintain accurate records of revenue generated.</a:t>
            </a:r>
            <a:br>
              <a:rPr lang="en-US" sz="2800" b="0" i="0" dirty="0">
                <a:solidFill>
                  <a:srgbClr val="374151"/>
                </a:solidFill>
                <a:effectLst/>
                <a:latin typeface="Söhne"/>
              </a:rPr>
            </a:br>
            <a:endParaRPr lang="en-IN" sz="2800" dirty="0"/>
          </a:p>
        </p:txBody>
      </p:sp>
    </p:spTree>
    <p:extLst>
      <p:ext uri="{BB962C8B-B14F-4D97-AF65-F5344CB8AC3E}">
        <p14:creationId xmlns:p14="http://schemas.microsoft.com/office/powerpoint/2010/main" val="200496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B82B682-A21F-E8B2-5CBF-A6F2B834850E}"/>
              </a:ext>
            </a:extLst>
          </p:cNvPr>
          <p:cNvSpPr>
            <a:spLocks noGrp="1" noChangeArrowheads="1"/>
          </p:cNvSpPr>
          <p:nvPr>
            <p:ph type="title"/>
          </p:nvPr>
        </p:nvSpPr>
        <p:spPr bwMode="auto">
          <a:xfrm>
            <a:off x="838201" y="265753"/>
            <a:ext cx="10226039" cy="600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Söhne"/>
              </a:rPr>
              <a:t>4. Real-time Cash Balance:</a:t>
            </a:r>
            <a:endParaRPr kumimoji="0" lang="en-US" altLang="en-US" sz="2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A significant advantage of the management system is the real-time cash balance tracking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Every purchase and sale transaction directly impacts the cash balance of </a:t>
            </a:r>
            <a:r>
              <a:rPr kumimoji="0" lang="en-US" altLang="en-US" sz="2800" b="0" i="0" u="none" strike="noStrike" cap="none" normalizeH="0" baseline="0" dirty="0" err="1">
                <a:ln>
                  <a:noFill/>
                </a:ln>
                <a:solidFill>
                  <a:srgbClr val="000000"/>
                </a:solidFill>
                <a:effectLst/>
                <a:latin typeface="Söhne"/>
              </a:rPr>
              <a:t>Namma</a:t>
            </a:r>
            <a:r>
              <a:rPr kumimoji="0" lang="en-US" altLang="en-US" sz="2800" b="0" i="0" u="none" strike="noStrike" cap="none" normalizeH="0" baseline="0" dirty="0">
                <a:ln>
                  <a:noFill/>
                </a:ln>
                <a:solidFill>
                  <a:srgbClr val="000000"/>
                </a:solidFill>
                <a:effectLst/>
                <a:latin typeface="Söhne"/>
              </a:rPr>
              <a:t> </a:t>
            </a:r>
            <a:r>
              <a:rPr kumimoji="0" lang="en-US" altLang="en-US" sz="2800" b="0" i="0" u="none" strike="noStrike" cap="none" normalizeH="0" baseline="0" dirty="0" err="1">
                <a:ln>
                  <a:noFill/>
                </a:ln>
                <a:solidFill>
                  <a:srgbClr val="000000"/>
                </a:solidFill>
                <a:effectLst/>
                <a:latin typeface="Söhne"/>
              </a:rPr>
              <a:t>Kadai</a:t>
            </a:r>
            <a:r>
              <a:rPr kumimoji="0" lang="en-US" altLang="en-US" sz="2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As purchases are recorded, the cash balance decreases by the purchase amount.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Conversely, as sales are recorded, the cash balance increases by the sale amount.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This real-time update ensures that </a:t>
            </a:r>
            <a:r>
              <a:rPr kumimoji="0" lang="en-US" altLang="en-US" sz="2800" b="0" i="0" u="none" strike="noStrike" cap="none" normalizeH="0" baseline="0" dirty="0" err="1">
                <a:ln>
                  <a:noFill/>
                </a:ln>
                <a:solidFill>
                  <a:srgbClr val="000000"/>
                </a:solidFill>
                <a:effectLst/>
                <a:latin typeface="Söhne"/>
              </a:rPr>
              <a:t>Namma</a:t>
            </a:r>
            <a:r>
              <a:rPr kumimoji="0" lang="en-US" altLang="en-US" sz="2800" b="0" i="0" u="none" strike="noStrike" cap="none" normalizeH="0" baseline="0" dirty="0">
                <a:ln>
                  <a:noFill/>
                </a:ln>
                <a:solidFill>
                  <a:srgbClr val="000000"/>
                </a:solidFill>
                <a:effectLst/>
                <a:latin typeface="Söhne"/>
              </a:rPr>
              <a:t> </a:t>
            </a:r>
            <a:r>
              <a:rPr kumimoji="0" lang="en-US" altLang="en-US" sz="2800" b="0" i="0" u="none" strike="noStrike" cap="none" normalizeH="0" baseline="0" dirty="0" err="1">
                <a:ln>
                  <a:noFill/>
                </a:ln>
                <a:solidFill>
                  <a:srgbClr val="000000"/>
                </a:solidFill>
                <a:effectLst/>
                <a:latin typeface="Söhne"/>
              </a:rPr>
              <a:t>Kadai</a:t>
            </a:r>
            <a:r>
              <a:rPr kumimoji="0" lang="en-US" altLang="en-US" sz="2800" b="0" i="0" u="none" strike="noStrike" cap="none" normalizeH="0" baseline="0" dirty="0">
                <a:ln>
                  <a:noFill/>
                </a:ln>
                <a:solidFill>
                  <a:srgbClr val="000000"/>
                </a:solidFill>
                <a:effectLst/>
                <a:latin typeface="Söhne"/>
              </a:rPr>
              <a:t> always has an accurate understanding of its financial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0000"/>
                </a:solidFill>
                <a:effectLst/>
                <a:latin typeface="Söhne"/>
              </a:rPr>
              <a:t>The system provides a clear and immediate overview of available funds for further purchases, expenses, and investments.</a:t>
            </a:r>
          </a:p>
        </p:txBody>
      </p:sp>
    </p:spTree>
    <p:extLst>
      <p:ext uri="{BB962C8B-B14F-4D97-AF65-F5344CB8AC3E}">
        <p14:creationId xmlns:p14="http://schemas.microsoft.com/office/powerpoint/2010/main" val="85865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5894D65-9B86-6B0D-7595-B5CFFF133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30245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2F0EE-2723-ED1E-6F40-383AD5591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99102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4796E-2E51-02DE-0ED6-6EF3C0880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 y="717410"/>
            <a:ext cx="12186276" cy="5423179"/>
          </a:xfrm>
          <a:prstGeom prst="rect">
            <a:avLst/>
          </a:prstGeom>
        </p:spPr>
      </p:pic>
    </p:spTree>
    <p:extLst>
      <p:ext uri="{BB962C8B-B14F-4D97-AF65-F5344CB8AC3E}">
        <p14:creationId xmlns:p14="http://schemas.microsoft.com/office/powerpoint/2010/main" val="589202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FB953-0550-071D-0E46-1FDD57A84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075"/>
            <a:ext cx="12192000" cy="4133849"/>
          </a:xfrm>
          <a:prstGeom prst="rect">
            <a:avLst/>
          </a:prstGeom>
        </p:spPr>
      </p:pic>
    </p:spTree>
    <p:extLst>
      <p:ext uri="{BB962C8B-B14F-4D97-AF65-F5344CB8AC3E}">
        <p14:creationId xmlns:p14="http://schemas.microsoft.com/office/powerpoint/2010/main" val="76334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590</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Namma kadai</vt:lpstr>
      <vt:lpstr>1. Adding New Items: Adding new items to the inventory is a straightforward process designed to expand the product offerings of Namma Kadai. To add a new item, users can access the "Add/Edit/View Item" view. In this view, they can provide details such as the item name and any other relevant information. Upon submission, the system stores the item details in the "Item" table, creating a new entry for the item. This process ensures that the inventory is up-to-date with the latest products available for purchase and sale. Namma Kadai can now easily manage its product range through this intuitive and user-friendly interface. </vt:lpstr>
      <vt:lpstr>  2. Recording Purchases: One of the key aspects of the management system is the ability to record purchases accurately and efficiently. Users can access the "Add/View Purchase" view to record new purchases made by Namma Kadai. To record a purchase, users need to specify the purchased item, the quantity, and the rate at which the purchase was made. The system calculates the total amount of the purchase (quantity * rate) and updates the cash balance of Namma Kadai by subtracting the purchase amount. The purchase details, including the item, quantity, rate, and amount, are then recorded in the "Purchase" table for future reference. This streamlined process ensures accurate tracking of inventory and cash flow, contributing to better financial management. </vt:lpstr>
      <vt:lpstr>3. Recording Sales: The system also facilitates the recording of sales transactions to track revenue and manage inventory levels. Users can navigate to the "Add/View Sales" view to record sales made by Namma Kadai. When recording a sale, users need to select the sold item, specify the quantity sold, and provide the rate at which the item was sold. Similar to the purchase process, the system calculates the total sale amount (quantity * rate) and updates the cash balance by adding the sale amount. The sales details, including the item, quantity, rate, and amount, are stored in the "Sales" table for future reference. This process allows Namma Kadai to monitor sales performance and maintain accurate records of revenue generated. </vt:lpstr>
      <vt:lpstr>4. Real-time Cash Balance: A significant advantage of the management system is the real-time cash balance tracking feature. Every purchase and sale transaction directly impacts the cash balance of Namma Kadai. As purchases are recorded, the cash balance decreases by the purchase amount. Conversely, as sales are recorded, the cash balance increases by the sale amount. This real-time update ensures that Namma Kadai always has an accurate understanding of its financial position. The system provides a clear and immediate overview of available funds for further purchases, expenses, and investments.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Namma kadai</dc:title>
  <dc:creator>Banumathi M</dc:creator>
  <cp:lastModifiedBy>Banumathi M</cp:lastModifiedBy>
  <cp:revision>1</cp:revision>
  <dcterms:created xsi:type="dcterms:W3CDTF">2023-08-23T10:33:03Z</dcterms:created>
  <dcterms:modified xsi:type="dcterms:W3CDTF">2023-08-23T11:18:11Z</dcterms:modified>
</cp:coreProperties>
</file>