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Vijayavarsshini27/AICTE-Project---Vijayavarsshini-M.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26698" y="1952263"/>
            <a:ext cx="9738604" cy="977778"/>
          </a:xfrm>
        </p:spPr>
        <p:txBody>
          <a:bodyPr>
            <a:normAutofit fontScale="90000"/>
          </a:bodyPr>
          <a:lstStyle/>
          <a:p>
            <a:pPr algn="ctr"/>
            <a:r>
              <a:rPr lang="en-US" b="1" dirty="0">
                <a:solidFill>
                  <a:schemeClr val="accent1"/>
                </a:solidFill>
                <a:latin typeface="Baskerville Old Face" panose="02020602080505020303" pitchFamily="18"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Vijayavarsshini M</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Sri Sairam Engineering College</a:t>
            </a:r>
          </a:p>
          <a:p>
            <a:r>
              <a:rPr lang="en-US" sz="2000" b="1" dirty="0">
                <a:solidFill>
                  <a:schemeClr val="accent1">
                    <a:lumMod val="75000"/>
                  </a:schemeClr>
                </a:solidFill>
                <a:latin typeface="Arial"/>
                <a:cs typeface="Arial"/>
              </a:rPr>
              <a:t>				Electrical and Electronics Engg.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lgn="just">
              <a:buNone/>
            </a:pPr>
            <a:r>
              <a:rPr lang="en-IN" sz="1800" dirty="0"/>
              <a:t>Potential enhancements for future improvements include:</a:t>
            </a:r>
          </a:p>
          <a:p>
            <a:pPr algn="just">
              <a:buFont typeface="Wingdings" panose="05000000000000000000" pitchFamily="2" charset="2"/>
              <a:buChar char="§"/>
            </a:pPr>
            <a:r>
              <a:rPr lang="en-IN" sz="1800" b="1" dirty="0"/>
              <a:t>Advanced Encryption Integration</a:t>
            </a:r>
          </a:p>
          <a:p>
            <a:pPr algn="just">
              <a:buFont typeface="Wingdings" panose="05000000000000000000" pitchFamily="2" charset="2"/>
              <a:buChar char="§"/>
            </a:pPr>
            <a:r>
              <a:rPr lang="en-IN" sz="1800" b="1" dirty="0"/>
              <a:t>Multi-Format Support:</a:t>
            </a:r>
            <a:r>
              <a:rPr lang="en-IN" sz="1800" dirty="0"/>
              <a:t> Extending compatibility to </a:t>
            </a:r>
            <a:r>
              <a:rPr lang="en-IN" sz="1800" b="1" dirty="0"/>
              <a:t>PNG, BMP, GIF</a:t>
            </a:r>
            <a:r>
              <a:rPr lang="en-IN" sz="1800" dirty="0"/>
              <a:t> formats.</a:t>
            </a:r>
          </a:p>
          <a:p>
            <a:pPr algn="just">
              <a:buFont typeface="Wingdings" panose="05000000000000000000" pitchFamily="2" charset="2"/>
              <a:buChar char="§"/>
            </a:pPr>
            <a:r>
              <a:rPr lang="en-IN" sz="1800" b="1" dirty="0"/>
              <a:t>Higher Capacity Encoding</a:t>
            </a:r>
          </a:p>
          <a:p>
            <a:pPr algn="just">
              <a:buFont typeface="Wingdings" panose="05000000000000000000" pitchFamily="2" charset="2"/>
              <a:buChar char="§"/>
            </a:pPr>
            <a:r>
              <a:rPr lang="en-IN" sz="1800" b="1" dirty="0"/>
              <a:t>Mobile App Development</a:t>
            </a:r>
          </a:p>
          <a:p>
            <a:pPr algn="just">
              <a:buFont typeface="Wingdings" panose="05000000000000000000" pitchFamily="2" charset="2"/>
              <a:buChar char="§"/>
            </a:pPr>
            <a:r>
              <a:rPr lang="en-IN" sz="1800" b="1" dirty="0"/>
              <a:t>Anti-Steganalysis Measures:</a:t>
            </a:r>
            <a:r>
              <a:rPr lang="en-IN" sz="1800" dirty="0"/>
              <a:t> Enhancing algorithms to </a:t>
            </a:r>
            <a:r>
              <a:rPr lang="en-IN" sz="1800" b="1" dirty="0"/>
              <a:t>resist detection tools</a:t>
            </a:r>
            <a:r>
              <a:rPr lang="en-IN" sz="1800" dirty="0"/>
              <a:t> used in forensic analysis.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103437"/>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0"/>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just">
              <a:buFont typeface="Wingdings" panose="05000000000000000000" pitchFamily="2" charset="2"/>
              <a:buChar char="§"/>
            </a:pPr>
            <a:r>
              <a:rPr lang="en-US" sz="2800" dirty="0">
                <a:latin typeface="Book Antiqua" panose="02040602050305030304" pitchFamily="18" charset="0"/>
              </a:rPr>
              <a:t>Data security is vital in digital communication, and encryption, while effective, can attract unwanted attention. Steganography hides secret messages within images, making the data transmission undetectable. This project implements an image-based steganographic technique by modifying pixel values to embed text securely. It ensures covert communication while maintaining the image’s visual integrity.</a:t>
            </a:r>
            <a:endParaRPr lang="en-IN" sz="2800" dirty="0">
              <a:latin typeface="Book Antiqua" panose="0204060205030503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600" b="1" dirty="0">
                <a:latin typeface="Book Antiqua" panose="02040602050305030304" pitchFamily="18" charset="0"/>
                <a:cs typeface="Times New Roman" panose="02020603050405020304" pitchFamily="18" charset="0"/>
              </a:rPr>
              <a:t>Programming Language:</a:t>
            </a:r>
          </a:p>
          <a:p>
            <a:pPr>
              <a:buFont typeface="Wingdings" panose="05000000000000000000" pitchFamily="2" charset="2"/>
              <a:buChar char="§"/>
            </a:pPr>
            <a:r>
              <a:rPr lang="en-IN" sz="1600" dirty="0">
                <a:latin typeface="Book Antiqua" panose="02040602050305030304" pitchFamily="18" charset="0"/>
                <a:cs typeface="Times New Roman" panose="02020603050405020304" pitchFamily="18" charset="0"/>
              </a:rPr>
              <a:t>Python – Used for scripting, image processing, and implementing steganographic algorithms.</a:t>
            </a:r>
          </a:p>
          <a:p>
            <a:pPr marL="0" indent="0">
              <a:buNone/>
            </a:pPr>
            <a:r>
              <a:rPr lang="en-IN" sz="1600" b="1" dirty="0">
                <a:latin typeface="Book Antiqua" panose="02040602050305030304" pitchFamily="18" charset="0"/>
                <a:cs typeface="Times New Roman" panose="02020603050405020304" pitchFamily="18" charset="0"/>
              </a:rPr>
              <a:t>Libraries &amp; Modules:</a:t>
            </a:r>
          </a:p>
          <a:p>
            <a:pPr>
              <a:buFont typeface="Wingdings" panose="05000000000000000000" pitchFamily="2" charset="2"/>
              <a:buChar char="§"/>
            </a:pPr>
            <a:r>
              <a:rPr lang="en-IN" sz="1600" dirty="0">
                <a:latin typeface="Book Antiqua" panose="02040602050305030304" pitchFamily="18" charset="0"/>
                <a:cs typeface="Times New Roman" panose="02020603050405020304" pitchFamily="18" charset="0"/>
              </a:rPr>
              <a:t>OpenCV (cv2) – Used for image loading, manipulation, and saving operations.</a:t>
            </a:r>
          </a:p>
          <a:p>
            <a:pPr>
              <a:buFont typeface="Wingdings" panose="05000000000000000000" pitchFamily="2" charset="2"/>
              <a:buChar char="§"/>
            </a:pPr>
            <a:r>
              <a:rPr lang="en-IN" sz="1600" dirty="0">
                <a:latin typeface="Book Antiqua" panose="02040602050305030304" pitchFamily="18" charset="0"/>
                <a:cs typeface="Times New Roman" panose="02020603050405020304" pitchFamily="18" charset="0"/>
              </a:rPr>
              <a:t>OS Module (</a:t>
            </a:r>
            <a:r>
              <a:rPr lang="en-IN" sz="1600" dirty="0" err="1">
                <a:latin typeface="Book Antiqua" panose="02040602050305030304" pitchFamily="18" charset="0"/>
                <a:cs typeface="Times New Roman" panose="02020603050405020304" pitchFamily="18" charset="0"/>
              </a:rPr>
              <a:t>os</a:t>
            </a:r>
            <a:r>
              <a:rPr lang="en-IN" sz="1600" dirty="0">
                <a:latin typeface="Book Antiqua" panose="02040602050305030304" pitchFamily="18" charset="0"/>
                <a:cs typeface="Times New Roman" panose="02020603050405020304" pitchFamily="18" charset="0"/>
              </a:rPr>
              <a:t>) – Handles file system operations and platform-specific commands.</a:t>
            </a:r>
          </a:p>
          <a:p>
            <a:pPr marL="0" indent="0">
              <a:buNone/>
            </a:pPr>
            <a:r>
              <a:rPr lang="en-IN" sz="1600" b="1" dirty="0">
                <a:latin typeface="Book Antiqua" panose="02040602050305030304" pitchFamily="18" charset="0"/>
                <a:cs typeface="Times New Roman" panose="02020603050405020304" pitchFamily="18" charset="0"/>
              </a:rPr>
              <a:t>Platform &amp; Environment:</a:t>
            </a:r>
          </a:p>
          <a:p>
            <a:pPr>
              <a:buFont typeface="Wingdings" panose="05000000000000000000" pitchFamily="2" charset="2"/>
              <a:buChar char="§"/>
            </a:pPr>
            <a:r>
              <a:rPr lang="en-IN" sz="1600" dirty="0">
                <a:latin typeface="Book Antiqua" panose="02040602050305030304" pitchFamily="18" charset="0"/>
                <a:cs typeface="Times New Roman" panose="02020603050405020304" pitchFamily="18" charset="0"/>
              </a:rPr>
              <a:t>Operating System: Works on both Windows &amp; Linux with minimal modifications.</a:t>
            </a:r>
          </a:p>
          <a:p>
            <a:pPr>
              <a:buFont typeface="Wingdings" panose="05000000000000000000" pitchFamily="2" charset="2"/>
              <a:buChar char="§"/>
            </a:pPr>
            <a:r>
              <a:rPr lang="en-IN" sz="1600" dirty="0">
                <a:latin typeface="Book Antiqua" panose="02040602050305030304" pitchFamily="18" charset="0"/>
                <a:cs typeface="Times New Roman" panose="02020603050405020304" pitchFamily="18" charset="0"/>
              </a:rPr>
              <a:t>Development Environment: The project was implemented and tested </a:t>
            </a:r>
            <a:r>
              <a:rPr lang="en-IN" sz="1600" i="1" dirty="0">
                <a:latin typeface="Book Antiqua" panose="02040602050305030304" pitchFamily="18" charset="0"/>
                <a:cs typeface="Times New Roman" panose="02020603050405020304" pitchFamily="18" charset="0"/>
              </a:rPr>
              <a:t>VS Code.</a:t>
            </a:r>
          </a:p>
          <a:p>
            <a:pPr marL="0" indent="0">
              <a:buNone/>
            </a:pPr>
            <a:r>
              <a:rPr lang="en-IN" sz="1600" b="1" dirty="0">
                <a:latin typeface="Book Antiqua" panose="02040602050305030304" pitchFamily="18" charset="0"/>
                <a:cs typeface="Times New Roman" panose="02020603050405020304" pitchFamily="18" charset="0"/>
              </a:rPr>
              <a:t>Methodology:</a:t>
            </a:r>
          </a:p>
          <a:p>
            <a:pPr marL="0" indent="0">
              <a:buNone/>
            </a:pPr>
            <a:r>
              <a:rPr lang="en-IN" sz="1600" dirty="0">
                <a:latin typeface="Book Antiqua" panose="02040602050305030304" pitchFamily="18" charset="0"/>
                <a:cs typeface="Times New Roman" panose="02020603050405020304" pitchFamily="18" charset="0"/>
              </a:rPr>
              <a:t>The steganographic process involves:</a:t>
            </a:r>
          </a:p>
          <a:p>
            <a:pPr>
              <a:buFont typeface="Wingdings" panose="05000000000000000000" pitchFamily="2" charset="2"/>
              <a:buChar char="§"/>
            </a:pPr>
            <a:r>
              <a:rPr lang="en-IN" sz="1600" dirty="0">
                <a:latin typeface="Book Antiqua" panose="02040602050305030304" pitchFamily="18" charset="0"/>
                <a:cs typeface="Times New Roman" panose="02020603050405020304" pitchFamily="18" charset="0"/>
              </a:rPr>
              <a:t>Least Significant Bit (LSB) Modification: Secret data is embedded by altering the lowest bit of pixel values in the image.</a:t>
            </a:r>
          </a:p>
          <a:p>
            <a:pPr>
              <a:buFont typeface="Wingdings" panose="05000000000000000000" pitchFamily="2" charset="2"/>
              <a:buChar char="§"/>
            </a:pPr>
            <a:r>
              <a:rPr lang="en-IN" sz="1600" dirty="0">
                <a:latin typeface="Book Antiqua" panose="02040602050305030304" pitchFamily="18" charset="0"/>
                <a:cs typeface="Times New Roman" panose="02020603050405020304" pitchFamily="18" charset="0"/>
              </a:rPr>
              <a:t>Pixel-Based Encoding: Each character of the message is mapped to a pixel value.</a:t>
            </a:r>
          </a:p>
          <a:p>
            <a:pPr>
              <a:buFont typeface="Wingdings" panose="05000000000000000000" pitchFamily="2" charset="2"/>
              <a:buChar char="§"/>
            </a:pPr>
            <a:r>
              <a:rPr lang="en-IN" sz="1600" dirty="0">
                <a:latin typeface="Book Antiqua" panose="02040602050305030304" pitchFamily="18" charset="0"/>
                <a:cs typeface="Times New Roman" panose="02020603050405020304" pitchFamily="18" charset="0"/>
              </a:rPr>
              <a:t>Password-Based Access Control: Ensures only authorized users can retrieve the hidden message.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942797"/>
            <a:ext cx="11029615" cy="4673324"/>
          </a:xfrm>
        </p:spPr>
        <p:txBody>
          <a:bodyPr/>
          <a:lstStyle/>
          <a:p>
            <a:pPr marL="0" indent="0">
              <a:buNone/>
            </a:pPr>
            <a:r>
              <a:rPr lang="en-IN" sz="2000" dirty="0"/>
              <a:t>This project introduces several </a:t>
            </a:r>
            <a:r>
              <a:rPr lang="en-IN" sz="2000" b="1" dirty="0"/>
              <a:t>enhancements</a:t>
            </a:r>
            <a:r>
              <a:rPr lang="en-IN" sz="2000" dirty="0"/>
              <a:t> to conventional steganography:</a:t>
            </a:r>
          </a:p>
          <a:p>
            <a:pPr algn="just">
              <a:buFont typeface="Wingdings" panose="05000000000000000000" pitchFamily="2" charset="2"/>
              <a:buChar char="§"/>
            </a:pPr>
            <a:r>
              <a:rPr lang="en-IN" sz="2000" b="1" dirty="0"/>
              <a:t>Invisible Data Storage</a:t>
            </a:r>
          </a:p>
          <a:p>
            <a:pPr algn="just">
              <a:buFont typeface="Wingdings" panose="05000000000000000000" pitchFamily="2" charset="2"/>
              <a:buChar char="§"/>
            </a:pPr>
            <a:r>
              <a:rPr lang="en-IN" sz="2000" b="1" dirty="0"/>
              <a:t>Password Protection</a:t>
            </a:r>
          </a:p>
          <a:p>
            <a:pPr algn="just">
              <a:buFont typeface="Wingdings" panose="05000000000000000000" pitchFamily="2" charset="2"/>
              <a:buChar char="§"/>
            </a:pPr>
            <a:r>
              <a:rPr lang="en-IN" sz="2000" b="1" dirty="0"/>
              <a:t>Minimal Image Distortion</a:t>
            </a:r>
          </a:p>
          <a:p>
            <a:pPr algn="just">
              <a:buFont typeface="Wingdings" panose="05000000000000000000" pitchFamily="2" charset="2"/>
              <a:buChar char="§"/>
            </a:pPr>
            <a:r>
              <a:rPr lang="en-IN" sz="2000" b="1" dirty="0"/>
              <a:t>Cross-Platform Compatibility</a:t>
            </a:r>
          </a:p>
          <a:p>
            <a:pPr algn="just">
              <a:buFont typeface="Wingdings" panose="05000000000000000000" pitchFamily="2" charset="2"/>
              <a:buChar char="§"/>
            </a:pPr>
            <a:r>
              <a:rPr lang="en-IN" sz="2000" b="1" dirty="0"/>
              <a:t>User-Friendly Interface</a:t>
            </a:r>
            <a:endParaRPr lang="en-IN" sz="20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Wingdings" panose="05000000000000000000" pitchFamily="2" charset="2"/>
              <a:buChar char="§"/>
            </a:pPr>
            <a:r>
              <a:rPr lang="en-US" sz="2800" dirty="0"/>
              <a:t>Journalists &amp; Whistleblowers</a:t>
            </a:r>
          </a:p>
          <a:p>
            <a:pPr>
              <a:buFont typeface="Wingdings" panose="05000000000000000000" pitchFamily="2" charset="2"/>
              <a:buChar char="§"/>
            </a:pPr>
            <a:r>
              <a:rPr lang="en-US" sz="2800" dirty="0"/>
              <a:t>Government &amp; Intelligence Agencies</a:t>
            </a:r>
          </a:p>
          <a:p>
            <a:pPr>
              <a:buFont typeface="Wingdings" panose="05000000000000000000" pitchFamily="2" charset="2"/>
              <a:buChar char="§"/>
            </a:pPr>
            <a:r>
              <a:rPr lang="en-US" sz="2800" dirty="0"/>
              <a:t>General Users</a:t>
            </a:r>
          </a:p>
          <a:p>
            <a:pPr>
              <a:buFont typeface="Wingdings" panose="05000000000000000000" pitchFamily="2" charset="2"/>
              <a:buChar char="§"/>
            </a:pPr>
            <a:r>
              <a:rPr lang="en-US" sz="2800" dirty="0"/>
              <a:t>Corporates &amp; Businesses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312671" y="473556"/>
            <a:ext cx="11029616" cy="530296"/>
          </a:xfrm>
        </p:spPr>
        <p:txBody>
          <a:bodyPr/>
          <a:lstStyle/>
          <a:p>
            <a:r>
              <a:rPr lang="en-IN" dirty="0">
                <a:solidFill>
                  <a:schemeClr val="accent1"/>
                </a:solidFill>
              </a:rPr>
              <a:t>Results</a:t>
            </a:r>
          </a:p>
        </p:txBody>
      </p:sp>
      <p:sp>
        <p:nvSpPr>
          <p:cNvPr id="10" name="TextBox 9">
            <a:extLst>
              <a:ext uri="{FF2B5EF4-FFF2-40B4-BE49-F238E27FC236}">
                <a16:creationId xmlns:a16="http://schemas.microsoft.com/office/drawing/2014/main" id="{56A171F5-86D0-90B7-5A66-929EAFC13BDD}"/>
              </a:ext>
            </a:extLst>
          </p:cNvPr>
          <p:cNvSpPr txBox="1"/>
          <p:nvPr/>
        </p:nvSpPr>
        <p:spPr>
          <a:xfrm>
            <a:off x="1792825" y="4053583"/>
            <a:ext cx="2710542" cy="400110"/>
          </a:xfrm>
          <a:prstGeom prst="rect">
            <a:avLst/>
          </a:prstGeom>
          <a:noFill/>
        </p:spPr>
        <p:txBody>
          <a:bodyPr wrap="square" rtlCol="0">
            <a:spAutoFit/>
          </a:bodyPr>
          <a:lstStyle/>
          <a:p>
            <a:pPr algn="ctr"/>
            <a:r>
              <a:rPr lang="en-US" sz="2000" b="1" dirty="0">
                <a:latin typeface="Consolas" panose="020B0609020204030204" pitchFamily="49" charset="0"/>
              </a:rPr>
              <a:t>Encryption Process</a:t>
            </a:r>
            <a:endParaRPr lang="en-IN" sz="2000" b="1" dirty="0">
              <a:latin typeface="Consolas" panose="020B0609020204030204" pitchFamily="49" charset="0"/>
            </a:endParaRPr>
          </a:p>
        </p:txBody>
      </p:sp>
      <p:sp>
        <p:nvSpPr>
          <p:cNvPr id="11" name="TextBox 10">
            <a:extLst>
              <a:ext uri="{FF2B5EF4-FFF2-40B4-BE49-F238E27FC236}">
                <a16:creationId xmlns:a16="http://schemas.microsoft.com/office/drawing/2014/main" id="{5C86359C-2DEC-5536-F1DB-3604BFD4D3AB}"/>
              </a:ext>
            </a:extLst>
          </p:cNvPr>
          <p:cNvSpPr txBox="1"/>
          <p:nvPr/>
        </p:nvSpPr>
        <p:spPr>
          <a:xfrm>
            <a:off x="7563910" y="4011243"/>
            <a:ext cx="2710542" cy="400110"/>
          </a:xfrm>
          <a:prstGeom prst="rect">
            <a:avLst/>
          </a:prstGeom>
          <a:noFill/>
        </p:spPr>
        <p:txBody>
          <a:bodyPr wrap="square" rtlCol="0">
            <a:spAutoFit/>
          </a:bodyPr>
          <a:lstStyle/>
          <a:p>
            <a:pPr algn="ctr"/>
            <a:r>
              <a:rPr lang="en-US" sz="2000" b="1" dirty="0">
                <a:latin typeface="Consolas" panose="020B0609020204030204" pitchFamily="49" charset="0"/>
              </a:rPr>
              <a:t>Decryption Process</a:t>
            </a:r>
            <a:endParaRPr lang="en-IN" sz="2000" b="1" dirty="0">
              <a:latin typeface="Consolas" panose="020B0609020204030204" pitchFamily="49" charset="0"/>
            </a:endParaRPr>
          </a:p>
        </p:txBody>
      </p:sp>
      <p:pic>
        <p:nvPicPr>
          <p:cNvPr id="18" name="Picture 17">
            <a:extLst>
              <a:ext uri="{FF2B5EF4-FFF2-40B4-BE49-F238E27FC236}">
                <a16:creationId xmlns:a16="http://schemas.microsoft.com/office/drawing/2014/main" id="{A1E57BBE-5C63-0D86-BBFD-CF4B73E8F67C}"/>
              </a:ext>
            </a:extLst>
          </p:cNvPr>
          <p:cNvPicPr>
            <a:picLocks noChangeAspect="1"/>
          </p:cNvPicPr>
          <p:nvPr/>
        </p:nvPicPr>
        <p:blipFill>
          <a:blip r:embed="rId2"/>
          <a:stretch>
            <a:fillRect/>
          </a:stretch>
        </p:blipFill>
        <p:spPr>
          <a:xfrm>
            <a:off x="4197639" y="4453693"/>
            <a:ext cx="3557236" cy="2174504"/>
          </a:xfrm>
          <a:prstGeom prst="rect">
            <a:avLst/>
          </a:prstGeom>
        </p:spPr>
      </p:pic>
      <p:sp>
        <p:nvSpPr>
          <p:cNvPr id="12" name="TextBox 11">
            <a:extLst>
              <a:ext uri="{FF2B5EF4-FFF2-40B4-BE49-F238E27FC236}">
                <a16:creationId xmlns:a16="http://schemas.microsoft.com/office/drawing/2014/main" id="{744D598C-A8DC-A759-A8C1-B0A3EBBBE347}"/>
              </a:ext>
            </a:extLst>
          </p:cNvPr>
          <p:cNvSpPr txBox="1"/>
          <p:nvPr/>
        </p:nvSpPr>
        <p:spPr>
          <a:xfrm>
            <a:off x="4347184" y="5981968"/>
            <a:ext cx="3258146" cy="400110"/>
          </a:xfrm>
          <a:prstGeom prst="rect">
            <a:avLst/>
          </a:prstGeom>
          <a:noFill/>
        </p:spPr>
        <p:txBody>
          <a:bodyPr wrap="square" rtlCol="0">
            <a:spAutoFit/>
          </a:bodyPr>
          <a:lstStyle/>
          <a:p>
            <a:pPr algn="ctr"/>
            <a:r>
              <a:rPr lang="en-US" sz="2000" b="1" dirty="0">
                <a:solidFill>
                  <a:schemeClr val="bg1"/>
                </a:solidFill>
                <a:latin typeface="Consolas" panose="020B0609020204030204" pitchFamily="49" charset="0"/>
              </a:rPr>
              <a:t>Encrypted Image File</a:t>
            </a:r>
            <a:endParaRPr lang="en-IN" sz="2000" b="1" dirty="0">
              <a:solidFill>
                <a:schemeClr val="bg1"/>
              </a:solidFill>
              <a:latin typeface="Consolas" panose="020B0609020204030204" pitchFamily="49" charset="0"/>
            </a:endParaRPr>
          </a:p>
        </p:txBody>
      </p:sp>
      <p:pic>
        <p:nvPicPr>
          <p:cNvPr id="8" name="Picture 7">
            <a:extLst>
              <a:ext uri="{FF2B5EF4-FFF2-40B4-BE49-F238E27FC236}">
                <a16:creationId xmlns:a16="http://schemas.microsoft.com/office/drawing/2014/main" id="{5A2EE4B4-F418-3B69-4C81-FEB85C13F032}"/>
              </a:ext>
            </a:extLst>
          </p:cNvPr>
          <p:cNvPicPr>
            <a:picLocks noChangeAspect="1"/>
          </p:cNvPicPr>
          <p:nvPr/>
        </p:nvPicPr>
        <p:blipFill>
          <a:blip r:embed="rId3"/>
          <a:stretch>
            <a:fillRect/>
          </a:stretch>
        </p:blipFill>
        <p:spPr>
          <a:xfrm>
            <a:off x="177497" y="1010248"/>
            <a:ext cx="5798760" cy="3055702"/>
          </a:xfrm>
          <a:prstGeom prst="rect">
            <a:avLst/>
          </a:prstGeom>
        </p:spPr>
      </p:pic>
      <p:pic>
        <p:nvPicPr>
          <p:cNvPr id="14" name="Picture 13">
            <a:extLst>
              <a:ext uri="{FF2B5EF4-FFF2-40B4-BE49-F238E27FC236}">
                <a16:creationId xmlns:a16="http://schemas.microsoft.com/office/drawing/2014/main" id="{89DCCD5D-EC16-3C9D-7F67-E3D3B12FC016}"/>
              </a:ext>
            </a:extLst>
          </p:cNvPr>
          <p:cNvPicPr>
            <a:picLocks noChangeAspect="1"/>
          </p:cNvPicPr>
          <p:nvPr/>
        </p:nvPicPr>
        <p:blipFill>
          <a:blip r:embed="rId4"/>
          <a:stretch>
            <a:fillRect/>
          </a:stretch>
        </p:blipFill>
        <p:spPr>
          <a:xfrm>
            <a:off x="6096000" y="1003853"/>
            <a:ext cx="5682343" cy="306209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900196" y="1334684"/>
            <a:ext cx="10391607" cy="4673324"/>
          </a:xfrm>
        </p:spPr>
        <p:txBody>
          <a:bodyPr>
            <a:normAutofit/>
          </a:bodyPr>
          <a:lstStyle/>
          <a:p>
            <a:pPr algn="just"/>
            <a:r>
              <a:rPr lang="en-US" sz="2400" dirty="0"/>
              <a:t>The </a:t>
            </a:r>
            <a:r>
              <a:rPr lang="en-US" sz="2400" b="1" dirty="0"/>
              <a:t>image-based steganographic system</a:t>
            </a:r>
            <a:r>
              <a:rPr lang="en-US" sz="2400" dirty="0"/>
              <a:t> developed in this project demonstrates </a:t>
            </a:r>
            <a:r>
              <a:rPr lang="en-US" sz="2400" b="1" dirty="0"/>
              <a:t>secure and efficient data hiding</a:t>
            </a:r>
            <a:r>
              <a:rPr lang="en-US" sz="2400" dirty="0"/>
              <a:t> using Python and OpenCV. The </a:t>
            </a:r>
            <a:r>
              <a:rPr lang="en-US" sz="2400" b="1" dirty="0"/>
              <a:t>LSB technique</a:t>
            </a:r>
            <a:r>
              <a:rPr lang="en-US" sz="2400" dirty="0"/>
              <a:t> ensures imperceptible modifications to the image, while </a:t>
            </a:r>
            <a:r>
              <a:rPr lang="en-US" sz="2400" b="1" dirty="0"/>
              <a:t>password protection</a:t>
            </a:r>
            <a:r>
              <a:rPr lang="en-US" sz="2400" dirty="0"/>
              <a:t> enhances security. This project provides a </a:t>
            </a:r>
            <a:r>
              <a:rPr lang="en-US" sz="2400" b="1" dirty="0"/>
              <a:t>practical and scalable solution</a:t>
            </a:r>
            <a:r>
              <a:rPr lang="en-US" sz="2400" dirty="0"/>
              <a:t> for </a:t>
            </a:r>
            <a:r>
              <a:rPr lang="en-US" sz="2400" b="1" dirty="0"/>
              <a:t>private communication, intelligence operations, and cybersecurity applications</a:t>
            </a:r>
            <a:r>
              <a:rPr lang="en-US" sz="2400" dirty="0"/>
              <a:t>.</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400" dirty="0">
                <a:hlinkClick r:id="rId2"/>
              </a:rPr>
              <a:t>https://github.com/Vijayavarsshini27/AICTE-Project---Vijayavarsshini-M.git</a:t>
            </a:r>
            <a:endParaRPr lang="en-IN" sz="24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551</TotalTime>
  <Words>416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Baskerville Old Face</vt:lpstr>
      <vt:lpstr>Book Antiqua</vt:lpstr>
      <vt:lpstr>Calibri</vt:lpstr>
      <vt:lpstr>Calibri Light</vt:lpstr>
      <vt:lpstr>Consolas</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Manoj Kumar C</cp:lastModifiedBy>
  <cp:revision>51</cp:revision>
  <dcterms:created xsi:type="dcterms:W3CDTF">2021-05-26T16:50:10Z</dcterms:created>
  <dcterms:modified xsi:type="dcterms:W3CDTF">2025-02-23T12:31:55Z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