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avendhan619022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ithub.com/Vijayavendhan619022/Vij" TargetMode="Externa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28712" y="462026"/>
            <a:ext cx="6896734" cy="3400425"/>
            <a:chOff x="1128712" y="462026"/>
            <a:chExt cx="6896734" cy="34004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24025" y="2771776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0954" y="3076194"/>
            <a:ext cx="40220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2000" b="1" spc="45" dirty="0">
                <a:solidFill>
                  <a:srgbClr val="F1F1F1"/>
                </a:solidFill>
                <a:latin typeface="Arial"/>
                <a:cs typeface="Arial"/>
              </a:rPr>
              <a:t>DETECTING SPAM EMAILS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21500"/>
            <a:ext cx="7276646" cy="929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4545330" algn="l"/>
              </a:tabLst>
            </a:pP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 </a:t>
            </a:r>
            <a:r>
              <a:rPr sz="1200" b="1" u="heavy" spc="-35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2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sz="1200" b="1" u="heavy" spc="-3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sz="1200" b="1" u="heavy" spc="1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sz="1200" b="1" u="heavy" spc="1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sz="1200" b="1" u="heavy" spc="-6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3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sz="1200" b="1" u="heavy" spc="-30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sz="1200" b="1" u="heavy" spc="-35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sz="1200" b="1" u="heavy" dirty="0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	</a:t>
            </a:r>
            <a:endParaRPr sz="1200" dirty="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VIJAYAVENDHAN</a:t>
            </a:r>
            <a:r>
              <a:rPr sz="11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endParaRPr sz="1100" dirty="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  <a:spcBef>
                <a:spcPts val="254"/>
              </a:spcBef>
            </a:pP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Id:autleee014</a:t>
            </a:r>
            <a:endParaRPr sz="1100" dirty="0">
              <a:latin typeface="Arial MT"/>
              <a:cs typeface="Arial MT"/>
            </a:endParaRPr>
          </a:p>
          <a:p>
            <a:pPr marL="259715" marR="2498725">
              <a:lnSpc>
                <a:spcPct val="99600"/>
              </a:lnSpc>
              <a:spcBef>
                <a:spcPts val="19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 err="1">
                <a:solidFill>
                  <a:srgbClr val="FFFFFF"/>
                </a:solidFill>
                <a:latin typeface="Arial MT"/>
                <a:cs typeface="Arial MT"/>
              </a:rPr>
              <a:t>Name:VARUVAN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GB" sz="1100" spc="-35">
                <a:solidFill>
                  <a:srgbClr val="FFFFFF"/>
                </a:solidFill>
                <a:latin typeface="Arial MT"/>
                <a:cs typeface="Arial MT"/>
              </a:rPr>
              <a:t>VADIVELAN INSTITUTE OF TECHNOLOGY 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77360" cy="3463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85775" marR="127635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85775" algn="l"/>
                <a:tab pos="486409" algn="l"/>
              </a:tabLst>
            </a:pP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NN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x</a:t>
            </a:r>
            <a:r>
              <a:rPr sz="1400" spc="45" dirty="0">
                <a:latin typeface="Arial MT"/>
                <a:cs typeface="Arial MT"/>
              </a:rPr>
              <a:t>ce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t 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seq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gg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35" dirty="0">
                <a:latin typeface="Arial MT"/>
                <a:cs typeface="Arial MT"/>
              </a:rPr>
              <a:t>g</a:t>
            </a:r>
            <a:r>
              <a:rPr sz="1400" spc="-25" dirty="0">
                <a:latin typeface="Arial MT"/>
                <a:cs typeface="Arial MT"/>
              </a:rPr>
              <a:t>-r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depe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nc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eq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co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eso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ces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85775" marR="23876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sz="1400" spc="-5" dirty="0">
                <a:latin typeface="Arial MT"/>
                <a:cs typeface="Arial MT"/>
              </a:rPr>
              <a:t>Convolutional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Neural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Networks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(CNNs)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ff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20" dirty="0">
                <a:latin typeface="Arial MT"/>
                <a:cs typeface="Arial MT"/>
              </a:rPr>
              <a:t>less </a:t>
            </a:r>
            <a:r>
              <a:rPr sz="1400" dirty="0">
                <a:latin typeface="Arial MT"/>
                <a:cs typeface="Arial MT"/>
              </a:rPr>
              <a:t>computationally intensive,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5" dirty="0">
                <a:latin typeface="Arial MT"/>
                <a:cs typeface="Arial MT"/>
              </a:rPr>
              <a:t>them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suitable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classification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like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spam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485775" marR="508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sz="1400" spc="45" dirty="0">
                <a:latin typeface="Arial MT"/>
                <a:cs typeface="Arial MT"/>
              </a:rPr>
              <a:t>Lo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45" dirty="0">
                <a:latin typeface="Arial MT"/>
                <a:cs typeface="Arial MT"/>
              </a:rPr>
              <a:t>L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) 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dd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0" dirty="0">
                <a:latin typeface="Arial MT"/>
                <a:cs typeface="Arial MT"/>
              </a:rPr>
              <a:t>s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5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25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n  </a:t>
            </a: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NN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5" dirty="0">
                <a:latin typeface="Arial MT"/>
                <a:cs typeface="Arial MT"/>
              </a:rPr>
              <a:t>ff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d  </a:t>
            </a:r>
            <a:r>
              <a:rPr sz="1400" spc="15" dirty="0">
                <a:latin typeface="Arial MT"/>
                <a:cs typeface="Arial MT"/>
              </a:rPr>
              <a:t>performance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tasks requiring capturing </a:t>
            </a:r>
            <a:r>
              <a:rPr sz="1400" dirty="0">
                <a:latin typeface="Arial MT"/>
                <a:cs typeface="Arial MT"/>
              </a:rPr>
              <a:t>long-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term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1066800"/>
            <a:ext cx="40481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6069330" cy="2399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Reference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035685" marR="189865" indent="-286385">
              <a:lnSpc>
                <a:spcPct val="102899"/>
              </a:lnSpc>
              <a:spcBef>
                <a:spcPts val="132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sz="1400" spc="35" dirty="0">
                <a:latin typeface="Arial MT"/>
                <a:cs typeface="Arial MT"/>
              </a:rPr>
              <a:t>Deep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Email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Spam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Detection: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Survey”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S.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K.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45" dirty="0">
                <a:latin typeface="Arial MT"/>
                <a:cs typeface="Arial MT"/>
              </a:rPr>
              <a:t>2018</a:t>
            </a:r>
            <a:r>
              <a:rPr sz="1400" spc="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marR="161290" indent="-28638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sz="1400" spc="25" dirty="0">
                <a:latin typeface="Arial MT"/>
                <a:cs typeface="Arial MT"/>
              </a:rPr>
              <a:t>“Spam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Detection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Media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Learning”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by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A.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Kumar,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(2019)</a:t>
            </a:r>
            <a:endParaRPr sz="1400">
              <a:latin typeface="Arial MT"/>
              <a:cs typeface="Arial MT"/>
            </a:endParaRPr>
          </a:p>
          <a:p>
            <a:pPr marL="1035685" marR="490855" indent="-286385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sz="1400" spc="35" dirty="0">
                <a:latin typeface="Arial MT"/>
                <a:cs typeface="Arial MT"/>
              </a:rPr>
              <a:t>“A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Survey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Techniques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Email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Spam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”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K</a:t>
            </a:r>
            <a:r>
              <a:rPr sz="1400" spc="-30" dirty="0">
                <a:latin typeface="Arial MT"/>
                <a:cs typeface="Arial MT"/>
              </a:rPr>
              <a:t>au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45" dirty="0">
                <a:latin typeface="Arial MT"/>
                <a:cs typeface="Arial MT"/>
              </a:rPr>
              <a:t>2020</a:t>
            </a:r>
            <a:r>
              <a:rPr sz="1400" spc="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indent="-286385">
              <a:lnSpc>
                <a:spcPts val="1664"/>
              </a:lnSpc>
              <a:buChar char="•"/>
              <a:tabLst>
                <a:tab pos="1035050" algn="l"/>
                <a:tab pos="1035685" algn="l"/>
              </a:tabLst>
            </a:pPr>
            <a:r>
              <a:rPr sz="1400" spc="50" dirty="0">
                <a:latin typeface="Arial MT"/>
                <a:cs typeface="Arial MT"/>
              </a:rPr>
              <a:t>“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ee</a:t>
            </a:r>
            <a:r>
              <a:rPr sz="1400" spc="15" dirty="0">
                <a:latin typeface="Arial MT"/>
                <a:cs typeface="Arial MT"/>
              </a:rPr>
              <a:t>p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Le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30" dirty="0">
                <a:latin typeface="Arial MT"/>
                <a:cs typeface="Arial MT"/>
              </a:rPr>
              <a:t>hn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q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es</a:t>
            </a:r>
            <a:r>
              <a:rPr sz="1400" spc="5" dirty="0">
                <a:latin typeface="Arial MT"/>
                <a:cs typeface="Arial MT"/>
              </a:rPr>
              <a:t>”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035685">
              <a:lnSpc>
                <a:spcPts val="1664"/>
              </a:lnSpc>
            </a:pP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ijj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45" dirty="0">
                <a:latin typeface="Arial MT"/>
                <a:cs typeface="Arial MT"/>
              </a:rPr>
              <a:t>2021</a:t>
            </a:r>
            <a:r>
              <a:rPr sz="1400" spc="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sz="155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Thank</a:t>
            </a:r>
            <a:r>
              <a:rPr spc="195" dirty="0"/>
              <a:t> </a:t>
            </a:r>
            <a:r>
              <a:rPr spc="-4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2" y="669353"/>
            <a:ext cx="2387600" cy="291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800">
              <a:latin typeface="Arial"/>
              <a:cs typeface="Arial"/>
            </a:endParaRPr>
          </a:p>
          <a:p>
            <a:pPr marL="475615" indent="-334010">
              <a:lnSpc>
                <a:spcPct val="100000"/>
              </a:lnSpc>
              <a:spcBef>
                <a:spcPts val="1460"/>
              </a:spcBef>
              <a:buClr>
                <a:srgbClr val="203062"/>
              </a:buClr>
              <a:buChar char="•"/>
              <a:tabLst>
                <a:tab pos="475615" algn="l"/>
                <a:tab pos="476250" algn="l"/>
              </a:tabLst>
            </a:pP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opo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20" dirty="0">
                <a:latin typeface="Arial MT"/>
                <a:cs typeface="Arial MT"/>
              </a:rPr>
              <a:t>/</a:t>
            </a:r>
            <a:r>
              <a:rPr sz="1400" spc="-3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go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&amp;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en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sz="1400" spc="-10" dirty="0">
                <a:latin typeface="Arial MT"/>
                <a:cs typeface="Arial MT"/>
              </a:rPr>
              <a:t>GitHub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j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5" dirty="0"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sz="1400" spc="10" dirty="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75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sz="1400" spc="-10" dirty="0">
                <a:latin typeface="Arial MT"/>
                <a:cs typeface="Arial MT"/>
              </a:rPr>
              <a:t>Future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Scope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sz="1400" spc="20" dirty="0"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8305" y="728662"/>
            <a:ext cx="4290695" cy="2172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1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STATMENT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298450" marR="5080" indent="-286385" algn="just">
              <a:lnSpc>
                <a:spcPct val="100600"/>
              </a:lnSpc>
              <a:buChar char="•"/>
              <a:tabLst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You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spc="15" dirty="0">
                <a:latin typeface="Arial MT"/>
                <a:cs typeface="Arial MT"/>
              </a:rPr>
              <a:t>tasked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perform </a:t>
            </a:r>
            <a:r>
              <a:rPr sz="1400" spc="-5" dirty="0">
                <a:latin typeface="Arial MT"/>
                <a:cs typeface="Arial MT"/>
              </a:rPr>
              <a:t>Detecting </a:t>
            </a:r>
            <a:r>
              <a:rPr sz="1400" dirty="0">
                <a:latin typeface="Arial MT"/>
                <a:cs typeface="Arial MT"/>
              </a:rPr>
              <a:t>Spam </a:t>
            </a:r>
            <a:r>
              <a:rPr sz="1400" spc="-10" dirty="0">
                <a:latin typeface="Arial MT"/>
                <a:cs typeface="Arial MT"/>
              </a:rPr>
              <a:t>Emails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 </a:t>
            </a:r>
            <a:r>
              <a:rPr sz="1400" dirty="0">
                <a:latin typeface="Arial MT"/>
                <a:cs typeface="Arial MT"/>
              </a:rPr>
              <a:t>TensorFlow. </a:t>
            </a:r>
            <a:r>
              <a:rPr sz="1400" spc="-5" dirty="0">
                <a:latin typeface="Arial MT"/>
                <a:cs typeface="Arial MT"/>
              </a:rPr>
              <a:t>Implement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build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20" dirty="0">
                <a:latin typeface="Arial MT"/>
                <a:cs typeface="Arial MT"/>
              </a:rPr>
              <a:t>deep- 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ode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298450" marR="12065" indent="-286385" algn="just">
              <a:lnSpc>
                <a:spcPct val="100600"/>
              </a:lnSpc>
              <a:spcBef>
                <a:spcPts val="790"/>
              </a:spcBef>
              <a:buChar char="•"/>
              <a:tabLst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try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implement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be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Classifier, which would </a:t>
            </a:r>
            <a:r>
              <a:rPr sz="1400" dirty="0">
                <a:latin typeface="Arial MT"/>
                <a:cs typeface="Arial MT"/>
              </a:rPr>
              <a:t>give </a:t>
            </a:r>
            <a:r>
              <a:rPr sz="1400" spc="5" dirty="0">
                <a:latin typeface="Arial MT"/>
                <a:cs typeface="Arial MT"/>
              </a:rPr>
              <a:t>binary outputs- either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35" dirty="0">
                <a:latin typeface="Arial MT"/>
                <a:cs typeface="Arial MT"/>
              </a:rPr>
              <a:t> 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ep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nv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56" y="1052036"/>
            <a:ext cx="3728085" cy="3730625"/>
            <a:chOff x="4984556" y="1052036"/>
            <a:chExt cx="3728085" cy="373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2771775"/>
              <a:ext cx="1647825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14900" y="1101159"/>
            <a:ext cx="3694429" cy="3032760"/>
            <a:chOff x="4914900" y="1101159"/>
            <a:chExt cx="3694429" cy="3032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4329" y="631443"/>
            <a:ext cx="4567555" cy="221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 MT"/>
                <a:cs typeface="Arial MT"/>
              </a:rPr>
              <a:t>PROPOSED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 MT"/>
              <a:cs typeface="Arial MT"/>
            </a:endParaRPr>
          </a:p>
          <a:p>
            <a:pPr marL="298450" marR="5080" indent="-286385">
              <a:lnSpc>
                <a:spcPct val="1006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Arial MT"/>
                <a:cs typeface="Arial MT"/>
              </a:rPr>
              <a:t>.Import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dependencies;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spam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.Split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train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testsub-datasets,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preprocessing.</a:t>
            </a:r>
            <a:endParaRPr sz="1400">
              <a:latin typeface="Arial MT"/>
              <a:cs typeface="Arial MT"/>
            </a:endParaRPr>
          </a:p>
          <a:p>
            <a:pPr marL="346075" indent="-334010">
              <a:lnSpc>
                <a:spcPts val="1655"/>
              </a:lnSpc>
              <a:buChar char="•"/>
              <a:tabLst>
                <a:tab pos="346075" algn="l"/>
                <a:tab pos="346710" algn="l"/>
              </a:tabLst>
            </a:pPr>
            <a:r>
              <a:rPr sz="1400" spc="4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ode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45" dirty="0">
                <a:latin typeface="Arial MT"/>
                <a:cs typeface="Arial MT"/>
              </a:rPr>
              <a:t>dee</a:t>
            </a:r>
            <a:r>
              <a:rPr sz="1400" spc="90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400" dirty="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298450" marR="192405" indent="-286385">
              <a:lnSpc>
                <a:spcPts val="173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5" dirty="0">
                <a:latin typeface="Arial MT"/>
                <a:cs typeface="Arial MT"/>
              </a:rPr>
              <a:t>Compare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results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select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best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model.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o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519027"/>
            <a:ext cx="5040630" cy="46081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25" dirty="0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349250" marR="63500" indent="-286385">
              <a:lnSpc>
                <a:spcPct val="100600"/>
              </a:lnSpc>
              <a:spcBef>
                <a:spcPts val="800"/>
              </a:spcBef>
              <a:buChar char="•"/>
              <a:tabLst>
                <a:tab pos="349250" algn="l"/>
                <a:tab pos="349885" algn="l"/>
              </a:tabLst>
            </a:pP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45" dirty="0">
                <a:latin typeface="Arial MT"/>
                <a:cs typeface="Arial MT"/>
              </a:rPr>
              <a:t>pop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dee</a:t>
            </a:r>
            <a:r>
              <a:rPr sz="1400" spc="15" dirty="0">
                <a:latin typeface="Arial MT"/>
                <a:cs typeface="Arial MT"/>
              </a:rPr>
              <a:t>p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go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30" dirty="0">
                <a:latin typeface="Arial MT"/>
                <a:cs typeface="Arial MT"/>
              </a:rPr>
              <a:t>mm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5" dirty="0">
                <a:latin typeface="Arial MT"/>
                <a:cs typeface="Arial MT"/>
              </a:rPr>
              <a:t>y  </a:t>
            </a:r>
            <a:r>
              <a:rPr sz="1400" spc="15" dirty="0">
                <a:latin typeface="Arial MT"/>
                <a:cs typeface="Arial MT"/>
              </a:rPr>
              <a:t>used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10" dirty="0">
                <a:latin typeface="Arial MT"/>
                <a:cs typeface="Arial MT"/>
              </a:rPr>
              <a:t>detecting </a:t>
            </a:r>
            <a:r>
              <a:rPr sz="1400" spc="15" dirty="0">
                <a:latin typeface="Arial MT"/>
                <a:cs typeface="Arial MT"/>
              </a:rPr>
              <a:t>spam: </a:t>
            </a:r>
            <a:r>
              <a:rPr sz="1400" spc="-15" dirty="0">
                <a:latin typeface="Arial MT"/>
                <a:cs typeface="Arial MT"/>
              </a:rPr>
              <a:t>Neural </a:t>
            </a:r>
            <a:r>
              <a:rPr sz="1400" spc="-10" dirty="0">
                <a:latin typeface="Arial MT"/>
                <a:cs typeface="Arial MT"/>
              </a:rPr>
              <a:t>Networks (CNNs): CNNs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spc="20" dirty="0">
                <a:latin typeface="Arial MT"/>
                <a:cs typeface="Arial MT"/>
              </a:rPr>
              <a:t>commonly </a:t>
            </a:r>
            <a:r>
              <a:rPr sz="1400" spc="15" dirty="0">
                <a:latin typeface="Arial MT"/>
                <a:cs typeface="Arial MT"/>
              </a:rPr>
              <a:t>used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image </a:t>
            </a:r>
            <a:r>
              <a:rPr sz="1400" spc="10" dirty="0">
                <a:latin typeface="Arial MT"/>
                <a:cs typeface="Arial MT"/>
              </a:rPr>
              <a:t>recognition </a:t>
            </a:r>
            <a:r>
              <a:rPr sz="1400" dirty="0">
                <a:latin typeface="Arial MT"/>
                <a:cs typeface="Arial MT"/>
              </a:rPr>
              <a:t>tasks, </a:t>
            </a:r>
            <a:r>
              <a:rPr sz="1400" spc="5" dirty="0">
                <a:latin typeface="Arial MT"/>
                <a:cs typeface="Arial MT"/>
              </a:rPr>
              <a:t>but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5" dirty="0">
                <a:latin typeface="Arial MT"/>
                <a:cs typeface="Arial MT"/>
              </a:rPr>
              <a:t> can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30" dirty="0">
                <a:latin typeface="Arial MT"/>
                <a:cs typeface="Arial MT"/>
              </a:rPr>
              <a:t>be </a:t>
            </a:r>
            <a:r>
              <a:rPr sz="1400" spc="10" dirty="0">
                <a:latin typeface="Arial MT"/>
                <a:cs typeface="Arial MT"/>
              </a:rPr>
              <a:t>applied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text </a:t>
            </a:r>
            <a:r>
              <a:rPr sz="1400" spc="5" dirty="0">
                <a:latin typeface="Arial MT"/>
                <a:cs typeface="Arial MT"/>
              </a:rPr>
              <a:t>classification, </a:t>
            </a:r>
            <a:r>
              <a:rPr sz="1400" spc="15" dirty="0">
                <a:latin typeface="Arial MT"/>
                <a:cs typeface="Arial MT"/>
              </a:rPr>
              <a:t>such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20" dirty="0">
                <a:latin typeface="Arial MT"/>
                <a:cs typeface="Arial MT"/>
              </a:rPr>
              <a:t>spam 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49250" marR="508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sz="1400" spc="25" dirty="0">
                <a:latin typeface="Arial MT"/>
                <a:cs typeface="Arial MT"/>
              </a:rPr>
              <a:t>By </a:t>
            </a:r>
            <a:r>
              <a:rPr sz="1400" spc="-10" dirty="0">
                <a:latin typeface="Arial MT"/>
                <a:cs typeface="Arial MT"/>
              </a:rPr>
              <a:t>treating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text </a:t>
            </a:r>
            <a:r>
              <a:rPr sz="1400" spc="-10" dirty="0">
                <a:latin typeface="Arial MT"/>
                <a:cs typeface="Arial MT"/>
              </a:rPr>
              <a:t>as an </a:t>
            </a:r>
            <a:r>
              <a:rPr sz="1400" spc="10" dirty="0">
                <a:latin typeface="Arial MT"/>
                <a:cs typeface="Arial MT"/>
              </a:rPr>
              <a:t>image, </a:t>
            </a:r>
            <a:r>
              <a:rPr sz="1400" spc="-10" dirty="0">
                <a:latin typeface="Arial MT"/>
                <a:cs typeface="Arial MT"/>
              </a:rPr>
              <a:t>CNNs </a:t>
            </a:r>
            <a:r>
              <a:rPr sz="1400" spc="5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learn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hierarchical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patterns</a:t>
            </a:r>
            <a:r>
              <a:rPr sz="1400" spc="25" dirty="0">
                <a:latin typeface="Arial MT"/>
                <a:cs typeface="Arial MT"/>
              </a:rPr>
              <a:t> 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text,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identify </a:t>
            </a:r>
            <a:r>
              <a:rPr sz="1400" spc="20" dirty="0">
                <a:latin typeface="Arial MT"/>
                <a:cs typeface="Arial MT"/>
              </a:rPr>
              <a:t>spammy </a:t>
            </a:r>
            <a:r>
              <a:rPr sz="1400" dirty="0">
                <a:latin typeface="Arial MT"/>
                <a:cs typeface="Arial MT"/>
              </a:rPr>
              <a:t>characteristics. </a:t>
            </a:r>
            <a:r>
              <a:rPr sz="1400" spc="-10" dirty="0">
                <a:latin typeface="Arial MT"/>
                <a:cs typeface="Arial MT"/>
              </a:rPr>
              <a:t>(RNNs): </a:t>
            </a:r>
            <a:r>
              <a:rPr sz="1400" dirty="0">
                <a:latin typeface="Arial MT"/>
                <a:cs typeface="Arial MT"/>
              </a:rPr>
              <a:t>RNNs, </a:t>
            </a:r>
            <a:r>
              <a:rPr sz="1400" spc="5" dirty="0">
                <a:latin typeface="Arial MT"/>
                <a:cs typeface="Arial MT"/>
              </a:rPr>
              <a:t>especially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25" dirty="0">
                <a:latin typeface="Arial MT"/>
                <a:cs typeface="Arial MT"/>
              </a:rPr>
              <a:t>k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Lo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5" dirty="0">
                <a:latin typeface="Arial MT"/>
                <a:cs typeface="Arial MT"/>
              </a:rPr>
              <a:t>h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spc="35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25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35" dirty="0">
                <a:latin typeface="Arial MT"/>
                <a:cs typeface="Arial MT"/>
              </a:rPr>
              <a:t>m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40" dirty="0">
                <a:latin typeface="Arial MT"/>
                <a:cs typeface="Arial MT"/>
              </a:rPr>
              <a:t>LS</a:t>
            </a:r>
            <a:r>
              <a:rPr sz="1400" spc="35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10" dirty="0">
                <a:latin typeface="Arial MT"/>
                <a:cs typeface="Arial MT"/>
              </a:rPr>
              <a:t>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25" dirty="0">
                <a:latin typeface="Arial MT"/>
                <a:cs typeface="Arial MT"/>
              </a:rPr>
              <a:t>k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 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15" dirty="0">
                <a:latin typeface="Arial MT"/>
                <a:cs typeface="Arial MT"/>
              </a:rPr>
              <a:t> effective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processing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sequential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like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text.</a:t>
            </a:r>
            <a:endParaRPr sz="1400">
              <a:latin typeface="Arial MT"/>
              <a:cs typeface="Arial MT"/>
            </a:endParaRPr>
          </a:p>
          <a:p>
            <a:pPr marL="349250" marR="889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sz="1400" spc="15" dirty="0">
                <a:latin typeface="Arial MT"/>
                <a:cs typeface="Arial MT"/>
              </a:rPr>
              <a:t>They </a:t>
            </a:r>
            <a:r>
              <a:rPr sz="1400" spc="5" dirty="0">
                <a:latin typeface="Arial MT"/>
                <a:cs typeface="Arial MT"/>
              </a:rPr>
              <a:t>can </a:t>
            </a:r>
            <a:r>
              <a:rPr sz="1400" dirty="0">
                <a:latin typeface="Arial MT"/>
                <a:cs typeface="Arial MT"/>
              </a:rPr>
              <a:t>capture </a:t>
            </a:r>
            <a:r>
              <a:rPr sz="1400" spc="10" dirty="0">
                <a:latin typeface="Arial MT"/>
                <a:cs typeface="Arial MT"/>
              </a:rPr>
              <a:t>dependencies </a:t>
            </a:r>
            <a:r>
              <a:rPr sz="1400" spc="15" dirty="0">
                <a:latin typeface="Arial MT"/>
                <a:cs typeface="Arial MT"/>
              </a:rPr>
              <a:t>between </a:t>
            </a:r>
            <a:r>
              <a:rPr sz="1400" spc="5" dirty="0">
                <a:latin typeface="Arial MT"/>
                <a:cs typeface="Arial MT"/>
              </a:rPr>
              <a:t>words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message,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enabling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detect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spam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patterns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15" dirty="0">
                <a:latin typeface="Arial MT"/>
                <a:cs typeface="Arial MT"/>
              </a:rPr>
              <a:t>sequences Belief </a:t>
            </a:r>
            <a:r>
              <a:rPr sz="1400" spc="-10" dirty="0">
                <a:latin typeface="Arial MT"/>
                <a:cs typeface="Arial MT"/>
              </a:rPr>
              <a:t>Networks </a:t>
            </a:r>
            <a:r>
              <a:rPr sz="1400" spc="5" dirty="0">
                <a:latin typeface="Arial MT"/>
                <a:cs typeface="Arial MT"/>
              </a:rPr>
              <a:t>(DBNs): </a:t>
            </a:r>
            <a:r>
              <a:rPr sz="1400" spc="10" dirty="0">
                <a:latin typeface="Arial MT"/>
                <a:cs typeface="Arial MT"/>
              </a:rPr>
              <a:t>DBNs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type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k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ay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,  </a:t>
            </a:r>
            <a:r>
              <a:rPr sz="1400" spc="-10" dirty="0">
                <a:latin typeface="Arial MT"/>
                <a:cs typeface="Arial MT"/>
              </a:rPr>
              <a:t>latent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349250" marR="262890" indent="-286385">
              <a:lnSpc>
                <a:spcPct val="100699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sz="1400" spc="15" dirty="0">
                <a:latin typeface="Arial MT"/>
                <a:cs typeface="Arial MT"/>
              </a:rPr>
              <a:t>They </a:t>
            </a:r>
            <a:r>
              <a:rPr sz="1400" spc="-20" dirty="0">
                <a:latin typeface="Arial MT"/>
                <a:cs typeface="Arial MT"/>
              </a:rPr>
              <a:t>have </a:t>
            </a:r>
            <a:r>
              <a:rPr sz="1400" spc="35" dirty="0">
                <a:latin typeface="Arial MT"/>
                <a:cs typeface="Arial MT"/>
              </a:rPr>
              <a:t>been </a:t>
            </a:r>
            <a:r>
              <a:rPr sz="1400" spc="10" dirty="0">
                <a:latin typeface="Arial MT"/>
                <a:cs typeface="Arial MT"/>
              </a:rPr>
              <a:t>successfully applied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various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</a:t>
            </a: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45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n 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x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553" y="1339202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7175" y="654367"/>
            <a:ext cx="8475345" cy="2687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550">
              <a:latin typeface="Arial"/>
              <a:cs typeface="Arial"/>
            </a:endParaRPr>
          </a:p>
          <a:p>
            <a:pPr marL="184150" marR="55880" indent="-171450">
              <a:lnSpc>
                <a:spcPct val="102800"/>
              </a:lnSpc>
              <a:spcBef>
                <a:spcPts val="149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sz="1400" dirty="0">
                <a:latin typeface="Arial MT"/>
                <a:cs typeface="Arial MT"/>
              </a:rPr>
              <a:t>.RNNs: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Effective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capturing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sequential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patterns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struggle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long-range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dependencies.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CNNs: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Excellent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capturing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spatial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patterns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textual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overlook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temporal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184150" marR="508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dirty="0"/>
              <a:t>	</a:t>
            </a:r>
            <a:r>
              <a:rPr sz="1400" spc="20" dirty="0">
                <a:latin typeface="Arial MT"/>
                <a:cs typeface="Arial MT"/>
              </a:rPr>
              <a:t>LSTMs: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Specifically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designed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address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vanishing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gradient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problem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RNNs,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making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 </a:t>
            </a:r>
            <a:r>
              <a:rPr sz="1400" spc="-5" dirty="0">
                <a:latin typeface="Arial MT"/>
                <a:cs typeface="Arial MT"/>
              </a:rPr>
              <a:t>effective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capturing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long-term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dependencies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sequential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84150" marR="62230" indent="-171450">
              <a:lnSpc>
                <a:spcPct val="100600"/>
              </a:lnSpc>
              <a:spcBef>
                <a:spcPts val="74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sz="1400" spc="5" dirty="0">
                <a:latin typeface="Arial MT"/>
                <a:cs typeface="Arial MT"/>
              </a:rPr>
              <a:t>RNNs: </a:t>
            </a:r>
            <a:r>
              <a:rPr sz="1400" spc="10" dirty="0">
                <a:latin typeface="Arial MT"/>
                <a:cs typeface="Arial MT"/>
              </a:rPr>
              <a:t>Require </a:t>
            </a:r>
            <a:r>
              <a:rPr sz="1400" spc="5" dirty="0">
                <a:latin typeface="Arial MT"/>
                <a:cs typeface="Arial MT"/>
              </a:rPr>
              <a:t>significant </a:t>
            </a:r>
            <a:r>
              <a:rPr sz="1400" dirty="0">
                <a:latin typeface="Arial MT"/>
                <a:cs typeface="Arial MT"/>
              </a:rPr>
              <a:t>computational </a:t>
            </a:r>
            <a:r>
              <a:rPr sz="1400" spc="15" dirty="0">
                <a:latin typeface="Arial MT"/>
                <a:cs typeface="Arial MT"/>
              </a:rPr>
              <a:t>resources </a:t>
            </a:r>
            <a:r>
              <a:rPr sz="1400" spc="10" dirty="0">
                <a:latin typeface="Arial MT"/>
                <a:cs typeface="Arial MT"/>
              </a:rPr>
              <a:t>due </a:t>
            </a:r>
            <a:r>
              <a:rPr sz="1400" spc="-5" dirty="0">
                <a:latin typeface="Arial MT"/>
                <a:cs typeface="Arial MT"/>
              </a:rPr>
              <a:t>to their </a:t>
            </a:r>
            <a:r>
              <a:rPr sz="1400" dirty="0">
                <a:latin typeface="Arial MT"/>
                <a:cs typeface="Arial MT"/>
              </a:rPr>
              <a:t>recurrent </a:t>
            </a:r>
            <a:r>
              <a:rPr sz="1400" spc="-15" dirty="0">
                <a:latin typeface="Arial MT"/>
                <a:cs typeface="Arial MT"/>
              </a:rPr>
              <a:t>nature,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5" dirty="0">
                <a:latin typeface="Arial MT"/>
                <a:cs typeface="Arial MT"/>
              </a:rPr>
              <a:t>them </a:t>
            </a:r>
            <a:r>
              <a:rPr sz="1400" spc="15" dirty="0">
                <a:latin typeface="Arial MT"/>
                <a:cs typeface="Arial MT"/>
              </a:rPr>
              <a:t>slower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train</a:t>
            </a:r>
            <a:r>
              <a:rPr sz="1400" spc="20" dirty="0">
                <a:latin typeface="Arial MT"/>
                <a:cs typeface="Arial MT"/>
              </a:rPr>
              <a:t> compared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CNNs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LSTMs.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CNNs: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Less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intensive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RNNs,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especially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exploit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parallelism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 marL="184150" marR="25400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sz="1400" spc="20" dirty="0">
                <a:latin typeface="Arial MT"/>
                <a:cs typeface="Arial MT"/>
              </a:rPr>
              <a:t>LSTMs: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intensive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traditional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RNNs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faster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train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compared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RNNs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due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ability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long-term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dependencies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0"/>
            <a:ext cx="7147559" cy="565785"/>
            <a:chOff x="-7936" y="0"/>
            <a:chExt cx="7147559" cy="56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9107" cy="55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7086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7086600" y="46672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0" y="466725"/>
                  </a:moveTo>
                  <a:lnTo>
                    <a:pt x="7086600" y="46672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25400">
              <a:solidFill>
                <a:srgbClr val="21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137" y="99123"/>
            <a:ext cx="3963035" cy="109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sz="155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315"/>
              </a:spcBef>
            </a:pPr>
            <a:r>
              <a:rPr sz="1400" spc="10" dirty="0">
                <a:latin typeface="Arial MT"/>
                <a:cs typeface="Arial MT"/>
              </a:rPr>
              <a:t>GITHUB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LINK;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708660">
              <a:lnSpc>
                <a:spcPct val="100000"/>
              </a:lnSpc>
              <a:spcBef>
                <a:spcPts val="5"/>
              </a:spcBef>
            </a:pPr>
            <a:r>
              <a:rPr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https://github.com/Vijayavendhan619022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6548" y="538804"/>
            <a:ext cx="8490903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0" dirty="0">
                <a:latin typeface="Arial MT"/>
                <a:cs typeface="Arial MT"/>
              </a:rPr>
              <a:t>Video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Arial MT"/>
              <a:cs typeface="Arial MT"/>
            </a:endParaRPr>
          </a:p>
          <a:p>
            <a:pPr marL="325755">
              <a:lnSpc>
                <a:spcPct val="100000"/>
              </a:lnSpc>
            </a:pPr>
            <a:r>
              <a:rPr lang="en-GB"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• </a:t>
            </a:r>
            <a:r>
              <a:rPr lang="en-GB"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https://github.com/Vijayavendhan619022/Vij</a:t>
            </a:r>
            <a:endParaRPr lang="en-GB" sz="1400" u="sng" dirty="0">
              <a:solidFill>
                <a:srgbClr val="0096A7"/>
              </a:solidFill>
              <a:uFill>
                <a:solidFill>
                  <a:srgbClr val="0096A7"/>
                </a:solidFill>
              </a:uFill>
              <a:latin typeface="Arial MT"/>
              <a:cs typeface="Arial MT"/>
            </a:endParaRPr>
          </a:p>
          <a:p>
            <a:pPr marL="325755">
              <a:lnSpc>
                <a:spcPct val="100000"/>
              </a:lnSpc>
            </a:pPr>
            <a:r>
              <a:rPr lang="en-GB"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
</a:t>
            </a:r>
            <a:r>
              <a:rPr lang="en-GB" sz="1400" u="sng" dirty="0" err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ayavendhan</a:t>
            </a:r>
            <a:r>
              <a:rPr lang="en-GB" sz="14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__Email__Spam__</a:t>
            </a:r>
            <a:r>
              <a:rPr lang="en-GB" sz="1400" u="sng" dirty="0" err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Dedection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FFFFFF"/>
                </a:solidFill>
              </a:rPr>
              <a:t>Face</a:t>
            </a:r>
            <a:r>
              <a:rPr sz="1550" spc="-4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Emotion</a:t>
            </a:r>
            <a:r>
              <a:rPr sz="1550" spc="160" dirty="0">
                <a:solidFill>
                  <a:srgbClr val="FFFFFF"/>
                </a:solidFill>
              </a:rPr>
              <a:t> </a:t>
            </a:r>
            <a:r>
              <a:rPr sz="1550" spc="20" dirty="0">
                <a:solidFill>
                  <a:srgbClr val="FFFFFF"/>
                </a:solidFill>
              </a:rPr>
              <a:t>and</a:t>
            </a:r>
            <a:r>
              <a:rPr sz="1550" spc="15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Age</a:t>
            </a:r>
            <a:r>
              <a:rPr sz="1550" spc="20" dirty="0">
                <a:solidFill>
                  <a:srgbClr val="FFFFFF"/>
                </a:solidFill>
              </a:rPr>
              <a:t> </a:t>
            </a:r>
            <a:r>
              <a:rPr sz="1550" spc="10" dirty="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50690" cy="3463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21005" marR="166370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21005" algn="l"/>
                <a:tab pos="421640" algn="l"/>
              </a:tabLst>
            </a:pP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NN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x</a:t>
            </a:r>
            <a:r>
              <a:rPr sz="1400" spc="45" dirty="0">
                <a:latin typeface="Arial MT"/>
                <a:cs typeface="Arial MT"/>
              </a:rPr>
              <a:t>ce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t 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seq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gg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35" dirty="0">
                <a:latin typeface="Arial MT"/>
                <a:cs typeface="Arial MT"/>
              </a:rPr>
              <a:t>g</a:t>
            </a:r>
            <a:r>
              <a:rPr sz="1400" spc="-25" dirty="0">
                <a:latin typeface="Arial MT"/>
                <a:cs typeface="Arial MT"/>
              </a:rPr>
              <a:t>-r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depe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nc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eq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co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eso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ces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21005" marR="277495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sz="1400" dirty="0">
                <a:latin typeface="Arial MT"/>
                <a:cs typeface="Arial MT"/>
              </a:rPr>
              <a:t>Convolutional </a:t>
            </a:r>
            <a:r>
              <a:rPr sz="1400" spc="-10" dirty="0">
                <a:latin typeface="Arial MT"/>
                <a:cs typeface="Arial MT"/>
              </a:rPr>
              <a:t>Neural </a:t>
            </a:r>
            <a:r>
              <a:rPr sz="1400" spc="-5" dirty="0">
                <a:latin typeface="Arial MT"/>
                <a:cs typeface="Arial MT"/>
              </a:rPr>
              <a:t>Networks </a:t>
            </a:r>
            <a:r>
              <a:rPr sz="1400" dirty="0">
                <a:latin typeface="Arial MT"/>
                <a:cs typeface="Arial MT"/>
              </a:rPr>
              <a:t>(CNNs)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ff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20" dirty="0">
                <a:latin typeface="Arial MT"/>
                <a:cs typeface="Arial MT"/>
              </a:rPr>
              <a:t>less </a:t>
            </a:r>
            <a:r>
              <a:rPr sz="1400" dirty="0">
                <a:latin typeface="Arial MT"/>
                <a:cs typeface="Arial MT"/>
              </a:rPr>
              <a:t>computationally intensive,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5" dirty="0">
                <a:latin typeface="Arial MT"/>
                <a:cs typeface="Arial MT"/>
              </a:rPr>
              <a:t>them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suitable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classification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like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spam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421005" marR="5080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sz="1400" spc="15" dirty="0">
                <a:latin typeface="Arial MT"/>
                <a:cs typeface="Arial MT"/>
              </a:rPr>
              <a:t>Long </a:t>
            </a:r>
            <a:r>
              <a:rPr sz="1400" spc="5" dirty="0">
                <a:latin typeface="Arial MT"/>
                <a:cs typeface="Arial MT"/>
              </a:rPr>
              <a:t>Short-Term </a:t>
            </a:r>
            <a:r>
              <a:rPr sz="1400" spc="10" dirty="0">
                <a:latin typeface="Arial MT"/>
                <a:cs typeface="Arial MT"/>
              </a:rPr>
              <a:t>Memory </a:t>
            </a:r>
            <a:r>
              <a:rPr sz="1400" spc="-5" dirty="0">
                <a:latin typeface="Arial MT"/>
                <a:cs typeface="Arial MT"/>
              </a:rPr>
              <a:t>Networks </a:t>
            </a:r>
            <a:r>
              <a:rPr sz="1400" spc="15" dirty="0">
                <a:latin typeface="Arial MT"/>
                <a:cs typeface="Arial MT"/>
              </a:rPr>
              <a:t>(LSTMs)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dd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0" dirty="0">
                <a:latin typeface="Arial MT"/>
                <a:cs typeface="Arial MT"/>
              </a:rPr>
              <a:t>s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5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25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NN</a:t>
            </a:r>
            <a:r>
              <a:rPr sz="1400" spc="10" dirty="0">
                <a:latin typeface="Arial MT"/>
                <a:cs typeface="Arial MT"/>
              </a:rPr>
              <a:t>s 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5" dirty="0">
                <a:latin typeface="Arial MT"/>
                <a:cs typeface="Arial MT"/>
              </a:rPr>
              <a:t>ff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d  </a:t>
            </a:r>
            <a:r>
              <a:rPr sz="1400" spc="15" dirty="0">
                <a:latin typeface="Arial MT"/>
                <a:cs typeface="Arial MT"/>
              </a:rPr>
              <a:t>performance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tasks requiring capturing </a:t>
            </a:r>
            <a:r>
              <a:rPr sz="1400" dirty="0">
                <a:latin typeface="Arial MT"/>
                <a:cs typeface="Arial MT"/>
              </a:rPr>
              <a:t>long-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term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925" y="1057275"/>
            <a:ext cx="41719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Face Emotion and Age Detection</vt:lpstr>
      <vt:lpstr>Face Emotion and Age Detection</vt:lpstr>
      <vt:lpstr>Face Emotion and Age Detection</vt:lpstr>
      <vt:lpstr>Face Emotion and Age Detection</vt:lpstr>
      <vt:lpstr>Face Emotion and Age Detection</vt:lpstr>
      <vt:lpstr>PowerPoint Presentation</vt:lpstr>
      <vt:lpstr>Face Emotion and Age Detection</vt:lpstr>
      <vt:lpstr>Face Emotion and Age Detection</vt:lpstr>
      <vt:lpstr>Face Emotion and Age Detection</vt:lpstr>
      <vt:lpstr>Face Emotion and Age Detection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Vendhan</cp:lastModifiedBy>
  <cp:revision>3</cp:revision>
  <dcterms:created xsi:type="dcterms:W3CDTF">2024-04-17T01:46:20Z</dcterms:created>
  <dcterms:modified xsi:type="dcterms:W3CDTF">2024-04-17T04:10:03Z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2024-04-17T00:00:00Z</vt:filetime>
  </property>
</Properties>
</file>