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01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B9B1C-627E-D044-AF9A-4CD692AAEC95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0002-99AA-A643-BC07-6F709768D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1" indent="0" algn="ctr">
              <a:buNone/>
              <a:defRPr sz="2000"/>
            </a:lvl2pPr>
            <a:lvl3pPr marL="914322" indent="0" algn="ctr">
              <a:buNone/>
              <a:defRPr sz="1800"/>
            </a:lvl3pPr>
            <a:lvl4pPr marL="1371484" indent="0" algn="ctr">
              <a:buNone/>
              <a:defRPr sz="1600"/>
            </a:lvl4pPr>
            <a:lvl5pPr marL="1828645" indent="0" algn="ctr">
              <a:buNone/>
              <a:defRPr sz="1600"/>
            </a:lvl5pPr>
            <a:lvl6pPr marL="2285805" indent="0" algn="ctr">
              <a:buNone/>
              <a:defRPr sz="1600"/>
            </a:lvl6pPr>
            <a:lvl7pPr marL="2742966" indent="0" algn="ctr">
              <a:buNone/>
              <a:defRPr sz="1600"/>
            </a:lvl7pPr>
            <a:lvl8pPr marL="3200128" indent="0" algn="ctr">
              <a:buNone/>
              <a:defRPr sz="1600"/>
            </a:lvl8pPr>
            <a:lvl9pPr marL="365728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4" indent="0">
              <a:buNone/>
              <a:defRPr sz="2000"/>
            </a:lvl4pPr>
            <a:lvl5pPr marL="1828645" indent="0">
              <a:buNone/>
              <a:defRPr sz="2000"/>
            </a:lvl5pPr>
            <a:lvl6pPr marL="2285805" indent="0">
              <a:buNone/>
              <a:defRPr sz="2000"/>
            </a:lvl6pPr>
            <a:lvl7pPr marL="2742966" indent="0">
              <a:buNone/>
              <a:defRPr sz="2000"/>
            </a:lvl7pPr>
            <a:lvl8pPr marL="3200128" indent="0">
              <a:buNone/>
              <a:defRPr sz="2000"/>
            </a:lvl8pPr>
            <a:lvl9pPr marL="365728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859-87BA-CB41-81C5-CC013064BDE1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13FC-9F86-9F4B-A58D-EF8999D8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32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0" indent="-228580" algn="l" defTabSz="9143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1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4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8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ground-level-ozone-poll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noaa.gov/article/ArtMID/587/ArticleID/2822/" TargetMode="External"/><Relationship Id="rId2" Type="http://schemas.openxmlformats.org/officeDocument/2006/relationships/hyperlink" Target="https://climate.nasa.gov/effec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ground-level-ozone-poll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arcgis.com/jIL9msH9OI208GCb/arcgis/rest/services/California_Fire_Perimeters_2020/FeatureServer" TargetMode="External"/><Relationship Id="rId7" Type="http://schemas.openxmlformats.org/officeDocument/2006/relationships/hyperlink" Target="https://www.fire.ca.gov/media/px5lnaaw/suppressioncostsonepage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outdoor-air-quality-data/download-daily-data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tificamerican.com/article/californias-2020-wildfires-negated-years-of-emission-cu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dsugeo.maps.arcgis.com/home/webmap/viewer.html?useExisting=1&amp;layers=37ab7a4a05ff485aba40a53deaa20ca1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DD10-CCBE-672B-FEC9-E3A7BED67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5092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F0502020204030204" pitchFamily="34" charset="0"/>
                <a:cs typeface="Segoe UI" panose="020F0502020204030204" pitchFamily="34" charset="0"/>
              </a:rPr>
              <a:t>GEOG 582 Final Project</a:t>
            </a:r>
            <a:br>
              <a:rPr lang="en-US" dirty="0"/>
            </a:br>
            <a:br>
              <a:rPr lang="en-US" dirty="0"/>
            </a:b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Wildfire Analysis: Atmospheric Changes and Effects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Vijaybhaskar Kothapally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MS in Big Data Analytics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1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C5B1-2383-7194-A92F-9D2C379A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2" y="834310"/>
            <a:ext cx="6827956" cy="5209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35C00E-1432-96B8-A565-1FE8EC9A3217}"/>
              </a:ext>
            </a:extLst>
          </p:cNvPr>
          <p:cNvSpPr txBox="1"/>
          <p:nvPr/>
        </p:nvSpPr>
        <p:spPr>
          <a:xfrm>
            <a:off x="7378262" y="2564523"/>
            <a:ext cx="4813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Absolute Error: </a:t>
            </a:r>
          </a:p>
          <a:p>
            <a:r>
              <a:rPr lang="en-US" dirty="0"/>
              <a:t>0.005033547539219841 </a:t>
            </a:r>
          </a:p>
          <a:p>
            <a:endParaRPr lang="en-US" dirty="0"/>
          </a:p>
          <a:p>
            <a:r>
              <a:rPr lang="en-US" dirty="0"/>
              <a:t>Mean Squared Error:</a:t>
            </a:r>
          </a:p>
          <a:p>
            <a:r>
              <a:rPr lang="en-US" dirty="0"/>
              <a:t>4.251780785006544e-05 </a:t>
            </a:r>
          </a:p>
          <a:p>
            <a:endParaRPr lang="en-US" dirty="0"/>
          </a:p>
          <a:p>
            <a:r>
              <a:rPr lang="en-US" dirty="0"/>
              <a:t>Root Mean Squared Error: 0.006520568061914962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DC7FE-1069-BC82-0C8A-21C1E9D5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62" y="834310"/>
            <a:ext cx="4526742" cy="10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5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0A88-183E-2592-18F2-417343C2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8" y="365126"/>
            <a:ext cx="11183006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FEA5-FCCD-328C-EF6B-429A6E63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9" y="1825625"/>
            <a:ext cx="1118300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Ozone Mean =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0.042966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RMSE =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0.006520568061914962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(0.006520568061914962/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0.042966)*100 = 15%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 15% could not be predicted from the model, which is still a good fit.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The error can be accounted to extreme weather events like wildfires and rain.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 VOC variable would improve the coefficients.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Temperature, Nitrogen Oxides, Particulate Matter, Carbon Oxides, and VOCs influence Ozone.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Dry Weather is the main reason for fires in San Diego County.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Ozone can aggravate lung diseases such as asthma and chronic bronchitis and increase the frequency of asthma and cardiovascular attacks.</a:t>
            </a:r>
          </a:p>
          <a:p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1D21FF-27CF-3366-C075-0730C5B1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10515600" cy="365125"/>
          </a:xfrm>
        </p:spPr>
        <p:txBody>
          <a:bodyPr/>
          <a:lstStyle/>
          <a:p>
            <a:pPr algn="l"/>
            <a:r>
              <a:rPr lang="en-US" dirty="0"/>
              <a:t>Source:</a:t>
            </a:r>
          </a:p>
          <a:p>
            <a:pPr marL="228600" indent="-228600" algn="l">
              <a:buAutoNum type="arabicPeriod"/>
            </a:pPr>
            <a:r>
              <a:rPr lang="en-US" dirty="0">
                <a:hlinkClick r:id="rId2"/>
              </a:rPr>
              <a:t>https://www.epa.gov/ground-level-ozone-pollution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AE9-BAB8-8CB4-3D09-25195A6D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Introduction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(The Why?)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AAA7-9B2F-1EC5-4FA0-D7B344EC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70724"/>
          </a:xfrm>
        </p:spPr>
        <p:txBody>
          <a:bodyPr>
            <a:normAutofit lnSpcReduction="10000"/>
          </a:bodyPr>
          <a:lstStyle/>
          <a:p>
            <a:r>
              <a:rPr lang="en-US" sz="24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Global climate change is not a future problem!</a:t>
            </a:r>
          </a:p>
          <a:p>
            <a:pPr marL="0" indent="0">
              <a:buNone/>
            </a:pPr>
            <a:endParaRPr lang="en-US" sz="24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Ozone is an important global greenhouse gas, third in line behind carbon dioxide and methane.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Researchers found that smoke from wildfires influences ozone pollution on a global scale.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this project, We analyze Valley Wildfire that took place in San Diego in 2020, to identify the changes in the atmosphere and how it relates to Ozone formation.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8BCD-D3D6-656D-E4F7-5F9B5073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1277" y="6080167"/>
            <a:ext cx="10141527" cy="641310"/>
          </a:xfrm>
        </p:spPr>
        <p:txBody>
          <a:bodyPr/>
          <a:lstStyle/>
          <a:p>
            <a:pPr algn="l"/>
            <a:r>
              <a:rPr lang="en-US"/>
              <a:t>Sources:</a:t>
            </a:r>
          </a:p>
          <a:p>
            <a:pPr marL="228600" indent="-228600" algn="l">
              <a:buAutoNum type="arabicPeriod"/>
            </a:pPr>
            <a:r>
              <a:rPr lang="en-US">
                <a:hlinkClick r:id="rId2"/>
              </a:rPr>
              <a:t>https://climate.nasa.gov/effects/</a:t>
            </a:r>
            <a:endParaRPr lang="en-US"/>
          </a:p>
          <a:p>
            <a:pPr marL="228600" indent="-228600" algn="l">
              <a:buAutoNum type="arabicPeriod"/>
            </a:pPr>
            <a:r>
              <a:rPr lang="en-US">
                <a:hlinkClick r:id="rId3"/>
              </a:rPr>
              <a:t>https://research.noaa.gov/article/ArtMID/587/ArticleID/2822/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F25A-5E38-4255-767E-38848AB5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399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ea typeface="+mj-ea"/>
                <a:cs typeface="+mj-cs"/>
              </a:rPr>
              <a:t>Background</a:t>
            </a:r>
            <a:r>
              <a:rPr kumimoji="0" lang="en-US" sz="4399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	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(The What?)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B1CF-21B0-4E62-D3D9-4F6F0E8C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Ozone can be good or bad based on where it is found.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Stratosphere – Protects from UV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Ground-Level – Harmful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Tropospheric or ground-level ozone is created by chemical reactions between nitrogen oxides (NOx) and volatile organic compounds (VOC).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 use weather data and daily data of pollutants like CO, SO2, NO2, Particulate matter, and Lead to identify correlations with Ozone concentration.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3FF1-0188-6093-9DA4-71007BD1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10515600" cy="365125"/>
          </a:xfrm>
        </p:spPr>
        <p:txBody>
          <a:bodyPr/>
          <a:lstStyle/>
          <a:p>
            <a:pPr algn="l"/>
            <a:r>
              <a:rPr lang="en-US" dirty="0"/>
              <a:t>Source:</a:t>
            </a:r>
          </a:p>
          <a:p>
            <a:pPr marL="228600" indent="-228600" algn="l">
              <a:buAutoNum type="arabicPeriod"/>
            </a:pPr>
            <a:r>
              <a:rPr lang="en-US" dirty="0">
                <a:hlinkClick r:id="rId2"/>
              </a:rPr>
              <a:t>https://www.epa.gov/ground-level-ozone-pollution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963-C66F-7395-AAC0-C28AF85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Data	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(The How?)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EA66B4-00DE-00E3-3112-7EE846328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9357" y="2208259"/>
            <a:ext cx="3468628" cy="288131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1CF45F-6F30-AADE-A42B-B86D2BE385F9}"/>
              </a:ext>
            </a:extLst>
          </p:cNvPr>
          <p:cNvSpPr txBox="1"/>
          <p:nvPr/>
        </p:nvSpPr>
        <p:spPr>
          <a:xfrm>
            <a:off x="998486" y="2101293"/>
            <a:ext cx="6768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California Wildfire Perimeters 2020 ESRI Shapefile from ArcGIS Online.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Daily weather and atmospheric pollutants data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from Jan to Dec 2020.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US  Environmental Protection Agency. 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Cal Fire - Yearly Wildfire Suppression Expenditure Data. </a:t>
            </a:r>
          </a:p>
          <a:p>
            <a:endParaRPr lang="en-US" sz="2400" dirty="0"/>
          </a:p>
        </p:txBody>
      </p:sp>
      <p:pic>
        <p:nvPicPr>
          <p:cNvPr id="13" name="Graphic 12" descr="Link with solid fill">
            <a:hlinkClick r:id="rId3"/>
            <a:extLst>
              <a:ext uri="{FF2B5EF4-FFF2-40B4-BE49-F238E27FC236}">
                <a16:creationId xmlns:a16="http://schemas.microsoft.com/office/drawing/2014/main" id="{DBFD87C4-7732-2FFB-B924-965A3CE60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338" y="2553464"/>
            <a:ext cx="310896" cy="310896"/>
          </a:xfrm>
          <a:prstGeom prst="rect">
            <a:avLst/>
          </a:prstGeom>
        </p:spPr>
      </p:pic>
      <p:pic>
        <p:nvPicPr>
          <p:cNvPr id="14" name="Graphic 13" descr="Link with solid fill">
            <a:hlinkClick r:id="rId6"/>
            <a:extLst>
              <a:ext uri="{FF2B5EF4-FFF2-40B4-BE49-F238E27FC236}">
                <a16:creationId xmlns:a16="http://schemas.microsoft.com/office/drawing/2014/main" id="{CF55FF92-B66F-BD96-C148-3B9A62AB1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7615" y="3994119"/>
            <a:ext cx="345205" cy="371263"/>
          </a:xfrm>
          <a:prstGeom prst="rect">
            <a:avLst/>
          </a:prstGeom>
        </p:spPr>
      </p:pic>
      <p:pic>
        <p:nvPicPr>
          <p:cNvPr id="15" name="Graphic 14" descr="Link with solid fill">
            <a:hlinkClick r:id="rId7"/>
            <a:extLst>
              <a:ext uri="{FF2B5EF4-FFF2-40B4-BE49-F238E27FC236}">
                <a16:creationId xmlns:a16="http://schemas.microsoft.com/office/drawing/2014/main" id="{18D50260-E067-A9A1-B33B-1CBAC6FE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0977" y="5089570"/>
            <a:ext cx="345205" cy="3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4680-A013-063C-ABB9-41E3B917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California Wildfires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B665-AF7B-14D5-8A0E-57F70C2A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2323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According to a study done at UCLA, carbon pollution from California’s 2020 wildfires erased 16 years of the state’s greenhouse gas emission cuts.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9CB92-6023-5710-8EB2-F90CC5A5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84" y="2738306"/>
            <a:ext cx="5191453" cy="311487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39E368-A102-E73A-DF77-29B7A33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10515600" cy="365125"/>
          </a:xfrm>
        </p:spPr>
        <p:txBody>
          <a:bodyPr/>
          <a:lstStyle/>
          <a:p>
            <a:pPr algn="l"/>
            <a:r>
              <a:rPr lang="en-US" dirty="0"/>
              <a:t>Source:</a:t>
            </a:r>
          </a:p>
          <a:p>
            <a:pPr marL="228600" indent="-228600" algn="l">
              <a:buAutoNum type="arabicPeriod"/>
            </a:pPr>
            <a:r>
              <a:rPr lang="en-US" dirty="0">
                <a:hlinkClick r:id="rId3"/>
              </a:rPr>
              <a:t>https://www.scientificamerican.com/article/californias-2020-wildfires-negated-years-of-emission-cuts/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BDB3A-BFBC-8C84-ED27-905F6B62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17" y="3429000"/>
            <a:ext cx="3995337" cy="14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E092F-B5B8-C37A-AC13-F4B1D5A5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6" y="1656433"/>
            <a:ext cx="3879797" cy="272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42BD6-5F70-A0B8-3B53-A4E93D66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615675"/>
            <a:ext cx="7772400" cy="1314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67D5DD-470F-4CF2-A57D-5F2E135C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889" y="1935401"/>
            <a:ext cx="3829050" cy="2164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F1403-FDBA-258C-5EF1-0182DA3D6AD7}"/>
              </a:ext>
            </a:extLst>
          </p:cNvPr>
          <p:cNvSpPr txBox="1"/>
          <p:nvPr/>
        </p:nvSpPr>
        <p:spPr>
          <a:xfrm>
            <a:off x="4379536" y="543385"/>
            <a:ext cx="3432927" cy="76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399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Valley Wildfire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2CA30-4B8C-2F4B-C4A0-A1A5F5F46D9A}"/>
              </a:ext>
            </a:extLst>
          </p:cNvPr>
          <p:cNvSpPr txBox="1"/>
          <p:nvPr/>
        </p:nvSpPr>
        <p:spPr>
          <a:xfrm>
            <a:off x="7156889" y="4173381"/>
            <a:ext cx="382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Valley Wildfire 2020, San Diego County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6CF36F-7A38-9934-DAEE-7F49E0C8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756" y="6356351"/>
            <a:ext cx="10328424" cy="365125"/>
          </a:xfrm>
        </p:spPr>
        <p:txBody>
          <a:bodyPr/>
          <a:lstStyle/>
          <a:p>
            <a:pPr algn="l"/>
            <a:r>
              <a:rPr lang="en-US" dirty="0"/>
              <a:t>Source:</a:t>
            </a:r>
          </a:p>
          <a:p>
            <a:pPr marL="228600" indent="-228600" algn="l">
              <a:buAutoNum type="arabicPeriod"/>
            </a:pPr>
            <a:r>
              <a:rPr lang="en-US" dirty="0">
                <a:hlinkClick r:id="rId5"/>
              </a:rPr>
              <a:t>https://sdsugeo.maps.arcgis.com/home/webmap/viewer.html?useExisting=1&amp;layers=37ab7a4a05ff485aba40a53deaa20ca1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0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22116-59DD-2435-DAA3-52BE304B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3" y="0"/>
            <a:ext cx="5715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A167C-6BB3-383D-A6F4-044B1787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09" y="0"/>
            <a:ext cx="5715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29DDBD-7E92-B308-B6E6-ACA66A754384}"/>
              </a:ext>
            </a:extLst>
          </p:cNvPr>
          <p:cNvSpPr/>
          <p:nvPr/>
        </p:nvSpPr>
        <p:spPr>
          <a:xfrm>
            <a:off x="3951890" y="546538"/>
            <a:ext cx="472965" cy="585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D34F6A-D7EF-F7EC-6187-BCBF649BBBD6}"/>
              </a:ext>
            </a:extLst>
          </p:cNvPr>
          <p:cNvSpPr/>
          <p:nvPr/>
        </p:nvSpPr>
        <p:spPr>
          <a:xfrm>
            <a:off x="9869214" y="693683"/>
            <a:ext cx="564931" cy="5573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9F4D8-34A7-9C27-94DA-5D4E81C6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" y="498716"/>
            <a:ext cx="4894857" cy="3915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37BE7-8757-E2BB-9E0D-D073AE41B322}"/>
              </a:ext>
            </a:extLst>
          </p:cNvPr>
          <p:cNvSpPr txBox="1"/>
          <p:nvPr/>
        </p:nvSpPr>
        <p:spPr>
          <a:xfrm>
            <a:off x="399393" y="4586039"/>
            <a:ext cx="4939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time series graphs, we can identify that</a:t>
            </a:r>
          </a:p>
          <a:p>
            <a:r>
              <a:rPr lang="en-US" dirty="0"/>
              <a:t>High temperature, high wind, and low relative </a:t>
            </a:r>
          </a:p>
          <a:p>
            <a:r>
              <a:rPr lang="en-US" dirty="0"/>
              <a:t>Humidity (dry conditions) has fueled the wildfire.</a:t>
            </a:r>
          </a:p>
          <a:p>
            <a:endParaRPr lang="en-US" dirty="0"/>
          </a:p>
          <a:p>
            <a:r>
              <a:rPr lang="en-US" dirty="0"/>
              <a:t>From the scatter plot, Wind and Relative Humidity </a:t>
            </a:r>
          </a:p>
          <a:p>
            <a:r>
              <a:rPr lang="en-US" dirty="0"/>
              <a:t>have extreme patterns.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91085-7421-D122-3885-D6C7E80D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94" y="1778398"/>
            <a:ext cx="5394435" cy="4315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15F7C-50EE-3F59-A781-2BFCEB35037E}"/>
              </a:ext>
            </a:extLst>
          </p:cNvPr>
          <p:cNvSpPr txBox="1"/>
          <p:nvPr/>
        </p:nvSpPr>
        <p:spPr>
          <a:xfrm>
            <a:off x="6224094" y="578069"/>
            <a:ext cx="5214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is inversely proportional to </a:t>
            </a:r>
          </a:p>
          <a:p>
            <a:r>
              <a:rPr lang="en-US" dirty="0"/>
              <a:t>Pressure and Relative humidity. We now combine this</a:t>
            </a:r>
          </a:p>
          <a:p>
            <a:r>
              <a:rPr lang="en-US" dirty="0"/>
              <a:t>with Ozone.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776F-794B-4313-7234-C4E8FC10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Ozone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CF6A-8CA5-5CE5-C854-8E5E5556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430"/>
          </a:xfrm>
        </p:spPr>
        <p:txBody>
          <a:bodyPr>
            <a:normAutofit/>
          </a:bodyPr>
          <a:lstStyle/>
          <a:p>
            <a:r>
              <a:rPr lang="en-US" sz="1400" b="0" i="0" u="none" strike="noStrike" dirty="0">
                <a:solidFill>
                  <a:srgbClr val="26262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Ozone precursors, nitrogen oxides, and volatile organic carbons directly affect the Ozone formation chemistry.</a:t>
            </a:r>
          </a:p>
          <a:p>
            <a:r>
              <a:rPr lang="en-US" sz="1400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 data is not measured at all stations, and daily data is unavailable. So, we use CO, NO2, and PM2.5 for our model.</a:t>
            </a:r>
          </a:p>
          <a:p>
            <a:pPr marL="0" indent="0">
              <a:buNone/>
            </a:pPr>
            <a:endParaRPr lang="en-US" sz="14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2626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A8074-27A0-0BA9-7BE5-EBEEA710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9" y="2747194"/>
            <a:ext cx="5606598" cy="3429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9D17F-FB9A-EC31-9D24-A9D7A5D9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292" y="2730991"/>
            <a:ext cx="5693346" cy="34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147"/>
      </p:ext>
    </p:extLst>
  </p:cSld>
  <p:clrMapOvr>
    <a:masterClrMapping/>
  </p:clrMapOvr>
</p:sld>
</file>

<file path=ppt/theme/theme1.xml><?xml version="1.0" encoding="utf-8"?>
<a:theme xmlns:a="http://schemas.openxmlformats.org/drawingml/2006/main" name="tf56542703_win3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’s history, The beginning - by Lifeliqe.pptx" id="{E25CC431-43A8-448A-845B-6834F5801C19}" vid="{4F4D894A-5B42-4CD6-B809-B6FAA25A6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tf56542703_win32</Template>
  <TotalTime>1070</TotalTime>
  <Words>593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tf56542703_win32</vt:lpstr>
      <vt:lpstr>GEOG 582 Final Project  Wildfire Analysis: Atmospheric Changes and Effects   Vijaybhaskar Kothapally MS in Big Data Analytics </vt:lpstr>
      <vt:lpstr>Introduction (The Why?)</vt:lpstr>
      <vt:lpstr>Background  (The What?)</vt:lpstr>
      <vt:lpstr>The Data  (The How?)</vt:lpstr>
      <vt:lpstr>California Wildfires</vt:lpstr>
      <vt:lpstr>PowerPoint Presentation</vt:lpstr>
      <vt:lpstr>PowerPoint Presentation</vt:lpstr>
      <vt:lpstr>PowerPoint Presentation</vt:lpstr>
      <vt:lpstr>Ozone Prediction Model</vt:lpstr>
      <vt:lpstr>PowerPoint Presentation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582 Final Project  Wildfire Analysis: Causes and Consequences   Vijaybhaskar Kothapally MS in Big Data Analytics </dc:title>
  <dc:creator>Vijaybhaskar Kothapally</dc:creator>
  <cp:lastModifiedBy>Vijaybhaskar Kothapally</cp:lastModifiedBy>
  <cp:revision>4</cp:revision>
  <dcterms:created xsi:type="dcterms:W3CDTF">2022-12-12T06:50:10Z</dcterms:created>
  <dcterms:modified xsi:type="dcterms:W3CDTF">2022-12-13T00:40:49Z</dcterms:modified>
</cp:coreProperties>
</file>