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5357-EEF8-FE48-9EF4-919DBDDC778F}"/>
              </a:ext>
            </a:extLst>
          </p:cNvPr>
          <p:cNvSpPr>
            <a:spLocks noGrp="1"/>
          </p:cNvSpPr>
          <p:nvPr>
            <p:ph type="ctrTitle"/>
          </p:nvPr>
        </p:nvSpPr>
        <p:spPr>
          <a:xfrm>
            <a:off x="1154955" y="678731"/>
            <a:ext cx="8825658" cy="1706250"/>
          </a:xfrm>
        </p:spPr>
        <p:txBody>
          <a:bodyPr/>
          <a:lstStyle/>
          <a:p>
            <a:r>
              <a:rPr lang="en-US" dirty="0"/>
              <a:t>AUTOMATIC FAN SPEED CONTROLLER</a:t>
            </a:r>
            <a:endParaRPr lang="en-IN" dirty="0"/>
          </a:p>
        </p:txBody>
      </p:sp>
      <p:sp>
        <p:nvSpPr>
          <p:cNvPr id="3" name="Subtitle 2">
            <a:extLst>
              <a:ext uri="{FF2B5EF4-FFF2-40B4-BE49-F238E27FC236}">
                <a16:creationId xmlns:a16="http://schemas.microsoft.com/office/drawing/2014/main" id="{E17A3D6F-447F-ECCC-F4C5-E777A42AFF3E}"/>
              </a:ext>
            </a:extLst>
          </p:cNvPr>
          <p:cNvSpPr>
            <a:spLocks noGrp="1"/>
          </p:cNvSpPr>
          <p:nvPr>
            <p:ph type="subTitle" idx="1"/>
          </p:nvPr>
        </p:nvSpPr>
        <p:spPr>
          <a:xfrm>
            <a:off x="1154955" y="3817856"/>
            <a:ext cx="8825658" cy="1820944"/>
          </a:xfrm>
        </p:spPr>
        <p:txBody>
          <a:bodyPr/>
          <a:lstStyle/>
          <a:p>
            <a:r>
              <a:rPr lang="en-US" dirty="0">
                <a:solidFill>
                  <a:schemeClr val="bg1"/>
                </a:solidFill>
              </a:rPr>
              <a:t>r.vijayeeshwar-22ag1a6949</a:t>
            </a:r>
          </a:p>
          <a:p>
            <a:r>
              <a:rPr lang="en-US" dirty="0">
                <a:solidFill>
                  <a:schemeClr val="bg1"/>
                </a:solidFill>
              </a:rPr>
              <a:t>j.Niharika-22ag1a6923                                                             internal guide </a:t>
            </a:r>
          </a:p>
          <a:p>
            <a:r>
              <a:rPr lang="en-US" dirty="0">
                <a:solidFill>
                  <a:schemeClr val="bg1"/>
                </a:solidFill>
              </a:rPr>
              <a:t>k.Jaydeep-22ag1a6925                                                                </a:t>
            </a:r>
            <a:r>
              <a:rPr lang="en-US" dirty="0" err="1">
                <a:solidFill>
                  <a:schemeClr val="bg1"/>
                </a:solidFill>
              </a:rPr>
              <a:t>v.veeresh</a:t>
            </a:r>
            <a:r>
              <a:rPr lang="en-US" dirty="0">
                <a:solidFill>
                  <a:schemeClr val="bg1"/>
                </a:solidFill>
              </a:rPr>
              <a:t> sir</a:t>
            </a:r>
          </a:p>
          <a:p>
            <a:endParaRPr lang="en-IN" dirty="0">
              <a:solidFill>
                <a:schemeClr val="bg1"/>
              </a:solidFill>
            </a:endParaRPr>
          </a:p>
        </p:txBody>
      </p:sp>
    </p:spTree>
    <p:extLst>
      <p:ext uri="{BB962C8B-B14F-4D97-AF65-F5344CB8AC3E}">
        <p14:creationId xmlns:p14="http://schemas.microsoft.com/office/powerpoint/2010/main" val="10406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ACB2-E5DA-9FAD-912E-EF697160A0EC}"/>
              </a:ext>
            </a:extLst>
          </p:cNvPr>
          <p:cNvSpPr>
            <a:spLocks noGrp="1"/>
          </p:cNvSpPr>
          <p:nvPr>
            <p:ph type="title"/>
          </p:nvPr>
        </p:nvSpPr>
        <p:spPr/>
        <p:txBody>
          <a:bodyPr/>
          <a:lstStyle/>
          <a:p>
            <a:r>
              <a:rPr lang="en-US" dirty="0"/>
              <a:t>Implementation Code(continue)</a:t>
            </a:r>
            <a:endParaRPr lang="en-IN" dirty="0"/>
          </a:p>
        </p:txBody>
      </p:sp>
      <p:sp>
        <p:nvSpPr>
          <p:cNvPr id="3" name="Content Placeholder 2">
            <a:extLst>
              <a:ext uri="{FF2B5EF4-FFF2-40B4-BE49-F238E27FC236}">
                <a16:creationId xmlns:a16="http://schemas.microsoft.com/office/drawing/2014/main" id="{A0E7FB3D-4F49-EC8A-D1F6-609B88CD24F3}"/>
              </a:ext>
            </a:extLst>
          </p:cNvPr>
          <p:cNvSpPr>
            <a:spLocks noGrp="1"/>
          </p:cNvSpPr>
          <p:nvPr>
            <p:ph idx="1"/>
          </p:nvPr>
        </p:nvSpPr>
        <p:spPr/>
        <p:txBody>
          <a:bodyPr>
            <a:normAutofit fontScale="62500" lnSpcReduction="20000"/>
          </a:bodyPr>
          <a:lstStyle/>
          <a:p>
            <a:r>
              <a:rPr lang="en-IN" b="0" dirty="0">
                <a:solidFill>
                  <a:srgbClr val="4E5B61"/>
                </a:solidFill>
                <a:effectLst/>
                <a:highlight>
                  <a:srgbClr val="FFFFFF"/>
                </a:highlight>
                <a:latin typeface="Consolas" panose="020B0609020204030204" pitchFamily="49" charset="0"/>
              </a:rPr>
              <a:t>DHT </a:t>
            </a:r>
            <a:r>
              <a:rPr lang="en-IN" b="0" dirty="0" err="1">
                <a:solidFill>
                  <a:srgbClr val="D35400"/>
                </a:solidFill>
                <a:effectLst/>
                <a:highlight>
                  <a:srgbClr val="FFFFFF"/>
                </a:highlight>
                <a:latin typeface="Consolas" panose="020B0609020204030204" pitchFamily="49" charset="0"/>
              </a:rPr>
              <a:t>dht</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DHTPIN, DHTTYPE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br>
              <a:rPr lang="en-IN" b="0" dirty="0">
                <a:solidFill>
                  <a:srgbClr val="4E5B61"/>
                </a:solidFill>
                <a:effectLst/>
                <a:highlight>
                  <a:srgbClr val="FFFFFF"/>
                </a:highlight>
                <a:latin typeface="Consolas" panose="020B0609020204030204" pitchFamily="49" charset="0"/>
              </a:rPr>
            </a:br>
            <a:r>
              <a:rPr lang="en-IN" b="0" dirty="0">
                <a:solidFill>
                  <a:srgbClr val="4E5B61"/>
                </a:solidFill>
                <a:effectLst/>
                <a:highlight>
                  <a:srgbClr val="FFFFFF"/>
                </a:highlight>
                <a:latin typeface="Consolas" panose="020B0609020204030204" pitchFamily="49" charset="0"/>
              </a:rPr>
              <a:t>LiquidCrystal_I2C </a:t>
            </a:r>
            <a:r>
              <a:rPr lang="en-IN" b="0" dirty="0">
                <a:solidFill>
                  <a:srgbClr val="D35400"/>
                </a:solidFill>
                <a:effectLst/>
                <a:highlight>
                  <a:srgbClr val="FFFFFF"/>
                </a:highlight>
                <a:latin typeface="Consolas" panose="020B0609020204030204" pitchFamily="49" charset="0"/>
              </a:rPr>
              <a:t>lcd</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0x</a:t>
            </a:r>
            <a:r>
              <a:rPr lang="en-IN" b="0" dirty="0">
                <a:solidFill>
                  <a:srgbClr val="005C5F"/>
                </a:solidFill>
                <a:effectLst/>
                <a:highlight>
                  <a:srgbClr val="FFFFFF"/>
                </a:highlight>
                <a:latin typeface="Consolas" panose="020B0609020204030204" pitchFamily="49" charset="0"/>
              </a:rPr>
              <a:t>3F</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16</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2</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r>
              <a:rPr lang="en-IN" b="0" dirty="0">
                <a:solidFill>
                  <a:srgbClr val="95A5A6"/>
                </a:solidFill>
                <a:effectLst/>
                <a:highlight>
                  <a:srgbClr val="FFFFFF"/>
                </a:highlight>
                <a:latin typeface="Consolas" panose="020B0609020204030204" pitchFamily="49" charset="0"/>
              </a:rPr>
              <a:t>  // Adjust the I2C address if necessary</a:t>
            </a:r>
            <a:endParaRPr lang="en-IN" b="0" dirty="0">
              <a:solidFill>
                <a:srgbClr val="4E5B61"/>
              </a:solidFill>
              <a:effectLst/>
              <a:highlight>
                <a:srgbClr val="FFFFFF"/>
              </a:highlight>
              <a:latin typeface="Consolas" panose="020B0609020204030204" pitchFamily="49" charset="0"/>
            </a:endParaRPr>
          </a:p>
          <a:p>
            <a:br>
              <a:rPr lang="en-IN" b="0" dirty="0">
                <a:solidFill>
                  <a:srgbClr val="4E5B61"/>
                </a:solidFill>
                <a:effectLst/>
                <a:highlight>
                  <a:srgbClr val="FFFFFF"/>
                </a:highlight>
                <a:latin typeface="Consolas" panose="020B0609020204030204" pitchFamily="49" charset="0"/>
              </a:rPr>
            </a:br>
            <a:r>
              <a:rPr lang="en-IN" b="0" dirty="0">
                <a:solidFill>
                  <a:srgbClr val="00979D"/>
                </a:solidFill>
                <a:effectLst/>
                <a:highlight>
                  <a:srgbClr val="FFFFFF"/>
                </a:highlight>
                <a:latin typeface="Consolas" panose="020B0609020204030204" pitchFamily="49" charset="0"/>
              </a:rPr>
              <a:t>void</a:t>
            </a:r>
            <a:r>
              <a:rPr lang="en-IN" b="0" dirty="0">
                <a:solidFill>
                  <a:srgbClr val="4E5B61"/>
                </a:solidFill>
                <a:effectLst/>
                <a:highlight>
                  <a:srgbClr val="FFFFFF"/>
                </a:highlight>
                <a:latin typeface="Consolas" panose="020B0609020204030204" pitchFamily="49" charset="0"/>
              </a:rPr>
              <a:t> </a:t>
            </a:r>
            <a:r>
              <a:rPr lang="en-IN" b="0" dirty="0">
                <a:solidFill>
                  <a:srgbClr val="D35400"/>
                </a:solidFill>
                <a:effectLst/>
                <a:highlight>
                  <a:srgbClr val="FFFFFF"/>
                </a:highlight>
                <a:latin typeface="Consolas" panose="020B0609020204030204" pitchFamily="49" charset="0"/>
              </a:rPr>
              <a:t>setup</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 </a:t>
            </a:r>
            <a:r>
              <a:rPr lang="en-IN" b="0" dirty="0">
                <a:solidFill>
                  <a:srgbClr val="434F54"/>
                </a:solidFill>
                <a:effectLst/>
                <a:highlight>
                  <a:srgbClr val="FFFFFF"/>
                </a:highlight>
                <a:latin typeface="Consolas" panose="020B0609020204030204" pitchFamily="49" charset="0"/>
              </a:rPr>
              <a:t>{</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Serial</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begin</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9600</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dht</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begin</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br>
              <a:rPr lang="en-IN" b="0" dirty="0">
                <a:solidFill>
                  <a:srgbClr val="4E5B61"/>
                </a:solidFill>
                <a:effectLst/>
                <a:highlight>
                  <a:srgbClr val="FFFFFF"/>
                </a:highlight>
                <a:latin typeface="Consolas" panose="020B0609020204030204" pitchFamily="49" charset="0"/>
              </a:rPr>
            </a:br>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Wire</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begin</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init</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backlight</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begin</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16</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2</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setCursor</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0</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0</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print</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"Temperature:"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r>
              <a:rPr lang="en-IN" dirty="0">
                <a:solidFill>
                  <a:srgbClr val="4E5B61"/>
                </a:solidFill>
                <a:highlight>
                  <a:srgbClr val="FFFFFF"/>
                </a:highlight>
                <a:latin typeface="Consolas" panose="020B0609020204030204" pitchFamily="49" charset="0"/>
              </a:rPr>
              <a:t>}</a:t>
            </a:r>
            <a:endParaRPr lang="en-IN" b="0" dirty="0">
              <a:solidFill>
                <a:srgbClr val="4E5B61"/>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220564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EDA8-3939-291E-ACB3-22F657974943}"/>
              </a:ext>
            </a:extLst>
          </p:cNvPr>
          <p:cNvSpPr>
            <a:spLocks noGrp="1"/>
          </p:cNvSpPr>
          <p:nvPr>
            <p:ph type="title"/>
          </p:nvPr>
        </p:nvSpPr>
        <p:spPr/>
        <p:txBody>
          <a:bodyPr/>
          <a:lstStyle/>
          <a:p>
            <a:r>
              <a:rPr lang="en-US" dirty="0"/>
              <a:t>Implementation Code(continue)</a:t>
            </a:r>
            <a:endParaRPr lang="en-IN" dirty="0"/>
          </a:p>
        </p:txBody>
      </p:sp>
      <p:sp>
        <p:nvSpPr>
          <p:cNvPr id="3" name="Content Placeholder 2">
            <a:extLst>
              <a:ext uri="{FF2B5EF4-FFF2-40B4-BE49-F238E27FC236}">
                <a16:creationId xmlns:a16="http://schemas.microsoft.com/office/drawing/2014/main" id="{E9C5C5E3-216D-54D0-A002-FD0368814FAA}"/>
              </a:ext>
            </a:extLst>
          </p:cNvPr>
          <p:cNvSpPr>
            <a:spLocks noGrp="1"/>
          </p:cNvSpPr>
          <p:nvPr>
            <p:ph idx="1"/>
          </p:nvPr>
        </p:nvSpPr>
        <p:spPr/>
        <p:txBody>
          <a:bodyPr>
            <a:normAutofit fontScale="55000" lnSpcReduction="20000"/>
          </a:bodyPr>
          <a:lstStyle/>
          <a:p>
            <a:r>
              <a:rPr lang="en-IN" b="0" dirty="0">
                <a:solidFill>
                  <a:srgbClr val="00979D"/>
                </a:solidFill>
                <a:effectLst/>
                <a:highlight>
                  <a:srgbClr val="FFFFFF"/>
                </a:highlight>
                <a:latin typeface="Consolas" panose="020B0609020204030204" pitchFamily="49" charset="0"/>
              </a:rPr>
              <a:t>void</a:t>
            </a:r>
            <a:r>
              <a:rPr lang="en-IN" b="0" dirty="0">
                <a:solidFill>
                  <a:srgbClr val="4E5B61"/>
                </a:solidFill>
                <a:effectLst/>
                <a:highlight>
                  <a:srgbClr val="FFFFFF"/>
                </a:highlight>
                <a:latin typeface="Consolas" panose="020B0609020204030204" pitchFamily="49" charset="0"/>
              </a:rPr>
              <a:t> </a:t>
            </a:r>
            <a:r>
              <a:rPr lang="en-IN" b="0" dirty="0">
                <a:solidFill>
                  <a:srgbClr val="D35400"/>
                </a:solidFill>
                <a:effectLst/>
                <a:highlight>
                  <a:srgbClr val="FFFFFF"/>
                </a:highlight>
                <a:latin typeface="Consolas" panose="020B0609020204030204" pitchFamily="49" charset="0"/>
              </a:rPr>
              <a:t>loop</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 </a:t>
            </a:r>
            <a:r>
              <a:rPr lang="en-IN" b="0" dirty="0">
                <a:solidFill>
                  <a:srgbClr val="434F54"/>
                </a:solidFill>
                <a:effectLst/>
                <a:highlight>
                  <a:srgbClr val="FFFFFF"/>
                </a:highlight>
                <a:latin typeface="Consolas" panose="020B0609020204030204" pitchFamily="49" charset="0"/>
              </a:rPr>
              <a:t>{</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a:solidFill>
                  <a:srgbClr val="D35400"/>
                </a:solidFill>
                <a:effectLst/>
                <a:highlight>
                  <a:srgbClr val="FFFFFF"/>
                </a:highlight>
                <a:latin typeface="Consolas" panose="020B0609020204030204" pitchFamily="49" charset="0"/>
              </a:rPr>
              <a:t>delay</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2000</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r>
              <a:rPr lang="en-IN" b="0" dirty="0">
                <a:solidFill>
                  <a:srgbClr val="95A5A6"/>
                </a:solidFill>
                <a:effectLst/>
                <a:highlight>
                  <a:srgbClr val="FFFFFF"/>
                </a:highlight>
                <a:latin typeface="Consolas" panose="020B0609020204030204" pitchFamily="49" charset="0"/>
              </a:rPr>
              <a:t> // Delay between readings (adjust as needed)</a:t>
            </a:r>
            <a:endParaRPr lang="en-IN" b="0" dirty="0">
              <a:solidFill>
                <a:srgbClr val="4E5B61"/>
              </a:solidFill>
              <a:effectLst/>
              <a:highlight>
                <a:srgbClr val="FFFFFF"/>
              </a:highlight>
              <a:latin typeface="Consolas" panose="020B0609020204030204" pitchFamily="49" charset="0"/>
            </a:endParaRPr>
          </a:p>
          <a:p>
            <a:br>
              <a:rPr lang="en-IN" b="0" dirty="0">
                <a:solidFill>
                  <a:srgbClr val="4E5B61"/>
                </a:solidFill>
                <a:effectLst/>
                <a:highlight>
                  <a:srgbClr val="FFFFFF"/>
                </a:highlight>
                <a:latin typeface="Consolas" panose="020B0609020204030204" pitchFamily="49" charset="0"/>
              </a:rPr>
            </a:br>
            <a:r>
              <a:rPr lang="en-IN" b="0" dirty="0">
                <a:solidFill>
                  <a:srgbClr val="4E5B61"/>
                </a:solidFill>
                <a:effectLst/>
                <a:highlight>
                  <a:srgbClr val="FFFFFF"/>
                </a:highlight>
                <a:latin typeface="Consolas" panose="020B0609020204030204" pitchFamily="49" charset="0"/>
              </a:rPr>
              <a:t>  </a:t>
            </a:r>
            <a:r>
              <a:rPr lang="en-IN" b="0" dirty="0">
                <a:solidFill>
                  <a:srgbClr val="00979D"/>
                </a:solidFill>
                <a:effectLst/>
                <a:highlight>
                  <a:srgbClr val="FFFFFF"/>
                </a:highlight>
                <a:latin typeface="Consolas" panose="020B0609020204030204" pitchFamily="49" charset="0"/>
              </a:rPr>
              <a:t>float</a:t>
            </a:r>
            <a:r>
              <a:rPr lang="en-IN" b="0" dirty="0">
                <a:solidFill>
                  <a:srgbClr val="4E5B61"/>
                </a:solidFill>
                <a:effectLst/>
                <a:highlight>
                  <a:srgbClr val="FFFFFF"/>
                </a:highlight>
                <a:latin typeface="Consolas" panose="020B0609020204030204" pitchFamily="49" charset="0"/>
              </a:rPr>
              <a:t> temperature = </a:t>
            </a:r>
            <a:r>
              <a:rPr lang="en-IN" b="0" dirty="0" err="1">
                <a:solidFill>
                  <a:srgbClr val="D35400"/>
                </a:solidFill>
                <a:effectLst/>
                <a:highlight>
                  <a:srgbClr val="FFFFFF"/>
                </a:highlight>
                <a:latin typeface="Consolas" panose="020B0609020204030204" pitchFamily="49" charset="0"/>
              </a:rPr>
              <a:t>dht</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readTemperature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r>
              <a:rPr lang="en-IN" b="0" dirty="0">
                <a:solidFill>
                  <a:srgbClr val="95A5A6"/>
                </a:solidFill>
                <a:effectLst/>
                <a:highlight>
                  <a:srgbClr val="FFFFFF"/>
                </a:highlight>
                <a:latin typeface="Consolas" panose="020B0609020204030204" pitchFamily="49" charset="0"/>
              </a:rPr>
              <a:t> // Read temperature in Celsius</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a:solidFill>
                  <a:srgbClr val="728E00"/>
                </a:solidFill>
                <a:effectLst/>
                <a:highlight>
                  <a:srgbClr val="FFFFFF"/>
                </a:highlight>
                <a:latin typeface="Consolas" panose="020B0609020204030204" pitchFamily="49" charset="0"/>
              </a:rPr>
              <a:t>if</a:t>
            </a:r>
            <a:r>
              <a:rPr lang="en-IN" b="0" dirty="0">
                <a:solidFill>
                  <a:srgbClr val="4E5B61"/>
                </a:solidFill>
                <a:effectLst/>
                <a:highlight>
                  <a:srgbClr val="FFFFFF"/>
                </a:highlight>
                <a:latin typeface="Consolas" panose="020B0609020204030204" pitchFamily="49" charset="0"/>
              </a:rPr>
              <a:t> </a:t>
            </a:r>
            <a:r>
              <a:rPr lang="en-IN" b="0" dirty="0">
                <a:solidFill>
                  <a:srgbClr val="434F54"/>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isnan</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temperature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 </a:t>
            </a:r>
            <a:r>
              <a:rPr lang="en-IN" b="0" dirty="0">
                <a:solidFill>
                  <a:srgbClr val="434F54"/>
                </a:solidFill>
                <a:effectLst/>
                <a:highlight>
                  <a:srgbClr val="FFFFFF"/>
                </a:highlight>
                <a:latin typeface="Consolas" panose="020B0609020204030204" pitchFamily="49" charset="0"/>
              </a:rPr>
              <a:t>{</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Serial</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println</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"Failed to read temperature from DHT sensor!"</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a:solidFill>
                  <a:srgbClr val="728E00"/>
                </a:solidFill>
                <a:effectLst/>
                <a:highlight>
                  <a:srgbClr val="FFFFFF"/>
                </a:highlight>
                <a:latin typeface="Consolas" panose="020B0609020204030204" pitchFamily="49" charset="0"/>
              </a:rPr>
              <a:t>return</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a:solidFill>
                  <a:srgbClr val="434F54"/>
                </a:solidFill>
                <a:effectLst/>
                <a:highlight>
                  <a:srgbClr val="FFFFFF"/>
                </a:highlight>
                <a:latin typeface="Consolas" panose="020B0609020204030204" pitchFamily="49" charset="0"/>
              </a:rPr>
              <a:t>}</a:t>
            </a:r>
            <a:endParaRPr lang="en-IN" b="0" dirty="0">
              <a:solidFill>
                <a:srgbClr val="4E5B61"/>
              </a:solidFill>
              <a:effectLst/>
              <a:highlight>
                <a:srgbClr val="FFFFFF"/>
              </a:highlight>
              <a:latin typeface="Consolas" panose="020B0609020204030204" pitchFamily="49" charset="0"/>
            </a:endParaRPr>
          </a:p>
          <a:p>
            <a:br>
              <a:rPr lang="en-IN" b="0" dirty="0">
                <a:solidFill>
                  <a:srgbClr val="4E5B61"/>
                </a:solidFill>
                <a:effectLst/>
                <a:highlight>
                  <a:srgbClr val="FFFFFF"/>
                </a:highlight>
                <a:latin typeface="Consolas" panose="020B0609020204030204" pitchFamily="49" charset="0"/>
              </a:rPr>
            </a:br>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Serial</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print</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"Temperature: "</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Serial</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print</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temperature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Serial</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println</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 °C"</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br>
              <a:rPr lang="en-IN" b="0" dirty="0">
                <a:solidFill>
                  <a:srgbClr val="4E5B61"/>
                </a:solidFill>
                <a:effectLst/>
                <a:highlight>
                  <a:srgbClr val="FFFFFF"/>
                </a:highlight>
                <a:latin typeface="Consolas" panose="020B0609020204030204" pitchFamily="49" charset="0"/>
              </a:rPr>
            </a:br>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setCursor</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0</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1</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r>
              <a:rPr lang="en-IN" b="0" dirty="0">
                <a:solidFill>
                  <a:srgbClr val="95A5A6"/>
                </a:solidFill>
                <a:effectLst/>
                <a:highlight>
                  <a:srgbClr val="FFFFFF"/>
                </a:highlight>
                <a:latin typeface="Consolas" panose="020B0609020204030204" pitchFamily="49" charset="0"/>
              </a:rPr>
              <a:t> // Set cursor to the second line</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print</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                "</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r>
              <a:rPr lang="en-IN" b="0" dirty="0">
                <a:solidFill>
                  <a:srgbClr val="95A5A6"/>
                </a:solidFill>
                <a:effectLst/>
                <a:highlight>
                  <a:srgbClr val="FFFFFF"/>
                </a:highlight>
                <a:latin typeface="Consolas" panose="020B0609020204030204" pitchFamily="49" charset="0"/>
              </a:rPr>
              <a:t> // Clear the previous motor speed</a:t>
            </a:r>
            <a:endParaRPr lang="en-IN" b="0" dirty="0">
              <a:solidFill>
                <a:srgbClr val="4E5B61"/>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2530663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9FB5-282F-DDE3-8EAB-AB9CCAA4C5D5}"/>
              </a:ext>
            </a:extLst>
          </p:cNvPr>
          <p:cNvSpPr>
            <a:spLocks noGrp="1"/>
          </p:cNvSpPr>
          <p:nvPr>
            <p:ph type="title"/>
          </p:nvPr>
        </p:nvSpPr>
        <p:spPr/>
        <p:txBody>
          <a:bodyPr/>
          <a:lstStyle/>
          <a:p>
            <a:r>
              <a:rPr lang="en-US" dirty="0"/>
              <a:t>Implementation Code(continue)</a:t>
            </a:r>
            <a:endParaRPr lang="en-IN" dirty="0"/>
          </a:p>
        </p:txBody>
      </p:sp>
      <p:sp>
        <p:nvSpPr>
          <p:cNvPr id="3" name="Content Placeholder 2">
            <a:extLst>
              <a:ext uri="{FF2B5EF4-FFF2-40B4-BE49-F238E27FC236}">
                <a16:creationId xmlns:a16="http://schemas.microsoft.com/office/drawing/2014/main" id="{DF9AAEC6-D17B-9A7E-1163-19FA3BA63AE3}"/>
              </a:ext>
            </a:extLst>
          </p:cNvPr>
          <p:cNvSpPr>
            <a:spLocks noGrp="1"/>
          </p:cNvSpPr>
          <p:nvPr>
            <p:ph idx="1"/>
          </p:nvPr>
        </p:nvSpPr>
        <p:spPr/>
        <p:txBody>
          <a:bodyPr>
            <a:normAutofit fontScale="40000" lnSpcReduction="20000"/>
          </a:bodyPr>
          <a:lstStyle/>
          <a:p>
            <a:r>
              <a:rPr lang="en-IN" b="0" dirty="0">
                <a:solidFill>
                  <a:srgbClr val="95A5A6"/>
                </a:solidFill>
                <a:effectLst/>
                <a:highlight>
                  <a:srgbClr val="FFFFFF"/>
                </a:highlight>
                <a:latin typeface="Consolas" panose="020B0609020204030204" pitchFamily="49" charset="0"/>
              </a:rPr>
              <a:t>// Adjust motor speed based on temperature</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a:solidFill>
                  <a:srgbClr val="728E00"/>
                </a:solidFill>
                <a:effectLst/>
                <a:highlight>
                  <a:srgbClr val="FFFFFF"/>
                </a:highlight>
                <a:latin typeface="Consolas" panose="020B0609020204030204" pitchFamily="49" charset="0"/>
              </a:rPr>
              <a:t>if</a:t>
            </a:r>
            <a:r>
              <a:rPr lang="en-IN" b="0" dirty="0">
                <a:solidFill>
                  <a:srgbClr val="4E5B61"/>
                </a:solidFill>
                <a:effectLst/>
                <a:highlight>
                  <a:srgbClr val="FFFFFF"/>
                </a:highlight>
                <a:latin typeface="Consolas" panose="020B0609020204030204" pitchFamily="49" charset="0"/>
              </a:rPr>
              <a:t> </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temperature &gt; TEMPERATURE_THRESHOLD1</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 </a:t>
            </a:r>
            <a:r>
              <a:rPr lang="en-IN" b="0" dirty="0">
                <a:solidFill>
                  <a:srgbClr val="434F54"/>
                </a:solidFill>
                <a:effectLst/>
                <a:highlight>
                  <a:srgbClr val="FFFFFF"/>
                </a:highlight>
                <a:latin typeface="Consolas" panose="020B0609020204030204" pitchFamily="49" charset="0"/>
              </a:rPr>
              <a:t>{</a:t>
            </a:r>
            <a:endParaRPr lang="en-IN" b="0" dirty="0">
              <a:solidFill>
                <a:srgbClr val="4E5B61"/>
              </a:solidFill>
              <a:effectLst/>
              <a:highlight>
                <a:srgbClr val="FFFFFF"/>
              </a:highlight>
              <a:latin typeface="Consolas" panose="020B0609020204030204" pitchFamily="49" charset="0"/>
            </a:endParaRPr>
          </a:p>
          <a:p>
            <a:r>
              <a:rPr lang="en-IN" b="0" dirty="0">
                <a:solidFill>
                  <a:srgbClr val="95A5A6"/>
                </a:solidFill>
                <a:effectLst/>
                <a:highlight>
                  <a:srgbClr val="FFFFFF"/>
                </a:highlight>
                <a:latin typeface="Consolas" panose="020B0609020204030204" pitchFamily="49" charset="0"/>
              </a:rPr>
              <a:t>    // Increase motor speed</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analogWrite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MOTOR_PIN_ENA, </a:t>
            </a:r>
            <a:r>
              <a:rPr lang="en-IN" b="0" dirty="0">
                <a:solidFill>
                  <a:srgbClr val="005C5F"/>
                </a:solidFill>
                <a:effectLst/>
                <a:highlight>
                  <a:srgbClr val="FFFFFF"/>
                </a:highlight>
                <a:latin typeface="Consolas" panose="020B0609020204030204" pitchFamily="49" charset="0"/>
              </a:rPr>
              <a:t>255</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r>
              <a:rPr lang="en-IN" b="0" dirty="0">
                <a:solidFill>
                  <a:srgbClr val="95A5A6"/>
                </a:solidFill>
                <a:effectLst/>
                <a:highlight>
                  <a:srgbClr val="FFFFFF"/>
                </a:highlight>
                <a:latin typeface="Consolas" panose="020B0609020204030204" pitchFamily="49" charset="0"/>
              </a:rPr>
              <a:t>    // Set the motor speed to maximum (255)</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digitalWrite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MOTOR_PIN_IN1, HIGH</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r>
              <a:rPr lang="en-IN" b="0" dirty="0">
                <a:solidFill>
                  <a:srgbClr val="95A5A6"/>
                </a:solidFill>
                <a:effectLst/>
                <a:highlight>
                  <a:srgbClr val="FFFFFF"/>
                </a:highlight>
                <a:latin typeface="Consolas" panose="020B0609020204030204" pitchFamily="49" charset="0"/>
              </a:rPr>
              <a:t>  // Set motor direction (forward)</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digitalWrite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MOTOR_PIN_IN2, LOW</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setCursor</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0</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1</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print</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"Motor Speed: Max"</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a:solidFill>
                  <a:srgbClr val="434F54"/>
                </a:solidFill>
                <a:effectLst/>
                <a:highlight>
                  <a:srgbClr val="FFFFFF"/>
                </a:highlight>
                <a:latin typeface="Consolas" panose="020B0609020204030204" pitchFamily="49" charset="0"/>
              </a:rPr>
              <a:t>}</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a:solidFill>
                  <a:srgbClr val="728E00"/>
                </a:solidFill>
                <a:effectLst/>
                <a:highlight>
                  <a:srgbClr val="FFFFFF"/>
                </a:highlight>
                <a:latin typeface="Consolas" panose="020B0609020204030204" pitchFamily="49" charset="0"/>
              </a:rPr>
              <a:t>else</a:t>
            </a:r>
            <a:r>
              <a:rPr lang="en-IN" b="0" dirty="0">
                <a:solidFill>
                  <a:srgbClr val="4E5B61"/>
                </a:solidFill>
                <a:effectLst/>
                <a:highlight>
                  <a:srgbClr val="FFFFFF"/>
                </a:highlight>
                <a:latin typeface="Consolas" panose="020B0609020204030204" pitchFamily="49" charset="0"/>
              </a:rPr>
              <a:t> </a:t>
            </a:r>
            <a:r>
              <a:rPr lang="en-IN" b="0" dirty="0">
                <a:solidFill>
                  <a:srgbClr val="728E00"/>
                </a:solidFill>
                <a:effectLst/>
                <a:highlight>
                  <a:srgbClr val="FFFFFF"/>
                </a:highlight>
                <a:latin typeface="Consolas" panose="020B0609020204030204" pitchFamily="49" charset="0"/>
              </a:rPr>
              <a:t>if</a:t>
            </a:r>
            <a:r>
              <a:rPr lang="en-IN" b="0" dirty="0">
                <a:solidFill>
                  <a:srgbClr val="4E5B61"/>
                </a:solidFill>
                <a:effectLst/>
                <a:highlight>
                  <a:srgbClr val="FFFFFF"/>
                </a:highlight>
                <a:latin typeface="Consolas" panose="020B0609020204030204" pitchFamily="49" charset="0"/>
              </a:rPr>
              <a:t> </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temperature &gt; TEMPERATURE_THRESHOLD</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 </a:t>
            </a:r>
            <a:r>
              <a:rPr lang="en-IN" b="0" dirty="0">
                <a:solidFill>
                  <a:srgbClr val="434F54"/>
                </a:solidFill>
                <a:effectLst/>
                <a:highlight>
                  <a:srgbClr val="FFFFFF"/>
                </a:highlight>
                <a:latin typeface="Consolas" panose="020B0609020204030204" pitchFamily="49" charset="0"/>
              </a:rPr>
              <a:t>{</a:t>
            </a:r>
            <a:endParaRPr lang="en-IN" b="0" dirty="0">
              <a:solidFill>
                <a:srgbClr val="4E5B61"/>
              </a:solidFill>
              <a:effectLst/>
              <a:highlight>
                <a:srgbClr val="FFFFFF"/>
              </a:highlight>
              <a:latin typeface="Consolas" panose="020B0609020204030204" pitchFamily="49" charset="0"/>
            </a:endParaRPr>
          </a:p>
          <a:p>
            <a:r>
              <a:rPr lang="en-IN" b="0" dirty="0">
                <a:solidFill>
                  <a:srgbClr val="95A5A6"/>
                </a:solidFill>
                <a:effectLst/>
                <a:highlight>
                  <a:srgbClr val="FFFFFF"/>
                </a:highlight>
                <a:latin typeface="Consolas" panose="020B0609020204030204" pitchFamily="49" charset="0"/>
              </a:rPr>
              <a:t>    // Increase motor speed</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analogWrite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MOTOR_PIN_ENA, </a:t>
            </a:r>
            <a:r>
              <a:rPr lang="en-IN" b="0" dirty="0">
                <a:solidFill>
                  <a:srgbClr val="005C5F"/>
                </a:solidFill>
                <a:effectLst/>
                <a:highlight>
                  <a:srgbClr val="FFFFFF"/>
                </a:highlight>
                <a:latin typeface="Consolas" panose="020B0609020204030204" pitchFamily="49" charset="0"/>
              </a:rPr>
              <a:t>100</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r>
              <a:rPr lang="en-IN" b="0" dirty="0">
                <a:solidFill>
                  <a:srgbClr val="95A5A6"/>
                </a:solidFill>
                <a:effectLst/>
                <a:highlight>
                  <a:srgbClr val="FFFFFF"/>
                </a:highlight>
                <a:latin typeface="Consolas" panose="020B0609020204030204" pitchFamily="49" charset="0"/>
              </a:rPr>
              <a:t>    // Set the motor speed to a value (150)</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digitalWrite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MOTOR_PIN_IN1, HIGH</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r>
              <a:rPr lang="en-IN" b="0" dirty="0">
                <a:solidFill>
                  <a:srgbClr val="95A5A6"/>
                </a:solidFill>
                <a:effectLst/>
                <a:highlight>
                  <a:srgbClr val="FFFFFF"/>
                </a:highlight>
                <a:latin typeface="Consolas" panose="020B0609020204030204" pitchFamily="49" charset="0"/>
              </a:rPr>
              <a:t>  // Set motor direction (forward)</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digitalWrite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MOTOR_PIN_IN2, LOW</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setCursor</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0</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1</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print</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"Motor Speed: Med"</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4042110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2EBC-7F0F-C470-A2AF-ED01BDB218E4}"/>
              </a:ext>
            </a:extLst>
          </p:cNvPr>
          <p:cNvSpPr>
            <a:spLocks noGrp="1"/>
          </p:cNvSpPr>
          <p:nvPr>
            <p:ph type="title"/>
          </p:nvPr>
        </p:nvSpPr>
        <p:spPr/>
        <p:txBody>
          <a:bodyPr/>
          <a:lstStyle/>
          <a:p>
            <a:r>
              <a:rPr lang="en-US" dirty="0"/>
              <a:t>Implementation Code(continue)</a:t>
            </a:r>
            <a:endParaRPr lang="en-IN" dirty="0"/>
          </a:p>
        </p:txBody>
      </p:sp>
      <p:sp>
        <p:nvSpPr>
          <p:cNvPr id="3" name="Content Placeholder 2">
            <a:extLst>
              <a:ext uri="{FF2B5EF4-FFF2-40B4-BE49-F238E27FC236}">
                <a16:creationId xmlns:a16="http://schemas.microsoft.com/office/drawing/2014/main" id="{9BFD5363-4A94-38E6-E308-E215A5CCC237}"/>
              </a:ext>
            </a:extLst>
          </p:cNvPr>
          <p:cNvSpPr>
            <a:spLocks noGrp="1"/>
          </p:cNvSpPr>
          <p:nvPr>
            <p:ph idx="1"/>
          </p:nvPr>
        </p:nvSpPr>
        <p:spPr/>
        <p:txBody>
          <a:bodyPr>
            <a:normAutofit fontScale="77500" lnSpcReduction="20000"/>
          </a:bodyPr>
          <a:lstStyle/>
          <a:p>
            <a:r>
              <a:rPr lang="en-IN" b="0" dirty="0">
                <a:solidFill>
                  <a:srgbClr val="4E5B61"/>
                </a:solidFill>
                <a:effectLst/>
                <a:highlight>
                  <a:srgbClr val="FFFFFF"/>
                </a:highlight>
                <a:latin typeface="Consolas" panose="020B0609020204030204" pitchFamily="49" charset="0"/>
              </a:rPr>
              <a:t> </a:t>
            </a:r>
            <a:r>
              <a:rPr lang="en-IN" b="0" dirty="0">
                <a:solidFill>
                  <a:srgbClr val="728E00"/>
                </a:solidFill>
                <a:effectLst/>
                <a:highlight>
                  <a:srgbClr val="FFFFFF"/>
                </a:highlight>
                <a:latin typeface="Consolas" panose="020B0609020204030204" pitchFamily="49" charset="0"/>
              </a:rPr>
              <a:t>else</a:t>
            </a:r>
            <a:r>
              <a:rPr lang="en-IN" b="0" dirty="0">
                <a:solidFill>
                  <a:srgbClr val="4E5B61"/>
                </a:solidFill>
                <a:effectLst/>
                <a:highlight>
                  <a:srgbClr val="FFFFFF"/>
                </a:highlight>
                <a:latin typeface="Consolas" panose="020B0609020204030204" pitchFamily="49" charset="0"/>
              </a:rPr>
              <a:t> </a:t>
            </a:r>
            <a:r>
              <a:rPr lang="en-IN" b="0" dirty="0">
                <a:solidFill>
                  <a:srgbClr val="434F54"/>
                </a:solidFill>
                <a:effectLst/>
                <a:highlight>
                  <a:srgbClr val="FFFFFF"/>
                </a:highlight>
                <a:latin typeface="Consolas" panose="020B0609020204030204" pitchFamily="49" charset="0"/>
              </a:rPr>
              <a:t>{</a:t>
            </a:r>
            <a:endParaRPr lang="en-IN" b="0" dirty="0">
              <a:solidFill>
                <a:srgbClr val="4E5B61"/>
              </a:solidFill>
              <a:effectLst/>
              <a:highlight>
                <a:srgbClr val="FFFFFF"/>
              </a:highlight>
              <a:latin typeface="Consolas" panose="020B0609020204030204" pitchFamily="49" charset="0"/>
            </a:endParaRPr>
          </a:p>
          <a:p>
            <a:r>
              <a:rPr lang="en-IN" b="0" dirty="0">
                <a:solidFill>
                  <a:srgbClr val="95A5A6"/>
                </a:solidFill>
                <a:effectLst/>
                <a:highlight>
                  <a:srgbClr val="FFFFFF"/>
                </a:highlight>
                <a:latin typeface="Consolas" panose="020B0609020204030204" pitchFamily="49" charset="0"/>
              </a:rPr>
              <a:t>    // Decrease motor speed</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analogWrite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MOTOR_PIN_ENA, </a:t>
            </a:r>
            <a:r>
              <a:rPr lang="en-IN" b="0" dirty="0">
                <a:solidFill>
                  <a:srgbClr val="005C5F"/>
                </a:solidFill>
                <a:effectLst/>
                <a:highlight>
                  <a:srgbClr val="FFFFFF"/>
                </a:highlight>
                <a:latin typeface="Consolas" panose="020B0609020204030204" pitchFamily="49" charset="0"/>
              </a:rPr>
              <a:t>45</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r>
              <a:rPr lang="en-IN" b="0" dirty="0">
                <a:solidFill>
                  <a:srgbClr val="95A5A6"/>
                </a:solidFill>
                <a:effectLst/>
                <a:highlight>
                  <a:srgbClr val="FFFFFF"/>
                </a:highlight>
                <a:latin typeface="Consolas" panose="020B0609020204030204" pitchFamily="49" charset="0"/>
              </a:rPr>
              <a:t>    // Set the motor speed to a lower value (150)</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digitalWrite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MOTOR_PIN_IN1, HIGH</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r>
              <a:rPr lang="en-IN" b="0" dirty="0">
                <a:solidFill>
                  <a:srgbClr val="95A5A6"/>
                </a:solidFill>
                <a:effectLst/>
                <a:highlight>
                  <a:srgbClr val="FFFFFF"/>
                </a:highlight>
                <a:latin typeface="Consolas" panose="020B0609020204030204" pitchFamily="49" charset="0"/>
              </a:rPr>
              <a:t>  // Set motor direction (forward)</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digitalWrite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MOTOR_PIN_IN2, LOW</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setCursor</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0</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1</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print</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"Motor Speed: Low"</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p>
          <a:p>
            <a:r>
              <a:rPr lang="en-IN" b="0" dirty="0">
                <a:solidFill>
                  <a:srgbClr val="4E5B61"/>
                </a:solidFill>
                <a:effectLst/>
                <a:highlight>
                  <a:srgbClr val="FFFFFF"/>
                </a:highlight>
                <a:latin typeface="Consolas" panose="020B0609020204030204" pitchFamily="49" charset="0"/>
              </a:rPr>
              <a:t>  </a:t>
            </a:r>
            <a:r>
              <a:rPr lang="en-IN" b="0" dirty="0">
                <a:solidFill>
                  <a:srgbClr val="434F54"/>
                </a:solidFill>
                <a:effectLst/>
                <a:highlight>
                  <a:srgbClr val="FFFFFF"/>
                </a:highlight>
                <a:latin typeface="Consolas" panose="020B0609020204030204" pitchFamily="49" charset="0"/>
              </a:rPr>
              <a:t>}</a:t>
            </a:r>
            <a:endParaRPr lang="en-IN" b="0" dirty="0">
              <a:solidFill>
                <a:srgbClr val="4E5B61"/>
              </a:solidFill>
              <a:effectLst/>
              <a:highlight>
                <a:srgbClr val="FFFFFF"/>
              </a:highlight>
              <a:latin typeface="Consolas" panose="020B0609020204030204" pitchFamily="49" charset="0"/>
            </a:endParaRPr>
          </a:p>
          <a:p>
            <a:br>
              <a:rPr lang="en-IN" b="0" dirty="0">
                <a:solidFill>
                  <a:srgbClr val="4E5B61"/>
                </a:solidFill>
                <a:effectLst/>
                <a:highlight>
                  <a:srgbClr val="FFFFFF"/>
                </a:highlight>
                <a:latin typeface="Consolas" panose="020B0609020204030204" pitchFamily="49" charset="0"/>
              </a:rPr>
            </a:br>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setCursor</a:t>
            </a:r>
            <a:r>
              <a:rPr lang="en-IN" b="0" dirty="0">
                <a:solidFill>
                  <a:srgbClr val="434F54"/>
                </a:solidFill>
                <a:effectLst/>
                <a:highlight>
                  <a:srgbClr val="FFFFFF"/>
                </a:highlight>
                <a:latin typeface="Consolas" panose="020B0609020204030204" pitchFamily="49" charset="0"/>
              </a:rPr>
              <a:t>(</a:t>
            </a:r>
            <a:r>
              <a:rPr lang="en-IN" b="0" dirty="0">
                <a:solidFill>
                  <a:srgbClr val="005C5F"/>
                </a:solidFill>
                <a:effectLst/>
                <a:highlight>
                  <a:srgbClr val="FFFFFF"/>
                </a:highlight>
                <a:latin typeface="Consolas" panose="020B0609020204030204" pitchFamily="49" charset="0"/>
              </a:rPr>
              <a:t>12</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0</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r>
              <a:rPr lang="en-IN" b="0" dirty="0">
                <a:solidFill>
                  <a:srgbClr val="95A5A6"/>
                </a:solidFill>
                <a:effectLst/>
                <a:highlight>
                  <a:srgbClr val="FFFFFF"/>
                </a:highlight>
                <a:latin typeface="Consolas" panose="020B0609020204030204" pitchFamily="49" charset="0"/>
              </a:rPr>
              <a:t> // Set cursor to the temperature position on the first line</a:t>
            </a:r>
            <a:endParaRPr lang="en-IN" b="0" dirty="0">
              <a:solidFill>
                <a:srgbClr val="4E5B61"/>
              </a:solidFill>
              <a:effectLst/>
              <a:highlight>
                <a:srgbClr val="FFFFFF"/>
              </a:highlight>
              <a:latin typeface="Consolas" panose="020B0609020204030204" pitchFamily="49" charset="0"/>
            </a:endParaRPr>
          </a:p>
          <a:p>
            <a:r>
              <a:rPr lang="en-IN" b="0" dirty="0">
                <a:solidFill>
                  <a:srgbClr val="4E5B61"/>
                </a:solidFill>
                <a:effectLst/>
                <a:highlight>
                  <a:srgbClr val="FFFFFF"/>
                </a:highlight>
                <a:latin typeface="Consolas" panose="020B0609020204030204" pitchFamily="49" charset="0"/>
              </a:rPr>
              <a:t>  </a:t>
            </a:r>
            <a:r>
              <a:rPr lang="en-IN" b="0" dirty="0" err="1">
                <a:solidFill>
                  <a:srgbClr val="D35400"/>
                </a:solidFill>
                <a:effectLst/>
                <a:highlight>
                  <a:srgbClr val="FFFFFF"/>
                </a:highlight>
                <a:latin typeface="Consolas" panose="020B0609020204030204" pitchFamily="49" charset="0"/>
              </a:rPr>
              <a:t>lcd</a:t>
            </a:r>
            <a:r>
              <a:rPr lang="en-IN" b="0" dirty="0" err="1">
                <a:solidFill>
                  <a:srgbClr val="4E5B61"/>
                </a:solidFill>
                <a:effectLst/>
                <a:highlight>
                  <a:srgbClr val="FFFFFF"/>
                </a:highlight>
                <a:latin typeface="Consolas" panose="020B0609020204030204" pitchFamily="49" charset="0"/>
              </a:rPr>
              <a:t>.</a:t>
            </a:r>
            <a:r>
              <a:rPr lang="en-IN" b="0" dirty="0" err="1">
                <a:solidFill>
                  <a:srgbClr val="D35400"/>
                </a:solidFill>
                <a:effectLst/>
                <a:highlight>
                  <a:srgbClr val="FFFFFF"/>
                </a:highlight>
                <a:latin typeface="Consolas" panose="020B0609020204030204" pitchFamily="49" charset="0"/>
              </a:rPr>
              <a:t>print</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temperature</a:t>
            </a:r>
            <a:r>
              <a:rPr lang="en-IN" b="0" dirty="0">
                <a:solidFill>
                  <a:srgbClr val="434F54"/>
                </a:solidFill>
                <a:effectLst/>
                <a:highlight>
                  <a:srgbClr val="FFFFFF"/>
                </a:highlight>
                <a:latin typeface="Consolas" panose="020B0609020204030204" pitchFamily="49" charset="0"/>
              </a:rPr>
              <a:t>)</a:t>
            </a:r>
            <a:r>
              <a:rPr lang="en-IN" b="0" dirty="0">
                <a:solidFill>
                  <a:srgbClr val="4E5B61"/>
                </a:solidFill>
                <a:effectLst/>
                <a:highlight>
                  <a:srgbClr val="FFFFFF"/>
                </a:highlight>
                <a:latin typeface="Consolas" panose="020B0609020204030204" pitchFamily="49" charset="0"/>
              </a:rPr>
              <a:t>;</a:t>
            </a:r>
            <a:r>
              <a:rPr lang="en-IN" b="0" dirty="0">
                <a:solidFill>
                  <a:srgbClr val="95A5A6"/>
                </a:solidFill>
                <a:effectLst/>
                <a:highlight>
                  <a:srgbClr val="FFFFFF"/>
                </a:highlight>
                <a:latin typeface="Consolas" panose="020B0609020204030204" pitchFamily="49" charset="0"/>
              </a:rPr>
              <a:t> // Print temperature</a:t>
            </a:r>
            <a:endParaRPr lang="en-IN" b="0" dirty="0">
              <a:solidFill>
                <a:srgbClr val="4E5B61"/>
              </a:solidFill>
              <a:effectLst/>
              <a:highlight>
                <a:srgbClr val="FFFFFF"/>
              </a:highlight>
              <a:latin typeface="Consolas" panose="020B0609020204030204" pitchFamily="49" charset="0"/>
            </a:endParaRPr>
          </a:p>
          <a:p>
            <a:r>
              <a:rPr lang="en-IN" b="0" dirty="0">
                <a:solidFill>
                  <a:srgbClr val="434F54"/>
                </a:solidFill>
                <a:effectLst/>
                <a:highlight>
                  <a:srgbClr val="FFFFFF"/>
                </a:highlight>
                <a:latin typeface="Consolas" panose="020B0609020204030204" pitchFamily="49" charset="0"/>
              </a:rPr>
              <a:t>}</a:t>
            </a:r>
            <a:endParaRPr lang="en-IN" b="0" dirty="0">
              <a:solidFill>
                <a:srgbClr val="4E5B61"/>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738990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B968-3F61-FE42-DB07-30B93BC36D3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AB193F7-51CF-5462-E320-806294CEE88A}"/>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In conclusion, the automatic fan speed controller based on temperature offers significant advantages in terms of comfort, energy efficiency, and convenience. By automatically adjusting fan speeds according to real-time temperature fluctuations, it optimizes cooling efficiency while minimizing energy consumption. The controller's ability to maintain a desired temperature range enhances user comfort, ensuring a pleasant environment without the need for manual adjustments</a:t>
            </a:r>
            <a:r>
              <a:rPr lang="en-IN" dirty="0">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6473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594B-5A28-A1EF-EE7B-F2C89CD0BCCC}"/>
              </a:ext>
            </a:extLst>
          </p:cNvPr>
          <p:cNvSpPr>
            <a:spLocks noGrp="1"/>
          </p:cNvSpPr>
          <p:nvPr>
            <p:ph type="ctrTitle"/>
          </p:nvPr>
        </p:nvSpPr>
        <p:spPr>
          <a:xfrm>
            <a:off x="3770720" y="2825598"/>
            <a:ext cx="4317477" cy="861421"/>
          </a:xfrm>
        </p:spPr>
        <p:txBody>
          <a:bodyPr/>
          <a:lstStyle/>
          <a:p>
            <a:r>
              <a:rPr lang="en-US" dirty="0"/>
              <a:t>THANK YOU</a:t>
            </a:r>
            <a:endParaRPr lang="en-IN" dirty="0"/>
          </a:p>
        </p:txBody>
      </p:sp>
    </p:spTree>
    <p:extLst>
      <p:ext uri="{BB962C8B-B14F-4D97-AF65-F5344CB8AC3E}">
        <p14:creationId xmlns:p14="http://schemas.microsoft.com/office/powerpoint/2010/main" val="2103587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A2CB-01DB-16B1-EF6E-D742726E9F8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8314ACF-4EBB-DC00-383A-9FC5BEE14E94}"/>
              </a:ext>
            </a:extLst>
          </p:cNvPr>
          <p:cNvSpPr>
            <a:spLocks noGrp="1"/>
          </p:cNvSpPr>
          <p:nvPr>
            <p:ph idx="1"/>
          </p:nvPr>
        </p:nvSpPr>
        <p:spPr>
          <a:xfrm>
            <a:off x="1154954" y="2603500"/>
            <a:ext cx="8825659" cy="3778446"/>
          </a:xfrm>
        </p:spPr>
        <p:txBody>
          <a:bodyPr>
            <a:normAutofit fontScale="70000" lnSpcReduction="20000"/>
          </a:bodyPr>
          <a:lstStyle/>
          <a:p>
            <a:pPr algn="ctr">
              <a:lnSpc>
                <a:spcPct val="150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Introducing  Automatic Fan Speed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Controller,this</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project is a standalone automatic fan speed controller that controls the speed of an electric fan according to our requirement based on temperature .</a:t>
            </a:r>
          </a:p>
          <a:p>
            <a:pPr algn="ctr">
              <a:lnSpc>
                <a:spcPct val="150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In these project we use breadboard, LCD display, I2c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maodule</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Aurdino</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Uno board, jumper wires, temperature sensor,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motodriver.The</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sensed temperature and fan speed level values are simultaneously displayed on the LCD panel. A temperature sensor has been used to measure the temperature of the room and the speed of the fan is varied according to the room temperature.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The temperature-based fan speed control system can be done by using an electronic circuit using an Arduino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board.Now</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Arduino board is very progressive among all electronic circuits, thus we employed Arduino board for fan speed control.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The proposed system is designed to detect the temperature of the room and send that information to the Arduino board. Then the Arduino board executes the contrast of current temperature and set temperature based on the inbuilt program of the Arduino.</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211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B0D0-01C1-559C-D733-22319D3B091B}"/>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8FA0EE2D-1FC2-1D7F-2A9D-6F5E7F308A31}"/>
              </a:ext>
            </a:extLst>
          </p:cNvPr>
          <p:cNvSpPr>
            <a:spLocks noGrp="1"/>
          </p:cNvSpPr>
          <p:nvPr>
            <p:ph idx="1"/>
          </p:nvPr>
        </p:nvSpPr>
        <p:spPr>
          <a:xfrm>
            <a:off x="1154954" y="2603499"/>
            <a:ext cx="8825659" cy="3929275"/>
          </a:xfrm>
        </p:spPr>
        <p:txBody>
          <a:bodyPr>
            <a:normAutofit fontScale="85000" lnSpcReduction="10000"/>
          </a:bodyPr>
          <a:lstStyle/>
          <a:p>
            <a:pPr marL="177800" marR="165100" algn="just">
              <a:lnSpc>
                <a:spcPct val="146000"/>
              </a:lnSpc>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A literature survey on automatic fan speed controllers based on temperature reveals a diverse range of approaches, technologies, and applications across various fields. Here’s a concise overview based on existing research and developments: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165100" lvl="0" indent="0" algn="just">
              <a:lnSpc>
                <a:spcPct val="146000"/>
              </a:lnSpc>
              <a:buNone/>
              <a:tabLst>
                <a:tab pos="457200" algn="l"/>
              </a:tabLst>
            </a:pPr>
            <a:r>
              <a:rPr lang="en-IN" sz="1800" b="1" dirty="0">
                <a:effectLst/>
                <a:latin typeface="Times New Roman" panose="02020603050405020304" pitchFamily="18" charset="0"/>
                <a:ea typeface="Times New Roman" panose="02020603050405020304" pitchFamily="18" charset="0"/>
                <a:cs typeface="Arial" panose="020B0604020202020204" pitchFamily="34" charset="0"/>
              </a:rPr>
              <a:t>1.   Sensor Technologies</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Various temperature sensing technologies are utilized in automatic fan speed controllers. Common sensors include thermistors, which offer cost-effective temperature measurement with good accuracy and response time. Additionally, digital temperature sensors like DS18B20 and LM35 provide precise digital outputs, suitable for interfacing with microcontrollers.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60000"/>
              </a:lnSpc>
              <a:buNone/>
            </a:pPr>
            <a:r>
              <a:rPr lang="en-IN" sz="1800" b="1" dirty="0">
                <a:effectLst/>
                <a:latin typeface="Times New Roman" panose="02020603050405020304" pitchFamily="18" charset="0"/>
                <a:ea typeface="Times New Roman" panose="02020603050405020304" pitchFamily="18" charset="0"/>
                <a:cs typeface="Arial" panose="020B0604020202020204" pitchFamily="34" charset="0"/>
              </a:rPr>
              <a:t>2.     Control Algorithms</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Several control algorithms are employed to adjust fan speed based on temperature readings. Proportional-Integral-Derivative (PID) control is widely adopted due to its ability to respond smoothly to changes in temperature and maintain stability. Adaptive algorithms, such as fuzzy logic and neural networks, are also explored to optimize fan speed adjustments under varying environmental conditions.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10514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4A86-8423-D878-49CA-27E7F3E27AA3}"/>
              </a:ext>
            </a:extLst>
          </p:cNvPr>
          <p:cNvSpPr>
            <a:spLocks noGrp="1"/>
          </p:cNvSpPr>
          <p:nvPr>
            <p:ph type="title"/>
          </p:nvPr>
        </p:nvSpPr>
        <p:spPr/>
        <p:txBody>
          <a:bodyPr/>
          <a:lstStyle/>
          <a:p>
            <a:r>
              <a:rPr lang="en-US" dirty="0"/>
              <a:t>Literature Survey(continue)</a:t>
            </a:r>
            <a:endParaRPr lang="en-IN" dirty="0"/>
          </a:p>
        </p:txBody>
      </p:sp>
      <p:sp>
        <p:nvSpPr>
          <p:cNvPr id="3" name="Content Placeholder 2">
            <a:extLst>
              <a:ext uri="{FF2B5EF4-FFF2-40B4-BE49-F238E27FC236}">
                <a16:creationId xmlns:a16="http://schemas.microsoft.com/office/drawing/2014/main" id="{56CC8FE8-0C20-956F-2660-CA32710A936F}"/>
              </a:ext>
            </a:extLst>
          </p:cNvPr>
          <p:cNvSpPr>
            <a:spLocks noGrp="1"/>
          </p:cNvSpPr>
          <p:nvPr>
            <p:ph idx="1"/>
          </p:nvPr>
        </p:nvSpPr>
        <p:spPr/>
        <p:txBody>
          <a:bodyPr>
            <a:normAutofit fontScale="85000" lnSpcReduction="10000"/>
          </a:bodyPr>
          <a:lstStyle/>
          <a:p>
            <a:pPr marL="0" marR="165100" lvl="0" indent="0" algn="just">
              <a:lnSpc>
                <a:spcPct val="146000"/>
              </a:lnSpc>
              <a:buNone/>
              <a:tabLst>
                <a:tab pos="457200" algn="l"/>
              </a:tabLst>
            </a:pPr>
            <a:r>
              <a:rPr lang="en-IN" sz="1800" b="1" dirty="0">
                <a:effectLst/>
                <a:latin typeface="Times New Roman" panose="02020603050405020304" pitchFamily="18" charset="0"/>
                <a:ea typeface="Times New Roman" panose="02020603050405020304" pitchFamily="18" charset="0"/>
                <a:cs typeface="Arial" panose="020B0604020202020204" pitchFamily="34" charset="0"/>
              </a:rPr>
              <a:t>3.   Hardware Implementations</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The implementation of automatic fan speed controllers typically involves microcontrollers or dedicated fan control ICs. Microcontrollers such as Arduino and Raspberry Pi are popular choices due to their versatility and ease of integration with sensors and actuators. Fan control ICs like the LM96000 series provide dedicated hardware solutions for precise fan speed regulation based on temperature inputs.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165100" lvl="0" indent="0" algn="just">
              <a:lnSpc>
                <a:spcPct val="146000"/>
              </a:lnSpc>
              <a:buNone/>
              <a:tabLst>
                <a:tab pos="457200" algn="l"/>
              </a:tabLst>
            </a:pPr>
            <a:r>
              <a:rPr lang="en-IN" sz="1800" b="1" dirty="0">
                <a:effectLst/>
                <a:latin typeface="Times New Roman" panose="02020603050405020304" pitchFamily="18" charset="0"/>
                <a:ea typeface="Times New Roman" panose="02020603050405020304" pitchFamily="18" charset="0"/>
                <a:cs typeface="Arial" panose="020B0604020202020204" pitchFamily="34" charset="0"/>
              </a:rPr>
              <a:t>4.   Applications</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Automatic fan speed controllers find applications in diverse industries. In computing, these controllers are crucial for maintaining optimal operating temperatures in CPUs and GPUs. They are also used in industrial equipment, HVAC systems, and home appliances to improve energy efficiency and equipment longevity. Automotive applications focus on cooling electronics and batteries in electric vehicles to enhance performance and safety.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1730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36151A-2D44-5DCC-05A3-976774EB1B02}"/>
              </a:ext>
            </a:extLst>
          </p:cNvPr>
          <p:cNvPicPr>
            <a:picLocks noChangeAspect="1"/>
          </p:cNvPicPr>
          <p:nvPr/>
        </p:nvPicPr>
        <p:blipFill>
          <a:blip r:embed="rId2"/>
          <a:stretch>
            <a:fillRect/>
          </a:stretch>
        </p:blipFill>
        <p:spPr>
          <a:xfrm>
            <a:off x="2414073" y="785443"/>
            <a:ext cx="7363853" cy="5287113"/>
          </a:xfrm>
          <a:prstGeom prst="rect">
            <a:avLst/>
          </a:prstGeom>
        </p:spPr>
      </p:pic>
    </p:spTree>
    <p:extLst>
      <p:ext uri="{BB962C8B-B14F-4D97-AF65-F5344CB8AC3E}">
        <p14:creationId xmlns:p14="http://schemas.microsoft.com/office/powerpoint/2010/main" val="114868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73C5CE-D611-2C66-55E6-7CE289093F52}"/>
              </a:ext>
            </a:extLst>
          </p:cNvPr>
          <p:cNvPicPr>
            <a:picLocks noChangeAspect="1"/>
          </p:cNvPicPr>
          <p:nvPr/>
        </p:nvPicPr>
        <p:blipFill>
          <a:blip r:embed="rId2"/>
          <a:stretch>
            <a:fillRect/>
          </a:stretch>
        </p:blipFill>
        <p:spPr>
          <a:xfrm>
            <a:off x="770782" y="2338235"/>
            <a:ext cx="10650436" cy="2181529"/>
          </a:xfrm>
          <a:prstGeom prst="rect">
            <a:avLst/>
          </a:prstGeom>
        </p:spPr>
      </p:pic>
    </p:spTree>
    <p:extLst>
      <p:ext uri="{BB962C8B-B14F-4D97-AF65-F5344CB8AC3E}">
        <p14:creationId xmlns:p14="http://schemas.microsoft.com/office/powerpoint/2010/main" val="364791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700CCD-2A3F-21CA-7F68-92B7AEA50685}"/>
              </a:ext>
            </a:extLst>
          </p:cNvPr>
          <p:cNvPicPr>
            <a:picLocks noChangeAspect="1"/>
          </p:cNvPicPr>
          <p:nvPr/>
        </p:nvPicPr>
        <p:blipFill>
          <a:blip r:embed="rId2"/>
          <a:stretch>
            <a:fillRect/>
          </a:stretch>
        </p:blipFill>
        <p:spPr>
          <a:xfrm>
            <a:off x="3080829" y="1762811"/>
            <a:ext cx="3673642" cy="4845379"/>
          </a:xfrm>
          <a:prstGeom prst="rect">
            <a:avLst/>
          </a:prstGeom>
        </p:spPr>
      </p:pic>
    </p:spTree>
    <p:extLst>
      <p:ext uri="{BB962C8B-B14F-4D97-AF65-F5344CB8AC3E}">
        <p14:creationId xmlns:p14="http://schemas.microsoft.com/office/powerpoint/2010/main" val="225639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907397-405F-4313-B4B3-662CC1DF94F7}"/>
              </a:ext>
            </a:extLst>
          </p:cNvPr>
          <p:cNvPicPr>
            <a:picLocks noChangeAspect="1"/>
          </p:cNvPicPr>
          <p:nvPr/>
        </p:nvPicPr>
        <p:blipFill>
          <a:blip r:embed="rId2"/>
          <a:stretch>
            <a:fillRect/>
          </a:stretch>
        </p:blipFill>
        <p:spPr>
          <a:xfrm>
            <a:off x="4090707" y="1234911"/>
            <a:ext cx="4010585" cy="5442567"/>
          </a:xfrm>
          <a:prstGeom prst="rect">
            <a:avLst/>
          </a:prstGeom>
        </p:spPr>
      </p:pic>
    </p:spTree>
    <p:extLst>
      <p:ext uri="{BB962C8B-B14F-4D97-AF65-F5344CB8AC3E}">
        <p14:creationId xmlns:p14="http://schemas.microsoft.com/office/powerpoint/2010/main" val="270212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A8C6-29D0-2DC9-58C1-D790DD2CAE0F}"/>
              </a:ext>
            </a:extLst>
          </p:cNvPr>
          <p:cNvSpPr>
            <a:spLocks noGrp="1"/>
          </p:cNvSpPr>
          <p:nvPr>
            <p:ph type="title"/>
          </p:nvPr>
        </p:nvSpPr>
        <p:spPr/>
        <p:txBody>
          <a:bodyPr/>
          <a:lstStyle/>
          <a:p>
            <a:r>
              <a:rPr lang="en-US" dirty="0"/>
              <a:t>Implementation Code</a:t>
            </a:r>
            <a:endParaRPr lang="en-IN" dirty="0"/>
          </a:p>
        </p:txBody>
      </p:sp>
      <p:sp>
        <p:nvSpPr>
          <p:cNvPr id="3" name="Content Placeholder 2">
            <a:extLst>
              <a:ext uri="{FF2B5EF4-FFF2-40B4-BE49-F238E27FC236}">
                <a16:creationId xmlns:a16="http://schemas.microsoft.com/office/drawing/2014/main" id="{F343EE44-9C61-2C9B-39F8-EC54CE19C2B6}"/>
              </a:ext>
            </a:extLst>
          </p:cNvPr>
          <p:cNvSpPr>
            <a:spLocks noGrp="1"/>
          </p:cNvSpPr>
          <p:nvPr>
            <p:ph idx="1"/>
          </p:nvPr>
        </p:nvSpPr>
        <p:spPr/>
        <p:txBody>
          <a:bodyPr>
            <a:normAutofit fontScale="55000" lnSpcReduction="20000"/>
          </a:bodyPr>
          <a:lstStyle/>
          <a:p>
            <a:r>
              <a:rPr lang="en-IN" b="0" dirty="0">
                <a:solidFill>
                  <a:srgbClr val="728E00"/>
                </a:solidFill>
                <a:effectLst/>
                <a:highlight>
                  <a:srgbClr val="FFFFFF"/>
                </a:highlight>
                <a:latin typeface="Consolas" panose="020B0609020204030204" pitchFamily="49" charset="0"/>
              </a:rPr>
              <a:t>#include</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&lt;</a:t>
            </a:r>
            <a:r>
              <a:rPr lang="en-IN" b="0" dirty="0" err="1">
                <a:solidFill>
                  <a:srgbClr val="005C5F"/>
                </a:solidFill>
                <a:effectLst/>
                <a:highlight>
                  <a:srgbClr val="FFFFFF"/>
                </a:highlight>
                <a:latin typeface="Consolas" panose="020B0609020204030204" pitchFamily="49" charset="0"/>
              </a:rPr>
              <a:t>Adafruit_Sensor.h</a:t>
            </a:r>
            <a:r>
              <a:rPr lang="en-IN" b="0" dirty="0">
                <a:solidFill>
                  <a:srgbClr val="005C5F"/>
                </a:solidFill>
                <a:effectLst/>
                <a:highlight>
                  <a:srgbClr val="FFFFFF"/>
                </a:highlight>
                <a:latin typeface="Consolas" panose="020B0609020204030204" pitchFamily="49" charset="0"/>
              </a:rPr>
              <a:t>&gt;</a:t>
            </a:r>
            <a:endParaRPr lang="en-IN" b="0" dirty="0">
              <a:solidFill>
                <a:srgbClr val="4E5B61"/>
              </a:solidFill>
              <a:effectLst/>
              <a:highlight>
                <a:srgbClr val="FFFFFF"/>
              </a:highlight>
              <a:latin typeface="Consolas" panose="020B0609020204030204" pitchFamily="49" charset="0"/>
            </a:endParaRPr>
          </a:p>
          <a:p>
            <a:r>
              <a:rPr lang="en-IN" b="0" dirty="0">
                <a:solidFill>
                  <a:srgbClr val="728E00"/>
                </a:solidFill>
                <a:effectLst/>
                <a:highlight>
                  <a:srgbClr val="FFFFFF"/>
                </a:highlight>
                <a:latin typeface="Consolas" panose="020B0609020204030204" pitchFamily="49" charset="0"/>
              </a:rPr>
              <a:t>#include</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&lt;</a:t>
            </a:r>
            <a:r>
              <a:rPr lang="en-IN" b="0" dirty="0" err="1">
                <a:solidFill>
                  <a:srgbClr val="005C5F"/>
                </a:solidFill>
                <a:effectLst/>
                <a:highlight>
                  <a:srgbClr val="FFFFFF"/>
                </a:highlight>
                <a:latin typeface="Consolas" panose="020B0609020204030204" pitchFamily="49" charset="0"/>
              </a:rPr>
              <a:t>DHT.h</a:t>
            </a:r>
            <a:r>
              <a:rPr lang="en-IN" b="0" dirty="0">
                <a:solidFill>
                  <a:srgbClr val="005C5F"/>
                </a:solidFill>
                <a:effectLst/>
                <a:highlight>
                  <a:srgbClr val="FFFFFF"/>
                </a:highlight>
                <a:latin typeface="Consolas" panose="020B0609020204030204" pitchFamily="49" charset="0"/>
              </a:rPr>
              <a:t>&gt;</a:t>
            </a:r>
            <a:endParaRPr lang="en-IN" b="0" dirty="0">
              <a:solidFill>
                <a:srgbClr val="4E5B61"/>
              </a:solidFill>
              <a:effectLst/>
              <a:highlight>
                <a:srgbClr val="FFFFFF"/>
              </a:highlight>
              <a:latin typeface="Consolas" panose="020B0609020204030204" pitchFamily="49" charset="0"/>
            </a:endParaRPr>
          </a:p>
          <a:p>
            <a:r>
              <a:rPr lang="en-IN" b="0" dirty="0">
                <a:solidFill>
                  <a:srgbClr val="728E00"/>
                </a:solidFill>
                <a:effectLst/>
                <a:highlight>
                  <a:srgbClr val="FFFFFF"/>
                </a:highlight>
                <a:latin typeface="Consolas" panose="020B0609020204030204" pitchFamily="49" charset="0"/>
              </a:rPr>
              <a:t>#include</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&lt;</a:t>
            </a:r>
            <a:r>
              <a:rPr lang="en-IN" b="0" dirty="0" err="1">
                <a:solidFill>
                  <a:srgbClr val="005C5F"/>
                </a:solidFill>
                <a:effectLst/>
                <a:highlight>
                  <a:srgbClr val="FFFFFF"/>
                </a:highlight>
                <a:latin typeface="Consolas" panose="020B0609020204030204" pitchFamily="49" charset="0"/>
              </a:rPr>
              <a:t>DHT_U.h</a:t>
            </a:r>
            <a:r>
              <a:rPr lang="en-IN" b="0" dirty="0">
                <a:solidFill>
                  <a:srgbClr val="005C5F"/>
                </a:solidFill>
                <a:effectLst/>
                <a:highlight>
                  <a:srgbClr val="FFFFFF"/>
                </a:highlight>
                <a:latin typeface="Consolas" panose="020B0609020204030204" pitchFamily="49" charset="0"/>
              </a:rPr>
              <a:t>&gt;</a:t>
            </a:r>
            <a:endParaRPr lang="en-IN" b="0" dirty="0">
              <a:solidFill>
                <a:srgbClr val="4E5B61"/>
              </a:solidFill>
              <a:effectLst/>
              <a:highlight>
                <a:srgbClr val="FFFFFF"/>
              </a:highlight>
              <a:latin typeface="Consolas" panose="020B0609020204030204" pitchFamily="49" charset="0"/>
            </a:endParaRPr>
          </a:p>
          <a:p>
            <a:r>
              <a:rPr lang="en-IN" b="0" dirty="0">
                <a:solidFill>
                  <a:srgbClr val="728E00"/>
                </a:solidFill>
                <a:effectLst/>
                <a:highlight>
                  <a:srgbClr val="FFFFFF"/>
                </a:highlight>
                <a:latin typeface="Consolas" panose="020B0609020204030204" pitchFamily="49" charset="0"/>
              </a:rPr>
              <a:t>#include</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&lt;</a:t>
            </a:r>
            <a:r>
              <a:rPr lang="en-IN" b="0" dirty="0" err="1">
                <a:solidFill>
                  <a:srgbClr val="005C5F"/>
                </a:solidFill>
                <a:effectLst/>
                <a:highlight>
                  <a:srgbClr val="FFFFFF"/>
                </a:highlight>
                <a:latin typeface="Consolas" panose="020B0609020204030204" pitchFamily="49" charset="0"/>
              </a:rPr>
              <a:t>Wire.h</a:t>
            </a:r>
            <a:r>
              <a:rPr lang="en-IN" b="0" dirty="0">
                <a:solidFill>
                  <a:srgbClr val="005C5F"/>
                </a:solidFill>
                <a:effectLst/>
                <a:highlight>
                  <a:srgbClr val="FFFFFF"/>
                </a:highlight>
                <a:latin typeface="Consolas" panose="020B0609020204030204" pitchFamily="49" charset="0"/>
              </a:rPr>
              <a:t>&gt;</a:t>
            </a:r>
            <a:endParaRPr lang="en-IN" b="0" dirty="0">
              <a:solidFill>
                <a:srgbClr val="4E5B61"/>
              </a:solidFill>
              <a:effectLst/>
              <a:highlight>
                <a:srgbClr val="FFFFFF"/>
              </a:highlight>
              <a:latin typeface="Consolas" panose="020B0609020204030204" pitchFamily="49" charset="0"/>
            </a:endParaRPr>
          </a:p>
          <a:p>
            <a:r>
              <a:rPr lang="en-IN" b="0" dirty="0">
                <a:solidFill>
                  <a:srgbClr val="728E00"/>
                </a:solidFill>
                <a:effectLst/>
                <a:highlight>
                  <a:srgbClr val="FFFFFF"/>
                </a:highlight>
                <a:latin typeface="Consolas" panose="020B0609020204030204" pitchFamily="49" charset="0"/>
              </a:rPr>
              <a:t>#include</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&lt;LiquidCrystal_I2C.h&gt;</a:t>
            </a:r>
            <a:endParaRPr lang="en-IN" b="0" dirty="0">
              <a:solidFill>
                <a:srgbClr val="4E5B61"/>
              </a:solidFill>
              <a:effectLst/>
              <a:highlight>
                <a:srgbClr val="FFFFFF"/>
              </a:highlight>
              <a:latin typeface="Consolas" panose="020B0609020204030204" pitchFamily="49" charset="0"/>
            </a:endParaRPr>
          </a:p>
          <a:p>
            <a:br>
              <a:rPr lang="en-IN" b="0" dirty="0">
                <a:solidFill>
                  <a:srgbClr val="4E5B61"/>
                </a:solidFill>
                <a:effectLst/>
                <a:highlight>
                  <a:srgbClr val="FFFFFF"/>
                </a:highlight>
                <a:latin typeface="Consolas" panose="020B0609020204030204" pitchFamily="49" charset="0"/>
              </a:rPr>
            </a:br>
            <a:r>
              <a:rPr lang="en-IN" b="0" dirty="0">
                <a:solidFill>
                  <a:srgbClr val="728E00"/>
                </a:solidFill>
                <a:effectLst/>
                <a:highlight>
                  <a:srgbClr val="FFFFFF"/>
                </a:highlight>
                <a:latin typeface="Consolas" panose="020B0609020204030204" pitchFamily="49" charset="0"/>
              </a:rPr>
              <a:t>#define</a:t>
            </a:r>
            <a:r>
              <a:rPr lang="en-IN" b="0" dirty="0">
                <a:solidFill>
                  <a:srgbClr val="4E5B61"/>
                </a:solidFill>
                <a:effectLst/>
                <a:highlight>
                  <a:srgbClr val="FFFFFF"/>
                </a:highlight>
                <a:latin typeface="Consolas" panose="020B0609020204030204" pitchFamily="49" charset="0"/>
              </a:rPr>
              <a:t> </a:t>
            </a:r>
            <a:r>
              <a:rPr lang="en-IN" b="0" dirty="0">
                <a:solidFill>
                  <a:srgbClr val="D35400"/>
                </a:solidFill>
                <a:effectLst/>
                <a:highlight>
                  <a:srgbClr val="FFFFFF"/>
                </a:highlight>
                <a:latin typeface="Consolas" panose="020B0609020204030204" pitchFamily="49" charset="0"/>
              </a:rPr>
              <a:t>DHTPIN</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7</a:t>
            </a:r>
            <a:r>
              <a:rPr lang="en-IN" b="0" dirty="0">
                <a:solidFill>
                  <a:srgbClr val="95A5A6"/>
                </a:solidFill>
                <a:effectLst/>
                <a:highlight>
                  <a:srgbClr val="FFFFFF"/>
                </a:highlight>
                <a:latin typeface="Consolas" panose="020B0609020204030204" pitchFamily="49" charset="0"/>
              </a:rPr>
              <a:t>         // DHT11 sensor data pin</a:t>
            </a:r>
            <a:endParaRPr lang="en-IN" b="0" dirty="0">
              <a:solidFill>
                <a:srgbClr val="4E5B61"/>
              </a:solidFill>
              <a:effectLst/>
              <a:highlight>
                <a:srgbClr val="FFFFFF"/>
              </a:highlight>
              <a:latin typeface="Consolas" panose="020B0609020204030204" pitchFamily="49" charset="0"/>
            </a:endParaRPr>
          </a:p>
          <a:p>
            <a:r>
              <a:rPr lang="en-IN" b="0" dirty="0">
                <a:solidFill>
                  <a:srgbClr val="728E00"/>
                </a:solidFill>
                <a:effectLst/>
                <a:highlight>
                  <a:srgbClr val="FFFFFF"/>
                </a:highlight>
                <a:latin typeface="Consolas" panose="020B0609020204030204" pitchFamily="49" charset="0"/>
              </a:rPr>
              <a:t>#define</a:t>
            </a:r>
            <a:r>
              <a:rPr lang="en-IN" b="0" dirty="0">
                <a:solidFill>
                  <a:srgbClr val="4E5B61"/>
                </a:solidFill>
                <a:effectLst/>
                <a:highlight>
                  <a:srgbClr val="FFFFFF"/>
                </a:highlight>
                <a:latin typeface="Consolas" panose="020B0609020204030204" pitchFamily="49" charset="0"/>
              </a:rPr>
              <a:t> </a:t>
            </a:r>
            <a:r>
              <a:rPr lang="en-IN" b="0" dirty="0">
                <a:solidFill>
                  <a:srgbClr val="D35400"/>
                </a:solidFill>
                <a:effectLst/>
                <a:highlight>
                  <a:srgbClr val="FFFFFF"/>
                </a:highlight>
                <a:latin typeface="Consolas" panose="020B0609020204030204" pitchFamily="49" charset="0"/>
              </a:rPr>
              <a:t>DHTTYPE</a:t>
            </a:r>
            <a:r>
              <a:rPr lang="en-IN" b="0" dirty="0">
                <a:solidFill>
                  <a:srgbClr val="4E5B61"/>
                </a:solidFill>
                <a:effectLst/>
                <a:highlight>
                  <a:srgbClr val="FFFFFF"/>
                </a:highlight>
                <a:latin typeface="Consolas" panose="020B0609020204030204" pitchFamily="49" charset="0"/>
              </a:rPr>
              <a:t> DHT11</a:t>
            </a:r>
            <a:r>
              <a:rPr lang="en-IN" b="0" dirty="0">
                <a:solidFill>
                  <a:srgbClr val="95A5A6"/>
                </a:solidFill>
                <a:effectLst/>
                <a:highlight>
                  <a:srgbClr val="FFFFFF"/>
                </a:highlight>
                <a:latin typeface="Consolas" panose="020B0609020204030204" pitchFamily="49" charset="0"/>
              </a:rPr>
              <a:t>    // DHT sensor type</a:t>
            </a:r>
            <a:endParaRPr lang="en-IN" b="0" dirty="0">
              <a:solidFill>
                <a:srgbClr val="4E5B61"/>
              </a:solidFill>
              <a:effectLst/>
              <a:highlight>
                <a:srgbClr val="FFFFFF"/>
              </a:highlight>
              <a:latin typeface="Consolas" panose="020B0609020204030204" pitchFamily="49" charset="0"/>
            </a:endParaRPr>
          </a:p>
          <a:p>
            <a:br>
              <a:rPr lang="en-IN" b="0" dirty="0">
                <a:solidFill>
                  <a:srgbClr val="4E5B61"/>
                </a:solidFill>
                <a:effectLst/>
                <a:highlight>
                  <a:srgbClr val="FFFFFF"/>
                </a:highlight>
                <a:latin typeface="Consolas" panose="020B0609020204030204" pitchFamily="49" charset="0"/>
              </a:rPr>
            </a:br>
            <a:r>
              <a:rPr lang="en-IN" b="0" dirty="0">
                <a:solidFill>
                  <a:srgbClr val="728E00"/>
                </a:solidFill>
                <a:effectLst/>
                <a:highlight>
                  <a:srgbClr val="FFFFFF"/>
                </a:highlight>
                <a:latin typeface="Consolas" panose="020B0609020204030204" pitchFamily="49" charset="0"/>
              </a:rPr>
              <a:t>#define</a:t>
            </a:r>
            <a:r>
              <a:rPr lang="en-IN" b="0" dirty="0">
                <a:solidFill>
                  <a:srgbClr val="4E5B61"/>
                </a:solidFill>
                <a:effectLst/>
                <a:highlight>
                  <a:srgbClr val="FFFFFF"/>
                </a:highlight>
                <a:latin typeface="Consolas" panose="020B0609020204030204" pitchFamily="49" charset="0"/>
              </a:rPr>
              <a:t> </a:t>
            </a:r>
            <a:r>
              <a:rPr lang="en-IN" b="0" dirty="0">
                <a:solidFill>
                  <a:srgbClr val="D35400"/>
                </a:solidFill>
                <a:effectLst/>
                <a:highlight>
                  <a:srgbClr val="FFFFFF"/>
                </a:highlight>
                <a:latin typeface="Consolas" panose="020B0609020204030204" pitchFamily="49" charset="0"/>
              </a:rPr>
              <a:t>MOTOR_PIN_ENA</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9</a:t>
            </a:r>
            <a:r>
              <a:rPr lang="en-IN" b="0" dirty="0">
                <a:solidFill>
                  <a:srgbClr val="95A5A6"/>
                </a:solidFill>
                <a:effectLst/>
                <a:highlight>
                  <a:srgbClr val="FFFFFF"/>
                </a:highlight>
                <a:latin typeface="Consolas" panose="020B0609020204030204" pitchFamily="49" charset="0"/>
              </a:rPr>
              <a:t>  // Enable pin for motor driver (PWM pin)</a:t>
            </a:r>
            <a:endParaRPr lang="en-IN" b="0" dirty="0">
              <a:solidFill>
                <a:srgbClr val="4E5B61"/>
              </a:solidFill>
              <a:effectLst/>
              <a:highlight>
                <a:srgbClr val="FFFFFF"/>
              </a:highlight>
              <a:latin typeface="Consolas" panose="020B0609020204030204" pitchFamily="49" charset="0"/>
            </a:endParaRPr>
          </a:p>
          <a:p>
            <a:r>
              <a:rPr lang="en-IN" b="0" dirty="0">
                <a:solidFill>
                  <a:srgbClr val="728E00"/>
                </a:solidFill>
                <a:effectLst/>
                <a:highlight>
                  <a:srgbClr val="FFFFFF"/>
                </a:highlight>
                <a:latin typeface="Consolas" panose="020B0609020204030204" pitchFamily="49" charset="0"/>
              </a:rPr>
              <a:t>#define</a:t>
            </a:r>
            <a:r>
              <a:rPr lang="en-IN" b="0" dirty="0">
                <a:solidFill>
                  <a:srgbClr val="4E5B61"/>
                </a:solidFill>
                <a:effectLst/>
                <a:highlight>
                  <a:srgbClr val="FFFFFF"/>
                </a:highlight>
                <a:latin typeface="Consolas" panose="020B0609020204030204" pitchFamily="49" charset="0"/>
              </a:rPr>
              <a:t> </a:t>
            </a:r>
            <a:r>
              <a:rPr lang="en-IN" b="0" dirty="0">
                <a:solidFill>
                  <a:srgbClr val="D35400"/>
                </a:solidFill>
                <a:effectLst/>
                <a:highlight>
                  <a:srgbClr val="FFFFFF"/>
                </a:highlight>
                <a:latin typeface="Consolas" panose="020B0609020204030204" pitchFamily="49" charset="0"/>
              </a:rPr>
              <a:t>MOTOR_PIN_IN1</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10</a:t>
            </a:r>
            <a:r>
              <a:rPr lang="en-IN" b="0" dirty="0">
                <a:solidFill>
                  <a:srgbClr val="95A5A6"/>
                </a:solidFill>
                <a:effectLst/>
                <a:highlight>
                  <a:srgbClr val="FFFFFF"/>
                </a:highlight>
                <a:latin typeface="Consolas" panose="020B0609020204030204" pitchFamily="49" charset="0"/>
              </a:rPr>
              <a:t>  // Input pin 1 for motor driver</a:t>
            </a:r>
            <a:endParaRPr lang="en-IN" b="0" dirty="0">
              <a:solidFill>
                <a:srgbClr val="4E5B61"/>
              </a:solidFill>
              <a:effectLst/>
              <a:highlight>
                <a:srgbClr val="FFFFFF"/>
              </a:highlight>
              <a:latin typeface="Consolas" panose="020B0609020204030204" pitchFamily="49" charset="0"/>
            </a:endParaRPr>
          </a:p>
          <a:p>
            <a:r>
              <a:rPr lang="en-IN" b="0" dirty="0">
                <a:solidFill>
                  <a:srgbClr val="728E00"/>
                </a:solidFill>
                <a:effectLst/>
                <a:highlight>
                  <a:srgbClr val="FFFFFF"/>
                </a:highlight>
                <a:latin typeface="Consolas" panose="020B0609020204030204" pitchFamily="49" charset="0"/>
              </a:rPr>
              <a:t>#define</a:t>
            </a:r>
            <a:r>
              <a:rPr lang="en-IN" b="0" dirty="0">
                <a:solidFill>
                  <a:srgbClr val="4E5B61"/>
                </a:solidFill>
                <a:effectLst/>
                <a:highlight>
                  <a:srgbClr val="FFFFFF"/>
                </a:highlight>
                <a:latin typeface="Consolas" panose="020B0609020204030204" pitchFamily="49" charset="0"/>
              </a:rPr>
              <a:t> </a:t>
            </a:r>
            <a:r>
              <a:rPr lang="en-IN" b="0" dirty="0">
                <a:solidFill>
                  <a:srgbClr val="D35400"/>
                </a:solidFill>
                <a:effectLst/>
                <a:highlight>
                  <a:srgbClr val="FFFFFF"/>
                </a:highlight>
                <a:latin typeface="Consolas" panose="020B0609020204030204" pitchFamily="49" charset="0"/>
              </a:rPr>
              <a:t>MOTOR_PIN_IN2</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11</a:t>
            </a:r>
            <a:r>
              <a:rPr lang="en-IN" b="0" dirty="0">
                <a:solidFill>
                  <a:srgbClr val="95A5A6"/>
                </a:solidFill>
                <a:effectLst/>
                <a:highlight>
                  <a:srgbClr val="FFFFFF"/>
                </a:highlight>
                <a:latin typeface="Consolas" panose="020B0609020204030204" pitchFamily="49" charset="0"/>
              </a:rPr>
              <a:t>  // Input pin 2 for motor driver</a:t>
            </a:r>
            <a:endParaRPr lang="en-IN" b="0" dirty="0">
              <a:solidFill>
                <a:srgbClr val="4E5B61"/>
              </a:solidFill>
              <a:effectLst/>
              <a:highlight>
                <a:srgbClr val="FFFFFF"/>
              </a:highlight>
              <a:latin typeface="Consolas" panose="020B0609020204030204" pitchFamily="49" charset="0"/>
            </a:endParaRPr>
          </a:p>
          <a:p>
            <a:br>
              <a:rPr lang="en-IN" b="0" dirty="0">
                <a:solidFill>
                  <a:srgbClr val="4E5B61"/>
                </a:solidFill>
                <a:effectLst/>
                <a:highlight>
                  <a:srgbClr val="FFFFFF"/>
                </a:highlight>
                <a:latin typeface="Consolas" panose="020B0609020204030204" pitchFamily="49" charset="0"/>
              </a:rPr>
            </a:br>
            <a:r>
              <a:rPr lang="en-IN" b="0" dirty="0">
                <a:solidFill>
                  <a:srgbClr val="728E00"/>
                </a:solidFill>
                <a:effectLst/>
                <a:highlight>
                  <a:srgbClr val="FFFFFF"/>
                </a:highlight>
                <a:latin typeface="Consolas" panose="020B0609020204030204" pitchFamily="49" charset="0"/>
              </a:rPr>
              <a:t>#define</a:t>
            </a:r>
            <a:r>
              <a:rPr lang="en-IN" b="0" dirty="0">
                <a:solidFill>
                  <a:srgbClr val="4E5B61"/>
                </a:solidFill>
                <a:effectLst/>
                <a:highlight>
                  <a:srgbClr val="FFFFFF"/>
                </a:highlight>
                <a:latin typeface="Consolas" panose="020B0609020204030204" pitchFamily="49" charset="0"/>
              </a:rPr>
              <a:t> </a:t>
            </a:r>
            <a:r>
              <a:rPr lang="en-IN" b="0" dirty="0">
                <a:solidFill>
                  <a:srgbClr val="D35400"/>
                </a:solidFill>
                <a:effectLst/>
                <a:highlight>
                  <a:srgbClr val="FFFFFF"/>
                </a:highlight>
                <a:latin typeface="Consolas" panose="020B0609020204030204" pitchFamily="49" charset="0"/>
              </a:rPr>
              <a:t>TEMPERATURE_THRESHOLD</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29</a:t>
            </a:r>
            <a:r>
              <a:rPr lang="en-IN" b="0" dirty="0">
                <a:solidFill>
                  <a:srgbClr val="4E5B61"/>
                </a:solidFill>
                <a:effectLst/>
                <a:highlight>
                  <a:srgbClr val="FFFFFF"/>
                </a:highlight>
                <a:latin typeface="Consolas" panose="020B0609020204030204" pitchFamily="49" charset="0"/>
              </a:rPr>
              <a:t> </a:t>
            </a:r>
          </a:p>
          <a:p>
            <a:r>
              <a:rPr lang="en-IN" b="0" dirty="0">
                <a:solidFill>
                  <a:srgbClr val="728E00"/>
                </a:solidFill>
                <a:effectLst/>
                <a:highlight>
                  <a:srgbClr val="FFFFFF"/>
                </a:highlight>
                <a:latin typeface="Consolas" panose="020B0609020204030204" pitchFamily="49" charset="0"/>
              </a:rPr>
              <a:t>#define</a:t>
            </a:r>
            <a:r>
              <a:rPr lang="en-IN" b="0" dirty="0">
                <a:solidFill>
                  <a:srgbClr val="4E5B61"/>
                </a:solidFill>
                <a:effectLst/>
                <a:highlight>
                  <a:srgbClr val="FFFFFF"/>
                </a:highlight>
                <a:latin typeface="Consolas" panose="020B0609020204030204" pitchFamily="49" charset="0"/>
              </a:rPr>
              <a:t> </a:t>
            </a:r>
            <a:r>
              <a:rPr lang="en-IN" b="0" dirty="0">
                <a:solidFill>
                  <a:srgbClr val="D35400"/>
                </a:solidFill>
                <a:effectLst/>
                <a:highlight>
                  <a:srgbClr val="FFFFFF"/>
                </a:highlight>
                <a:latin typeface="Consolas" panose="020B0609020204030204" pitchFamily="49" charset="0"/>
              </a:rPr>
              <a:t>TEMPERATURE_THRESHOLD1</a:t>
            </a:r>
            <a:r>
              <a:rPr lang="en-IN" b="0" dirty="0">
                <a:solidFill>
                  <a:srgbClr val="4E5B61"/>
                </a:solidFill>
                <a:effectLst/>
                <a:highlight>
                  <a:srgbClr val="FFFFFF"/>
                </a:highlight>
                <a:latin typeface="Consolas" panose="020B0609020204030204" pitchFamily="49" charset="0"/>
              </a:rPr>
              <a:t> </a:t>
            </a:r>
            <a:r>
              <a:rPr lang="en-IN" b="0" dirty="0">
                <a:solidFill>
                  <a:srgbClr val="005C5F"/>
                </a:solidFill>
                <a:effectLst/>
                <a:highlight>
                  <a:srgbClr val="FFFFFF"/>
                </a:highlight>
                <a:latin typeface="Consolas" panose="020B0609020204030204" pitchFamily="49" charset="0"/>
              </a:rPr>
              <a:t>32</a:t>
            </a:r>
            <a:r>
              <a:rPr lang="en-IN" b="0" dirty="0">
                <a:solidFill>
                  <a:srgbClr val="95A5A6"/>
                </a:solidFill>
                <a:effectLst/>
                <a:highlight>
                  <a:srgbClr val="FFFFFF"/>
                </a:highlight>
                <a:latin typeface="Consolas" panose="020B0609020204030204" pitchFamily="49" charset="0"/>
              </a:rPr>
              <a:t> // Temperature threshold to adjust motor speed</a:t>
            </a:r>
            <a:endParaRPr lang="en-IN" b="0" dirty="0">
              <a:solidFill>
                <a:srgbClr val="4E5B61"/>
              </a:solidFill>
              <a:effectLst/>
              <a:highlight>
                <a:srgbClr val="FFFFFF"/>
              </a:highlight>
              <a:latin typeface="Consolas" panose="020B0609020204030204" pitchFamily="49" charset="0"/>
            </a:endParaRPr>
          </a:p>
          <a:p>
            <a:endParaRPr lang="en-IN" b="0" dirty="0">
              <a:solidFill>
                <a:srgbClr val="4E5B61"/>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4231547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{95572302-6C3E-4DB1-A588-46D5603C61DC}tf02900722</Template>
  <TotalTime>28</TotalTime>
  <Words>1212</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Consolas</vt:lpstr>
      <vt:lpstr>Times New Roman</vt:lpstr>
      <vt:lpstr>Wingdings</vt:lpstr>
      <vt:lpstr>Wingdings 3</vt:lpstr>
      <vt:lpstr>Ion Boardroom</vt:lpstr>
      <vt:lpstr>AUTOMATIC FAN SPEED CONTROLLER</vt:lpstr>
      <vt:lpstr>Abstract</vt:lpstr>
      <vt:lpstr>Literature Survey</vt:lpstr>
      <vt:lpstr>Literature Survey(continue)</vt:lpstr>
      <vt:lpstr>PowerPoint Presentation</vt:lpstr>
      <vt:lpstr>PowerPoint Presentation</vt:lpstr>
      <vt:lpstr>PowerPoint Presentation</vt:lpstr>
      <vt:lpstr>PowerPoint Presentation</vt:lpstr>
      <vt:lpstr>Implementation Code</vt:lpstr>
      <vt:lpstr>Implementation Code(continue)</vt:lpstr>
      <vt:lpstr>Implementation Code(continue)</vt:lpstr>
      <vt:lpstr>Implementation Code(continue)</vt:lpstr>
      <vt:lpstr>Implementation Code(continue)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vijayeeshwar ravipati</dc:creator>
  <cp:lastModifiedBy>vijayeeshwar ravipati</cp:lastModifiedBy>
  <cp:revision>1</cp:revision>
  <dcterms:created xsi:type="dcterms:W3CDTF">2024-07-15T13:27:14Z</dcterms:created>
  <dcterms:modified xsi:type="dcterms:W3CDTF">2024-07-15T13:56:13Z</dcterms:modified>
</cp:coreProperties>
</file>