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82" r:id="rId11"/>
    <p:sldId id="267" r:id="rId12"/>
    <p:sldId id="2146847061" r:id="rId13"/>
    <p:sldId id="2146847065" r:id="rId14"/>
    <p:sldId id="2146847069" r:id="rId15"/>
    <p:sldId id="2146847073"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72" autoAdjust="0"/>
  </p:normalViewPr>
  <p:slideViewPr>
    <p:cSldViewPr snapToGrid="0">
      <p:cViewPr varScale="1">
        <p:scale>
          <a:sx n="77" d="100"/>
          <a:sy n="77" d="100"/>
        </p:scale>
        <p:origin x="883"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E254F1-4415-47BF-9E91-C5D4B9A33350}" type="slidenum">
              <a:rPr lang="en-IN" smtClean="0"/>
              <a:pPr/>
              <a:t>8</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E254F1-4415-47BF-9E91-C5D4B9A33350}"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058352"/>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TMDB 5000 Movie Dataset</a:t>
            </a:r>
          </a:p>
        </p:txBody>
      </p:sp>
      <p:sp>
        <p:nvSpPr>
          <p:cNvPr id="4" name="TextBox 3"/>
          <p:cNvSpPr txBox="1"/>
          <p:nvPr/>
        </p:nvSpPr>
        <p:spPr>
          <a:xfrm>
            <a:off x="1517374" y="3906871"/>
            <a:ext cx="914400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Name               : College name : Jayaraj annapackiam CSI college of engineering </a:t>
            </a:r>
          </a:p>
          <a:p>
            <a:pPr marL="457200" indent="-457200" algn="just">
              <a:buAutoNum type="arabicPeriod"/>
            </a:pPr>
            <a:r>
              <a:rPr lang="en-US" sz="2000" b="1" dirty="0">
                <a:solidFill>
                  <a:schemeClr val="accent1">
                    <a:lumMod val="75000"/>
                  </a:schemeClr>
                </a:solidFill>
                <a:latin typeface="Arial"/>
                <a:cs typeface="Arial"/>
              </a:rPr>
              <a:t>Department     : Mechanical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794905E-4A20-6266-8764-6AA4FA3D2E20}"/>
              </a:ext>
            </a:extLst>
          </p:cNvPr>
          <p:cNvPicPr>
            <a:picLocks noGrp="1" noChangeAspect="1"/>
          </p:cNvPicPr>
          <p:nvPr>
            <p:ph idx="1"/>
          </p:nvPr>
        </p:nvPicPr>
        <p:blipFill>
          <a:blip r:embed="rId2"/>
          <a:stretch>
            <a:fillRect/>
          </a:stretch>
        </p:blipFill>
        <p:spPr>
          <a:xfrm>
            <a:off x="742142" y="973757"/>
            <a:ext cx="4750885" cy="2544693"/>
          </a:xfrm>
        </p:spPr>
      </p:pic>
      <p:pic>
        <p:nvPicPr>
          <p:cNvPr id="9" name="Picture 8">
            <a:extLst>
              <a:ext uri="{FF2B5EF4-FFF2-40B4-BE49-F238E27FC236}">
                <a16:creationId xmlns:a16="http://schemas.microsoft.com/office/drawing/2014/main" id="{F8FB88E7-DB31-ECC4-FE1B-5A696051C8EA}"/>
              </a:ext>
            </a:extLst>
          </p:cNvPr>
          <p:cNvPicPr>
            <a:picLocks noChangeAspect="1"/>
          </p:cNvPicPr>
          <p:nvPr/>
        </p:nvPicPr>
        <p:blipFill>
          <a:blip r:embed="rId3"/>
          <a:stretch>
            <a:fillRect/>
          </a:stretch>
        </p:blipFill>
        <p:spPr>
          <a:xfrm>
            <a:off x="6698973" y="973758"/>
            <a:ext cx="4750885" cy="2544693"/>
          </a:xfrm>
          <a:prstGeom prst="rect">
            <a:avLst/>
          </a:prstGeom>
        </p:spPr>
      </p:pic>
      <p:pic>
        <p:nvPicPr>
          <p:cNvPr id="12" name="Picture 11">
            <a:extLst>
              <a:ext uri="{FF2B5EF4-FFF2-40B4-BE49-F238E27FC236}">
                <a16:creationId xmlns:a16="http://schemas.microsoft.com/office/drawing/2014/main" id="{CC93F1D7-47C1-165C-8AD7-50E391121BD5}"/>
              </a:ext>
            </a:extLst>
          </p:cNvPr>
          <p:cNvPicPr>
            <a:picLocks noChangeAspect="1"/>
          </p:cNvPicPr>
          <p:nvPr/>
        </p:nvPicPr>
        <p:blipFill>
          <a:blip r:embed="rId4"/>
          <a:stretch>
            <a:fillRect/>
          </a:stretch>
        </p:blipFill>
        <p:spPr>
          <a:xfrm>
            <a:off x="742142" y="3821431"/>
            <a:ext cx="4750887" cy="2544694"/>
          </a:xfrm>
          <a:prstGeom prst="rect">
            <a:avLst/>
          </a:prstGeom>
        </p:spPr>
      </p:pic>
      <p:pic>
        <p:nvPicPr>
          <p:cNvPr id="15" name="Picture 14">
            <a:extLst>
              <a:ext uri="{FF2B5EF4-FFF2-40B4-BE49-F238E27FC236}">
                <a16:creationId xmlns:a16="http://schemas.microsoft.com/office/drawing/2014/main" id="{068CB4F5-2751-0241-1F5A-73CF0A4DCED6}"/>
              </a:ext>
            </a:extLst>
          </p:cNvPr>
          <p:cNvPicPr>
            <a:picLocks noChangeAspect="1"/>
          </p:cNvPicPr>
          <p:nvPr/>
        </p:nvPicPr>
        <p:blipFill>
          <a:blip r:embed="rId5"/>
          <a:stretch>
            <a:fillRect/>
          </a:stretch>
        </p:blipFill>
        <p:spPr>
          <a:xfrm>
            <a:off x="6698973" y="3821432"/>
            <a:ext cx="4750887" cy="254469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70861CB-87D4-686C-2252-427C40359670}"/>
              </a:ext>
            </a:extLst>
          </p:cNvPr>
          <p:cNvPicPr>
            <a:picLocks noGrp="1" noChangeAspect="1"/>
          </p:cNvPicPr>
          <p:nvPr>
            <p:ph idx="1"/>
          </p:nvPr>
        </p:nvPicPr>
        <p:blipFill>
          <a:blip r:embed="rId2"/>
          <a:stretch>
            <a:fillRect/>
          </a:stretch>
        </p:blipFill>
        <p:spPr>
          <a:xfrm>
            <a:off x="649881" y="1023454"/>
            <a:ext cx="4806555" cy="2574511"/>
          </a:xfrm>
        </p:spPr>
      </p:pic>
      <p:pic>
        <p:nvPicPr>
          <p:cNvPr id="10" name="Picture 9">
            <a:extLst>
              <a:ext uri="{FF2B5EF4-FFF2-40B4-BE49-F238E27FC236}">
                <a16:creationId xmlns:a16="http://schemas.microsoft.com/office/drawing/2014/main" id="{60AC79B8-93BA-AE2F-C647-09A8CEB13106}"/>
              </a:ext>
            </a:extLst>
          </p:cNvPr>
          <p:cNvPicPr>
            <a:picLocks noChangeAspect="1"/>
          </p:cNvPicPr>
          <p:nvPr/>
        </p:nvPicPr>
        <p:blipFill>
          <a:blip r:embed="rId3"/>
          <a:stretch>
            <a:fillRect/>
          </a:stretch>
        </p:blipFill>
        <p:spPr>
          <a:xfrm>
            <a:off x="6559489" y="1023454"/>
            <a:ext cx="4806556" cy="2574512"/>
          </a:xfrm>
          <a:prstGeom prst="rect">
            <a:avLst/>
          </a:prstGeom>
        </p:spPr>
      </p:pic>
      <p:pic>
        <p:nvPicPr>
          <p:cNvPr id="13" name="Picture 12">
            <a:extLst>
              <a:ext uri="{FF2B5EF4-FFF2-40B4-BE49-F238E27FC236}">
                <a16:creationId xmlns:a16="http://schemas.microsoft.com/office/drawing/2014/main" id="{C2944265-AA10-4BAC-E079-523C833A1AFB}"/>
              </a:ext>
            </a:extLst>
          </p:cNvPr>
          <p:cNvPicPr>
            <a:picLocks noChangeAspect="1"/>
          </p:cNvPicPr>
          <p:nvPr/>
        </p:nvPicPr>
        <p:blipFill>
          <a:blip r:embed="rId4"/>
          <a:stretch>
            <a:fillRect/>
          </a:stretch>
        </p:blipFill>
        <p:spPr>
          <a:xfrm>
            <a:off x="649881" y="3920821"/>
            <a:ext cx="4806555" cy="2574511"/>
          </a:xfrm>
          <a:prstGeom prst="rect">
            <a:avLst/>
          </a:prstGeom>
        </p:spPr>
      </p:pic>
      <p:pic>
        <p:nvPicPr>
          <p:cNvPr id="15" name="Picture 14">
            <a:extLst>
              <a:ext uri="{FF2B5EF4-FFF2-40B4-BE49-F238E27FC236}">
                <a16:creationId xmlns:a16="http://schemas.microsoft.com/office/drawing/2014/main" id="{3EBB1AC0-2F49-15C0-D0D7-CF10905925AC}"/>
              </a:ext>
            </a:extLst>
          </p:cNvPr>
          <p:cNvPicPr>
            <a:picLocks noChangeAspect="1"/>
          </p:cNvPicPr>
          <p:nvPr/>
        </p:nvPicPr>
        <p:blipFill>
          <a:blip r:embed="rId5"/>
          <a:stretch>
            <a:fillRect/>
          </a:stretch>
        </p:blipFill>
        <p:spPr>
          <a:xfrm>
            <a:off x="6559488" y="3920821"/>
            <a:ext cx="4806555" cy="257451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DDFF76C-56B6-EDAF-0958-9018BBFAE630}"/>
              </a:ext>
            </a:extLst>
          </p:cNvPr>
          <p:cNvPicPr>
            <a:picLocks noGrp="1" noChangeAspect="1"/>
          </p:cNvPicPr>
          <p:nvPr>
            <p:ph idx="1"/>
          </p:nvPr>
        </p:nvPicPr>
        <p:blipFill>
          <a:blip r:embed="rId2"/>
          <a:stretch>
            <a:fillRect/>
          </a:stretch>
        </p:blipFill>
        <p:spPr>
          <a:xfrm>
            <a:off x="341768" y="1979334"/>
            <a:ext cx="5412989" cy="2899332"/>
          </a:xfrm>
        </p:spPr>
      </p:pic>
      <p:pic>
        <p:nvPicPr>
          <p:cNvPr id="10" name="Picture 9">
            <a:extLst>
              <a:ext uri="{FF2B5EF4-FFF2-40B4-BE49-F238E27FC236}">
                <a16:creationId xmlns:a16="http://schemas.microsoft.com/office/drawing/2014/main" id="{33FE5C9B-A730-AEAA-B264-C7D030E01EA3}"/>
              </a:ext>
            </a:extLst>
          </p:cNvPr>
          <p:cNvPicPr>
            <a:picLocks noChangeAspect="1"/>
          </p:cNvPicPr>
          <p:nvPr/>
        </p:nvPicPr>
        <p:blipFill>
          <a:blip r:embed="rId3"/>
          <a:stretch>
            <a:fillRect/>
          </a:stretch>
        </p:blipFill>
        <p:spPr>
          <a:xfrm>
            <a:off x="6241774" y="1979334"/>
            <a:ext cx="5412989" cy="289933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61476"/>
            <a:ext cx="11029616" cy="530296"/>
          </a:xfrm>
        </p:spPr>
        <p:txBody>
          <a:bodyPr>
            <a:noAutofit/>
          </a:bodyPr>
          <a:lstStyle/>
          <a:p>
            <a:r>
              <a:rPr lang="en-US" sz="3200" b="1" dirty="0">
                <a:solidFill>
                  <a:schemeClr val="accent1"/>
                </a:solidFill>
                <a:latin typeface="Arial"/>
                <a:ea typeface="+mj-lt"/>
                <a:cs typeface="Arial"/>
              </a:rPr>
              <a:t>Conclusion</a:t>
            </a:r>
            <a:endParaRPr lang="en-US" sz="3200" dirty="0"/>
          </a:p>
        </p:txBody>
      </p:sp>
      <p:sp>
        <p:nvSpPr>
          <p:cNvPr id="4" name="TextBox 3"/>
          <p:cNvSpPr txBox="1"/>
          <p:nvPr/>
        </p:nvSpPr>
        <p:spPr>
          <a:xfrm>
            <a:off x="799514" y="1090240"/>
            <a:ext cx="10592972" cy="558665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b="1" dirty="0">
                <a:latin typeface="Arial" panose="020B0604020202020204" pitchFamily="34" charset="0"/>
                <a:cs typeface="Arial" panose="020B0604020202020204" pitchFamily="34" charset="0"/>
              </a:rPr>
              <a:t>Determinants of Commercial Success</a:t>
            </a:r>
            <a:r>
              <a:rPr lang="en-US" sz="1600" dirty="0">
                <a:latin typeface="Arial" panose="020B0604020202020204" pitchFamily="34" charset="0"/>
                <a:cs typeface="Arial" panose="020B0604020202020204" pitchFamily="34" charset="0"/>
              </a:rPr>
              <a:t>: Factors such as budget, genre, director, and cast play a significant role in a movie's box office revenue. Notably, high-budget movies tend to generate more revenue, but with diminishing returns beyond a certain point. </a:t>
            </a:r>
          </a:p>
          <a:p>
            <a:pPr marL="285750" indent="-285750">
              <a:lnSpc>
                <a:spcPct val="150000"/>
              </a:lnSpc>
              <a:buFont typeface="Wingdings" panose="05000000000000000000" pitchFamily="2" charset="2"/>
              <a:buChar char="Ø"/>
            </a:pPr>
            <a:r>
              <a:rPr lang="en-US" sz="1600" b="1" dirty="0">
                <a:latin typeface="Arial" panose="020B0604020202020204" pitchFamily="34" charset="0"/>
                <a:cs typeface="Arial" panose="020B0604020202020204" pitchFamily="34" charset="0"/>
              </a:rPr>
              <a:t>Factors Influencing Critical Acclaim</a:t>
            </a:r>
            <a:r>
              <a:rPr lang="en-US" sz="1600" dirty="0">
                <a:latin typeface="Arial" panose="020B0604020202020204" pitchFamily="34" charset="0"/>
                <a:cs typeface="Arial" panose="020B0604020202020204" pitchFamily="34" charset="0"/>
              </a:rPr>
              <a:t>: Attributes like storyline, direction, and acting quality are strong indicators of critical acclaim, as reflected by audience and critic ratings. </a:t>
            </a:r>
          </a:p>
          <a:p>
            <a:pPr marL="285750" indent="-285750">
              <a:lnSpc>
                <a:spcPct val="150000"/>
              </a:lnSpc>
              <a:buFont typeface="Wingdings" panose="05000000000000000000" pitchFamily="2" charset="2"/>
              <a:buChar char="Ø"/>
            </a:pPr>
            <a:r>
              <a:rPr lang="en-US" sz="1600" b="1" dirty="0">
                <a:latin typeface="Arial" panose="020B0604020202020204" pitchFamily="34" charset="0"/>
                <a:cs typeface="Arial" panose="020B0604020202020204" pitchFamily="34" charset="0"/>
              </a:rPr>
              <a:t>Correlation Between Revenue and Critical Acclaim</a:t>
            </a:r>
            <a:r>
              <a:rPr lang="en-US" sz="1600" dirty="0">
                <a:latin typeface="Arial" panose="020B0604020202020204" pitchFamily="34" charset="0"/>
                <a:cs typeface="Arial" panose="020B0604020202020204" pitchFamily="34" charset="0"/>
              </a:rPr>
              <a:t>: The relationship between commercial success and critical acclaim is complex. While successful movies often receive positive reviews, critical acclaim does not always guarantee high revenue. </a:t>
            </a:r>
          </a:p>
          <a:p>
            <a:pPr marL="285750" indent="-285750">
              <a:lnSpc>
                <a:spcPct val="150000"/>
              </a:lnSpc>
              <a:buFont typeface="Wingdings" panose="05000000000000000000" pitchFamily="2" charset="2"/>
              <a:buChar char="Ø"/>
            </a:pPr>
            <a:r>
              <a:rPr lang="en-US" sz="1600" b="1" dirty="0">
                <a:latin typeface="Arial" panose="020B0604020202020204" pitchFamily="34" charset="0"/>
                <a:cs typeface="Arial" panose="020B0604020202020204" pitchFamily="34" charset="0"/>
              </a:rPr>
              <a:t>Predictive Modeling</a:t>
            </a:r>
            <a:r>
              <a:rPr lang="en-US" sz="1600" dirty="0">
                <a:latin typeface="Arial" panose="020B0604020202020204" pitchFamily="34" charset="0"/>
                <a:cs typeface="Arial" panose="020B0604020202020204" pitchFamily="34" charset="0"/>
              </a:rPr>
              <a:t>: Machine learning models developed from the dataset can predict movie success with reasonable accuracy, providing a valuable tool for stakeholders to estimate outcomes based on specific attributes. </a:t>
            </a:r>
          </a:p>
          <a:p>
            <a:pPr marL="285750" indent="-285750">
              <a:lnSpc>
                <a:spcPct val="150000"/>
              </a:lnSpc>
              <a:buFont typeface="Wingdings" panose="05000000000000000000" pitchFamily="2" charset="2"/>
              <a:buChar char="Ø"/>
            </a:pPr>
            <a:r>
              <a:rPr lang="en-US" sz="1600" b="1" dirty="0">
                <a:latin typeface="Arial" panose="020B0604020202020204" pitchFamily="34" charset="0"/>
                <a:cs typeface="Arial" panose="020B0604020202020204" pitchFamily="34" charset="0"/>
              </a:rPr>
              <a:t>Data Limitations</a:t>
            </a:r>
            <a:r>
              <a:rPr lang="en-US" sz="1600" dirty="0">
                <a:latin typeface="Arial" panose="020B0604020202020204" pitchFamily="34" charset="0"/>
                <a:cs typeface="Arial" panose="020B0604020202020204" pitchFamily="34" charset="0"/>
              </a:rPr>
              <a:t>: The dataset, while comprehensive, may have missing or inaccurate information. This can affect the reliability of insights and predictive models. </a:t>
            </a:r>
          </a:p>
          <a:p>
            <a:pPr marL="285750" indent="-285750">
              <a:lnSpc>
                <a:spcPct val="150000"/>
              </a:lnSpc>
              <a:buFont typeface="Wingdings" panose="05000000000000000000" pitchFamily="2" charset="2"/>
              <a:buChar char="Ø"/>
            </a:pPr>
            <a:r>
              <a:rPr lang="en-US" sz="1600" b="1" dirty="0">
                <a:latin typeface="Arial" panose="020B0604020202020204" pitchFamily="34" charset="0"/>
                <a:cs typeface="Arial" panose="020B0604020202020204" pitchFamily="34" charset="0"/>
              </a:rPr>
              <a:t>Complexity of Movie Success</a:t>
            </a:r>
            <a:r>
              <a:rPr lang="en-US" sz="1600" dirty="0">
                <a:latin typeface="Arial" panose="020B0604020202020204" pitchFamily="34" charset="0"/>
                <a:cs typeface="Arial" panose="020B0604020202020204" pitchFamily="34" charset="0"/>
              </a:rPr>
              <a:t>: The success of a movie depends on various external factors, such as market trends, cultural context, and competition, which are not fully captured in the dataset.</a:t>
            </a: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308945" y="721257"/>
            <a:ext cx="11029615" cy="4673324"/>
          </a:xfrm>
        </p:spPr>
        <p:txBody>
          <a:bodyPr/>
          <a:lstStyle/>
          <a:p>
            <a:pPr marL="0" indent="0" algn="just">
              <a:buNone/>
            </a:pPr>
            <a:endParaRPr lang="en-US" sz="2000" b="1" dirty="0"/>
          </a:p>
          <a:p>
            <a:pPr marL="305435" indent="-305435" algn="just"/>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577367"/>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4400" b="1" dirty="0">
                <a:solidFill>
                  <a:schemeClr val="accent1"/>
                </a:solidFill>
                <a:latin typeface="Arial"/>
                <a:cs typeface="Arial"/>
              </a:rPr>
              <a:t>Future scope</a:t>
            </a:r>
          </a:p>
        </p:txBody>
      </p:sp>
      <p:sp>
        <p:nvSpPr>
          <p:cNvPr id="6" name="TextBox 5"/>
          <p:cNvSpPr txBox="1"/>
          <p:nvPr/>
        </p:nvSpPr>
        <p:spPr>
          <a:xfrm>
            <a:off x="679939" y="1389021"/>
            <a:ext cx="11085341" cy="5078313"/>
          </a:xfrm>
          <a:prstGeom prst="rect">
            <a:avLst/>
          </a:prstGeom>
          <a:noFill/>
        </p:spPr>
        <p:txBody>
          <a:bodyPr wrap="square" rtlCol="0">
            <a:spAutoFit/>
          </a:bodyPr>
          <a:lstStyle/>
          <a:p>
            <a:pPr>
              <a:buFont typeface="Wingdings" pitchFamily="2" charset="2"/>
              <a:buChar char="Ø"/>
            </a:pPr>
            <a:r>
              <a:rPr lang="en-US" b="1" dirty="0">
                <a:latin typeface="Arial" panose="020B0604020202020204" pitchFamily="34" charset="0"/>
                <a:cs typeface="Arial" panose="020B0604020202020204" pitchFamily="34" charset="0"/>
              </a:rPr>
              <a:t>Advanced Machine Learning Models</a:t>
            </a:r>
            <a:r>
              <a:rPr lang="en-US" dirty="0"/>
              <a:t>: Explore more complex models like deep learning, ensemble methods, or neural networks to enhance prediction accuracy. Techniques such as ensemble learning can combine the strengths of different models to improve robustness. </a:t>
            </a:r>
          </a:p>
          <a:p>
            <a:pPr>
              <a:buFont typeface="Wingdings" pitchFamily="2" charset="2"/>
              <a:buChar char="Ø"/>
            </a:pPr>
            <a:r>
              <a:rPr lang="en-US" b="1" dirty="0">
                <a:latin typeface="Arial" panose="020B0604020202020204" pitchFamily="34" charset="0"/>
                <a:cs typeface="Arial" panose="020B0604020202020204" pitchFamily="34" charset="0"/>
              </a:rPr>
              <a:t>Longitudinal Analysis</a:t>
            </a:r>
            <a:r>
              <a:rPr lang="en-US" dirty="0"/>
              <a:t>: Study trends over time to understand how factors influencing movie success have evolved. This can involve tracking changes in genres, budgets, and box office returns across different periods. </a:t>
            </a:r>
          </a:p>
          <a:p>
            <a:pPr>
              <a:buFont typeface="Wingdings" pitchFamily="2" charset="2"/>
              <a:buChar char="Ø"/>
            </a:pPr>
            <a:r>
              <a:rPr lang="en-US" b="1" dirty="0">
                <a:latin typeface="Arial" panose="020B0604020202020204" pitchFamily="34" charset="0"/>
                <a:cs typeface="Arial" panose="020B0604020202020204" pitchFamily="34" charset="0"/>
              </a:rPr>
              <a:t>Model Generalization</a:t>
            </a:r>
            <a:r>
              <a:rPr lang="en-US" dirty="0"/>
              <a:t>: Examine the model's ability to generalize to new data. This could involve testing on more recent movie datasets or extending the analysis to international films. </a:t>
            </a:r>
          </a:p>
          <a:p>
            <a:pPr>
              <a:buFont typeface="Wingdings" pitchFamily="2" charset="2"/>
              <a:buChar char="Ø"/>
            </a:pPr>
            <a:r>
              <a:rPr lang="en-US" b="1" dirty="0">
                <a:latin typeface="Arial" panose="020B0604020202020204" pitchFamily="34" charset="0"/>
                <a:cs typeface="Arial" panose="020B0604020202020204" pitchFamily="34" charset="0"/>
              </a:rPr>
              <a:t>External Data Integration</a:t>
            </a:r>
            <a:r>
              <a:rPr lang="en-US" dirty="0"/>
              <a:t>: Integrate additional datasets to provide more context. For example, incorporate data on industry trends, audience demographics, or economic factors to better understand external influences on movie success.</a:t>
            </a:r>
          </a:p>
          <a:p>
            <a:pPr>
              <a:buFont typeface="Wingdings" pitchFamily="2" charset="2"/>
              <a:buChar char="Ø"/>
            </a:pPr>
            <a:r>
              <a:rPr lang="en-US" dirty="0"/>
              <a:t> </a:t>
            </a:r>
            <a:r>
              <a:rPr lang="en-US" b="1" dirty="0">
                <a:latin typeface="Arial" panose="020B0604020202020204" pitchFamily="34" charset="0"/>
                <a:cs typeface="Arial" panose="020B0604020202020204" pitchFamily="34" charset="0"/>
              </a:rPr>
              <a:t>Social Media and Sentiment Analysis</a:t>
            </a:r>
            <a:r>
              <a:rPr lang="en-US" dirty="0"/>
              <a:t>: Analyze social media data to gauge audience sentiment and buzz around movies. This can offer insights into marketing effectiveness and public perception.</a:t>
            </a:r>
          </a:p>
          <a:p>
            <a:pPr>
              <a:buFont typeface="Wingdings" pitchFamily="2" charset="2"/>
              <a:buChar char="Ø"/>
            </a:pPr>
            <a:r>
              <a:rPr lang="en-US" dirty="0"/>
              <a:t> </a:t>
            </a:r>
            <a:r>
              <a:rPr lang="en-US" b="1" dirty="0">
                <a:latin typeface="Arial" panose="020B0604020202020204" pitchFamily="34" charset="0"/>
                <a:cs typeface="Arial" panose="020B0604020202020204" pitchFamily="34" charset="0"/>
              </a:rPr>
              <a:t>Streaming Platforms</a:t>
            </a:r>
            <a:r>
              <a:rPr lang="en-US" dirty="0"/>
              <a:t>: Include data from streaming platforms to understand how digital distribution affects movie success. Analyze the impact of streaming on traditional box office revenue. </a:t>
            </a:r>
          </a:p>
          <a:p>
            <a:pPr>
              <a:buFont typeface="Wingdings" pitchFamily="2" charset="2"/>
              <a:buChar char="Ø"/>
            </a:pPr>
            <a:r>
              <a:rPr lang="en-US" b="1" dirty="0">
                <a:latin typeface="Arial" panose="020B0604020202020204" pitchFamily="34" charset="0"/>
                <a:cs typeface="Arial" panose="020B0604020202020204" pitchFamily="34" charset="0"/>
              </a:rPr>
              <a:t>Natural Language Processing (NLP): </a:t>
            </a:r>
            <a:r>
              <a:rPr lang="en-US" dirty="0"/>
              <a:t>Apply NLP techniques to analyze movie scripts, reviews, or plot summaries. This can uncover themes, sentiment, and language patterns that correlate with success. </a:t>
            </a:r>
          </a:p>
          <a:p>
            <a:pPr>
              <a:buFont typeface="Wingdings" pitchFamily="2" charset="2"/>
              <a:buChar char="Ø"/>
            </a:pPr>
            <a:r>
              <a:rPr lang="en-US" b="1" dirty="0">
                <a:latin typeface="Arial" panose="020B0604020202020204" pitchFamily="34" charset="0"/>
                <a:cs typeface="Arial" panose="020B0604020202020204" pitchFamily="34" charset="0"/>
              </a:rPr>
              <a:t>Visual Analysis</a:t>
            </a:r>
            <a:r>
              <a:rPr lang="en-US" dirty="0"/>
              <a:t>: Explore image and video analysis to examine cinematographic elements and their impact on movie reception. Techniques like computer vision can help assess visual aesthetics. </a:t>
            </a:r>
            <a:endParaRPr lang="en-US" dirty="0">
              <a:latin typeface="Aptos" panose="020B00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TextBox 3"/>
          <p:cNvSpPr txBox="1"/>
          <p:nvPr/>
        </p:nvSpPr>
        <p:spPr>
          <a:xfrm>
            <a:off x="661182" y="1322362"/>
            <a:ext cx="11197883" cy="5355312"/>
          </a:xfrm>
          <a:prstGeom prst="rect">
            <a:avLst/>
          </a:prstGeom>
          <a:noFill/>
        </p:spPr>
        <p:txBody>
          <a:bodyPr wrap="square" rtlCol="0">
            <a:spAutoFit/>
          </a:bodyPr>
          <a:lstStyle/>
          <a:p>
            <a:pPr>
              <a:buFont typeface="Wingdings" pitchFamily="2" charset="2"/>
              <a:buChar char="q"/>
            </a:pPr>
            <a:r>
              <a:rPr lang="en-US" b="1" dirty="0">
                <a:latin typeface="Arial" panose="020B0604020202020204" pitchFamily="34" charset="0"/>
                <a:cs typeface="Arial" panose="020B0604020202020204" pitchFamily="34" charset="0"/>
              </a:rPr>
              <a:t>Original Source</a:t>
            </a:r>
            <a:r>
              <a:rPr lang="en-US" dirty="0">
                <a:latin typeface="Arial" panose="020B0604020202020204" pitchFamily="34" charset="0"/>
                <a:cs typeface="Arial" panose="020B0604020202020204" pitchFamily="34" charset="0"/>
              </a:rPr>
              <a:t>: The dataset can be found on Kaggle, a platform for data science and machine learning competitions. The original dataset was uploaded by user "</a:t>
            </a:r>
            <a:r>
              <a:rPr lang="en-US" dirty="0" err="1">
                <a:latin typeface="Arial" panose="020B0604020202020204" pitchFamily="34" charset="0"/>
                <a:cs typeface="Arial" panose="020B0604020202020204" pitchFamily="34" charset="0"/>
              </a:rPr>
              <a:t>tmdb</a:t>
            </a:r>
            <a:r>
              <a:rPr lang="en-US" dirty="0">
                <a:latin typeface="Arial" panose="020B0604020202020204" pitchFamily="34" charset="0"/>
                <a:cs typeface="Arial" panose="020B0604020202020204" pitchFamily="34" charset="0"/>
              </a:rPr>
              <a:t>" and can be accessed </a:t>
            </a:r>
          </a:p>
          <a:p>
            <a:pPr>
              <a:buFont typeface="Wingdings" pitchFamily="2" charset="2"/>
              <a:buChar char="q"/>
            </a:pPr>
            <a:r>
              <a:rPr lang="en-US" b="1" dirty="0">
                <a:latin typeface="Arial" panose="020B0604020202020204" pitchFamily="34" charset="0"/>
                <a:cs typeface="Arial" panose="020B0604020202020204" pitchFamily="34" charset="0"/>
              </a:rPr>
              <a:t>Kaggle Notebook Examples</a:t>
            </a:r>
            <a:r>
              <a:rPr lang="en-US" dirty="0">
                <a:latin typeface="Arial" panose="020B0604020202020204" pitchFamily="34" charset="0"/>
                <a:cs typeface="Arial" panose="020B0604020202020204" pitchFamily="34" charset="0"/>
              </a:rPr>
              <a:t>: Many Kaggle users have created </a:t>
            </a:r>
            <a:r>
              <a:rPr lang="en-US" dirty="0" err="1">
                <a:latin typeface="Arial" panose="020B0604020202020204" pitchFamily="34" charset="0"/>
                <a:cs typeface="Arial" panose="020B0604020202020204" pitchFamily="34" charset="0"/>
              </a:rPr>
              <a:t>Jupyter</a:t>
            </a:r>
            <a:r>
              <a:rPr lang="en-US" dirty="0">
                <a:latin typeface="Arial" panose="020B0604020202020204" pitchFamily="34" charset="0"/>
                <a:cs typeface="Arial" panose="020B0604020202020204" pitchFamily="34" charset="0"/>
              </a:rPr>
              <a:t> notebook examples and analyses using the TMDB 5000 Movie Dataset. You can find a variety of analyses, data visualizations, and machine learning models implemented on this dataset by browsing through Kaggle notebooks.</a:t>
            </a:r>
          </a:p>
          <a:p>
            <a:pPr>
              <a:buFont typeface="Wingdings" pitchFamily="2" charset="2"/>
              <a:buChar char="q"/>
            </a:pPr>
            <a:r>
              <a:rPr lang="en-US" b="1" dirty="0">
                <a:latin typeface="Arial" panose="020B0604020202020204" pitchFamily="34" charset="0"/>
                <a:cs typeface="Arial" panose="020B0604020202020204" pitchFamily="34" charset="0"/>
              </a:rPr>
              <a:t>Research Papers</a:t>
            </a:r>
            <a:r>
              <a:rPr lang="en-US" dirty="0">
                <a:latin typeface="Arial" panose="020B0604020202020204" pitchFamily="34" charset="0"/>
                <a:cs typeface="Arial" panose="020B0604020202020204" pitchFamily="34" charset="0"/>
              </a:rPr>
              <a:t>: Several research papers have utilized the TMDB 5000 Movie Dataset for various purposes, such as sentiment analysis, recommendation systems, and predicting box office success. Searching academic databases like Google Scholar or </a:t>
            </a:r>
            <a:r>
              <a:rPr lang="en-US" dirty="0" err="1">
                <a:latin typeface="Arial" panose="020B0604020202020204" pitchFamily="34" charset="0"/>
                <a:cs typeface="Arial" panose="020B0604020202020204" pitchFamily="34" charset="0"/>
              </a:rPr>
              <a:t>arXiv</a:t>
            </a:r>
            <a:r>
              <a:rPr lang="en-US" dirty="0">
                <a:latin typeface="Arial" panose="020B0604020202020204" pitchFamily="34" charset="0"/>
                <a:cs typeface="Arial" panose="020B0604020202020204" pitchFamily="34" charset="0"/>
              </a:rPr>
              <a:t> with keywords related to the dataset can lead you to these papers.</a:t>
            </a:r>
          </a:p>
          <a:p>
            <a:pPr>
              <a:buFont typeface="Wingdings" pitchFamily="2" charset="2"/>
              <a:buChar char="q"/>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GitHub Repositories</a:t>
            </a:r>
            <a:r>
              <a:rPr lang="en-US" dirty="0">
                <a:latin typeface="Arial" panose="020B0604020202020204" pitchFamily="34" charset="0"/>
                <a:cs typeface="Arial" panose="020B0604020202020204" pitchFamily="34" charset="0"/>
              </a:rPr>
              <a:t>: Researchers and data enthusiasts often share their code and analyses on GitHub. You can search for repositories related to the TMDB 5000 Movie Dataset to find implementations, data preprocessing scripts, and exploratory data analysis (EDA) notebooks. </a:t>
            </a:r>
          </a:p>
          <a:p>
            <a:pPr>
              <a:buFont typeface="Wingdings" pitchFamily="2" charset="2"/>
              <a:buChar char="q"/>
            </a:pPr>
            <a:r>
              <a:rPr lang="en-US" b="1" dirty="0">
                <a:latin typeface="Arial" panose="020B0604020202020204" pitchFamily="34" charset="0"/>
                <a:cs typeface="Arial" panose="020B0604020202020204" pitchFamily="34" charset="0"/>
              </a:rPr>
              <a:t>Online Courses and Tutorials</a:t>
            </a:r>
            <a:r>
              <a:rPr lang="en-US" dirty="0">
                <a:latin typeface="Arial" panose="020B0604020202020204" pitchFamily="34" charset="0"/>
                <a:cs typeface="Arial" panose="020B0604020202020204" pitchFamily="34" charset="0"/>
              </a:rPr>
              <a:t>: Many online courses and tutorials use the TMDB 5000 Movie Dataset as a teaching resource for data analysis and machine learning. Platforms like Coursera, Udemy, and </a:t>
            </a:r>
            <a:r>
              <a:rPr lang="en-US" dirty="0" err="1">
                <a:latin typeface="Arial" panose="020B0604020202020204" pitchFamily="34" charset="0"/>
                <a:cs typeface="Arial" panose="020B0604020202020204" pitchFamily="34" charset="0"/>
              </a:rPr>
              <a:t>DataCamp</a:t>
            </a:r>
            <a:r>
              <a:rPr lang="en-US" dirty="0">
                <a:latin typeface="Arial" panose="020B0604020202020204" pitchFamily="34" charset="0"/>
                <a:cs typeface="Arial" panose="020B0604020202020204" pitchFamily="34" charset="0"/>
              </a:rPr>
              <a:t> may offer courses or tutorials that involve working with this dataset.</a:t>
            </a:r>
          </a:p>
          <a:p>
            <a:pPr>
              <a:buFont typeface="Wingdings" pitchFamily="2" charset="2"/>
              <a:buChar char="q"/>
            </a:pPr>
            <a:r>
              <a:rPr lang="en-US" b="1" dirty="0">
                <a:latin typeface="Arial" panose="020B0604020202020204" pitchFamily="34" charset="0"/>
                <a:cs typeface="Arial" panose="020B0604020202020204" pitchFamily="34" charset="0"/>
              </a:rPr>
              <a:t>Data Science Communities</a:t>
            </a:r>
            <a:r>
              <a:rPr lang="en-US" dirty="0">
                <a:latin typeface="Arial" panose="020B0604020202020204" pitchFamily="34" charset="0"/>
                <a:cs typeface="Arial" panose="020B0604020202020204" pitchFamily="34" charset="0"/>
              </a:rPr>
              <a:t>: Websites like Stack Overflow, Towards Data Science on Medium, and Reddit's r/</a:t>
            </a:r>
            <a:r>
              <a:rPr lang="en-US" dirty="0" err="1">
                <a:latin typeface="Arial" panose="020B0604020202020204" pitchFamily="34" charset="0"/>
                <a:cs typeface="Arial" panose="020B0604020202020204" pitchFamily="34" charset="0"/>
              </a:rPr>
              <a:t>datascience</a:t>
            </a:r>
            <a:r>
              <a:rPr lang="en-US" dirty="0">
                <a:latin typeface="Arial" panose="020B0604020202020204" pitchFamily="34" charset="0"/>
                <a:cs typeface="Arial" panose="020B0604020202020204" pitchFamily="34" charset="0"/>
              </a:rPr>
              <a:t> community often feature discussions, questions, and insights related to working with the TMDB 5000 Movie Dataset. You can find helpful tips, code snippets, and best practices shared by fellow data scientists.</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7" name="TextBox 6"/>
          <p:cNvSpPr txBox="1"/>
          <p:nvPr/>
        </p:nvSpPr>
        <p:spPr>
          <a:xfrm>
            <a:off x="534571" y="1434908"/>
            <a:ext cx="11296357" cy="4856009"/>
          </a:xfrm>
          <a:prstGeom prst="rect">
            <a:avLst/>
          </a:prstGeom>
          <a:noFill/>
        </p:spPr>
        <p:txBody>
          <a:bodyPr wrap="square" rtlCol="0">
            <a:spAutoFit/>
          </a:bodyPr>
          <a:lstStyle/>
          <a:p>
            <a:pPr marL="457200" indent="-457200" algn="just">
              <a:lnSpc>
                <a:spcPct val="150000"/>
              </a:lnSpc>
              <a:buAutoNum type="arabicPeriod"/>
            </a:pPr>
            <a:r>
              <a:rPr lang="en-US" sz="1600" dirty="0">
                <a:latin typeface="Arial" panose="020B0604020202020204" pitchFamily="34" charset="0"/>
                <a:cs typeface="Arial" panose="020B0604020202020204" pitchFamily="34" charset="0"/>
              </a:rPr>
              <a:t>The TMDB 5000 Movie Dataset contains detailed information about movies, including title, genre, release date, budget, revenue, cast, crew, and ratings. </a:t>
            </a:r>
          </a:p>
          <a:p>
            <a:pPr marL="457200" indent="-457200" algn="just">
              <a:lnSpc>
                <a:spcPct val="150000"/>
              </a:lnSpc>
              <a:buAutoNum type="arabicPeriod"/>
            </a:pPr>
            <a:r>
              <a:rPr lang="en-US" sz="1600" dirty="0">
                <a:latin typeface="Arial" panose="020B0604020202020204" pitchFamily="34" charset="0"/>
                <a:cs typeface="Arial" panose="020B0604020202020204" pitchFamily="34" charset="0"/>
              </a:rPr>
              <a:t>Despite the rich information, it is challenging to understand the key factors that contribute to a movie's commercial success or critical acclaim. </a:t>
            </a:r>
          </a:p>
          <a:p>
            <a:pPr marL="457200" indent="-457200" algn="just">
              <a:lnSpc>
                <a:spcPct val="150000"/>
              </a:lnSpc>
              <a:buAutoNum type="arabicPeriod"/>
            </a:pPr>
            <a:r>
              <a:rPr lang="en-US" sz="1600" dirty="0">
                <a:latin typeface="Arial" panose="020B0604020202020204" pitchFamily="34" charset="0"/>
                <a:cs typeface="Arial" panose="020B0604020202020204" pitchFamily="34" charset="0"/>
              </a:rPr>
              <a:t>The objective of this project is to analyze the TMDB 5000 Movie Dataset to identify trends and patterns that predict a movie's success in terms of revenue and critical reception. </a:t>
            </a:r>
          </a:p>
          <a:p>
            <a:pPr marL="457200" indent="-457200" algn="just">
              <a:lnSpc>
                <a:spcPct val="150000"/>
              </a:lnSpc>
              <a:buAutoNum type="arabicPeriod"/>
            </a:pPr>
            <a:r>
              <a:rPr lang="en-US" sz="1600" dirty="0">
                <a:latin typeface="Arial" panose="020B0604020202020204" pitchFamily="34" charset="0"/>
                <a:cs typeface="Arial" panose="020B0604020202020204" pitchFamily="34" charset="0"/>
              </a:rPr>
              <a:t>Success metrics can include revenue, profit, or audience ratings.</a:t>
            </a:r>
          </a:p>
          <a:p>
            <a:pPr marL="457200" indent="-457200" algn="just">
              <a:lnSpc>
                <a:spcPct val="150000"/>
              </a:lnSpc>
              <a:buAutoNum type="arabicPeriod"/>
            </a:pPr>
            <a:r>
              <a:rPr lang="en-US" sz="1600" dirty="0">
                <a:latin typeface="Arial" panose="020B0604020202020204" pitchFamily="34" charset="0"/>
                <a:cs typeface="Arial" panose="020B0604020202020204" pitchFamily="34" charset="0"/>
              </a:rPr>
              <a:t> Research Questions: What characteristics (such as genre, budget, director, or cast) are most strongly associated with high box office revenue? Is there a correlation between critical acclaim and commercial success? Can we predict a movie's revenue or rating based on its attributes? </a:t>
            </a:r>
          </a:p>
          <a:p>
            <a:pPr marL="457200" indent="-457200" algn="just">
              <a:lnSpc>
                <a:spcPct val="150000"/>
              </a:lnSpc>
              <a:buAutoNum type="arabicPeriod"/>
            </a:pPr>
            <a:r>
              <a:rPr lang="en-US" sz="1600" dirty="0">
                <a:latin typeface="Arial" panose="020B0604020202020204" pitchFamily="34" charset="0"/>
                <a:cs typeface="Arial" panose="020B0604020202020204" pitchFamily="34" charset="0"/>
              </a:rPr>
              <a:t>This study will focus on data exploration, analysis, and visualization to uncover insights and build predictive models. </a:t>
            </a:r>
          </a:p>
          <a:p>
            <a:pPr marL="457200" indent="-457200" algn="just">
              <a:lnSpc>
                <a:spcPct val="150000"/>
              </a:lnSpc>
              <a:buAutoNum type="arabicPeriod"/>
            </a:pPr>
            <a:r>
              <a:rPr lang="en-US" sz="1600" dirty="0">
                <a:latin typeface="Arial" panose="020B0604020202020204" pitchFamily="34" charset="0"/>
                <a:cs typeface="Arial" panose="020B0604020202020204" pitchFamily="34" charset="0"/>
              </a:rPr>
              <a:t>The insights from this analysis can guide filmmakers, producers, and investors in making informed decisions about movie production and marketing strategies.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04827" y="557082"/>
            <a:ext cx="11029616" cy="530296"/>
          </a:xfrm>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Proposed Solution</a:t>
            </a:r>
            <a:endParaRPr lang="en-US" sz="32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614289" y="1087378"/>
            <a:ext cx="11577711" cy="5755422"/>
          </a:xfrm>
          <a:prstGeom prst="rect">
            <a:avLst/>
          </a:prstGeom>
          <a:noFill/>
        </p:spPr>
        <p:txBody>
          <a:bodyPr wrap="square" rtlCol="0">
            <a:spAutoFit/>
          </a:bodyPr>
          <a:lstStyle/>
          <a:p>
            <a:pPr algn="l"/>
            <a:r>
              <a:rPr lang="en-US" sz="1600" b="1" dirty="0">
                <a:latin typeface="Arial" panose="020B0604020202020204" pitchFamily="34" charset="0"/>
                <a:cs typeface="Arial" panose="020B0604020202020204" pitchFamily="34" charset="0"/>
              </a:rPr>
              <a:t>Data Preparation and Exploration:</a:t>
            </a:r>
          </a:p>
          <a:p>
            <a:pPr algn="l"/>
            <a:r>
              <a:rPr lang="en-US" sz="1600" dirty="0">
                <a:latin typeface="Arial" panose="020B0604020202020204" pitchFamily="34" charset="0"/>
                <a:cs typeface="Arial" panose="020B0604020202020204" pitchFamily="34" charset="0"/>
              </a:rPr>
              <a:t> </a:t>
            </a:r>
          </a:p>
          <a:p>
            <a:pPr marL="285750" indent="-285750" algn="l">
              <a:buFont typeface="Wingdings" panose="05000000000000000000" pitchFamily="2" charset="2"/>
              <a:buChar char="v"/>
            </a:pPr>
            <a:r>
              <a:rPr lang="en-US" sz="1600" b="1" dirty="0">
                <a:latin typeface="Arial" panose="020B0604020202020204" pitchFamily="34" charset="0"/>
                <a:cs typeface="Arial" panose="020B0604020202020204" pitchFamily="34" charset="0"/>
              </a:rPr>
              <a:t>Data Cleaning</a:t>
            </a:r>
            <a:r>
              <a:rPr lang="en-US" sz="1600" dirty="0">
                <a:latin typeface="Arial" panose="020B0604020202020204" pitchFamily="34" charset="0"/>
                <a:cs typeface="Arial" panose="020B0604020202020204" pitchFamily="34" charset="0"/>
              </a:rPr>
              <a:t>: Begin with cleaning the TMDB 5000 Movie Dataset by handling missing values, duplicate records, and outliers.</a:t>
            </a:r>
          </a:p>
          <a:p>
            <a:pPr marL="285750" indent="-285750" algn="l">
              <a:buFont typeface="Wingdings" panose="05000000000000000000" pitchFamily="2" charset="2"/>
              <a:buChar char="v"/>
            </a:pPr>
            <a:r>
              <a:rPr lang="en-US" sz="1600" b="1" dirty="0">
                <a:latin typeface="Arial" panose="020B0604020202020204" pitchFamily="34" charset="0"/>
                <a:cs typeface="Arial" panose="020B0604020202020204" pitchFamily="34" charset="0"/>
              </a:rPr>
              <a:t>Data Transformation</a:t>
            </a:r>
            <a:r>
              <a:rPr lang="en-US" sz="1600" dirty="0">
                <a:latin typeface="Arial" panose="020B0604020202020204" pitchFamily="34" charset="0"/>
                <a:cs typeface="Arial" panose="020B0604020202020204" pitchFamily="34" charset="0"/>
              </a:rPr>
              <a:t>: Convert relevant fields (such as dates, budget, and revenue) into consistent formats. Extract additional information from complex data structures like JSON.</a:t>
            </a:r>
          </a:p>
          <a:p>
            <a:pPr marL="285750" indent="-285750" algn="l">
              <a:buFont typeface="Wingdings" panose="05000000000000000000" pitchFamily="2" charset="2"/>
              <a:buChar char="v"/>
            </a:pPr>
            <a:r>
              <a:rPr lang="en-US" sz="1600" b="1" dirty="0">
                <a:latin typeface="Arial" panose="020B0604020202020204" pitchFamily="34" charset="0"/>
                <a:cs typeface="Arial" panose="020B0604020202020204" pitchFamily="34" charset="0"/>
              </a:rPr>
              <a:t>Exploratory Data Analysis (EDA</a:t>
            </a:r>
            <a:r>
              <a:rPr lang="en-US" sz="1600" dirty="0">
                <a:latin typeface="Arial" panose="020B0604020202020204" pitchFamily="34" charset="0"/>
                <a:cs typeface="Arial" panose="020B0604020202020204" pitchFamily="34" charset="0"/>
              </a:rPr>
              <a:t>): Perform EDA to understand the distribution of key variables and identify relationships between them. Create visualizations to illustrate these insights. </a:t>
            </a:r>
          </a:p>
          <a:p>
            <a:pPr algn="l"/>
            <a:endParaRPr lang="en-US" sz="1600" dirty="0">
              <a:latin typeface="Arial" panose="020B0604020202020204" pitchFamily="34" charset="0"/>
              <a:cs typeface="Arial" panose="020B0604020202020204" pitchFamily="34" charset="0"/>
            </a:endParaRPr>
          </a:p>
          <a:p>
            <a:pPr algn="l"/>
            <a:r>
              <a:rPr lang="en-US" sz="1600" b="1" dirty="0">
                <a:latin typeface="Arial" panose="020B0604020202020204" pitchFamily="34" charset="0"/>
                <a:cs typeface="Arial" panose="020B0604020202020204" pitchFamily="34" charset="0"/>
              </a:rPr>
              <a:t>Feature Engineering:</a:t>
            </a:r>
          </a:p>
          <a:p>
            <a:pPr algn="l"/>
            <a:endParaRPr lang="en-US" sz="160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v"/>
            </a:pPr>
            <a:r>
              <a:rPr lang="en-US" sz="1600" b="1" dirty="0">
                <a:latin typeface="Arial" panose="020B0604020202020204" pitchFamily="34" charset="0"/>
                <a:cs typeface="Arial" panose="020B0604020202020204" pitchFamily="34" charset="0"/>
              </a:rPr>
              <a:t>Derive New Features</a:t>
            </a:r>
            <a:r>
              <a:rPr lang="en-US" sz="1600" dirty="0">
                <a:latin typeface="Arial" panose="020B0604020202020204" pitchFamily="34" charset="0"/>
                <a:cs typeface="Arial" panose="020B0604020202020204" pitchFamily="34" charset="0"/>
              </a:rPr>
              <a:t>: Create new features that could be useful for prediction, such as budget-to-revenue ratio, number of genres, or average rating by the cast.</a:t>
            </a:r>
          </a:p>
          <a:p>
            <a:pPr marL="285750" indent="-285750" algn="l">
              <a:buFont typeface="Wingdings" panose="05000000000000000000" pitchFamily="2" charset="2"/>
              <a:buChar char="v"/>
            </a:pPr>
            <a:r>
              <a:rPr lang="en-US" sz="1600" b="1" dirty="0">
                <a:latin typeface="Arial" panose="020B0604020202020204" pitchFamily="34" charset="0"/>
                <a:cs typeface="Arial" panose="020B0604020202020204" pitchFamily="34" charset="0"/>
              </a:rPr>
              <a:t> Feature Scaling</a:t>
            </a:r>
            <a:r>
              <a:rPr lang="en-US" sz="1600" dirty="0">
                <a:latin typeface="Arial" panose="020B0604020202020204" pitchFamily="34" charset="0"/>
                <a:cs typeface="Arial" panose="020B0604020202020204" pitchFamily="34" charset="0"/>
              </a:rPr>
              <a:t>: Normalize or standardize features as needed for analysis and modeling. </a:t>
            </a:r>
          </a:p>
          <a:p>
            <a:pPr algn="l"/>
            <a:endParaRPr lang="en-US" sz="1600" dirty="0">
              <a:latin typeface="Arial" panose="020B0604020202020204" pitchFamily="34" charset="0"/>
              <a:cs typeface="Arial" panose="020B0604020202020204" pitchFamily="34" charset="0"/>
            </a:endParaRPr>
          </a:p>
          <a:p>
            <a:pPr algn="l"/>
            <a:r>
              <a:rPr lang="en-US" sz="1600" b="1" dirty="0">
                <a:latin typeface="Arial" panose="020B0604020202020204" pitchFamily="34" charset="0"/>
                <a:cs typeface="Arial" panose="020B0604020202020204" pitchFamily="34" charset="0"/>
              </a:rPr>
              <a:t>Model Building and Prediction </a:t>
            </a:r>
            <a:r>
              <a:rPr lang="en-US" sz="1600" dirty="0">
                <a:latin typeface="Arial" panose="020B0604020202020204" pitchFamily="34" charset="0"/>
                <a:cs typeface="Arial" panose="020B0604020202020204" pitchFamily="34" charset="0"/>
              </a:rPr>
              <a:t>:</a:t>
            </a:r>
          </a:p>
          <a:p>
            <a:pPr algn="l"/>
            <a:endParaRPr lang="en-US" sz="160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v"/>
            </a:pPr>
            <a:r>
              <a:rPr lang="en-US" sz="1600" b="1" dirty="0">
                <a:latin typeface="Arial" panose="020B0604020202020204" pitchFamily="34" charset="0"/>
                <a:cs typeface="Arial" panose="020B0604020202020204" pitchFamily="34" charset="0"/>
              </a:rPr>
              <a:t>Correlation Analysis</a:t>
            </a:r>
            <a:r>
              <a:rPr lang="en-US" sz="1600" dirty="0">
                <a:latin typeface="Arial" panose="020B0604020202020204" pitchFamily="34" charset="0"/>
                <a:cs typeface="Arial" panose="020B0604020202020204" pitchFamily="34" charset="0"/>
              </a:rPr>
              <a:t>: Use statistical methods to identify correlations between variables. Assess how strongly various features are related to revenue, profit, and ratings.</a:t>
            </a:r>
          </a:p>
          <a:p>
            <a:pPr marL="285750" indent="-285750" algn="l">
              <a:buFont typeface="Wingdings" panose="05000000000000000000" pitchFamily="2" charset="2"/>
              <a:buChar char="v"/>
            </a:pP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Predictive Models</a:t>
            </a:r>
            <a:r>
              <a:rPr lang="en-US" sz="1600" dirty="0">
                <a:latin typeface="Arial" panose="020B0604020202020204" pitchFamily="34" charset="0"/>
                <a:cs typeface="Arial" panose="020B0604020202020204" pitchFamily="34" charset="0"/>
              </a:rPr>
              <a:t>: Build machine learning models to predict a movie's success based on its attributes. Consider models like linear regression, decision trees, or ensemble methods.</a:t>
            </a:r>
          </a:p>
          <a:p>
            <a:pPr marL="285750" indent="-285750" algn="l">
              <a:buFont typeface="Wingdings" panose="05000000000000000000" pitchFamily="2" charset="2"/>
              <a:buChar char="v"/>
            </a:pPr>
            <a:r>
              <a:rPr lang="en-US" sz="1600" b="1" dirty="0">
                <a:latin typeface="Arial" panose="020B0604020202020204" pitchFamily="34" charset="0"/>
                <a:cs typeface="Arial" panose="020B0604020202020204" pitchFamily="34" charset="0"/>
              </a:rPr>
              <a:t>Model Evaluation</a:t>
            </a:r>
            <a:r>
              <a:rPr lang="en-US" sz="1600" dirty="0">
                <a:latin typeface="Arial" panose="020B0604020202020204" pitchFamily="34" charset="0"/>
                <a:cs typeface="Arial" panose="020B0604020202020204" pitchFamily="34" charset="0"/>
              </a:rPr>
              <a:t>: Evaluate the models' performance using appropriate metrics such as mean absolute error, root mean square error, or accuracy. Use cross-validation to ensure robustness.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82719" y="550031"/>
            <a:ext cx="11029616" cy="530296"/>
          </a:xfrm>
        </p:spPr>
        <p:txBody>
          <a:bodyPr>
            <a:noAutofit/>
          </a:bodyPr>
          <a:lstStyle/>
          <a:p>
            <a:r>
              <a:rPr lang="en-US" b="1" dirty="0">
                <a:solidFill>
                  <a:schemeClr val="accent1"/>
                </a:solidFill>
                <a:latin typeface="Arial"/>
                <a:ea typeface="+mj-lt"/>
                <a:cs typeface="Arial"/>
              </a:rPr>
              <a:t>System  Approach</a:t>
            </a:r>
            <a:endParaRPr lang="en-US" dirty="0">
              <a:solidFill>
                <a:schemeClr val="accent1"/>
              </a:solidFill>
              <a:latin typeface="Calibri Light"/>
              <a:cs typeface="Calibri Light"/>
            </a:endParaRPr>
          </a:p>
        </p:txBody>
      </p:sp>
      <p:sp>
        <p:nvSpPr>
          <p:cNvPr id="4" name="TextBox 3"/>
          <p:cNvSpPr txBox="1"/>
          <p:nvPr/>
        </p:nvSpPr>
        <p:spPr>
          <a:xfrm>
            <a:off x="679665" y="1057411"/>
            <a:ext cx="11516750" cy="590931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Data Ingestion and Storage </a:t>
            </a:r>
            <a:r>
              <a:rPr lang="en-US" dirty="0">
                <a:latin typeface="Arial" panose="020B0604020202020204" pitchFamily="34" charset="0"/>
                <a:cs typeface="Arial" panose="020B0604020202020204" pitchFamily="34" charset="0"/>
              </a:rPr>
              <a:t>:</a:t>
            </a:r>
          </a:p>
          <a:p>
            <a:pPr marL="285750" indent="-285750">
              <a:buFont typeface="Wingdings" panose="05000000000000000000" pitchFamily="2" charset="2"/>
              <a:buChar char="Ø"/>
            </a:pPr>
            <a:r>
              <a:rPr lang="en-US" b="1" dirty="0">
                <a:latin typeface="Arial" panose="020B0604020202020204" pitchFamily="34" charset="0"/>
                <a:cs typeface="Arial" panose="020B0604020202020204" pitchFamily="34" charset="0"/>
              </a:rPr>
              <a:t>Data Sources</a:t>
            </a:r>
            <a:r>
              <a:rPr lang="en-US" dirty="0">
                <a:latin typeface="Arial" panose="020B0604020202020204" pitchFamily="34" charset="0"/>
                <a:cs typeface="Arial" panose="020B0604020202020204" pitchFamily="34" charset="0"/>
              </a:rPr>
              <a:t>: The dataset contains information on over 5000 movies, including attributes like budget, revenue, cast, crew, genres, and ratings. This data is sourced from TMDB and provided as a downloadable dataset. </a:t>
            </a:r>
          </a:p>
          <a:p>
            <a:pPr marL="342900" indent="-342900">
              <a:buFont typeface="Wingdings" panose="05000000000000000000" pitchFamily="2" charset="2"/>
              <a:buChar char="Ø"/>
            </a:pPr>
            <a:r>
              <a:rPr lang="en-US" b="1" dirty="0">
                <a:latin typeface="Arial" panose="020B0604020202020204" pitchFamily="34" charset="0"/>
                <a:cs typeface="Arial" panose="020B0604020202020204" pitchFamily="34" charset="0"/>
              </a:rPr>
              <a:t>Data Storage</a:t>
            </a:r>
            <a:r>
              <a:rPr lang="en-US" dirty="0">
                <a:latin typeface="Arial" panose="020B0604020202020204" pitchFamily="34" charset="0"/>
                <a:cs typeface="Arial" panose="020B0604020202020204" pitchFamily="34" charset="0"/>
              </a:rPr>
              <a:t>: Store the dataset in a structured format (e.g., CSV or a relational database) for easy access and querying. Tools like Pandas, SQL, or similar database management systems are suitable for storage and manipulation.</a:t>
            </a:r>
          </a:p>
          <a:p>
            <a:pPr marL="342900" indent="-34290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Data Cleaning and Transformation :</a:t>
            </a:r>
          </a:p>
          <a:p>
            <a:pPr marL="285750" indent="-285750">
              <a:buFont typeface="Wingdings" panose="05000000000000000000" pitchFamily="2" charset="2"/>
              <a:buChar char="Ø"/>
            </a:pPr>
            <a:r>
              <a:rPr lang="en-US" b="1" dirty="0">
                <a:latin typeface="Arial" panose="020B0604020202020204" pitchFamily="34" charset="0"/>
                <a:cs typeface="Arial" panose="020B0604020202020204" pitchFamily="34" charset="0"/>
              </a:rPr>
              <a:t>Data Quality</a:t>
            </a:r>
            <a:r>
              <a:rPr lang="en-US" dirty="0">
                <a:latin typeface="Arial" panose="020B0604020202020204" pitchFamily="34" charset="0"/>
                <a:cs typeface="Arial" panose="020B0604020202020204" pitchFamily="34" charset="0"/>
              </a:rPr>
              <a:t>: Check for missing values, duplicates, and outliers. Apply data cleaning techniques to ensure accuracy and consistency. </a:t>
            </a:r>
          </a:p>
          <a:p>
            <a:pPr marL="342900" indent="-342900">
              <a:buFont typeface="Wingdings" panose="05000000000000000000" pitchFamily="2" charset="2"/>
              <a:buChar char="Ø"/>
            </a:pPr>
            <a:r>
              <a:rPr lang="en-US" b="1" dirty="0">
                <a:latin typeface="Arial" panose="020B0604020202020204" pitchFamily="34" charset="0"/>
                <a:cs typeface="Arial" panose="020B0604020202020204" pitchFamily="34" charset="0"/>
              </a:rPr>
              <a:t>Data Transformation</a:t>
            </a:r>
            <a:r>
              <a:rPr lang="en-US" dirty="0">
                <a:latin typeface="Arial" panose="020B0604020202020204" pitchFamily="34" charset="0"/>
                <a:cs typeface="Arial" panose="020B0604020202020204" pitchFamily="34" charset="0"/>
              </a:rPr>
              <a:t>: Convert data to suitable formats for analysis. This includes parsing dates, splitting complex data structures (like JSON), and normalizing numerical features.</a:t>
            </a:r>
          </a:p>
          <a:p>
            <a:pPr marL="342900" indent="-342900">
              <a:buFont typeface="Wingdings" panose="05000000000000000000" pitchFamily="2" charset="2"/>
              <a:buChar char="Ø"/>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Feature Engineering</a:t>
            </a:r>
            <a:r>
              <a:rPr lang="en-US" dirty="0">
                <a:latin typeface="Arial" panose="020B0604020202020204" pitchFamily="34" charset="0"/>
                <a:cs typeface="Arial" panose="020B0604020202020204" pitchFamily="34" charset="0"/>
              </a:rPr>
              <a:t>: Create additional features to enhance predictive modeling, such as budget-</a:t>
            </a:r>
            <a:r>
              <a:rPr lang="en-US" dirty="0" err="1">
                <a:latin typeface="Arial" panose="020B0604020202020204" pitchFamily="34" charset="0"/>
                <a:cs typeface="Arial" panose="020B0604020202020204" pitchFamily="34" charset="0"/>
              </a:rPr>
              <a:t>torevenue</a:t>
            </a:r>
            <a:r>
              <a:rPr lang="en-US" dirty="0">
                <a:latin typeface="Arial" panose="020B0604020202020204" pitchFamily="34" charset="0"/>
                <a:cs typeface="Arial" panose="020B0604020202020204" pitchFamily="34" charset="0"/>
              </a:rPr>
              <a:t> ratio, number of genres, or popular director/actor indicators.</a:t>
            </a:r>
          </a:p>
          <a:p>
            <a:pPr marL="342900" indent="-34290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Exploratory Data Analysis (EDA) :</a:t>
            </a:r>
          </a:p>
          <a:p>
            <a:pPr marL="285750" indent="-285750">
              <a:buFont typeface="Wingdings" panose="05000000000000000000" pitchFamily="2" charset="2"/>
              <a:buChar char="Ø"/>
            </a:pPr>
            <a:r>
              <a:rPr lang="en-US" b="1" dirty="0">
                <a:latin typeface="Arial" panose="020B0604020202020204" pitchFamily="34" charset="0"/>
                <a:cs typeface="Arial" panose="020B0604020202020204" pitchFamily="34" charset="0"/>
              </a:rPr>
              <a:t> Data Exploration</a:t>
            </a:r>
            <a:r>
              <a:rPr lang="en-US" dirty="0">
                <a:latin typeface="Arial" panose="020B0604020202020204" pitchFamily="34" charset="0"/>
                <a:cs typeface="Arial" panose="020B0604020202020204" pitchFamily="34" charset="0"/>
              </a:rPr>
              <a:t>: Use EDA to understand the distribution and relationships within the data. Employ summary statistics and visualizations to identify trends and patterns.</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Visualization Tools</a:t>
            </a:r>
            <a:r>
              <a:rPr lang="en-US" dirty="0">
                <a:latin typeface="Arial" panose="020B0604020202020204" pitchFamily="34" charset="0"/>
                <a:cs typeface="Arial" panose="020B0604020202020204" pitchFamily="34" charset="0"/>
              </a:rPr>
              <a:t>: Utilize libraries like Matplotlib, Seaborn, or </a:t>
            </a:r>
            <a:r>
              <a:rPr lang="en-US" dirty="0" err="1">
                <a:latin typeface="Arial" panose="020B0604020202020204" pitchFamily="34" charset="0"/>
                <a:cs typeface="Arial" panose="020B0604020202020204" pitchFamily="34" charset="0"/>
              </a:rPr>
              <a:t>Plotly</a:t>
            </a:r>
            <a:r>
              <a:rPr lang="en-US" dirty="0">
                <a:latin typeface="Arial" panose="020B0604020202020204" pitchFamily="34" charset="0"/>
                <a:cs typeface="Arial" panose="020B0604020202020204" pitchFamily="34" charset="0"/>
              </a:rPr>
              <a:t> to create informative visualizations for both qualitative and quantitative analysis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463000"/>
            <a:ext cx="11029616" cy="530296"/>
          </a:xfrm>
        </p:spPr>
        <p:txBody>
          <a:bodyPr>
            <a:normAutofit/>
          </a:bodyPr>
          <a:lstStyle/>
          <a:p>
            <a:r>
              <a:rPr lang="en-US" b="1" dirty="0">
                <a:solidFill>
                  <a:schemeClr val="accent1"/>
                </a:solidFill>
                <a:latin typeface="Arial"/>
                <a:ea typeface="+mj-lt"/>
                <a:cs typeface="Arial"/>
              </a:rPr>
              <a:t>Algorithm &amp; Deployment</a:t>
            </a:r>
            <a:endParaRPr lang="en-US" dirty="0"/>
          </a:p>
        </p:txBody>
      </p:sp>
      <p:sp>
        <p:nvSpPr>
          <p:cNvPr id="4" name="TextBox 3"/>
          <p:cNvSpPr txBox="1"/>
          <p:nvPr/>
        </p:nvSpPr>
        <p:spPr>
          <a:xfrm rot="10800000" flipV="1">
            <a:off x="863430" y="1041023"/>
            <a:ext cx="9988062" cy="5632311"/>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Algorithm Development</a:t>
            </a:r>
          </a:p>
          <a:p>
            <a:r>
              <a:rPr lang="en-IN" sz="1400" b="1" dirty="0">
                <a:latin typeface="Arial" panose="020B0604020202020204" pitchFamily="34" charset="0"/>
                <a:cs typeface="Arial" panose="020B0604020202020204" pitchFamily="34" charset="0"/>
              </a:rPr>
              <a:t>Data Collection and Preparation </a:t>
            </a:r>
            <a:r>
              <a:rPr lang="en-IN" sz="1400" dirty="0">
                <a:latin typeface="Arial" panose="020B0604020202020204" pitchFamily="34" charset="0"/>
                <a:cs typeface="Arial" panose="020B0604020202020204" pitchFamily="34" charset="0"/>
              </a:rPr>
              <a:t>:</a:t>
            </a:r>
          </a:p>
          <a:p>
            <a:pPr marL="285750" indent="-285750">
              <a:buFont typeface="Wingdings" panose="05000000000000000000" pitchFamily="2" charset="2"/>
              <a:buChar char="v"/>
            </a:pPr>
            <a:r>
              <a:rPr lang="en-IN" sz="1400" dirty="0">
                <a:latin typeface="Arial" panose="020B0604020202020204" pitchFamily="34" charset="0"/>
                <a:cs typeface="Arial" panose="020B0604020202020204" pitchFamily="34" charset="0"/>
              </a:rPr>
              <a:t> </a:t>
            </a:r>
            <a:r>
              <a:rPr lang="en-IN" sz="1400" b="1" dirty="0">
                <a:latin typeface="Arial" panose="020B0604020202020204" pitchFamily="34" charset="0"/>
                <a:cs typeface="Arial" panose="020B0604020202020204" pitchFamily="34" charset="0"/>
              </a:rPr>
              <a:t>Load Dataset</a:t>
            </a:r>
            <a:r>
              <a:rPr lang="en-IN" sz="1400" dirty="0">
                <a:latin typeface="Arial" panose="020B0604020202020204" pitchFamily="34" charset="0"/>
                <a:cs typeface="Arial" panose="020B0604020202020204" pitchFamily="34" charset="0"/>
              </a:rPr>
              <a:t>: Load the TMDB 5000 Movie Dataset into a suitable data structure, such as a </a:t>
            </a:r>
            <a:r>
              <a:rPr lang="en-IN" sz="1400" dirty="0" err="1">
                <a:latin typeface="Arial" panose="020B0604020202020204" pitchFamily="34" charset="0"/>
                <a:cs typeface="Arial" panose="020B0604020202020204" pitchFamily="34" charset="0"/>
              </a:rPr>
              <a:t>DataFrame</a:t>
            </a:r>
            <a:r>
              <a:rPr lang="en-IN" sz="1400" dirty="0">
                <a:latin typeface="Arial" panose="020B0604020202020204" pitchFamily="34" charset="0"/>
                <a:cs typeface="Arial" panose="020B0604020202020204" pitchFamily="34" charset="0"/>
              </a:rPr>
              <a:t> in Python with Pandas.</a:t>
            </a:r>
          </a:p>
          <a:p>
            <a:pPr marL="285750" indent="-285750">
              <a:buFont typeface="Wingdings" panose="05000000000000000000" pitchFamily="2" charset="2"/>
              <a:buChar char="v"/>
            </a:pPr>
            <a:r>
              <a:rPr lang="en-IN" sz="1400" b="1" dirty="0">
                <a:latin typeface="Arial" panose="020B0604020202020204" pitchFamily="34" charset="0"/>
                <a:cs typeface="Arial" panose="020B0604020202020204" pitchFamily="34" charset="0"/>
              </a:rPr>
              <a:t>Handle Missing Data</a:t>
            </a:r>
            <a:r>
              <a:rPr lang="en-IN" sz="1400" dirty="0">
                <a:latin typeface="Arial" panose="020B0604020202020204" pitchFamily="34" charset="0"/>
                <a:cs typeface="Arial" panose="020B0604020202020204" pitchFamily="34" charset="0"/>
              </a:rPr>
              <a:t>: Identify missing values in the dataset. Apply imputation strategies or drop rows/columns with excessive missing data.</a:t>
            </a:r>
          </a:p>
          <a:p>
            <a:pPr marL="285750" indent="-285750">
              <a:buFont typeface="Wingdings" panose="05000000000000000000" pitchFamily="2" charset="2"/>
              <a:buChar char="v"/>
            </a:pPr>
            <a:r>
              <a:rPr lang="en-IN" sz="1400" b="1" dirty="0">
                <a:latin typeface="Arial" panose="020B0604020202020204" pitchFamily="34" charset="0"/>
                <a:cs typeface="Arial" panose="020B0604020202020204" pitchFamily="34" charset="0"/>
              </a:rPr>
              <a:t>Remove Duplicates</a:t>
            </a:r>
            <a:r>
              <a:rPr lang="en-IN" sz="1400" dirty="0">
                <a:latin typeface="Arial" panose="020B0604020202020204" pitchFamily="34" charset="0"/>
                <a:cs typeface="Arial" panose="020B0604020202020204" pitchFamily="34" charset="0"/>
              </a:rPr>
              <a:t>: Check for duplicate entries and remove them to ensure data integrity.</a:t>
            </a:r>
          </a:p>
          <a:p>
            <a:pPr marL="285750" indent="-285750">
              <a:buFont typeface="Wingdings" panose="05000000000000000000" pitchFamily="2" charset="2"/>
              <a:buChar char="v"/>
            </a:pPr>
            <a:r>
              <a:rPr lang="en-IN" sz="1400" b="1" dirty="0">
                <a:latin typeface="Arial" panose="020B0604020202020204" pitchFamily="34" charset="0"/>
                <a:cs typeface="Arial" panose="020B0604020202020204" pitchFamily="34" charset="0"/>
              </a:rPr>
              <a:t>Outlier Detection</a:t>
            </a:r>
            <a:r>
              <a:rPr lang="en-IN" sz="1400" dirty="0">
                <a:latin typeface="Arial" panose="020B0604020202020204" pitchFamily="34" charset="0"/>
                <a:cs typeface="Arial" panose="020B0604020202020204" pitchFamily="34" charset="0"/>
              </a:rPr>
              <a:t>: Identify and handle outliers in numerical features (e.g., budget, revenue). Consider using techniques like z-scores or interquartile range (IQR).</a:t>
            </a:r>
          </a:p>
          <a:p>
            <a:endParaRPr lang="en-IN"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Exploratory Data Analysis :</a:t>
            </a:r>
          </a:p>
          <a:p>
            <a:pPr marL="285750" indent="-285750">
              <a:buFont typeface="Wingdings" panose="05000000000000000000" pitchFamily="2" charset="2"/>
              <a:buChar char="v"/>
            </a:pPr>
            <a:r>
              <a:rPr lang="en-US" sz="1400" b="1" dirty="0">
                <a:latin typeface="Arial" panose="020B0604020202020204" pitchFamily="34" charset="0"/>
                <a:cs typeface="Arial" panose="020B0604020202020204" pitchFamily="34" charset="0"/>
              </a:rPr>
              <a:t>Summary Statistics</a:t>
            </a:r>
            <a:r>
              <a:rPr lang="en-US" sz="1400" dirty="0">
                <a:latin typeface="Arial" panose="020B0604020202020204" pitchFamily="34" charset="0"/>
                <a:cs typeface="Arial" panose="020B0604020202020204" pitchFamily="34" charset="0"/>
              </a:rPr>
              <a:t>: Compute summary statistics for the key features to understand the data's basic properties. </a:t>
            </a:r>
          </a:p>
          <a:p>
            <a:pPr marL="285750" indent="-285750">
              <a:buFont typeface="Wingdings" panose="05000000000000000000" pitchFamily="2" charset="2"/>
              <a:buChar char="v"/>
            </a:pPr>
            <a:r>
              <a:rPr lang="en-US" sz="1400" b="1" dirty="0">
                <a:latin typeface="Arial" panose="020B0604020202020204" pitchFamily="34" charset="0"/>
                <a:cs typeface="Arial" panose="020B0604020202020204" pitchFamily="34" charset="0"/>
              </a:rPr>
              <a:t>Data Visualization</a:t>
            </a:r>
            <a:r>
              <a:rPr lang="en-US" sz="1400" dirty="0">
                <a:latin typeface="Arial" panose="020B0604020202020204" pitchFamily="34" charset="0"/>
                <a:cs typeface="Arial" panose="020B0604020202020204" pitchFamily="34" charset="0"/>
              </a:rPr>
              <a:t>: Create visualizations (e.g., histograms, scatter plots, box plots) to identify trends and correlations among variables.</a:t>
            </a:r>
          </a:p>
          <a:p>
            <a:pPr marL="285750" indent="-285750">
              <a:buFont typeface="Wingdings" panose="05000000000000000000" pitchFamily="2" charset="2"/>
              <a:buChar char="v"/>
            </a:pPr>
            <a:r>
              <a:rPr lang="en-US" sz="1400" b="1" dirty="0">
                <a:latin typeface="Arial" panose="020B0604020202020204" pitchFamily="34" charset="0"/>
                <a:cs typeface="Arial" panose="020B0604020202020204" pitchFamily="34" charset="0"/>
              </a:rPr>
              <a:t>Correlation Analysis</a:t>
            </a:r>
            <a:r>
              <a:rPr lang="en-US" sz="1400" dirty="0">
                <a:latin typeface="Arial" panose="020B0604020202020204" pitchFamily="34" charset="0"/>
                <a:cs typeface="Arial" panose="020B0604020202020204" pitchFamily="34" charset="0"/>
              </a:rPr>
              <a:t>: Assess the relationships between features using correlation matrices or scatter plots. Identify which features are most closely associated with revenue or ratings.</a:t>
            </a:r>
          </a:p>
          <a:p>
            <a:endParaRPr lang="en-US" sz="14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Model Building and Training </a:t>
            </a:r>
            <a:r>
              <a:rPr lang="en-US" sz="1400" dirty="0">
                <a:latin typeface="Arial" panose="020B0604020202020204" pitchFamily="34" charset="0"/>
                <a:cs typeface="Arial" panose="020B0604020202020204" pitchFamily="34" charset="0"/>
              </a:rPr>
              <a:t>:</a:t>
            </a:r>
          </a:p>
          <a:p>
            <a:pPr marL="285750" indent="-285750">
              <a:buFont typeface="Wingdings" panose="05000000000000000000" pitchFamily="2" charset="2"/>
              <a:buChar char="v"/>
            </a:pPr>
            <a:r>
              <a:rPr lang="en-US" sz="1400" b="1" dirty="0">
                <a:latin typeface="Arial" panose="020B0604020202020204" pitchFamily="34" charset="0"/>
                <a:cs typeface="Arial" panose="020B0604020202020204" pitchFamily="34" charset="0"/>
              </a:rPr>
              <a:t>Model Selection</a:t>
            </a:r>
            <a:r>
              <a:rPr lang="en-US" sz="1400" dirty="0">
                <a:latin typeface="Arial" panose="020B0604020202020204" pitchFamily="34" charset="0"/>
                <a:cs typeface="Arial" panose="020B0604020202020204" pitchFamily="34" charset="0"/>
              </a:rPr>
              <a:t>: Choose a machine learning algorithm for predictive modeling. Common choices include linear regression, decision trees, random forest, or gradient boosting.</a:t>
            </a:r>
          </a:p>
          <a:p>
            <a:pPr marL="285750" indent="-285750">
              <a:buFont typeface="Wingdings" panose="05000000000000000000" pitchFamily="2" charset="2"/>
              <a:buChar char="v"/>
            </a:pPr>
            <a:r>
              <a:rPr lang="en-US" sz="1400" b="1" dirty="0">
                <a:latin typeface="Arial" panose="020B0604020202020204" pitchFamily="34" charset="0"/>
                <a:cs typeface="Arial" panose="020B0604020202020204" pitchFamily="34" charset="0"/>
              </a:rPr>
              <a:t>Data Splitting</a:t>
            </a:r>
            <a:r>
              <a:rPr lang="en-US" sz="1400" dirty="0">
                <a:latin typeface="Arial" panose="020B0604020202020204" pitchFamily="34" charset="0"/>
                <a:cs typeface="Arial" panose="020B0604020202020204" pitchFamily="34" charset="0"/>
              </a:rPr>
              <a:t>: Split the dataset into training and test sets (e.g., 80/20 split) to ensure unbiased model evaluation.</a:t>
            </a:r>
          </a:p>
          <a:p>
            <a:pPr marL="285750" indent="-285750">
              <a:buFont typeface="Wingdings" panose="05000000000000000000" pitchFamily="2" charset="2"/>
              <a:buChar char="v"/>
            </a:pPr>
            <a:r>
              <a:rPr lang="en-US" sz="1400" b="1" dirty="0">
                <a:latin typeface="Arial" panose="020B0604020202020204" pitchFamily="34" charset="0"/>
                <a:cs typeface="Arial" panose="020B0604020202020204" pitchFamily="34" charset="0"/>
              </a:rPr>
              <a:t>Model Training</a:t>
            </a:r>
            <a:r>
              <a:rPr lang="en-US" sz="1400" dirty="0">
                <a:latin typeface="Arial" panose="020B0604020202020204" pitchFamily="34" charset="0"/>
                <a:cs typeface="Arial" panose="020B0604020202020204" pitchFamily="34" charset="0"/>
              </a:rPr>
              <a:t>: Train the chosen model using the training set. Use cross-validation to avoid overfitting and improve model robustness.</a:t>
            </a:r>
          </a:p>
          <a:p>
            <a:pPr marL="285750" indent="-285750">
              <a:buFont typeface="Wingdings" panose="05000000000000000000" pitchFamily="2" charset="2"/>
              <a:buChar char="v"/>
            </a:pPr>
            <a:r>
              <a:rPr lang="en-US" sz="1400" b="1" dirty="0">
                <a:latin typeface="Arial" panose="020B0604020202020204" pitchFamily="34" charset="0"/>
                <a:cs typeface="Arial" panose="020B0604020202020204" pitchFamily="34" charset="0"/>
              </a:rPr>
              <a:t>Hyperparameter Tuning</a:t>
            </a:r>
            <a:r>
              <a:rPr lang="en-US" sz="1400" dirty="0">
                <a:latin typeface="Arial" panose="020B0604020202020204" pitchFamily="34" charset="0"/>
                <a:cs typeface="Arial" panose="020B0604020202020204" pitchFamily="34" charset="0"/>
              </a:rPr>
              <a:t>: Adjust hyperparameters to optimize model performance. Techniques like grid search or random search can be used for tuning</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FB1646-4703-834F-2B67-C18497790EFA}"/>
              </a:ext>
            </a:extLst>
          </p:cNvPr>
          <p:cNvSpPr txBox="1"/>
          <p:nvPr/>
        </p:nvSpPr>
        <p:spPr>
          <a:xfrm>
            <a:off x="805070" y="528579"/>
            <a:ext cx="10793895" cy="5970865"/>
          </a:xfrm>
          <a:prstGeom prst="rect">
            <a:avLst/>
          </a:prstGeom>
          <a:noFill/>
        </p:spPr>
        <p:txBody>
          <a:bodyPr wrap="square">
            <a:spAutoFit/>
          </a:bodyPr>
          <a:lstStyle/>
          <a:p>
            <a:r>
              <a:rPr lang="en-US" sz="2800" b="1" dirty="0">
                <a:latin typeface="Arial" panose="020B0604020202020204" pitchFamily="34" charset="0"/>
                <a:cs typeface="Arial" panose="020B0604020202020204" pitchFamily="34" charset="0"/>
              </a:rPr>
              <a:t>                                            Deployment</a:t>
            </a:r>
          </a:p>
          <a:p>
            <a:endParaRPr lang="en-US"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Objective of Deployment </a:t>
            </a:r>
            <a:r>
              <a:rPr lang="en-US" sz="1400" dirty="0">
                <a:latin typeface="Arial" panose="020B0604020202020204" pitchFamily="34" charset="0"/>
                <a:cs typeface="Arial" panose="020B0604020202020204" pitchFamily="34" charset="0"/>
              </a:rPr>
              <a:t>:</a:t>
            </a:r>
          </a:p>
          <a:p>
            <a:pPr marL="285750" indent="-285750">
              <a:buFont typeface="Wingdings" panose="05000000000000000000" pitchFamily="2" charset="2"/>
              <a:buChar char="Ø"/>
            </a:pPr>
            <a:r>
              <a:rPr lang="en-US" sz="1400" b="1" dirty="0">
                <a:latin typeface="Arial" panose="020B0604020202020204" pitchFamily="34" charset="0"/>
                <a:cs typeface="Arial" panose="020B0604020202020204" pitchFamily="34" charset="0"/>
              </a:rPr>
              <a:t>Define the purpose of deployment</a:t>
            </a:r>
            <a:r>
              <a:rPr lang="en-US" sz="1400" dirty="0">
                <a:latin typeface="Arial" panose="020B0604020202020204" pitchFamily="34" charset="0"/>
                <a:cs typeface="Arial" panose="020B0604020202020204" pitchFamily="34" charset="0"/>
              </a:rPr>
              <a:t>: Is it to provide predictive insights, offer interactive data visualization, or create a decision-making tool for movie producers and stakeholders?</a:t>
            </a:r>
          </a:p>
          <a:p>
            <a:pPr marL="285750" indent="-285750">
              <a:buFont typeface="Wingdings" panose="05000000000000000000" pitchFamily="2" charset="2"/>
              <a:buChar char="Ø"/>
            </a:pPr>
            <a:r>
              <a:rPr lang="en-US" sz="1400" b="1" dirty="0">
                <a:latin typeface="Arial" panose="020B0604020202020204" pitchFamily="34" charset="0"/>
                <a:cs typeface="Arial" panose="020B0604020202020204" pitchFamily="34" charset="0"/>
              </a:rPr>
              <a:t>Identify the end-users</a:t>
            </a:r>
            <a:r>
              <a:rPr lang="en-US" sz="1400" dirty="0">
                <a:latin typeface="Arial" panose="020B0604020202020204" pitchFamily="34" charset="0"/>
                <a:cs typeface="Arial" panose="020B0604020202020204" pitchFamily="34" charset="0"/>
              </a:rPr>
              <a:t>: This could be data scientists, business analysts, or stakeholders in the movie industry</a:t>
            </a:r>
          </a:p>
          <a:p>
            <a:pPr marL="285750" indent="-285750">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Environment Setup </a:t>
            </a:r>
            <a:r>
              <a:rPr lang="en-US" sz="1400" dirty="0">
                <a:latin typeface="Arial" panose="020B0604020202020204" pitchFamily="34" charset="0"/>
                <a:cs typeface="Arial" panose="020B0604020202020204" pitchFamily="34" charset="0"/>
              </a:rPr>
              <a:t>:</a:t>
            </a:r>
          </a:p>
          <a:p>
            <a:pPr marL="285750" indent="-285750">
              <a:buFont typeface="Wingdings" panose="05000000000000000000" pitchFamily="2" charset="2"/>
              <a:buChar char="Ø"/>
            </a:pPr>
            <a:r>
              <a:rPr lang="en-US" sz="1400" b="1" dirty="0">
                <a:latin typeface="Arial" panose="020B0604020202020204" pitchFamily="34" charset="0"/>
                <a:cs typeface="Arial" panose="020B0604020202020204" pitchFamily="34" charset="0"/>
              </a:rPr>
              <a:t>Hosting Platform</a:t>
            </a:r>
            <a:r>
              <a:rPr lang="en-US" sz="1400" dirty="0">
                <a:latin typeface="Arial" panose="020B0604020202020204" pitchFamily="34" charset="0"/>
                <a:cs typeface="Arial" panose="020B0604020202020204" pitchFamily="34" charset="0"/>
              </a:rPr>
              <a:t>: Choose a platform for deployment, such as a cloud service (e.g., AWS, Google Cloud, Azure) or an on-premises server, based on scalability and cost considerations. </a:t>
            </a:r>
          </a:p>
          <a:p>
            <a:pPr marL="285750" indent="-285750">
              <a:buFont typeface="Wingdings" panose="05000000000000000000" pitchFamily="2" charset="2"/>
              <a:buChar char="Ø"/>
            </a:pPr>
            <a:r>
              <a:rPr lang="en-US" sz="1400" b="1" dirty="0">
                <a:latin typeface="Arial" panose="020B0604020202020204" pitchFamily="34" charset="0"/>
                <a:cs typeface="Arial" panose="020B0604020202020204" pitchFamily="34" charset="0"/>
              </a:rPr>
              <a:t>Development Environment</a:t>
            </a:r>
            <a:r>
              <a:rPr lang="en-US" sz="1400" dirty="0">
                <a:latin typeface="Arial" panose="020B0604020202020204" pitchFamily="34" charset="0"/>
                <a:cs typeface="Arial" panose="020B0604020202020204" pitchFamily="34" charset="0"/>
              </a:rPr>
              <a:t>: Ensure your development environment supports the tools and libraries used for analysis and modeling. Use containers (e.g., Docker) for consistent deployment across environments. </a:t>
            </a:r>
          </a:p>
          <a:p>
            <a:pPr marL="285750" indent="-285750">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Model Deployment</a:t>
            </a:r>
          </a:p>
          <a:p>
            <a:pPr marL="285750" indent="-285750">
              <a:buFont typeface="Wingdings" panose="05000000000000000000" pitchFamily="2" charset="2"/>
              <a:buChar char="Ø"/>
            </a:pPr>
            <a:r>
              <a:rPr lang="en-US" sz="1400" b="1" dirty="0">
                <a:latin typeface="Arial" panose="020B0604020202020204" pitchFamily="34" charset="0"/>
                <a:cs typeface="Arial" panose="020B0604020202020204" pitchFamily="34" charset="0"/>
              </a:rPr>
              <a:t>Model Serialization</a:t>
            </a:r>
            <a:r>
              <a:rPr lang="en-US" sz="1400" dirty="0">
                <a:latin typeface="Arial" panose="020B0604020202020204" pitchFamily="34" charset="0"/>
                <a:cs typeface="Arial" panose="020B0604020202020204" pitchFamily="34" charset="0"/>
              </a:rPr>
              <a:t>: If deploying a predictive model, serialize the model (e.g., with Pickle or </a:t>
            </a:r>
            <a:r>
              <a:rPr lang="en-US" sz="1400" dirty="0" err="1">
                <a:latin typeface="Arial" panose="020B0604020202020204" pitchFamily="34" charset="0"/>
                <a:cs typeface="Arial" panose="020B0604020202020204" pitchFamily="34" charset="0"/>
              </a:rPr>
              <a:t>Joblib</a:t>
            </a:r>
            <a:r>
              <a:rPr lang="en-US" sz="1400" dirty="0">
                <a:latin typeface="Arial" panose="020B0604020202020204" pitchFamily="34" charset="0"/>
                <a:cs typeface="Arial" panose="020B0604020202020204" pitchFamily="34" charset="0"/>
              </a:rPr>
              <a:t>) to save its state for later use. </a:t>
            </a:r>
          </a:p>
          <a:p>
            <a:pPr marL="285750" indent="-285750">
              <a:buFont typeface="Wingdings" panose="05000000000000000000" pitchFamily="2" charset="2"/>
              <a:buChar char="Ø"/>
            </a:pPr>
            <a:r>
              <a:rPr lang="en-US" sz="1400" b="1" dirty="0">
                <a:latin typeface="Arial" panose="020B0604020202020204" pitchFamily="34" charset="0"/>
                <a:cs typeface="Arial" panose="020B0604020202020204" pitchFamily="34" charset="0"/>
              </a:rPr>
              <a:t>API Development</a:t>
            </a:r>
            <a:r>
              <a:rPr lang="en-US" sz="1400" dirty="0">
                <a:latin typeface="Arial" panose="020B0604020202020204" pitchFamily="34" charset="0"/>
                <a:cs typeface="Arial" panose="020B0604020202020204" pitchFamily="34" charset="0"/>
              </a:rPr>
              <a:t>: Create an API to allow other applications to interact with the model. Frameworks like Flask or </a:t>
            </a:r>
            <a:r>
              <a:rPr lang="en-US" sz="1400" dirty="0" err="1">
                <a:latin typeface="Arial" panose="020B0604020202020204" pitchFamily="34" charset="0"/>
                <a:cs typeface="Arial" panose="020B0604020202020204" pitchFamily="34" charset="0"/>
              </a:rPr>
              <a:t>FastAPI</a:t>
            </a:r>
            <a:r>
              <a:rPr lang="en-US" sz="1400" dirty="0">
                <a:latin typeface="Arial" panose="020B0604020202020204" pitchFamily="34" charset="0"/>
                <a:cs typeface="Arial" panose="020B0604020202020204" pitchFamily="34" charset="0"/>
              </a:rPr>
              <a:t> are suitable for building RESTful APIs. </a:t>
            </a:r>
          </a:p>
          <a:p>
            <a:pPr marL="285750" indent="-285750">
              <a:buFont typeface="Wingdings" panose="05000000000000000000" pitchFamily="2" charset="2"/>
              <a:buChar char="Ø"/>
            </a:pPr>
            <a:r>
              <a:rPr lang="en-US" sz="1400" b="1" dirty="0">
                <a:latin typeface="Arial" panose="020B0604020202020204" pitchFamily="34" charset="0"/>
                <a:cs typeface="Arial" panose="020B0604020202020204" pitchFamily="34" charset="0"/>
              </a:rPr>
              <a:t>Endpoints and Operations</a:t>
            </a:r>
            <a:r>
              <a:rPr lang="en-US" sz="1400" dirty="0">
                <a:latin typeface="Arial" panose="020B0604020202020204" pitchFamily="34" charset="0"/>
                <a:cs typeface="Arial" panose="020B0604020202020204" pitchFamily="34" charset="0"/>
              </a:rPr>
              <a:t>: Define endpoints for common operations, such as predicting movie revenue based on input attributes or fetching movie insights. </a:t>
            </a:r>
          </a:p>
          <a:p>
            <a:endParaRPr lang="en-US" sz="14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Data Management</a:t>
            </a:r>
          </a:p>
          <a:p>
            <a:pPr marL="285750" indent="-285750">
              <a:buFont typeface="Wingdings" panose="05000000000000000000" pitchFamily="2" charset="2"/>
              <a:buChar char="Ø"/>
            </a:pP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Data Storage</a:t>
            </a:r>
            <a:r>
              <a:rPr lang="en-US" sz="1400" dirty="0">
                <a:latin typeface="Arial" panose="020B0604020202020204" pitchFamily="34" charset="0"/>
                <a:cs typeface="Arial" panose="020B0604020202020204" pitchFamily="34" charset="0"/>
              </a:rPr>
              <a:t>: Determine where the dataset will be stored and how it will be accessed. This could be a database, a cloud-based storage service, or a simple file system. </a:t>
            </a:r>
          </a:p>
          <a:p>
            <a:pPr marL="285750" indent="-285750">
              <a:buFont typeface="Wingdings" panose="05000000000000000000" pitchFamily="2" charset="2"/>
              <a:buChar char="Ø"/>
            </a:pPr>
            <a:r>
              <a:rPr lang="en-US" sz="1400" b="1" dirty="0">
                <a:latin typeface="Arial" panose="020B0604020202020204" pitchFamily="34" charset="0"/>
                <a:cs typeface="Arial" panose="020B0604020202020204" pitchFamily="34" charset="0"/>
              </a:rPr>
              <a:t>Data Security</a:t>
            </a:r>
            <a:r>
              <a:rPr lang="en-US" sz="1400" dirty="0">
                <a:latin typeface="Arial" panose="020B0604020202020204" pitchFamily="34" charset="0"/>
                <a:cs typeface="Arial" panose="020B0604020202020204" pitchFamily="34" charset="0"/>
              </a:rPr>
              <a:t>: Implement data security measures to protect sensitive information. Use encryption for data in transit and at rest, and set access controls. Data Updates: Establish a process for updating the dataset as new movies are released or additional data is collected. </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2554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7" name="Content Placeholder 6">
            <a:extLst>
              <a:ext uri="{FF2B5EF4-FFF2-40B4-BE49-F238E27FC236}">
                <a16:creationId xmlns:a16="http://schemas.microsoft.com/office/drawing/2014/main" id="{EF82597B-2D57-652E-5F23-9EAD318B6F72}"/>
              </a:ext>
            </a:extLst>
          </p:cNvPr>
          <p:cNvPicPr>
            <a:picLocks noGrp="1" noChangeAspect="1"/>
          </p:cNvPicPr>
          <p:nvPr>
            <p:ph idx="1"/>
          </p:nvPr>
        </p:nvPicPr>
        <p:blipFill>
          <a:blip r:embed="rId3"/>
          <a:stretch>
            <a:fillRect/>
          </a:stretch>
        </p:blipFill>
        <p:spPr>
          <a:xfrm>
            <a:off x="581192" y="1232452"/>
            <a:ext cx="4935025" cy="2643323"/>
          </a:xfrm>
        </p:spPr>
      </p:pic>
      <p:pic>
        <p:nvPicPr>
          <p:cNvPr id="11" name="Picture 10">
            <a:extLst>
              <a:ext uri="{FF2B5EF4-FFF2-40B4-BE49-F238E27FC236}">
                <a16:creationId xmlns:a16="http://schemas.microsoft.com/office/drawing/2014/main" id="{129B3C0E-474F-0108-FA38-08661DA44CAA}"/>
              </a:ext>
            </a:extLst>
          </p:cNvPr>
          <p:cNvPicPr>
            <a:picLocks noChangeAspect="1"/>
          </p:cNvPicPr>
          <p:nvPr/>
        </p:nvPicPr>
        <p:blipFill>
          <a:blip r:embed="rId4"/>
          <a:stretch>
            <a:fillRect/>
          </a:stretch>
        </p:blipFill>
        <p:spPr>
          <a:xfrm>
            <a:off x="6358906" y="1232452"/>
            <a:ext cx="4935026" cy="2643323"/>
          </a:xfrm>
          <a:prstGeom prst="rect">
            <a:avLst/>
          </a:prstGeom>
        </p:spPr>
      </p:pic>
      <p:pic>
        <p:nvPicPr>
          <p:cNvPr id="14" name="Picture 13">
            <a:extLst>
              <a:ext uri="{FF2B5EF4-FFF2-40B4-BE49-F238E27FC236}">
                <a16:creationId xmlns:a16="http://schemas.microsoft.com/office/drawing/2014/main" id="{830A170D-9DF5-BB6F-5659-C59C42FA954D}"/>
              </a:ext>
            </a:extLst>
          </p:cNvPr>
          <p:cNvPicPr>
            <a:picLocks noChangeAspect="1"/>
          </p:cNvPicPr>
          <p:nvPr/>
        </p:nvPicPr>
        <p:blipFill>
          <a:blip r:embed="rId5"/>
          <a:stretch>
            <a:fillRect/>
          </a:stretch>
        </p:blipFill>
        <p:spPr>
          <a:xfrm>
            <a:off x="581192" y="4045502"/>
            <a:ext cx="4935025" cy="2643323"/>
          </a:xfrm>
          <a:prstGeom prst="rect">
            <a:avLst/>
          </a:prstGeom>
        </p:spPr>
      </p:pic>
      <p:pic>
        <p:nvPicPr>
          <p:cNvPr id="16" name="Picture 15">
            <a:extLst>
              <a:ext uri="{FF2B5EF4-FFF2-40B4-BE49-F238E27FC236}">
                <a16:creationId xmlns:a16="http://schemas.microsoft.com/office/drawing/2014/main" id="{5F820655-34BF-CD90-F293-3F8DC9470AA0}"/>
              </a:ext>
            </a:extLst>
          </p:cNvPr>
          <p:cNvPicPr>
            <a:picLocks noChangeAspect="1"/>
          </p:cNvPicPr>
          <p:nvPr/>
        </p:nvPicPr>
        <p:blipFill>
          <a:blip r:embed="rId6"/>
          <a:stretch>
            <a:fillRect/>
          </a:stretch>
        </p:blipFill>
        <p:spPr>
          <a:xfrm>
            <a:off x="6358906" y="4045502"/>
            <a:ext cx="4935025" cy="264332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25B5C99-1B74-CC72-98A4-5BE8F0BFFDAA}"/>
              </a:ext>
            </a:extLst>
          </p:cNvPr>
          <p:cNvPicPr>
            <a:picLocks noGrp="1" noChangeAspect="1"/>
          </p:cNvPicPr>
          <p:nvPr>
            <p:ph idx="1"/>
          </p:nvPr>
        </p:nvPicPr>
        <p:blipFill>
          <a:blip r:embed="rId3"/>
          <a:stretch>
            <a:fillRect/>
          </a:stretch>
        </p:blipFill>
        <p:spPr>
          <a:xfrm>
            <a:off x="1117020" y="854487"/>
            <a:ext cx="4458831" cy="2388261"/>
          </a:xfrm>
        </p:spPr>
      </p:pic>
      <p:pic>
        <p:nvPicPr>
          <p:cNvPr id="10" name="Picture 9">
            <a:extLst>
              <a:ext uri="{FF2B5EF4-FFF2-40B4-BE49-F238E27FC236}">
                <a16:creationId xmlns:a16="http://schemas.microsoft.com/office/drawing/2014/main" id="{EBE3C110-FEB8-F8F9-2CC1-E518FA5376C0}"/>
              </a:ext>
            </a:extLst>
          </p:cNvPr>
          <p:cNvPicPr>
            <a:picLocks noChangeAspect="1"/>
          </p:cNvPicPr>
          <p:nvPr/>
        </p:nvPicPr>
        <p:blipFill>
          <a:blip r:embed="rId4"/>
          <a:stretch>
            <a:fillRect/>
          </a:stretch>
        </p:blipFill>
        <p:spPr>
          <a:xfrm>
            <a:off x="6473687" y="854488"/>
            <a:ext cx="4458831" cy="2388261"/>
          </a:xfrm>
          <a:prstGeom prst="rect">
            <a:avLst/>
          </a:prstGeom>
        </p:spPr>
      </p:pic>
      <p:pic>
        <p:nvPicPr>
          <p:cNvPr id="13" name="Picture 12">
            <a:extLst>
              <a:ext uri="{FF2B5EF4-FFF2-40B4-BE49-F238E27FC236}">
                <a16:creationId xmlns:a16="http://schemas.microsoft.com/office/drawing/2014/main" id="{426601EE-D619-14E9-B62B-8CFF8FA18F03}"/>
              </a:ext>
            </a:extLst>
          </p:cNvPr>
          <p:cNvPicPr>
            <a:picLocks noChangeAspect="1"/>
          </p:cNvPicPr>
          <p:nvPr/>
        </p:nvPicPr>
        <p:blipFill>
          <a:blip r:embed="rId5"/>
          <a:stretch>
            <a:fillRect/>
          </a:stretch>
        </p:blipFill>
        <p:spPr>
          <a:xfrm>
            <a:off x="1117020" y="3615253"/>
            <a:ext cx="4458831" cy="2388261"/>
          </a:xfrm>
          <a:prstGeom prst="rect">
            <a:avLst/>
          </a:prstGeom>
        </p:spPr>
      </p:pic>
      <p:pic>
        <p:nvPicPr>
          <p:cNvPr id="15" name="Picture 14">
            <a:extLst>
              <a:ext uri="{FF2B5EF4-FFF2-40B4-BE49-F238E27FC236}">
                <a16:creationId xmlns:a16="http://schemas.microsoft.com/office/drawing/2014/main" id="{5381F4E7-15BA-D631-BFA1-8EE190224E27}"/>
              </a:ext>
            </a:extLst>
          </p:cNvPr>
          <p:cNvPicPr>
            <a:picLocks noChangeAspect="1"/>
          </p:cNvPicPr>
          <p:nvPr/>
        </p:nvPicPr>
        <p:blipFill>
          <a:blip r:embed="rId6"/>
          <a:stretch>
            <a:fillRect/>
          </a:stretch>
        </p:blipFill>
        <p:spPr>
          <a:xfrm>
            <a:off x="6473687" y="3615253"/>
            <a:ext cx="4458829" cy="238826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351</TotalTime>
  <Words>2039</Words>
  <Application>Microsoft Office PowerPoint</Application>
  <PresentationFormat>Widescreen</PresentationFormat>
  <Paragraphs>115</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Aptos</vt:lpstr>
      <vt:lpstr>Arial</vt:lpstr>
      <vt:lpstr>Calibri</vt:lpstr>
      <vt:lpstr>Calibri Light</vt:lpstr>
      <vt:lpstr>Franklin Gothic Book</vt:lpstr>
      <vt:lpstr>Franklin Gothic Demi</vt:lpstr>
      <vt:lpstr>Wingdings</vt:lpstr>
      <vt:lpstr>Wingdings 2</vt:lpstr>
      <vt:lpstr>DividendVTI</vt:lpstr>
      <vt:lpstr>TMDB 5000 Movie Dataset</vt:lpstr>
      <vt:lpstr>OUTLINE</vt:lpstr>
      <vt:lpstr>Problem Statement</vt:lpstr>
      <vt:lpstr>Proposed Solution</vt:lpstr>
      <vt:lpstr>System  Approach</vt:lpstr>
      <vt:lpstr>Algorithm &amp; Deployment</vt:lpstr>
      <vt:lpstr>PowerPoint Presentation</vt:lpstr>
      <vt:lpstr>Result</vt:lpstr>
      <vt:lpstr>PowerPoint Presentation</vt:lpstr>
      <vt:lpstr>PowerPoint Presentation</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MUTHU SIVA S</cp:lastModifiedBy>
  <cp:revision>54</cp:revision>
  <dcterms:created xsi:type="dcterms:W3CDTF">2021-05-26T16:50:10Z</dcterms:created>
  <dcterms:modified xsi:type="dcterms:W3CDTF">2024-04-22T14:30:49Z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