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
      <p:font typeface="Average"/>
      <p:regular r:id="rId31"/>
    </p:embeddedFont>
    <p:embeddedFont>
      <p:font typeface="Playfair Display ExtraBold"/>
      <p:bold r:id="rId32"/>
      <p:boldItalic r:id="rId33"/>
    </p:embeddedFont>
    <p:embeddedFont>
      <p:font typeface="Playfair Display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PlayfairDisplayExtraBold-boldItalic.fntdata"/><Relationship Id="rId10" Type="http://schemas.openxmlformats.org/officeDocument/2006/relationships/slide" Target="slides/slide5.xml"/><Relationship Id="rId32" Type="http://schemas.openxmlformats.org/officeDocument/2006/relationships/font" Target="fonts/PlayfairDisplayExtraBold-bold.fntdata"/><Relationship Id="rId13" Type="http://schemas.openxmlformats.org/officeDocument/2006/relationships/slide" Target="slides/slide8.xml"/><Relationship Id="rId35" Type="http://schemas.openxmlformats.org/officeDocument/2006/relationships/font" Target="fonts/PlayfairDisplaySemiBold-bold.fntdata"/><Relationship Id="rId12" Type="http://schemas.openxmlformats.org/officeDocument/2006/relationships/slide" Target="slides/slide7.xml"/><Relationship Id="rId34" Type="http://schemas.openxmlformats.org/officeDocument/2006/relationships/font" Target="fonts/PlayfairDisplaySemiBold-regular.fntdata"/><Relationship Id="rId15" Type="http://schemas.openxmlformats.org/officeDocument/2006/relationships/slide" Target="slides/slide10.xml"/><Relationship Id="rId37" Type="http://schemas.openxmlformats.org/officeDocument/2006/relationships/font" Target="fonts/PlayfairDisplaySemiBold-boldItalic.fntdata"/><Relationship Id="rId14" Type="http://schemas.openxmlformats.org/officeDocument/2006/relationships/slide" Target="slides/slide9.xml"/><Relationship Id="rId36" Type="http://schemas.openxmlformats.org/officeDocument/2006/relationships/font" Target="fonts/PlayfairDisplaySemi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e3ac4df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e3ac4dfa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e3ac4dfa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e3ac4dfa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e3ac4df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e3ac4df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e3ac4df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e3ac4df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e3ac4dfa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e3ac4dfa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e3ac4dfa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e3ac4dfa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ed70f84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ed70f84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ed70f841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ed70f841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27a707a5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27a707a5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27a707a5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27a707a5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27a707a5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27a707a5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27a707a5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27a707a5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d2a7d4a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d2a7d4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e3ac4df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e3ac4df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e3ac4df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e3ac4df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e3ac4df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e3ac4df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311700" y="744575"/>
            <a:ext cx="8520600" cy="692400"/>
          </a:xfrm>
          <a:prstGeom prst="rect">
            <a:avLst/>
          </a:prstGeom>
        </p:spPr>
        <p:txBody>
          <a:bodyPr anchorCtr="0" anchor="b" bIns="91425" lIns="91425" spcFirstLastPara="1" rIns="91425" wrap="square" tIns="91425">
            <a:normAutofit fontScale="90000"/>
          </a:bodyPr>
          <a:lstStyle/>
          <a:p>
            <a:pPr indent="0" lvl="0" marL="0" rtl="0" algn="l">
              <a:spcBef>
                <a:spcPts val="1000"/>
              </a:spcBef>
              <a:spcAft>
                <a:spcPts val="0"/>
              </a:spcAft>
              <a:buNone/>
            </a:pPr>
            <a:r>
              <a:t/>
            </a:r>
            <a:endParaRPr sz="2200">
              <a:solidFill>
                <a:srgbClr val="000000"/>
              </a:solidFill>
              <a:latin typeface="Arial"/>
              <a:ea typeface="Arial"/>
              <a:cs typeface="Arial"/>
              <a:sym typeface="Arial"/>
            </a:endParaRPr>
          </a:p>
          <a:p>
            <a:pPr indent="0" lvl="0" marL="0" rtl="0" algn="l">
              <a:spcBef>
                <a:spcPts val="1000"/>
              </a:spcBef>
              <a:spcAft>
                <a:spcPts val="0"/>
              </a:spcAft>
              <a:buNone/>
            </a:pPr>
            <a:r>
              <a:rPr lang="en-GB"/>
              <a:t>Telangana Growth </a:t>
            </a:r>
            <a:r>
              <a:rPr lang="en-GB"/>
              <a:t>Analysis </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GB" sz="2200">
                <a:solidFill>
                  <a:schemeClr val="dk1"/>
                </a:solidFill>
                <a:latin typeface="Average"/>
                <a:ea typeface="Average"/>
                <a:cs typeface="Average"/>
                <a:sym typeface="Average"/>
              </a:rPr>
              <a:t>Stamp Registration, Transportation and Ts-Ipass </a:t>
            </a:r>
            <a:endParaRPr sz="2200">
              <a:solidFill>
                <a:srgbClr val="000000"/>
              </a:solidFill>
              <a:latin typeface="Average"/>
              <a:ea typeface="Average"/>
              <a:cs typeface="Average"/>
              <a:sym typeface="Average"/>
            </a:endParaRPr>
          </a:p>
          <a:p>
            <a:pPr indent="0" lvl="0" marL="0" rtl="0" algn="l">
              <a:spcBef>
                <a:spcPts val="1000"/>
              </a:spcBef>
              <a:spcAft>
                <a:spcPts val="0"/>
              </a:spcAft>
              <a:buNone/>
            </a:pPr>
            <a:r>
              <a:t/>
            </a:r>
            <a:endParaRPr/>
          </a:p>
        </p:txBody>
      </p:sp>
      <p:pic>
        <p:nvPicPr>
          <p:cNvPr id="70" name="Google Shape;70;p13"/>
          <p:cNvPicPr preferRelativeResize="0"/>
          <p:nvPr/>
        </p:nvPicPr>
        <p:blipFill>
          <a:blip r:embed="rId3">
            <a:alphaModFix/>
          </a:blip>
          <a:stretch>
            <a:fillRect/>
          </a:stretch>
        </p:blipFill>
        <p:spPr>
          <a:xfrm>
            <a:off x="7660225" y="283325"/>
            <a:ext cx="1274100" cy="127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141200" y="82575"/>
            <a:ext cx="8865900" cy="66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1955">
                <a:solidFill>
                  <a:srgbClr val="000000"/>
                </a:solidFill>
                <a:latin typeface="Playfair Display SemiBold"/>
                <a:ea typeface="Playfair Display SemiBold"/>
                <a:cs typeface="Playfair Display SemiBold"/>
                <a:sym typeface="Playfair Display SemiBold"/>
              </a:rPr>
              <a:t>Are there any districts with a predominant preference for a specific vehicle clas</a:t>
            </a:r>
            <a:r>
              <a:rPr b="0" lang="en-GB" sz="1733">
                <a:solidFill>
                  <a:srgbClr val="000000"/>
                </a:solidFill>
                <a:latin typeface="Playfair Display SemiBold"/>
                <a:ea typeface="Playfair Display SemiBold"/>
                <a:cs typeface="Playfair Display SemiBold"/>
                <a:sym typeface="Playfair Display SemiBold"/>
              </a:rPr>
              <a:t>s?</a:t>
            </a:r>
            <a:r>
              <a:rPr b="0" lang="en-GB" sz="1400">
                <a:solidFill>
                  <a:srgbClr val="000000"/>
                </a:solidFill>
                <a:latin typeface="Arial"/>
                <a:ea typeface="Arial"/>
                <a:cs typeface="Arial"/>
                <a:sym typeface="Arial"/>
              </a:rPr>
              <a:t> </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3" name="Google Shape;133;p22"/>
          <p:cNvSpPr txBox="1"/>
          <p:nvPr>
            <p:ph idx="1" type="body"/>
          </p:nvPr>
        </p:nvSpPr>
        <p:spPr>
          <a:xfrm>
            <a:off x="141050" y="606900"/>
            <a:ext cx="8865900" cy="430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The number of people using motorcycles and motor cars are higher in the districts of Rangareddy, Medchal Malkajgiri and hyderabad as compared to the others. In hyderabad alone the count of motor cycles for the Year 2022 have crossed 2 lakhs.</a:t>
            </a:r>
            <a:endParaRPr sz="1400"/>
          </a:p>
        </p:txBody>
      </p:sp>
      <p:pic>
        <p:nvPicPr>
          <p:cNvPr id="134" name="Google Shape;134;p22"/>
          <p:cNvPicPr preferRelativeResize="0"/>
          <p:nvPr/>
        </p:nvPicPr>
        <p:blipFill>
          <a:blip r:embed="rId3">
            <a:alphaModFix/>
          </a:blip>
          <a:stretch>
            <a:fillRect/>
          </a:stretch>
        </p:blipFill>
        <p:spPr>
          <a:xfrm>
            <a:off x="415700" y="1468325"/>
            <a:ext cx="7966151" cy="350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228450" y="110575"/>
            <a:ext cx="86913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1622">
                <a:solidFill>
                  <a:srgbClr val="000000"/>
                </a:solidFill>
                <a:latin typeface="Playfair Display SemiBold"/>
                <a:ea typeface="Playfair Display SemiBold"/>
                <a:cs typeface="Playfair Display SemiBold"/>
                <a:sym typeface="Playfair Display SemiBold"/>
              </a:rPr>
              <a:t>List down the top 3 and bottom 3 districts that have shown the highest </a:t>
            </a:r>
            <a:r>
              <a:rPr b="0" lang="en-GB" sz="1622">
                <a:solidFill>
                  <a:srgbClr val="000000"/>
                </a:solidFill>
                <a:latin typeface="Playfair Display SemiBold"/>
                <a:ea typeface="Playfair Display SemiBold"/>
                <a:cs typeface="Playfair Display SemiBold"/>
                <a:sym typeface="Playfair Display SemiBold"/>
              </a:rPr>
              <a:t>a</a:t>
            </a:r>
            <a:r>
              <a:rPr b="0" lang="en-GB" sz="1622">
                <a:solidFill>
                  <a:srgbClr val="000000"/>
                </a:solidFill>
                <a:latin typeface="Playfair Display SemiBold"/>
                <a:ea typeface="Playfair Display SemiBold"/>
                <a:cs typeface="Playfair Display SemiBold"/>
                <a:sym typeface="Playfair Display SemiBold"/>
              </a:rPr>
              <a:t>nd lowest vehicle sales growth during FY 2022</a:t>
            </a:r>
            <a:r>
              <a:rPr b="0" lang="en-GB" sz="1400">
                <a:solidFill>
                  <a:srgbClr val="000000"/>
                </a:solidFill>
                <a:latin typeface="Arial"/>
                <a:ea typeface="Arial"/>
                <a:cs typeface="Arial"/>
                <a:sym typeface="Arial"/>
              </a:rPr>
              <a:t> </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0" name="Google Shape;140;p23"/>
          <p:cNvSpPr txBox="1"/>
          <p:nvPr>
            <p:ph idx="1" type="body"/>
          </p:nvPr>
        </p:nvSpPr>
        <p:spPr>
          <a:xfrm>
            <a:off x="149400" y="606900"/>
            <a:ext cx="8830500" cy="426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In District Kumurambheem Asifabad is the lowest Vehicle Sale compare to Year 2021 and 2022 and There is Increase in Vehicle sale in Year 2022</a:t>
            </a:r>
            <a:endParaRPr sz="1400"/>
          </a:p>
        </p:txBody>
      </p:sp>
      <p:pic>
        <p:nvPicPr>
          <p:cNvPr id="141" name="Google Shape;141;p23"/>
          <p:cNvPicPr preferRelativeResize="0"/>
          <p:nvPr/>
        </p:nvPicPr>
        <p:blipFill>
          <a:blip r:embed="rId3">
            <a:alphaModFix/>
          </a:blip>
          <a:stretch>
            <a:fillRect/>
          </a:stretch>
        </p:blipFill>
        <p:spPr>
          <a:xfrm>
            <a:off x="640425" y="1347875"/>
            <a:ext cx="7315750" cy="339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95050"/>
            <a:ext cx="8520600" cy="6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1779">
                <a:solidFill>
                  <a:schemeClr val="dk2"/>
                </a:solidFill>
                <a:latin typeface="Playfair Display SemiBold"/>
                <a:ea typeface="Playfair Display SemiBold"/>
                <a:cs typeface="Playfair Display SemiBold"/>
                <a:sym typeface="Playfair Display SemiBold"/>
              </a:rPr>
              <a:t>Telangana State Industrial Project Approval and Self-Certification System Ts-ipass</a:t>
            </a:r>
            <a:endParaRPr b="0" sz="580">
              <a:solidFill>
                <a:schemeClr val="dk2"/>
              </a:solidFill>
              <a:latin typeface="Playfair Display SemiBold"/>
              <a:ea typeface="Playfair Display SemiBold"/>
              <a:cs typeface="Playfair Display SemiBold"/>
              <a:sym typeface="Playfair Display SemiBold"/>
            </a:endParaRPr>
          </a:p>
        </p:txBody>
      </p:sp>
      <p:sp>
        <p:nvSpPr>
          <p:cNvPr id="147" name="Google Shape;147;p24"/>
          <p:cNvSpPr txBox="1"/>
          <p:nvPr>
            <p:ph idx="1" type="body"/>
          </p:nvPr>
        </p:nvSpPr>
        <p:spPr>
          <a:xfrm>
            <a:off x="136925" y="769150"/>
            <a:ext cx="8892900" cy="42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pic>
        <p:nvPicPr>
          <p:cNvPr id="148" name="Google Shape;148;p24"/>
          <p:cNvPicPr preferRelativeResize="0"/>
          <p:nvPr/>
        </p:nvPicPr>
        <p:blipFill>
          <a:blip r:embed="rId3">
            <a:alphaModFix/>
          </a:blip>
          <a:stretch>
            <a:fillRect/>
          </a:stretch>
        </p:blipFill>
        <p:spPr>
          <a:xfrm>
            <a:off x="398475" y="881550"/>
            <a:ext cx="8347051" cy="400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0"/>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1844">
                <a:solidFill>
                  <a:srgbClr val="000000"/>
                </a:solidFill>
                <a:latin typeface="Playfair Display SemiBold"/>
                <a:ea typeface="Playfair Display SemiBold"/>
                <a:cs typeface="Playfair Display SemiBold"/>
                <a:sym typeface="Playfair Display SemiBold"/>
              </a:rPr>
              <a:t>List down the top 5 sectors that have witnessed the most significant investments in FY 2022.</a:t>
            </a:r>
            <a:endParaRPr b="0" sz="1844">
              <a:solidFill>
                <a:srgbClr val="000000"/>
              </a:solidFill>
              <a:latin typeface="Playfair Display SemiBold"/>
              <a:ea typeface="Playfair Display SemiBold"/>
              <a:cs typeface="Playfair Display SemiBold"/>
              <a:sym typeface="Playfair Display SemiBold"/>
            </a:endParaRPr>
          </a:p>
          <a:p>
            <a:pPr indent="0" lvl="0" marL="0" rtl="0" algn="l">
              <a:spcBef>
                <a:spcPts val="0"/>
              </a:spcBef>
              <a:spcAft>
                <a:spcPts val="0"/>
              </a:spcAft>
              <a:buNone/>
            </a:pPr>
            <a:r>
              <a:t/>
            </a:r>
            <a:endParaRPr/>
          </a:p>
        </p:txBody>
      </p:sp>
      <p:sp>
        <p:nvSpPr>
          <p:cNvPr id="154" name="Google Shape;154;p25"/>
          <p:cNvSpPr txBox="1"/>
          <p:nvPr>
            <p:ph idx="1" type="body"/>
          </p:nvPr>
        </p:nvSpPr>
        <p:spPr>
          <a:xfrm>
            <a:off x="0" y="618200"/>
            <a:ext cx="9144000" cy="44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Beverages, Plastic and Rubber, Pharmaceuticals and Chemicals, Real Estate,Industrial Parks and IT Buildings, Solar and Other Renewable Energy, Engineering have witnessed the most significant investments Year 2022.</a:t>
            </a:r>
            <a:endParaRPr sz="1400"/>
          </a:p>
        </p:txBody>
      </p:sp>
      <p:sp>
        <p:nvSpPr>
          <p:cNvPr id="155" name="Google Shape;155;p25"/>
          <p:cNvSpPr txBox="1"/>
          <p:nvPr/>
        </p:nvSpPr>
        <p:spPr>
          <a:xfrm>
            <a:off x="202500" y="1326913"/>
            <a:ext cx="8406000" cy="64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latin typeface="Playfair Display SemiBold"/>
                <a:ea typeface="Playfair Display SemiBold"/>
                <a:cs typeface="Playfair Display SemiBold"/>
                <a:sym typeface="Playfair Display SemiBold"/>
              </a:rPr>
              <a:t>List down the top 3 districts that have attracted the most significant</a:t>
            </a:r>
            <a:endParaRPr sz="1600">
              <a:latin typeface="Playfair Display SemiBold"/>
              <a:ea typeface="Playfair Display SemiBold"/>
              <a:cs typeface="Playfair Display SemiBold"/>
              <a:sym typeface="Playfair Display SemiBold"/>
            </a:endParaRPr>
          </a:p>
          <a:p>
            <a:pPr indent="0" lvl="0" marL="0" rtl="0" algn="ctr">
              <a:spcBef>
                <a:spcPts val="0"/>
              </a:spcBef>
              <a:spcAft>
                <a:spcPts val="0"/>
              </a:spcAft>
              <a:buNone/>
            </a:pPr>
            <a:r>
              <a:rPr lang="en-GB" sz="1600">
                <a:latin typeface="Playfair Display SemiBold"/>
                <a:ea typeface="Playfair Display SemiBold"/>
                <a:cs typeface="Playfair Display SemiBold"/>
                <a:sym typeface="Playfair Display SemiBold"/>
              </a:rPr>
              <a:t>sector investments during FY 2019 to 2022?</a:t>
            </a:r>
            <a:endParaRPr sz="1600">
              <a:latin typeface="Playfair Display SemiBold"/>
              <a:ea typeface="Playfair Display SemiBold"/>
              <a:cs typeface="Playfair Display SemiBold"/>
              <a:sym typeface="Playfair Display SemiBold"/>
            </a:endParaRPr>
          </a:p>
          <a:p>
            <a:pPr indent="0" lvl="0" marL="0" rtl="0" algn="ctr">
              <a:spcBef>
                <a:spcPts val="0"/>
              </a:spcBef>
              <a:spcAft>
                <a:spcPts val="0"/>
              </a:spcAft>
              <a:buNone/>
            </a:pPr>
            <a:r>
              <a:t/>
            </a:r>
            <a:endParaRPr sz="1600">
              <a:latin typeface="Playfair Display SemiBold"/>
              <a:ea typeface="Playfair Display SemiBold"/>
              <a:cs typeface="Playfair Display SemiBold"/>
              <a:sym typeface="Playfair Display SemiBold"/>
            </a:endParaRPr>
          </a:p>
        </p:txBody>
      </p:sp>
      <p:sp>
        <p:nvSpPr>
          <p:cNvPr id="156" name="Google Shape;156;p25"/>
          <p:cNvSpPr txBox="1"/>
          <p:nvPr/>
        </p:nvSpPr>
        <p:spPr>
          <a:xfrm>
            <a:off x="202500" y="1971925"/>
            <a:ext cx="8739000" cy="7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Rangareddy, Sangareddy and Medchal Malkajgiri have the most significant sector investments during Year 2019 to 2022. all the districts have a high correlation of sales of vehicles and stamps revenue to their total investments.</a:t>
            </a:r>
            <a:endParaRPr>
              <a:solidFill>
                <a:schemeClr val="dk1"/>
              </a:solidFill>
            </a:endParaRPr>
          </a:p>
        </p:txBody>
      </p:sp>
      <p:pic>
        <p:nvPicPr>
          <p:cNvPr id="157" name="Google Shape;157;p25"/>
          <p:cNvPicPr preferRelativeResize="0"/>
          <p:nvPr/>
        </p:nvPicPr>
        <p:blipFill>
          <a:blip r:embed="rId3">
            <a:alphaModFix/>
          </a:blip>
          <a:stretch>
            <a:fillRect/>
          </a:stretch>
        </p:blipFill>
        <p:spPr>
          <a:xfrm>
            <a:off x="202500" y="2779188"/>
            <a:ext cx="2124075" cy="2172725"/>
          </a:xfrm>
          <a:prstGeom prst="rect">
            <a:avLst/>
          </a:prstGeom>
          <a:noFill/>
          <a:ln>
            <a:noFill/>
          </a:ln>
        </p:spPr>
      </p:pic>
      <p:pic>
        <p:nvPicPr>
          <p:cNvPr id="158" name="Google Shape;158;p25"/>
          <p:cNvPicPr preferRelativeResize="0"/>
          <p:nvPr/>
        </p:nvPicPr>
        <p:blipFill>
          <a:blip r:embed="rId4">
            <a:alphaModFix/>
          </a:blip>
          <a:stretch>
            <a:fillRect/>
          </a:stretch>
        </p:blipFill>
        <p:spPr>
          <a:xfrm>
            <a:off x="2554675" y="2779200"/>
            <a:ext cx="2943475" cy="2078925"/>
          </a:xfrm>
          <a:prstGeom prst="rect">
            <a:avLst/>
          </a:prstGeom>
          <a:noFill/>
          <a:ln>
            <a:noFill/>
          </a:ln>
        </p:spPr>
      </p:pic>
      <p:pic>
        <p:nvPicPr>
          <p:cNvPr id="159" name="Google Shape;159;p25"/>
          <p:cNvPicPr preferRelativeResize="0"/>
          <p:nvPr/>
        </p:nvPicPr>
        <p:blipFill>
          <a:blip r:embed="rId5">
            <a:alphaModFix/>
          </a:blip>
          <a:stretch>
            <a:fillRect/>
          </a:stretch>
        </p:blipFill>
        <p:spPr>
          <a:xfrm>
            <a:off x="5726251" y="2653862"/>
            <a:ext cx="3290150" cy="232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0"/>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1679">
                <a:solidFill>
                  <a:schemeClr val="dk2"/>
                </a:solidFill>
                <a:latin typeface="Playfair Display SemiBold"/>
                <a:ea typeface="Playfair Display SemiBold"/>
                <a:cs typeface="Playfair Display SemiBold"/>
                <a:sym typeface="Playfair Display SemiBold"/>
              </a:rPr>
              <a:t>Are there any particular sectors that have shown substantial investment in multiple districts between FY 2021 and 20222?</a:t>
            </a:r>
            <a:endParaRPr b="0" sz="1679">
              <a:solidFill>
                <a:schemeClr val="dk2"/>
              </a:solidFill>
              <a:latin typeface="Playfair Display SemiBold"/>
              <a:ea typeface="Playfair Display SemiBold"/>
              <a:cs typeface="Playfair Display SemiBold"/>
              <a:sym typeface="Playfair Display SemiBold"/>
            </a:endParaRPr>
          </a:p>
        </p:txBody>
      </p:sp>
      <p:sp>
        <p:nvSpPr>
          <p:cNvPr id="165" name="Google Shape;165;p26"/>
          <p:cNvSpPr txBox="1"/>
          <p:nvPr>
            <p:ph idx="1" type="body"/>
          </p:nvPr>
        </p:nvSpPr>
        <p:spPr>
          <a:xfrm>
            <a:off x="116075" y="645000"/>
            <a:ext cx="8926200" cy="4356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latin typeface="Arial"/>
                <a:ea typeface="Arial"/>
                <a:cs typeface="Arial"/>
                <a:sym typeface="Arial"/>
              </a:rPr>
              <a:t>Pharmaceuticals and Chemicals, and Plastic and Rubber sector show a substantial investment in multiple districts between Year 2021 and 2022</a:t>
            </a:r>
            <a:endParaRPr/>
          </a:p>
        </p:txBody>
      </p:sp>
      <p:pic>
        <p:nvPicPr>
          <p:cNvPr id="166" name="Google Shape;166;p26"/>
          <p:cNvPicPr preferRelativeResize="0"/>
          <p:nvPr/>
        </p:nvPicPr>
        <p:blipFill>
          <a:blip r:embed="rId3">
            <a:alphaModFix/>
          </a:blip>
          <a:stretch>
            <a:fillRect/>
          </a:stretch>
        </p:blipFill>
        <p:spPr>
          <a:xfrm>
            <a:off x="836025" y="1443350"/>
            <a:ext cx="3081875" cy="2696600"/>
          </a:xfrm>
          <a:prstGeom prst="rect">
            <a:avLst/>
          </a:prstGeom>
          <a:noFill/>
          <a:ln>
            <a:noFill/>
          </a:ln>
        </p:spPr>
      </p:pic>
      <p:pic>
        <p:nvPicPr>
          <p:cNvPr id="167" name="Google Shape;167;p26"/>
          <p:cNvPicPr preferRelativeResize="0"/>
          <p:nvPr/>
        </p:nvPicPr>
        <p:blipFill>
          <a:blip r:embed="rId4">
            <a:alphaModFix/>
          </a:blip>
          <a:stretch>
            <a:fillRect/>
          </a:stretch>
        </p:blipFill>
        <p:spPr>
          <a:xfrm>
            <a:off x="4350900" y="1377025"/>
            <a:ext cx="3893900" cy="276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GB" sz="1679">
                <a:solidFill>
                  <a:schemeClr val="dk2"/>
                </a:solidFill>
                <a:latin typeface="Playfair Display SemiBold"/>
                <a:ea typeface="Playfair Display SemiBold"/>
                <a:cs typeface="Playfair Display SemiBold"/>
                <a:sym typeface="Playfair Display SemiBold"/>
              </a:rPr>
              <a:t>Can we identify any seasonal patterns or cyclicality in the investment trends for specific sectors?</a:t>
            </a:r>
            <a:endParaRPr b="0" sz="1679">
              <a:solidFill>
                <a:schemeClr val="dk2"/>
              </a:solidFill>
              <a:latin typeface="Playfair Display SemiBold"/>
              <a:ea typeface="Playfair Display SemiBold"/>
              <a:cs typeface="Playfair Display SemiBold"/>
              <a:sym typeface="Playfair Display SemiBold"/>
            </a:endParaRPr>
          </a:p>
        </p:txBody>
      </p:sp>
      <p:sp>
        <p:nvSpPr>
          <p:cNvPr id="173" name="Google Shape;173;p27"/>
          <p:cNvSpPr txBox="1"/>
          <p:nvPr>
            <p:ph idx="1" type="body"/>
          </p:nvPr>
        </p:nvSpPr>
        <p:spPr>
          <a:xfrm>
            <a:off x="100650" y="581950"/>
            <a:ext cx="89427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latin typeface="Arial"/>
                <a:ea typeface="Arial"/>
                <a:cs typeface="Arial"/>
                <a:sym typeface="Arial"/>
              </a:rPr>
              <a:t>Most of Investment is between April and August Fiscal Quarter 2 &amp; 3. The Sector Like Real Estate,Industrial Parks and IT Buildings, Plastic and Rubber, Pharmaceuticals and Chemicals experience higher investments during particular months</a:t>
            </a:r>
            <a:endParaRPr sz="1400">
              <a:latin typeface="Arial"/>
              <a:ea typeface="Arial"/>
              <a:cs typeface="Arial"/>
              <a:sym typeface="Arial"/>
            </a:endParaRPr>
          </a:p>
        </p:txBody>
      </p:sp>
      <p:pic>
        <p:nvPicPr>
          <p:cNvPr id="174" name="Google Shape;174;p27"/>
          <p:cNvPicPr preferRelativeResize="0"/>
          <p:nvPr/>
        </p:nvPicPr>
        <p:blipFill>
          <a:blip r:embed="rId3">
            <a:alphaModFix/>
          </a:blip>
          <a:stretch>
            <a:fillRect/>
          </a:stretch>
        </p:blipFill>
        <p:spPr>
          <a:xfrm>
            <a:off x="497050" y="1443350"/>
            <a:ext cx="7574499" cy="1772750"/>
          </a:xfrm>
          <a:prstGeom prst="rect">
            <a:avLst/>
          </a:prstGeom>
          <a:noFill/>
          <a:ln>
            <a:noFill/>
          </a:ln>
        </p:spPr>
      </p:pic>
      <p:pic>
        <p:nvPicPr>
          <p:cNvPr id="175" name="Google Shape;175;p27"/>
          <p:cNvPicPr preferRelativeResize="0"/>
          <p:nvPr/>
        </p:nvPicPr>
        <p:blipFill>
          <a:blip r:embed="rId4">
            <a:alphaModFix/>
          </a:blip>
          <a:stretch>
            <a:fillRect/>
          </a:stretch>
        </p:blipFill>
        <p:spPr>
          <a:xfrm>
            <a:off x="497050" y="3305350"/>
            <a:ext cx="7574501" cy="167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238825" y="0"/>
            <a:ext cx="8520600" cy="489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5412"/>
              <a:buNone/>
            </a:pPr>
            <a:r>
              <a:rPr b="0" lang="en-GB" sz="2180">
                <a:latin typeface="Playfair Display SemiBold"/>
                <a:ea typeface="Playfair Display SemiBold"/>
                <a:cs typeface="Playfair Display SemiBold"/>
                <a:sym typeface="Playfair Display SemiBold"/>
              </a:rPr>
              <a:t>Secondary Research</a:t>
            </a:r>
            <a:endParaRPr b="0" sz="2180">
              <a:latin typeface="Playfair Display SemiBold"/>
              <a:ea typeface="Playfair Display SemiBold"/>
              <a:cs typeface="Playfair Display SemiBold"/>
              <a:sym typeface="Playfair Display SemiBold"/>
            </a:endParaRPr>
          </a:p>
        </p:txBody>
      </p:sp>
      <p:sp>
        <p:nvSpPr>
          <p:cNvPr id="181" name="Google Shape;181;p28"/>
          <p:cNvSpPr txBox="1"/>
          <p:nvPr>
            <p:ph idx="1" type="body"/>
          </p:nvPr>
        </p:nvSpPr>
        <p:spPr>
          <a:xfrm>
            <a:off x="106400" y="489900"/>
            <a:ext cx="8975700" cy="442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28"/>
          <p:cNvPicPr preferRelativeResize="0"/>
          <p:nvPr/>
        </p:nvPicPr>
        <p:blipFill rotWithShape="1">
          <a:blip r:embed="rId3">
            <a:alphaModFix/>
          </a:blip>
          <a:srcRect b="0" l="0" r="0" t="5811"/>
          <a:stretch/>
        </p:blipFill>
        <p:spPr>
          <a:xfrm>
            <a:off x="106400" y="489900"/>
            <a:ext cx="8836601" cy="448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1359150" y="1932425"/>
            <a:ext cx="6425700" cy="10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200">
                <a:latin typeface="Playfair Display ExtraBold"/>
                <a:ea typeface="Playfair Display ExtraBold"/>
                <a:cs typeface="Playfair Display ExtraBold"/>
                <a:sym typeface="Playfair Display ExtraBold"/>
              </a:rPr>
              <a:t>Thank You</a:t>
            </a:r>
            <a:endParaRPr sz="3600">
              <a:latin typeface="Playfair Display ExtraBold"/>
              <a:ea typeface="Playfair Display ExtraBold"/>
              <a:cs typeface="Playfair Display ExtraBold"/>
              <a:sym typeface="Playfair Display ExtraBold"/>
            </a:endParaRPr>
          </a:p>
        </p:txBody>
      </p:sp>
      <p:sp>
        <p:nvSpPr>
          <p:cNvPr id="188" name="Google Shape;188;p29"/>
          <p:cNvSpPr txBox="1"/>
          <p:nvPr/>
        </p:nvSpPr>
        <p:spPr>
          <a:xfrm>
            <a:off x="6255300" y="3622650"/>
            <a:ext cx="2622900" cy="12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81925"/>
            <a:ext cx="8520600" cy="61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a:t>
            </a:r>
            <a:endParaRPr/>
          </a:p>
        </p:txBody>
      </p:sp>
      <p:sp>
        <p:nvSpPr>
          <p:cNvPr id="76" name="Google Shape;76;p14"/>
          <p:cNvSpPr txBox="1"/>
          <p:nvPr>
            <p:ph idx="1" type="body"/>
          </p:nvPr>
        </p:nvSpPr>
        <p:spPr>
          <a:xfrm>
            <a:off x="164750" y="693925"/>
            <a:ext cx="8859000" cy="418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Visual Insight Home Page </a:t>
            </a:r>
            <a:endParaRPr/>
          </a:p>
        </p:txBody>
      </p:sp>
      <p:pic>
        <p:nvPicPr>
          <p:cNvPr id="77" name="Google Shape;77;p14"/>
          <p:cNvPicPr preferRelativeResize="0"/>
          <p:nvPr/>
        </p:nvPicPr>
        <p:blipFill rotWithShape="1">
          <a:blip r:embed="rId3">
            <a:alphaModFix/>
          </a:blip>
          <a:srcRect b="317" l="0" r="0" t="317"/>
          <a:stretch/>
        </p:blipFill>
        <p:spPr>
          <a:xfrm>
            <a:off x="1412950" y="1422425"/>
            <a:ext cx="6362601" cy="3566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29525"/>
            <a:ext cx="8520600" cy="68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Stamp Registration</a:t>
            </a:r>
            <a:endParaRPr/>
          </a:p>
        </p:txBody>
      </p:sp>
      <p:sp>
        <p:nvSpPr>
          <p:cNvPr id="83" name="Google Shape;83;p15"/>
          <p:cNvSpPr txBox="1"/>
          <p:nvPr>
            <p:ph idx="1" type="body"/>
          </p:nvPr>
        </p:nvSpPr>
        <p:spPr>
          <a:xfrm>
            <a:off x="311700" y="1189225"/>
            <a:ext cx="8696700" cy="380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Stamp registration in Telangana, as in many other Indian states, is governed by the Indian Stamp Act, 1899. The primary purpose of stamp registration is to ensure the legality, authenticity, and enforceability of various documents, including property transactions, agreements, and other legal instruments. The Stamp and Registration Department of Telangana is responsible for administering stamp duties and registration processes in the state.</a:t>
            </a:r>
            <a:endParaRPr/>
          </a:p>
          <a:p>
            <a:pPr indent="0" lvl="0" marL="0" rtl="0" algn="l">
              <a:spcBef>
                <a:spcPts val="1200"/>
              </a:spcBef>
              <a:spcAft>
                <a:spcPts val="0"/>
              </a:spcAft>
              <a:buNone/>
            </a:pPr>
            <a:r>
              <a:rPr b="1" lang="en-GB">
                <a:solidFill>
                  <a:srgbClr val="000000"/>
                </a:solidFill>
              </a:rPr>
              <a:t>Process of Stamp Registration</a:t>
            </a:r>
            <a:endParaRPr b="1">
              <a:solidFill>
                <a:srgbClr val="000000"/>
              </a:solidFill>
            </a:endParaRPr>
          </a:p>
          <a:p>
            <a:pPr indent="0" lvl="0" marL="0" rtl="0" algn="l">
              <a:spcBef>
                <a:spcPts val="1200"/>
              </a:spcBef>
              <a:spcAft>
                <a:spcPts val="1200"/>
              </a:spcAft>
              <a:buNone/>
            </a:pPr>
            <a:r>
              <a:rPr lang="en-GB">
                <a:solidFill>
                  <a:schemeClr val="dk2"/>
                </a:solidFill>
                <a:highlight>
                  <a:srgbClr val="01AFD1"/>
                </a:highlight>
              </a:rPr>
              <a:t>1. </a:t>
            </a:r>
            <a:r>
              <a:rPr lang="en-GB"/>
              <a:t>Stamp Duty  </a:t>
            </a:r>
            <a:r>
              <a:rPr lang="en-GB">
                <a:solidFill>
                  <a:schemeClr val="dk2"/>
                </a:solidFill>
              </a:rPr>
              <a:t>2. </a:t>
            </a:r>
            <a:r>
              <a:rPr lang="en-GB"/>
              <a:t>Registration of Documents </a:t>
            </a:r>
            <a:r>
              <a:rPr lang="en-GB">
                <a:solidFill>
                  <a:schemeClr val="dk2"/>
                </a:solidFill>
              </a:rPr>
              <a:t>3. </a:t>
            </a:r>
            <a:r>
              <a:rPr lang="en-GB"/>
              <a:t>Stamp Duty </a:t>
            </a:r>
            <a:r>
              <a:rPr lang="en-GB">
                <a:solidFill>
                  <a:schemeClr val="dk2"/>
                </a:solidFill>
              </a:rPr>
              <a:t>4. </a:t>
            </a:r>
            <a:r>
              <a:rPr lang="en-GB"/>
              <a:t>Payment  Registration Process  </a:t>
            </a:r>
            <a:r>
              <a:rPr lang="en-GB">
                <a:solidFill>
                  <a:schemeClr val="dk2"/>
                </a:solidFill>
              </a:rPr>
              <a:t>5. </a:t>
            </a:r>
            <a:r>
              <a:rPr lang="en-GB"/>
              <a:t>Online Registration  </a:t>
            </a:r>
            <a:r>
              <a:rPr lang="en-GB">
                <a:solidFill>
                  <a:schemeClr val="dk2"/>
                </a:solidFill>
              </a:rPr>
              <a:t>6. </a:t>
            </a:r>
            <a:r>
              <a:rPr lang="en-GB"/>
              <a:t>Post-Registration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21450" y="96400"/>
            <a:ext cx="8520600" cy="53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Stamp Registration</a:t>
            </a:r>
            <a:endParaRPr/>
          </a:p>
        </p:txBody>
      </p:sp>
      <p:sp>
        <p:nvSpPr>
          <p:cNvPr id="89" name="Google Shape;89;p16"/>
          <p:cNvSpPr txBox="1"/>
          <p:nvPr>
            <p:ph idx="1" type="body"/>
          </p:nvPr>
        </p:nvSpPr>
        <p:spPr>
          <a:xfrm>
            <a:off x="62750" y="781225"/>
            <a:ext cx="8946600" cy="409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6"/>
          <p:cNvPicPr preferRelativeResize="0"/>
          <p:nvPr/>
        </p:nvPicPr>
        <p:blipFill>
          <a:blip r:embed="rId3">
            <a:alphaModFix/>
          </a:blip>
          <a:stretch>
            <a:fillRect/>
          </a:stretch>
        </p:blipFill>
        <p:spPr>
          <a:xfrm>
            <a:off x="135600" y="781225"/>
            <a:ext cx="8806451" cy="4094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55775" y="0"/>
            <a:ext cx="8520600" cy="645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GB" sz="1800">
                <a:solidFill>
                  <a:srgbClr val="202124"/>
                </a:solidFill>
                <a:latin typeface="Playfair Display SemiBold"/>
                <a:ea typeface="Playfair Display SemiBold"/>
                <a:cs typeface="Playfair Display SemiBold"/>
                <a:sym typeface="Playfair Display SemiBold"/>
              </a:rPr>
              <a:t>Top 5 District Compared With Highest and Lowest Revenue E-Stamp in Year 2021-2022</a:t>
            </a:r>
            <a:r>
              <a:rPr b="0" lang="en-GB" sz="1833">
                <a:solidFill>
                  <a:srgbClr val="202124"/>
                </a:solidFill>
                <a:latin typeface="Playfair Display SemiBold"/>
                <a:ea typeface="Playfair Display SemiBold"/>
                <a:cs typeface="Playfair Display SemiBold"/>
                <a:sym typeface="Playfair Display SemiBold"/>
              </a:rPr>
              <a:t> </a:t>
            </a:r>
            <a:endParaRPr>
              <a:solidFill>
                <a:schemeClr val="dk2"/>
              </a:solidFill>
            </a:endParaRPr>
          </a:p>
        </p:txBody>
      </p:sp>
      <p:sp>
        <p:nvSpPr>
          <p:cNvPr id="96" name="Google Shape;96;p17"/>
          <p:cNvSpPr txBox="1"/>
          <p:nvPr>
            <p:ph idx="1" type="body"/>
          </p:nvPr>
        </p:nvSpPr>
        <p:spPr>
          <a:xfrm>
            <a:off x="106475" y="332250"/>
            <a:ext cx="8946600" cy="47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Telangana recorded stamp duty and collection charge collections of Rs  70 billion in eight months of FY 2022 (April-November) against Rs 52 billion during FY 2021. This also translated into an overall collection increase from 4 per cent in FY 2021 to 7 per cent in FY 2022.</a:t>
            </a:r>
            <a:endParaRPr sz="1400">
              <a:latin typeface="Arial"/>
              <a:ea typeface="Arial"/>
              <a:cs typeface="Arial"/>
              <a:sym typeface="Arial"/>
            </a:endParaRPr>
          </a:p>
          <a:p>
            <a:pPr indent="0" lvl="0" marL="0" rtl="0" algn="l">
              <a:spcBef>
                <a:spcPts val="1200"/>
              </a:spcBef>
              <a:spcAft>
                <a:spcPts val="1200"/>
              </a:spcAft>
              <a:buNone/>
            </a:pPr>
            <a:r>
              <a:t/>
            </a:r>
            <a:endParaRPr/>
          </a:p>
        </p:txBody>
      </p:sp>
      <p:pic>
        <p:nvPicPr>
          <p:cNvPr id="97" name="Google Shape;97;p17"/>
          <p:cNvPicPr preferRelativeResize="0"/>
          <p:nvPr/>
        </p:nvPicPr>
        <p:blipFill>
          <a:blip r:embed="rId3">
            <a:alphaModFix/>
          </a:blip>
          <a:stretch>
            <a:fillRect/>
          </a:stretch>
        </p:blipFill>
        <p:spPr>
          <a:xfrm>
            <a:off x="1847525" y="1283900"/>
            <a:ext cx="5855202" cy="2803400"/>
          </a:xfrm>
          <a:prstGeom prst="rect">
            <a:avLst/>
          </a:prstGeom>
          <a:noFill/>
          <a:ln>
            <a:noFill/>
          </a:ln>
        </p:spPr>
      </p:pic>
      <p:pic>
        <p:nvPicPr>
          <p:cNvPr id="98" name="Google Shape;98;p17"/>
          <p:cNvPicPr preferRelativeResize="0"/>
          <p:nvPr/>
        </p:nvPicPr>
        <p:blipFill rotWithShape="1">
          <a:blip r:embed="rId4">
            <a:alphaModFix/>
          </a:blip>
          <a:srcRect b="9999" l="0" r="0" t="0"/>
          <a:stretch/>
        </p:blipFill>
        <p:spPr>
          <a:xfrm>
            <a:off x="2684100" y="4139625"/>
            <a:ext cx="4073600" cy="89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77475" y="0"/>
            <a:ext cx="8520600" cy="6450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None/>
            </a:pPr>
            <a:r>
              <a:rPr b="0" lang="en-GB" sz="1833">
                <a:solidFill>
                  <a:srgbClr val="202124"/>
                </a:solidFill>
                <a:latin typeface="Playfair Display SemiBold"/>
                <a:ea typeface="Playfair Display SemiBold"/>
                <a:cs typeface="Playfair Display SemiBold"/>
                <a:sym typeface="Playfair Display SemiBold"/>
              </a:rPr>
              <a:t>Revenue generated from document registration vary across districts in Telangana. and its Top 5 Districts</a:t>
            </a:r>
            <a:endParaRPr b="0" sz="2133">
              <a:solidFill>
                <a:srgbClr val="202124"/>
              </a:solidFill>
              <a:latin typeface="Playfair Display SemiBold"/>
              <a:ea typeface="Playfair Display SemiBold"/>
              <a:cs typeface="Playfair Display SemiBold"/>
              <a:sym typeface="Playfair Display SemiBold"/>
            </a:endParaRPr>
          </a:p>
        </p:txBody>
      </p:sp>
      <p:sp>
        <p:nvSpPr>
          <p:cNvPr id="104" name="Google Shape;104;p18"/>
          <p:cNvSpPr txBox="1"/>
          <p:nvPr>
            <p:ph idx="1" type="body"/>
          </p:nvPr>
        </p:nvSpPr>
        <p:spPr>
          <a:xfrm>
            <a:off x="311700" y="615150"/>
            <a:ext cx="8520600" cy="391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rgbClr val="FFFFFF"/>
                </a:solidFill>
                <a:latin typeface="Arial"/>
                <a:ea typeface="Arial"/>
                <a:cs typeface="Arial"/>
                <a:sym typeface="Arial"/>
              </a:rPr>
              <a:t>stamps duty and registration fees, and state excise duty are estimated to increase at an annual rate of 37% and 19% over 2019-20, respectively.and 108% change from 2020-21 RE to 2021-22 BE</a:t>
            </a:r>
            <a:endParaRPr>
              <a:latin typeface="Impact"/>
              <a:ea typeface="Impact"/>
              <a:cs typeface="Impact"/>
              <a:sym typeface="Impact"/>
            </a:endParaRPr>
          </a:p>
        </p:txBody>
      </p:sp>
      <p:pic>
        <p:nvPicPr>
          <p:cNvPr id="105" name="Google Shape;105;p18"/>
          <p:cNvPicPr preferRelativeResize="0"/>
          <p:nvPr/>
        </p:nvPicPr>
        <p:blipFill>
          <a:blip r:embed="rId3">
            <a:alphaModFix/>
          </a:blip>
          <a:stretch>
            <a:fillRect/>
          </a:stretch>
        </p:blipFill>
        <p:spPr>
          <a:xfrm>
            <a:off x="1486725" y="1518827"/>
            <a:ext cx="6444351" cy="296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0"/>
            <a:ext cx="8520600" cy="6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GB" sz="1679">
                <a:solidFill>
                  <a:schemeClr val="dk2"/>
                </a:solidFill>
                <a:latin typeface="Playfair Display SemiBold"/>
                <a:ea typeface="Playfair Display SemiBold"/>
                <a:cs typeface="Playfair Display SemiBold"/>
                <a:sym typeface="Playfair Display SemiBold"/>
              </a:rPr>
              <a:t>Top 5 districts where e-stamps revenue contributes significantly more to the revenue than the documents in FY 2022</a:t>
            </a:r>
            <a:endParaRPr b="0" sz="1779">
              <a:solidFill>
                <a:schemeClr val="dk2"/>
              </a:solidFill>
              <a:latin typeface="Playfair Display SemiBold"/>
              <a:ea typeface="Playfair Display SemiBold"/>
              <a:cs typeface="Playfair Display SemiBold"/>
              <a:sym typeface="Playfair Display SemiBold"/>
            </a:endParaRPr>
          </a:p>
        </p:txBody>
      </p:sp>
      <p:sp>
        <p:nvSpPr>
          <p:cNvPr id="111" name="Google Shape;111;p19"/>
          <p:cNvSpPr txBox="1"/>
          <p:nvPr>
            <p:ph idx="1" type="body"/>
          </p:nvPr>
        </p:nvSpPr>
        <p:spPr>
          <a:xfrm>
            <a:off x="311700" y="556975"/>
            <a:ext cx="8520600" cy="439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latin typeface="Arial"/>
                <a:ea typeface="Arial"/>
                <a:cs typeface="Arial"/>
                <a:sym typeface="Arial"/>
              </a:rPr>
              <a:t>The revision of market values of the lands and revision of stamp duty rates in 2021-22 (July-December) led to doubling of monthly revenue of stamps and registrations in comparison to the monthly revenue during the corresponding time period in 2019-20.</a:t>
            </a:r>
            <a:endParaRPr sz="1400">
              <a:latin typeface="Arial"/>
              <a:ea typeface="Arial"/>
              <a:cs typeface="Arial"/>
              <a:sym typeface="Arial"/>
            </a:endParaRPr>
          </a:p>
        </p:txBody>
      </p:sp>
      <p:pic>
        <p:nvPicPr>
          <p:cNvPr id="112" name="Google Shape;112;p19"/>
          <p:cNvPicPr preferRelativeResize="0"/>
          <p:nvPr/>
        </p:nvPicPr>
        <p:blipFill>
          <a:blip r:embed="rId3">
            <a:alphaModFix/>
          </a:blip>
          <a:stretch>
            <a:fillRect/>
          </a:stretch>
        </p:blipFill>
        <p:spPr>
          <a:xfrm>
            <a:off x="2199350" y="1692900"/>
            <a:ext cx="5219700" cy="3258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74125" y="8557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Transportation</a:t>
            </a:r>
            <a:endParaRPr/>
          </a:p>
        </p:txBody>
      </p:sp>
      <p:sp>
        <p:nvSpPr>
          <p:cNvPr id="118" name="Google Shape;118;p20"/>
          <p:cNvSpPr txBox="1"/>
          <p:nvPr>
            <p:ph idx="1" type="body"/>
          </p:nvPr>
        </p:nvSpPr>
        <p:spPr>
          <a:xfrm>
            <a:off x="153525" y="806650"/>
            <a:ext cx="8901300" cy="423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0"/>
          <p:cNvPicPr preferRelativeResize="0"/>
          <p:nvPr/>
        </p:nvPicPr>
        <p:blipFill>
          <a:blip r:embed="rId3">
            <a:alphaModFix/>
          </a:blip>
          <a:stretch>
            <a:fillRect/>
          </a:stretch>
        </p:blipFill>
        <p:spPr>
          <a:xfrm>
            <a:off x="153525" y="856600"/>
            <a:ext cx="8741201" cy="4099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99075" y="7310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1866">
                <a:solidFill>
                  <a:schemeClr val="dk2"/>
                </a:solidFill>
                <a:latin typeface="Playfair Display SemiBold"/>
                <a:ea typeface="Playfair Display SemiBold"/>
                <a:cs typeface="Playfair Display SemiBold"/>
                <a:sym typeface="Playfair Display SemiBold"/>
              </a:rPr>
              <a:t>Are there any months or seasons that consistently show higher or lower sales rate, and if yes, what could be the driving factors? </a:t>
            </a:r>
            <a:endParaRPr b="0" sz="1866">
              <a:solidFill>
                <a:schemeClr val="dk2"/>
              </a:solidFill>
              <a:latin typeface="Playfair Display SemiBold"/>
              <a:ea typeface="Playfair Display SemiBold"/>
              <a:cs typeface="Playfair Display SemiBold"/>
              <a:sym typeface="Playfair Display SemiBold"/>
            </a:endParaRPr>
          </a:p>
        </p:txBody>
      </p:sp>
      <p:sp>
        <p:nvSpPr>
          <p:cNvPr id="125" name="Google Shape;125;p21"/>
          <p:cNvSpPr txBox="1"/>
          <p:nvPr>
            <p:ph idx="1" type="body"/>
          </p:nvPr>
        </p:nvSpPr>
        <p:spPr>
          <a:xfrm>
            <a:off x="103600" y="781700"/>
            <a:ext cx="8951100" cy="42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latin typeface="Playfair Display SemiBold"/>
                <a:ea typeface="Playfair Display SemiBold"/>
                <a:cs typeface="Playfair Display SemiBold"/>
                <a:sym typeface="Playfair Display SemiBold"/>
              </a:rPr>
              <a:t>Yes there is a higher purchase of vehicles during the month of march and October. This could be the tax reporting month for the new Year is April and generally monsson starts on October</a:t>
            </a:r>
            <a:endParaRPr sz="1300">
              <a:latin typeface="Playfair Display SemiBold"/>
              <a:ea typeface="Playfair Display SemiBold"/>
              <a:cs typeface="Playfair Display SemiBold"/>
              <a:sym typeface="Playfair Display SemiBold"/>
            </a:endParaRPr>
          </a:p>
        </p:txBody>
      </p:sp>
      <p:pic>
        <p:nvPicPr>
          <p:cNvPr id="126" name="Google Shape;126;p21"/>
          <p:cNvPicPr preferRelativeResize="0"/>
          <p:nvPr/>
        </p:nvPicPr>
        <p:blipFill>
          <a:blip r:embed="rId3">
            <a:alphaModFix/>
          </a:blip>
          <a:stretch>
            <a:fillRect/>
          </a:stretch>
        </p:blipFill>
        <p:spPr>
          <a:xfrm>
            <a:off x="1139125" y="1758125"/>
            <a:ext cx="2171700" cy="2266950"/>
          </a:xfrm>
          <a:prstGeom prst="rect">
            <a:avLst/>
          </a:prstGeom>
          <a:noFill/>
          <a:ln>
            <a:noFill/>
          </a:ln>
        </p:spPr>
      </p:pic>
      <p:pic>
        <p:nvPicPr>
          <p:cNvPr id="127" name="Google Shape;127;p21"/>
          <p:cNvPicPr preferRelativeResize="0"/>
          <p:nvPr/>
        </p:nvPicPr>
        <p:blipFill>
          <a:blip r:embed="rId4">
            <a:alphaModFix/>
          </a:blip>
          <a:stretch>
            <a:fillRect/>
          </a:stretch>
        </p:blipFill>
        <p:spPr>
          <a:xfrm>
            <a:off x="4210900" y="1817875"/>
            <a:ext cx="3969875" cy="220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