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9" r:id="rId4"/>
    <p:sldId id="258" r:id="rId5"/>
    <p:sldId id="259" r:id="rId6"/>
    <p:sldId id="260" r:id="rId7"/>
    <p:sldId id="263" r:id="rId8"/>
    <p:sldId id="270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9B283-EBC7-49E0-B52D-C966C2B0D7B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93589-FB1D-4EB6-BE6B-155CA6060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49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93589-FB1D-4EB6-BE6B-155CA60600B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74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72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91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86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115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876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172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779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8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56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32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19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34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019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7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92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36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BBA8-E8A7-4099-91AE-90B534E9583C}" type="datetimeFigureOut">
              <a:rPr lang="en-IN" smtClean="0"/>
              <a:t>25-02-2025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52906E-B10F-477F-AB67-476A0F8B377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62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6C02-B4F9-4751-90F9-D010FDC19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948" y="603968"/>
            <a:ext cx="10852052" cy="1604352"/>
          </a:xfrm>
        </p:spPr>
        <p:txBody>
          <a:bodyPr>
            <a:normAutofit/>
          </a:bodyPr>
          <a:lstStyle/>
          <a:p>
            <a:br>
              <a:rPr lang="en-IN" sz="4000" dirty="0">
                <a:latin typeface="MarkPro-Medium" panose="020B0604020101010102" pitchFamily="34" charset="0"/>
              </a:rPr>
            </a:br>
            <a:r>
              <a:rPr lang="en-IN" sz="4000" dirty="0">
                <a:latin typeface="MarkPro-Medium" panose="020B0604020101010102" pitchFamily="34" charset="0"/>
              </a:rPr>
              <a:t>INSIGHTS ON HEALTH CARE ANALYSI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A939E-16E0-4723-B9B4-E14D2E111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12" y="2099449"/>
            <a:ext cx="4917133" cy="2659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E00C75-8AE6-408D-ABB6-D20BA7D55633}"/>
              </a:ext>
            </a:extLst>
          </p:cNvPr>
          <p:cNvSpPr txBox="1"/>
          <p:nvPr/>
        </p:nvSpPr>
        <p:spPr>
          <a:xfrm>
            <a:off x="8102991" y="5685133"/>
            <a:ext cx="3967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MarkPro-Medium" panose="020B0604020101010102" pitchFamily="34" charset="0"/>
              </a:rPr>
              <a:t>Vijay Krishna M</a:t>
            </a:r>
          </a:p>
        </p:txBody>
      </p:sp>
    </p:spTree>
    <p:extLst>
      <p:ext uri="{BB962C8B-B14F-4D97-AF65-F5344CB8AC3E}">
        <p14:creationId xmlns:p14="http://schemas.microsoft.com/office/powerpoint/2010/main" val="3434910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1A8E-891E-470D-A0F2-84AE7BD6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466" y="255138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MarkPro-Medium" panose="020B0604020101010102" pitchFamily="34" charset="0"/>
              </a:rPr>
              <a:t>THANKYOU!!</a:t>
            </a:r>
          </a:p>
        </p:txBody>
      </p:sp>
    </p:spTree>
    <p:extLst>
      <p:ext uri="{BB962C8B-B14F-4D97-AF65-F5344CB8AC3E}">
        <p14:creationId xmlns:p14="http://schemas.microsoft.com/office/powerpoint/2010/main" val="159295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41BB-6510-4DC4-AD82-A067EE19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805015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MarkPro-Medium" panose="020B0604020101010102" pitchFamily="34" charset="0"/>
              </a:rPr>
              <a:t>What is HEALTH CARE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9FCF-2280-4EA6-9FB5-499BF964C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48972"/>
            <a:ext cx="8915400" cy="446225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Healthcare analytics</a:t>
            </a:r>
            <a:r>
              <a:rPr lang="en-US" sz="2000" dirty="0"/>
              <a:t> refers to the use of data analysis techniques and tools to gain insights from healthcare-related data. It involves collecting, processing, and analyzing data from various sources (e.g., patient records, clinical data, financial data) to improve healthcare outcomes, enhance operational efficiency, and reduce costs.</a:t>
            </a:r>
            <a:endParaRPr lang="en-IN" sz="2000" dirty="0">
              <a:solidFill>
                <a:srgbClr val="333333"/>
              </a:solidFill>
              <a:latin typeface="MarkPro-Medium" panose="020B06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40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B944-FB07-3964-76F0-7B307E15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41" y="122665"/>
            <a:ext cx="8911687" cy="604922"/>
          </a:xfrm>
        </p:spPr>
        <p:txBody>
          <a:bodyPr>
            <a:normAutofit fontScale="90000"/>
          </a:bodyPr>
          <a:lstStyle/>
          <a:p>
            <a:r>
              <a:rPr lang="en-US" dirty="0"/>
              <a:t>Key Areas of Healthcare Analytics: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F411B7-3AC5-EB14-7C2F-367ECDCB35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97771" y="889843"/>
            <a:ext cx="1073430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understanding past events by analyzing historical data. This includes metrics like patient demographics, treatment success rates, and hospital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statistical models and machine learning techniques to predict future events. For example, predicting patient outcomes, readmission rates, or identifying patients at risk for certain conditions.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Prescriptive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Recommends actions based on data analysis to optimize healthcare decisions. For instance, suggesting the best treatment plans or resource allocation to improve patient 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Aims to optimize hospital operations, such as improving patient flow, staffing, and supply chain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Clinical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patient-related data to improve clinical care, treatment protocols, and health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Involves analyzing financial data to reduce costs, detect fraud, and improve billing and reimbursement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7D7D-C3B1-4EB2-A4CD-96E83985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883" y="427163"/>
            <a:ext cx="9450729" cy="1280890"/>
          </a:xfrm>
        </p:spPr>
        <p:txBody>
          <a:bodyPr/>
          <a:lstStyle/>
          <a:p>
            <a:pPr algn="ctr"/>
            <a:r>
              <a:rPr lang="en-IN" sz="4000" dirty="0">
                <a:latin typeface="MarkPro-Medium" panose="020B0604020101010102" pitchFamily="34" charset="0"/>
              </a:rPr>
              <a:t>Benefits of HEALTH CARE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EC445-BBE8-4E55-9686-A46250B3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97626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Improved Patient Care</a:t>
            </a:r>
            <a:r>
              <a:rPr lang="en-US" sz="2000" dirty="0"/>
              <a:t>: By identifying trends and outcomes, healthcare providers can offer better treatment and care plans.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Cost Reduction</a:t>
            </a:r>
            <a:r>
              <a:rPr lang="en-US" sz="2000" dirty="0"/>
              <a:t>: Helps in managing operational costs, reducing waste, and identifying inefficiencies.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Better Decision-Making</a:t>
            </a:r>
            <a:r>
              <a:rPr lang="en-US" sz="2000" dirty="0"/>
              <a:t>: Data-driven decisions help healthcare organizations improve strategies and policies.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Enhanced Research</a:t>
            </a:r>
            <a:r>
              <a:rPr lang="en-US" sz="2000" dirty="0"/>
              <a:t>: Identifies patterns that can contribute to medical research and drug development.</a:t>
            </a:r>
          </a:p>
          <a:p>
            <a:r>
              <a:rPr lang="en-US" sz="2000" dirty="0"/>
              <a:t>Healthcare analytics plays a crucial role in shaping a data-driven, efficient, and patient-centered healthcare system.</a:t>
            </a:r>
          </a:p>
        </p:txBody>
      </p:sp>
    </p:spTree>
    <p:extLst>
      <p:ext uri="{BB962C8B-B14F-4D97-AF65-F5344CB8AC3E}">
        <p14:creationId xmlns:p14="http://schemas.microsoft.com/office/powerpoint/2010/main" val="34826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26D2-9FB8-42AF-A16C-7835F8B1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5" y="624110"/>
            <a:ext cx="9338187" cy="1280890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MarkPro-Medium" panose="020B0604020101010102" pitchFamily="34" charset="0"/>
              </a:rPr>
              <a:t>Tools used for Banking Analytics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989B-2DC9-4D39-8770-A01474BA0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rgbClr val="333333"/>
                </a:solidFill>
                <a:latin typeface="MarkPro-Medium" panose="020B0604020101010102" pitchFamily="34" charset="0"/>
              </a:rPr>
              <a:t>Advanced Excel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rgbClr val="333333"/>
                </a:solidFill>
                <a:latin typeface="MarkPro-Medium" panose="020B0604020101010102" pitchFamily="34" charset="0"/>
              </a:rPr>
              <a:t>MySQL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CA6FE-A739-478D-9E92-E8C21C2C3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407" y="2133600"/>
            <a:ext cx="1832853" cy="1295400"/>
          </a:xfrm>
          <a:prstGeom prst="rect">
            <a:avLst/>
          </a:prstGeom>
        </p:spPr>
      </p:pic>
      <p:pic>
        <p:nvPicPr>
          <p:cNvPr id="2050" name="Picture 2" descr="MySQL Logo PNG Transparent &amp; SVG Vector ...">
            <a:extLst>
              <a:ext uri="{FF2B5EF4-FFF2-40B4-BE49-F238E27FC236}">
                <a16:creationId xmlns:a16="http://schemas.microsoft.com/office/drawing/2014/main" id="{FA77FAB9-0CCA-B1D1-40B4-6A6D34CC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816" y="2133600"/>
            <a:ext cx="1781943" cy="178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91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58FF-11DF-4E5E-AF60-8492FAD4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MarkPro-Medium" panose="020B0604020101010102" pitchFamily="34" charset="0"/>
              </a:rPr>
              <a:t>Steps followed in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9D2D-4541-4B05-93AB-06386FDF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n-IN" sz="2000" dirty="0">
                <a:solidFill>
                  <a:srgbClr val="333333"/>
                </a:solidFill>
                <a:latin typeface="MarkPro-Medium" panose="020B0604020101010102" pitchFamily="34" charset="0"/>
              </a:rPr>
              <a:t>Understanding the raw data</a:t>
            </a:r>
          </a:p>
          <a:p>
            <a:r>
              <a:rPr lang="en-IN" sz="2000" dirty="0">
                <a:solidFill>
                  <a:srgbClr val="333333"/>
                </a:solidFill>
                <a:latin typeface="MarkPro-Medium" panose="020B0604020101010102" pitchFamily="34" charset="0"/>
              </a:rPr>
              <a:t>Cleaning of Data</a:t>
            </a:r>
          </a:p>
          <a:p>
            <a:r>
              <a:rPr lang="en-IN" sz="2000" dirty="0">
                <a:solidFill>
                  <a:srgbClr val="333333"/>
                </a:solidFill>
                <a:latin typeface="MarkPro-Medium" panose="020B0604020101010102" pitchFamily="34" charset="0"/>
              </a:rPr>
              <a:t>Developing Relationship between the data</a:t>
            </a:r>
          </a:p>
          <a:p>
            <a:r>
              <a:rPr lang="en-IN" sz="2000" dirty="0">
                <a:solidFill>
                  <a:srgbClr val="333333"/>
                </a:solidFill>
                <a:latin typeface="MarkPro-Medium" panose="020B0604020101010102" pitchFamily="34" charset="0"/>
              </a:rPr>
              <a:t>Understanding the main KPIs and also adding some additional KPIs</a:t>
            </a:r>
          </a:p>
          <a:p>
            <a:r>
              <a:rPr lang="en-IN" sz="2000" dirty="0">
                <a:solidFill>
                  <a:srgbClr val="333333"/>
                </a:solidFill>
                <a:latin typeface="MarkPro-Medium" panose="020B0604020101010102" pitchFamily="34" charset="0"/>
              </a:rPr>
              <a:t>Creating single visuals for each KPIs</a:t>
            </a:r>
          </a:p>
          <a:p>
            <a:r>
              <a:rPr lang="en-IN" sz="2000" dirty="0">
                <a:solidFill>
                  <a:srgbClr val="333333"/>
                </a:solidFill>
                <a:latin typeface="MarkPro-Medium" panose="020B0604020101010102" pitchFamily="34" charset="0"/>
              </a:rPr>
              <a:t>Merging all the single visuals in single window and preparing a working dashboard for understanding the nature, trend in different banking sectors (e.g. : Loan, Mortgage, Credit Dates, Loan as per states, etc)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67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125F-1580-4E49-A3F6-59C33F36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90728"/>
            <a:ext cx="8911687" cy="656050"/>
          </a:xfrm>
        </p:spPr>
        <p:txBody>
          <a:bodyPr/>
          <a:lstStyle/>
          <a:p>
            <a:pPr algn="ctr"/>
            <a:r>
              <a:rPr lang="en-IN" dirty="0">
                <a:latin typeface="MarkPro-Medium" panose="020B0604020101010102" pitchFamily="34" charset="0"/>
              </a:rPr>
              <a:t>Queries in MySQL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BE39FA4-8EDC-8533-4A2D-59A77BB7A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50" y="946778"/>
            <a:ext cx="9016818" cy="5545394"/>
          </a:xfrm>
        </p:spPr>
      </p:pic>
    </p:spTree>
    <p:extLst>
      <p:ext uri="{BB962C8B-B14F-4D97-AF65-F5344CB8AC3E}">
        <p14:creationId xmlns:p14="http://schemas.microsoft.com/office/powerpoint/2010/main" val="65408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5F43D-3EFB-2F5C-F236-259E45C44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16AF-E8D0-86F1-85B7-00739A03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90728"/>
            <a:ext cx="8911687" cy="656050"/>
          </a:xfrm>
        </p:spPr>
        <p:txBody>
          <a:bodyPr/>
          <a:lstStyle/>
          <a:p>
            <a:pPr algn="ctr"/>
            <a:r>
              <a:rPr lang="en-IN" dirty="0">
                <a:latin typeface="MarkPro-Medium" panose="020B0604020101010102" pitchFamily="34" charset="0"/>
              </a:rPr>
              <a:t>Queries in MySQL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76BA84-EC99-763B-3536-85C78C34F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34" y="1229031"/>
            <a:ext cx="8464634" cy="5230763"/>
          </a:xfrm>
        </p:spPr>
      </p:pic>
    </p:spTree>
    <p:extLst>
      <p:ext uri="{BB962C8B-B14F-4D97-AF65-F5344CB8AC3E}">
        <p14:creationId xmlns:p14="http://schemas.microsoft.com/office/powerpoint/2010/main" val="185046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A544-B49B-4ADE-A006-D5F89287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53218"/>
            <a:ext cx="8911687" cy="1075006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000" dirty="0">
                <a:latin typeface="MarkPro-Medium" panose="020B0604020101010102" pitchFamily="34" charset="0"/>
              </a:rPr>
            </a:br>
            <a:r>
              <a:rPr lang="en-IN" sz="4000" dirty="0">
                <a:latin typeface="MarkPro-Medium" panose="020B0604020101010102" pitchFamily="34" charset="0"/>
              </a:rPr>
              <a:t>Take away from the Project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93BC-3EF4-42D6-AD42-650C7E466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599"/>
            <a:ext cx="9268491" cy="407055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Here are the key </a:t>
            </a:r>
            <a:r>
              <a:rPr lang="en-US" sz="2000" b="1" dirty="0"/>
              <a:t>takeaways</a:t>
            </a:r>
            <a:r>
              <a:rPr lang="en-US" sz="2000" dirty="0"/>
              <a:t> from a healthcare analysis project in short: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Cleaning</a:t>
            </a:r>
            <a:r>
              <a:rPr lang="en-US" sz="2000" dirty="0"/>
              <a:t>: Ensuring accurate and clean data is essential for reliable analysis.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SQL Skills</a:t>
            </a:r>
            <a:r>
              <a:rPr lang="en-US" sz="2000" dirty="0"/>
              <a:t>: SQL is powerful for querying large healthcare datasets.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Visualization</a:t>
            </a:r>
            <a:r>
              <a:rPr lang="en-US" sz="2000" dirty="0"/>
              <a:t>: Dashboards help communicate insights effectively to non-technical users.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Predictive Insights</a:t>
            </a:r>
            <a:r>
              <a:rPr lang="en-US" sz="2000" dirty="0"/>
              <a:t>: Predictive models can help identify at-risk patients and improve care.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Integration</a:t>
            </a:r>
            <a:r>
              <a:rPr lang="en-US" sz="2000" dirty="0"/>
              <a:t>: Combining data from different sources can be challenging but crucial.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Privacy &amp; Security</a:t>
            </a:r>
            <a:r>
              <a:rPr lang="en-US" sz="2000" dirty="0"/>
              <a:t>: Adhering to data privacy laws (e.g., HIPAA) is critical in healthcare.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Impactful Decisions</a:t>
            </a:r>
            <a:r>
              <a:rPr lang="en-US" sz="2000" dirty="0"/>
              <a:t>: Data-driven insights lead to better patient care and operational efficiency.</a:t>
            </a:r>
          </a:p>
          <a:p>
            <a:r>
              <a:rPr lang="en-US" sz="2000" dirty="0"/>
              <a:t>These are the fundamental lessons learned throughout the project.</a:t>
            </a:r>
          </a:p>
        </p:txBody>
      </p:sp>
    </p:spTree>
    <p:extLst>
      <p:ext uri="{BB962C8B-B14F-4D97-AF65-F5344CB8AC3E}">
        <p14:creationId xmlns:p14="http://schemas.microsoft.com/office/powerpoint/2010/main" val="5321343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155</TotalTime>
  <Words>545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MarkPro-Medium</vt:lpstr>
      <vt:lpstr>Wingdings</vt:lpstr>
      <vt:lpstr>Wingdings 3</vt:lpstr>
      <vt:lpstr>Wisp</vt:lpstr>
      <vt:lpstr> INSIGHTS ON HEALTH CARE ANALYSI PROJECT</vt:lpstr>
      <vt:lpstr>What is HEALTH CARE Analytics?</vt:lpstr>
      <vt:lpstr>Key Areas of Healthcare Analytics:</vt:lpstr>
      <vt:lpstr>Benefits of HEALTH CARE Analytics</vt:lpstr>
      <vt:lpstr>Tools used for Banking Analytics Project</vt:lpstr>
      <vt:lpstr>Steps followed in Analysis Process</vt:lpstr>
      <vt:lpstr>Queries in MySQL</vt:lpstr>
      <vt:lpstr>Queries in MySQL</vt:lpstr>
      <vt:lpstr> Take away from the Project</vt:lpstr>
      <vt:lpstr>THANKYOU!!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ON BANK ANALYSIS PROJECT</dc:title>
  <dc:creator>Sayali Sadawarte</dc:creator>
  <cp:lastModifiedBy>M.Vijay Krishna</cp:lastModifiedBy>
  <cp:revision>17</cp:revision>
  <dcterms:created xsi:type="dcterms:W3CDTF">2024-10-27T15:32:00Z</dcterms:created>
  <dcterms:modified xsi:type="dcterms:W3CDTF">2025-02-25T08:38:44Z</dcterms:modified>
</cp:coreProperties>
</file>