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7" r:id="rId2"/>
    <p:sldId id="265" r:id="rId3"/>
    <p:sldId id="266" r:id="rId4"/>
    <p:sldId id="267" r:id="rId5"/>
    <p:sldId id="270" r:id="rId6"/>
    <p:sldId id="258" r:id="rId7"/>
    <p:sldId id="259" r:id="rId8"/>
    <p:sldId id="260" r:id="rId9"/>
    <p:sldId id="269" r:id="rId10"/>
    <p:sldId id="272" r:id="rId11"/>
    <p:sldId id="273" r:id="rId12"/>
    <p:sldId id="261" r:id="rId13"/>
    <p:sldId id="268" r:id="rId14"/>
    <p:sldId id="271" r:id="rId15"/>
    <p:sldId id="275" r:id="rId16"/>
    <p:sldId id="276" r:id="rId17"/>
    <p:sldId id="278" r:id="rId18"/>
    <p:sldId id="277" r:id="rId19"/>
    <p:sldId id="279" r:id="rId20"/>
    <p:sldId id="264"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6" d="100"/>
          <a:sy n="66" d="100"/>
        </p:scale>
        <p:origin x="66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avi" userId="dff36bf90b29d74e" providerId="LiveId" clId="{E0844BFD-59D6-4A31-B9E0-9CB1475E6698}"/>
    <pc:docChg chg="undo custSel addSld delSld modSld">
      <pc:chgData name="Raavi" userId="dff36bf90b29d74e" providerId="LiveId" clId="{E0844BFD-59D6-4A31-B9E0-9CB1475E6698}" dt="2023-04-30T06:24:15.704" v="1979" actId="47"/>
      <pc:docMkLst>
        <pc:docMk/>
      </pc:docMkLst>
      <pc:sldChg chg="modSp mod">
        <pc:chgData name="Raavi" userId="dff36bf90b29d74e" providerId="LiveId" clId="{E0844BFD-59D6-4A31-B9E0-9CB1475E6698}" dt="2023-04-30T04:30:58.111" v="31" actId="1076"/>
        <pc:sldMkLst>
          <pc:docMk/>
          <pc:sldMk cId="379590173" sldId="261"/>
        </pc:sldMkLst>
        <pc:spChg chg="mod">
          <ac:chgData name="Raavi" userId="dff36bf90b29d74e" providerId="LiveId" clId="{E0844BFD-59D6-4A31-B9E0-9CB1475E6698}" dt="2023-04-30T04:30:58.111" v="31" actId="1076"/>
          <ac:spMkLst>
            <pc:docMk/>
            <pc:sldMk cId="379590173" sldId="261"/>
            <ac:spMk id="15" creationId="{7BE37BE5-0C95-0CA6-DDDA-E8CE4AB00152}"/>
          </ac:spMkLst>
        </pc:spChg>
      </pc:sldChg>
      <pc:sldChg chg="del">
        <pc:chgData name="Raavi" userId="dff36bf90b29d74e" providerId="LiveId" clId="{E0844BFD-59D6-4A31-B9E0-9CB1475E6698}" dt="2023-04-30T06:24:15.704" v="1979" actId="47"/>
        <pc:sldMkLst>
          <pc:docMk/>
          <pc:sldMk cId="3020166882" sldId="274"/>
        </pc:sldMkLst>
      </pc:sldChg>
      <pc:sldChg chg="addSp modSp new mod">
        <pc:chgData name="Raavi" userId="dff36bf90b29d74e" providerId="LiveId" clId="{E0844BFD-59D6-4A31-B9E0-9CB1475E6698}" dt="2023-04-30T04:40:58.436" v="1312" actId="14100"/>
        <pc:sldMkLst>
          <pc:docMk/>
          <pc:sldMk cId="4171503270" sldId="275"/>
        </pc:sldMkLst>
        <pc:spChg chg="add mod">
          <ac:chgData name="Raavi" userId="dff36bf90b29d74e" providerId="LiveId" clId="{E0844BFD-59D6-4A31-B9E0-9CB1475E6698}" dt="2023-04-30T04:31:31.079" v="36" actId="1076"/>
          <ac:spMkLst>
            <pc:docMk/>
            <pc:sldMk cId="4171503270" sldId="275"/>
            <ac:spMk id="3" creationId="{2E924EF8-341E-A860-0B3C-8896162EE334}"/>
          </ac:spMkLst>
        </pc:spChg>
        <pc:spChg chg="add mod">
          <ac:chgData name="Raavi" userId="dff36bf90b29d74e" providerId="LiveId" clId="{E0844BFD-59D6-4A31-B9E0-9CB1475E6698}" dt="2023-04-30T04:39:31.624" v="1300" actId="1076"/>
          <ac:spMkLst>
            <pc:docMk/>
            <pc:sldMk cId="4171503270" sldId="275"/>
            <ac:spMk id="7" creationId="{B900CA22-2C55-52E2-8552-6E19A6B212CD}"/>
          </ac:spMkLst>
        </pc:spChg>
        <pc:spChg chg="add mod">
          <ac:chgData name="Raavi" userId="dff36bf90b29d74e" providerId="LiveId" clId="{E0844BFD-59D6-4A31-B9E0-9CB1475E6698}" dt="2023-04-30T04:40:58.436" v="1312" actId="14100"/>
          <ac:spMkLst>
            <pc:docMk/>
            <pc:sldMk cId="4171503270" sldId="275"/>
            <ac:spMk id="10" creationId="{73BD7F89-1E54-4764-00A7-52DD3839B6AD}"/>
          </ac:spMkLst>
        </pc:spChg>
        <pc:picChg chg="add mod">
          <ac:chgData name="Raavi" userId="dff36bf90b29d74e" providerId="LiveId" clId="{E0844BFD-59D6-4A31-B9E0-9CB1475E6698}" dt="2023-04-30T04:25:57.705" v="1"/>
          <ac:picMkLst>
            <pc:docMk/>
            <pc:sldMk cId="4171503270" sldId="275"/>
            <ac:picMk id="2" creationId="{F6750E8E-7E7C-04FC-38F5-7C7A65A6E9C1}"/>
          </ac:picMkLst>
        </pc:picChg>
        <pc:picChg chg="add mod">
          <ac:chgData name="Raavi" userId="dff36bf90b29d74e" providerId="LiveId" clId="{E0844BFD-59D6-4A31-B9E0-9CB1475E6698}" dt="2023-04-30T04:39:22.123" v="1298" actId="1076"/>
          <ac:picMkLst>
            <pc:docMk/>
            <pc:sldMk cId="4171503270" sldId="275"/>
            <ac:picMk id="5" creationId="{197195E7-BE82-A828-9A13-3ABD1F445D8D}"/>
          </ac:picMkLst>
        </pc:picChg>
        <pc:picChg chg="add mod">
          <ac:chgData name="Raavi" userId="dff36bf90b29d74e" providerId="LiveId" clId="{E0844BFD-59D6-4A31-B9E0-9CB1475E6698}" dt="2023-04-30T04:39:27.342" v="1299" actId="1076"/>
          <ac:picMkLst>
            <pc:docMk/>
            <pc:sldMk cId="4171503270" sldId="275"/>
            <ac:picMk id="6" creationId="{7BB025DB-D778-83AC-04CA-6BC8B9E02C85}"/>
          </ac:picMkLst>
        </pc:picChg>
        <pc:picChg chg="add mod">
          <ac:chgData name="Raavi" userId="dff36bf90b29d74e" providerId="LiveId" clId="{E0844BFD-59D6-4A31-B9E0-9CB1475E6698}" dt="2023-04-30T04:39:43.583" v="1301" actId="1076"/>
          <ac:picMkLst>
            <pc:docMk/>
            <pc:sldMk cId="4171503270" sldId="275"/>
            <ac:picMk id="9" creationId="{6CBB0F1E-1941-6F4D-CD8C-5541766FF83D}"/>
          </ac:picMkLst>
        </pc:picChg>
      </pc:sldChg>
      <pc:sldChg chg="addSp modSp add mod">
        <pc:chgData name="Raavi" userId="dff36bf90b29d74e" providerId="LiveId" clId="{E0844BFD-59D6-4A31-B9E0-9CB1475E6698}" dt="2023-04-30T04:46:58.639" v="1372" actId="113"/>
        <pc:sldMkLst>
          <pc:docMk/>
          <pc:sldMk cId="813796993" sldId="276"/>
        </pc:sldMkLst>
        <pc:spChg chg="add mod">
          <ac:chgData name="Raavi" userId="dff36bf90b29d74e" providerId="LiveId" clId="{E0844BFD-59D6-4A31-B9E0-9CB1475E6698}" dt="2023-04-30T04:44:19.619" v="1336" actId="14100"/>
          <ac:spMkLst>
            <pc:docMk/>
            <pc:sldMk cId="813796993" sldId="276"/>
            <ac:spMk id="3" creationId="{D3917C78-7746-4911-1B19-C1D3C51D7AD3}"/>
          </ac:spMkLst>
        </pc:spChg>
        <pc:spChg chg="add mod">
          <ac:chgData name="Raavi" userId="dff36bf90b29d74e" providerId="LiveId" clId="{E0844BFD-59D6-4A31-B9E0-9CB1475E6698}" dt="2023-04-30T04:46:58.639" v="1372" actId="113"/>
          <ac:spMkLst>
            <pc:docMk/>
            <pc:sldMk cId="813796993" sldId="276"/>
            <ac:spMk id="4" creationId="{75CE4016-D5A9-CCE5-17EB-C9823F54A5F8}"/>
          </ac:spMkLst>
        </pc:spChg>
      </pc:sldChg>
      <pc:sldChg chg="addSp delSp modSp add mod">
        <pc:chgData name="Raavi" userId="dff36bf90b29d74e" providerId="LiveId" clId="{E0844BFD-59D6-4A31-B9E0-9CB1475E6698}" dt="2023-04-30T05:29:15.499" v="1883" actId="1076"/>
        <pc:sldMkLst>
          <pc:docMk/>
          <pc:sldMk cId="3098927554" sldId="277"/>
        </pc:sldMkLst>
        <pc:spChg chg="add del mod">
          <ac:chgData name="Raavi" userId="dff36bf90b29d74e" providerId="LiveId" clId="{E0844BFD-59D6-4A31-B9E0-9CB1475E6698}" dt="2023-04-30T05:24:49.500" v="1771"/>
          <ac:spMkLst>
            <pc:docMk/>
            <pc:sldMk cId="3098927554" sldId="277"/>
            <ac:spMk id="3" creationId="{6BEE6961-2FDB-462E-715A-0407EAEBBE9F}"/>
          </ac:spMkLst>
        </pc:spChg>
        <pc:spChg chg="add del mod">
          <ac:chgData name="Raavi" userId="dff36bf90b29d74e" providerId="LiveId" clId="{E0844BFD-59D6-4A31-B9E0-9CB1475E6698}" dt="2023-04-30T05:24:57.194" v="1775"/>
          <ac:spMkLst>
            <pc:docMk/>
            <pc:sldMk cId="3098927554" sldId="277"/>
            <ac:spMk id="4" creationId="{57F327D5-387A-C87F-020E-F9AB3B200B00}"/>
          </ac:spMkLst>
        </pc:spChg>
        <pc:spChg chg="add mod">
          <ac:chgData name="Raavi" userId="dff36bf90b29d74e" providerId="LiveId" clId="{E0844BFD-59D6-4A31-B9E0-9CB1475E6698}" dt="2023-04-30T05:29:15.499" v="1883" actId="1076"/>
          <ac:spMkLst>
            <pc:docMk/>
            <pc:sldMk cId="3098927554" sldId="277"/>
            <ac:spMk id="5" creationId="{9ECE95B8-6573-C76E-ECBE-899086148F5E}"/>
          </ac:spMkLst>
        </pc:spChg>
      </pc:sldChg>
      <pc:sldChg chg="add del">
        <pc:chgData name="Raavi" userId="dff36bf90b29d74e" providerId="LiveId" clId="{E0844BFD-59D6-4A31-B9E0-9CB1475E6698}" dt="2023-04-30T04:30:29.582" v="29" actId="47"/>
        <pc:sldMkLst>
          <pc:docMk/>
          <pc:sldMk cId="1365844622" sldId="278"/>
        </pc:sldMkLst>
      </pc:sldChg>
      <pc:sldChg chg="addSp delSp modSp add mod">
        <pc:chgData name="Raavi" userId="dff36bf90b29d74e" providerId="LiveId" clId="{E0844BFD-59D6-4A31-B9E0-9CB1475E6698}" dt="2023-04-30T05:28:17.233" v="1868" actId="20577"/>
        <pc:sldMkLst>
          <pc:docMk/>
          <pc:sldMk cId="1677229197" sldId="278"/>
        </pc:sldMkLst>
        <pc:spChg chg="mod">
          <ac:chgData name="Raavi" userId="dff36bf90b29d74e" providerId="LiveId" clId="{E0844BFD-59D6-4A31-B9E0-9CB1475E6698}" dt="2023-04-30T05:28:17.233" v="1868" actId="20577"/>
          <ac:spMkLst>
            <pc:docMk/>
            <pc:sldMk cId="1677229197" sldId="278"/>
            <ac:spMk id="3" creationId="{7F6BBDD2-0EB6-B8A0-C2F2-D542CA5E6679}"/>
          </ac:spMkLst>
        </pc:spChg>
        <pc:spChg chg="add mod">
          <ac:chgData name="Raavi" userId="dff36bf90b29d74e" providerId="LiveId" clId="{E0844BFD-59D6-4A31-B9E0-9CB1475E6698}" dt="2023-04-30T05:19:39.811" v="1711"/>
          <ac:spMkLst>
            <pc:docMk/>
            <pc:sldMk cId="1677229197" sldId="278"/>
            <ac:spMk id="7" creationId="{63731293-A7D0-EF51-F31E-465B72A3503F}"/>
          </ac:spMkLst>
        </pc:spChg>
        <pc:graphicFrameChg chg="del mod">
          <ac:chgData name="Raavi" userId="dff36bf90b29d74e" providerId="LiveId" clId="{E0844BFD-59D6-4A31-B9E0-9CB1475E6698}" dt="2023-04-30T04:54:05.202" v="1502" actId="478"/>
          <ac:graphicFrameMkLst>
            <pc:docMk/>
            <pc:sldMk cId="1677229197" sldId="278"/>
            <ac:graphicFrameMk id="4" creationId="{9C4CB1E4-5F31-27B2-A9F9-9B0906EF1019}"/>
          </ac:graphicFrameMkLst>
        </pc:graphicFrameChg>
        <pc:graphicFrameChg chg="add del modGraphic">
          <ac:chgData name="Raavi" userId="dff36bf90b29d74e" providerId="LiveId" clId="{E0844BFD-59D6-4A31-B9E0-9CB1475E6698}" dt="2023-04-30T04:53:12.753" v="1460" actId="478"/>
          <ac:graphicFrameMkLst>
            <pc:docMk/>
            <pc:sldMk cId="1677229197" sldId="278"/>
            <ac:graphicFrameMk id="5" creationId="{1ADD67C4-39A1-7D7E-B25C-1EAD3EB5553C}"/>
          </ac:graphicFrameMkLst>
        </pc:graphicFrameChg>
        <pc:graphicFrameChg chg="add mod modGraphic">
          <ac:chgData name="Raavi" userId="dff36bf90b29d74e" providerId="LiveId" clId="{E0844BFD-59D6-4A31-B9E0-9CB1475E6698}" dt="2023-04-30T05:22:26.960" v="1738" actId="20577"/>
          <ac:graphicFrameMkLst>
            <pc:docMk/>
            <pc:sldMk cId="1677229197" sldId="278"/>
            <ac:graphicFrameMk id="6" creationId="{269D88BD-2DAC-89EB-4AE0-820C6FC90BAD}"/>
          </ac:graphicFrameMkLst>
        </pc:graphicFrameChg>
      </pc:sldChg>
      <pc:sldChg chg="addSp modSp add mod">
        <pc:chgData name="Raavi" userId="dff36bf90b29d74e" providerId="LiveId" clId="{E0844BFD-59D6-4A31-B9E0-9CB1475E6698}" dt="2023-04-30T05:40:16.971" v="1978" actId="1076"/>
        <pc:sldMkLst>
          <pc:docMk/>
          <pc:sldMk cId="4253180970" sldId="279"/>
        </pc:sldMkLst>
        <pc:spChg chg="add mod">
          <ac:chgData name="Raavi" userId="dff36bf90b29d74e" providerId="LiveId" clId="{E0844BFD-59D6-4A31-B9E0-9CB1475E6698}" dt="2023-04-30T05:40:16.971" v="1978" actId="1076"/>
          <ac:spMkLst>
            <pc:docMk/>
            <pc:sldMk cId="4253180970" sldId="279"/>
            <ac:spMk id="4" creationId="{843494E0-3B66-079C-CBAB-BB6E88139A58}"/>
          </ac:spMkLst>
        </pc:spChg>
      </pc:sldChg>
      <pc:sldChg chg="add del">
        <pc:chgData name="Raavi" userId="dff36bf90b29d74e" providerId="LiveId" clId="{E0844BFD-59D6-4A31-B9E0-9CB1475E6698}" dt="2023-04-30T05:25:02.153" v="1776" actId="47"/>
        <pc:sldMkLst>
          <pc:docMk/>
          <pc:sldMk cId="3998098944" sldId="280"/>
        </pc:sldMkLst>
      </pc:sldChg>
    </pc:docChg>
  </pc:docChgLst>
  <pc:docChgLst>
    <pc:chgData name="Raavi Vijay Krishna" userId="dff36bf90b29d74e" providerId="LiveId" clId="{E0844BFD-59D6-4A31-B9E0-9CB1475E6698}"/>
    <pc:docChg chg="modSld">
      <pc:chgData name="Raavi Vijay Krishna" userId="dff36bf90b29d74e" providerId="LiveId" clId="{E0844BFD-59D6-4A31-B9E0-9CB1475E6698}" dt="2023-05-17T05:26:47.991" v="10" actId="20577"/>
      <pc:docMkLst>
        <pc:docMk/>
      </pc:docMkLst>
      <pc:sldChg chg="modSp mod">
        <pc:chgData name="Raavi Vijay Krishna" userId="dff36bf90b29d74e" providerId="LiveId" clId="{E0844BFD-59D6-4A31-B9E0-9CB1475E6698}" dt="2023-05-17T05:26:47.991" v="10" actId="20577"/>
        <pc:sldMkLst>
          <pc:docMk/>
          <pc:sldMk cId="0" sldId="265"/>
        </pc:sldMkLst>
        <pc:spChg chg="mod">
          <ac:chgData name="Raavi Vijay Krishna" userId="dff36bf90b29d74e" providerId="LiveId" clId="{E0844BFD-59D6-4A31-B9E0-9CB1475E6698}" dt="2023-05-17T05:26:47.991" v="10" actId="20577"/>
          <ac:spMkLst>
            <pc:docMk/>
            <pc:sldMk cId="0" sldId="265"/>
            <ac:spMk id="2"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FCF8E85-15FE-4ACA-9679-BF1804A9599B}" type="datetimeFigureOut">
              <a:rPr lang="en-IN" smtClean="0"/>
              <a:t>18-05-2023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842A8AF-2B82-4D74-8511-87E00AA7B159}" type="slidenum">
              <a:rPr lang="en-IN" smtClean="0"/>
              <a:t>‹#›</a:t>
            </a:fld>
            <a:endParaRPr lang="en-IN"/>
          </a:p>
        </p:txBody>
      </p:sp>
    </p:spTree>
    <p:extLst>
      <p:ext uri="{BB962C8B-B14F-4D97-AF65-F5344CB8AC3E}">
        <p14:creationId xmlns:p14="http://schemas.microsoft.com/office/powerpoint/2010/main" val="3315965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extLst>
      <p:ext uri="{BB962C8B-B14F-4D97-AF65-F5344CB8AC3E}">
        <p14:creationId xmlns:p14="http://schemas.microsoft.com/office/powerpoint/2010/main" val="21888203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extLst>
      <p:ext uri="{BB962C8B-B14F-4D97-AF65-F5344CB8AC3E}">
        <p14:creationId xmlns:p14="http://schemas.microsoft.com/office/powerpoint/2010/main" val="42460122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extLst>
      <p:ext uri="{BB962C8B-B14F-4D97-AF65-F5344CB8AC3E}">
        <p14:creationId xmlns:p14="http://schemas.microsoft.com/office/powerpoint/2010/main" val="11184378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extLst>
      <p:ext uri="{BB962C8B-B14F-4D97-AF65-F5344CB8AC3E}">
        <p14:creationId xmlns:p14="http://schemas.microsoft.com/office/powerpoint/2010/main" val="28910243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extLst>
      <p:ext uri="{BB962C8B-B14F-4D97-AF65-F5344CB8AC3E}">
        <p14:creationId xmlns:p14="http://schemas.microsoft.com/office/powerpoint/2010/main" val="3739393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extLst>
      <p:ext uri="{BB962C8B-B14F-4D97-AF65-F5344CB8AC3E}">
        <p14:creationId xmlns:p14="http://schemas.microsoft.com/office/powerpoint/2010/main" val="1652254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extLst>
      <p:ext uri="{BB962C8B-B14F-4D97-AF65-F5344CB8AC3E}">
        <p14:creationId xmlns:p14="http://schemas.microsoft.com/office/powerpoint/2010/main" val="16625202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79EBD7-5C53-E15F-81D9-AF90AC84E1E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4D29643-95DE-BBAF-95E9-C2A8D4ECE15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445B85C-2CCB-B107-065A-CDFF1CCF2BDF}"/>
              </a:ext>
            </a:extLst>
          </p:cNvPr>
          <p:cNvSpPr>
            <a:spLocks noGrp="1"/>
          </p:cNvSpPr>
          <p:nvPr>
            <p:ph type="dt" sz="half" idx="10"/>
          </p:nvPr>
        </p:nvSpPr>
        <p:spPr/>
        <p:txBody>
          <a:bodyPr/>
          <a:lstStyle/>
          <a:p>
            <a:fld id="{E320B68E-C8AC-42CF-822A-B99B6B3E6B3B}" type="datetimeFigureOut">
              <a:rPr lang="en-IN" smtClean="0"/>
              <a:t>18-05-2023</a:t>
            </a:fld>
            <a:endParaRPr lang="en-IN"/>
          </a:p>
        </p:txBody>
      </p:sp>
      <p:sp>
        <p:nvSpPr>
          <p:cNvPr id="5" name="Footer Placeholder 4">
            <a:extLst>
              <a:ext uri="{FF2B5EF4-FFF2-40B4-BE49-F238E27FC236}">
                <a16:creationId xmlns:a16="http://schemas.microsoft.com/office/drawing/2014/main" id="{A2A86C84-20DB-7279-F67E-576DB5B3D58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9274E9F-6978-028E-5F82-6828480FA9F4}"/>
              </a:ext>
            </a:extLst>
          </p:cNvPr>
          <p:cNvSpPr>
            <a:spLocks noGrp="1"/>
          </p:cNvSpPr>
          <p:nvPr>
            <p:ph type="sldNum" sz="quarter" idx="12"/>
          </p:nvPr>
        </p:nvSpPr>
        <p:spPr/>
        <p:txBody>
          <a:bodyPr/>
          <a:lstStyle/>
          <a:p>
            <a:fld id="{B810A4C8-E930-4AD9-A22F-6F14B107B5A4}" type="slidenum">
              <a:rPr lang="en-IN" smtClean="0"/>
              <a:t>‹#›</a:t>
            </a:fld>
            <a:endParaRPr lang="en-IN"/>
          </a:p>
        </p:txBody>
      </p:sp>
    </p:spTree>
    <p:extLst>
      <p:ext uri="{BB962C8B-B14F-4D97-AF65-F5344CB8AC3E}">
        <p14:creationId xmlns:p14="http://schemas.microsoft.com/office/powerpoint/2010/main" val="9467746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16BC2C-9F3F-5EDC-5A03-195618A6BD4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50605EA-3396-F503-9056-155B9BAF909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7C5C0FE-89C1-8BB6-856E-34704D1F15DA}"/>
              </a:ext>
            </a:extLst>
          </p:cNvPr>
          <p:cNvSpPr>
            <a:spLocks noGrp="1"/>
          </p:cNvSpPr>
          <p:nvPr>
            <p:ph type="dt" sz="half" idx="10"/>
          </p:nvPr>
        </p:nvSpPr>
        <p:spPr/>
        <p:txBody>
          <a:bodyPr/>
          <a:lstStyle/>
          <a:p>
            <a:fld id="{E320B68E-C8AC-42CF-822A-B99B6B3E6B3B}" type="datetimeFigureOut">
              <a:rPr lang="en-IN" smtClean="0"/>
              <a:t>18-05-2023</a:t>
            </a:fld>
            <a:endParaRPr lang="en-IN"/>
          </a:p>
        </p:txBody>
      </p:sp>
      <p:sp>
        <p:nvSpPr>
          <p:cNvPr id="5" name="Footer Placeholder 4">
            <a:extLst>
              <a:ext uri="{FF2B5EF4-FFF2-40B4-BE49-F238E27FC236}">
                <a16:creationId xmlns:a16="http://schemas.microsoft.com/office/drawing/2014/main" id="{9C7C3560-9B77-4872-DE3F-8EA82DDCAD9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85D48BA-4390-FF29-A492-6B1DD25183B7}"/>
              </a:ext>
            </a:extLst>
          </p:cNvPr>
          <p:cNvSpPr>
            <a:spLocks noGrp="1"/>
          </p:cNvSpPr>
          <p:nvPr>
            <p:ph type="sldNum" sz="quarter" idx="12"/>
          </p:nvPr>
        </p:nvSpPr>
        <p:spPr/>
        <p:txBody>
          <a:bodyPr/>
          <a:lstStyle/>
          <a:p>
            <a:fld id="{B810A4C8-E930-4AD9-A22F-6F14B107B5A4}" type="slidenum">
              <a:rPr lang="en-IN" smtClean="0"/>
              <a:t>‹#›</a:t>
            </a:fld>
            <a:endParaRPr lang="en-IN"/>
          </a:p>
        </p:txBody>
      </p:sp>
    </p:spTree>
    <p:extLst>
      <p:ext uri="{BB962C8B-B14F-4D97-AF65-F5344CB8AC3E}">
        <p14:creationId xmlns:p14="http://schemas.microsoft.com/office/powerpoint/2010/main" val="6534427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F473632-902F-6FEC-D748-11F9ACEBEDE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55505DC-2FD8-6727-4611-3B1140636E1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4EFC080-2BB5-3AC8-9253-79F573F1137D}"/>
              </a:ext>
            </a:extLst>
          </p:cNvPr>
          <p:cNvSpPr>
            <a:spLocks noGrp="1"/>
          </p:cNvSpPr>
          <p:nvPr>
            <p:ph type="dt" sz="half" idx="10"/>
          </p:nvPr>
        </p:nvSpPr>
        <p:spPr/>
        <p:txBody>
          <a:bodyPr/>
          <a:lstStyle/>
          <a:p>
            <a:fld id="{E320B68E-C8AC-42CF-822A-B99B6B3E6B3B}" type="datetimeFigureOut">
              <a:rPr lang="en-IN" smtClean="0"/>
              <a:t>18-05-2023</a:t>
            </a:fld>
            <a:endParaRPr lang="en-IN"/>
          </a:p>
        </p:txBody>
      </p:sp>
      <p:sp>
        <p:nvSpPr>
          <p:cNvPr id="5" name="Footer Placeholder 4">
            <a:extLst>
              <a:ext uri="{FF2B5EF4-FFF2-40B4-BE49-F238E27FC236}">
                <a16:creationId xmlns:a16="http://schemas.microsoft.com/office/drawing/2014/main" id="{6FE1AB6B-B0E9-4ECC-CA5F-92C6C164B06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3B416E2-A769-14F6-A9BF-60C016E9D00C}"/>
              </a:ext>
            </a:extLst>
          </p:cNvPr>
          <p:cNvSpPr>
            <a:spLocks noGrp="1"/>
          </p:cNvSpPr>
          <p:nvPr>
            <p:ph type="sldNum" sz="quarter" idx="12"/>
          </p:nvPr>
        </p:nvSpPr>
        <p:spPr/>
        <p:txBody>
          <a:bodyPr/>
          <a:lstStyle/>
          <a:p>
            <a:fld id="{B810A4C8-E930-4AD9-A22F-6F14B107B5A4}" type="slidenum">
              <a:rPr lang="en-IN" smtClean="0"/>
              <a:t>‹#›</a:t>
            </a:fld>
            <a:endParaRPr lang="en-IN"/>
          </a:p>
        </p:txBody>
      </p:sp>
    </p:spTree>
    <p:extLst>
      <p:ext uri="{BB962C8B-B14F-4D97-AF65-F5344CB8AC3E}">
        <p14:creationId xmlns:p14="http://schemas.microsoft.com/office/powerpoint/2010/main" val="18643858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A6986-DB5A-C9EF-8F7B-F152027A3B7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E3EC8CF-76C5-8A87-E306-E22CAA08DE6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262C51B-87D2-49D2-635F-D17FA060AF7C}"/>
              </a:ext>
            </a:extLst>
          </p:cNvPr>
          <p:cNvSpPr>
            <a:spLocks noGrp="1"/>
          </p:cNvSpPr>
          <p:nvPr>
            <p:ph type="dt" sz="half" idx="10"/>
          </p:nvPr>
        </p:nvSpPr>
        <p:spPr/>
        <p:txBody>
          <a:bodyPr/>
          <a:lstStyle/>
          <a:p>
            <a:fld id="{E320B68E-C8AC-42CF-822A-B99B6B3E6B3B}" type="datetimeFigureOut">
              <a:rPr lang="en-IN" smtClean="0"/>
              <a:t>18-05-2023</a:t>
            </a:fld>
            <a:endParaRPr lang="en-IN"/>
          </a:p>
        </p:txBody>
      </p:sp>
      <p:sp>
        <p:nvSpPr>
          <p:cNvPr id="5" name="Footer Placeholder 4">
            <a:extLst>
              <a:ext uri="{FF2B5EF4-FFF2-40B4-BE49-F238E27FC236}">
                <a16:creationId xmlns:a16="http://schemas.microsoft.com/office/drawing/2014/main" id="{F7E5163C-8E63-077C-B7EE-3502ACABD4F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A62EC95-28C2-DF61-D261-283C2829231A}"/>
              </a:ext>
            </a:extLst>
          </p:cNvPr>
          <p:cNvSpPr>
            <a:spLocks noGrp="1"/>
          </p:cNvSpPr>
          <p:nvPr>
            <p:ph type="sldNum" sz="quarter" idx="12"/>
          </p:nvPr>
        </p:nvSpPr>
        <p:spPr/>
        <p:txBody>
          <a:bodyPr/>
          <a:lstStyle/>
          <a:p>
            <a:fld id="{B810A4C8-E930-4AD9-A22F-6F14B107B5A4}" type="slidenum">
              <a:rPr lang="en-IN" smtClean="0"/>
              <a:t>‹#›</a:t>
            </a:fld>
            <a:endParaRPr lang="en-IN"/>
          </a:p>
        </p:txBody>
      </p:sp>
    </p:spTree>
    <p:extLst>
      <p:ext uri="{BB962C8B-B14F-4D97-AF65-F5344CB8AC3E}">
        <p14:creationId xmlns:p14="http://schemas.microsoft.com/office/powerpoint/2010/main" val="15264836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6EC648-2B22-CCE7-1984-BF23E5CC498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6F76480-D05F-32FB-BB29-48B65EBDBB3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CBF973F-1A0D-4B54-31D1-0C4565808530}"/>
              </a:ext>
            </a:extLst>
          </p:cNvPr>
          <p:cNvSpPr>
            <a:spLocks noGrp="1"/>
          </p:cNvSpPr>
          <p:nvPr>
            <p:ph type="dt" sz="half" idx="10"/>
          </p:nvPr>
        </p:nvSpPr>
        <p:spPr/>
        <p:txBody>
          <a:bodyPr/>
          <a:lstStyle/>
          <a:p>
            <a:fld id="{E320B68E-C8AC-42CF-822A-B99B6B3E6B3B}" type="datetimeFigureOut">
              <a:rPr lang="en-IN" smtClean="0"/>
              <a:t>18-05-2023</a:t>
            </a:fld>
            <a:endParaRPr lang="en-IN"/>
          </a:p>
        </p:txBody>
      </p:sp>
      <p:sp>
        <p:nvSpPr>
          <p:cNvPr id="5" name="Footer Placeholder 4">
            <a:extLst>
              <a:ext uri="{FF2B5EF4-FFF2-40B4-BE49-F238E27FC236}">
                <a16:creationId xmlns:a16="http://schemas.microsoft.com/office/drawing/2014/main" id="{956B5216-EB2E-39E8-6A52-4531F289DEC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3D1662D-2125-41C9-9E59-E3B28CF0209E}"/>
              </a:ext>
            </a:extLst>
          </p:cNvPr>
          <p:cNvSpPr>
            <a:spLocks noGrp="1"/>
          </p:cNvSpPr>
          <p:nvPr>
            <p:ph type="sldNum" sz="quarter" idx="12"/>
          </p:nvPr>
        </p:nvSpPr>
        <p:spPr/>
        <p:txBody>
          <a:bodyPr/>
          <a:lstStyle/>
          <a:p>
            <a:fld id="{B810A4C8-E930-4AD9-A22F-6F14B107B5A4}" type="slidenum">
              <a:rPr lang="en-IN" smtClean="0"/>
              <a:t>‹#›</a:t>
            </a:fld>
            <a:endParaRPr lang="en-IN"/>
          </a:p>
        </p:txBody>
      </p:sp>
    </p:spTree>
    <p:extLst>
      <p:ext uri="{BB962C8B-B14F-4D97-AF65-F5344CB8AC3E}">
        <p14:creationId xmlns:p14="http://schemas.microsoft.com/office/powerpoint/2010/main" val="40515343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7254D-B3DE-1E85-1A0D-3F53E89C591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91A7440-6F80-6D8D-5D1E-E241EA97514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F9F09A0-50FF-A090-6795-45A539EDC2A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42DB965-7150-73EB-71E4-74F553CDAB34}"/>
              </a:ext>
            </a:extLst>
          </p:cNvPr>
          <p:cNvSpPr>
            <a:spLocks noGrp="1"/>
          </p:cNvSpPr>
          <p:nvPr>
            <p:ph type="dt" sz="half" idx="10"/>
          </p:nvPr>
        </p:nvSpPr>
        <p:spPr/>
        <p:txBody>
          <a:bodyPr/>
          <a:lstStyle/>
          <a:p>
            <a:fld id="{E320B68E-C8AC-42CF-822A-B99B6B3E6B3B}" type="datetimeFigureOut">
              <a:rPr lang="en-IN" smtClean="0"/>
              <a:t>18-05-2023</a:t>
            </a:fld>
            <a:endParaRPr lang="en-IN"/>
          </a:p>
        </p:txBody>
      </p:sp>
      <p:sp>
        <p:nvSpPr>
          <p:cNvPr id="6" name="Footer Placeholder 5">
            <a:extLst>
              <a:ext uri="{FF2B5EF4-FFF2-40B4-BE49-F238E27FC236}">
                <a16:creationId xmlns:a16="http://schemas.microsoft.com/office/drawing/2014/main" id="{2A394CDC-4DDC-C9A1-E76D-936EF07D211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41C4F83-3F65-76B5-05B5-B1EC6D736D81}"/>
              </a:ext>
            </a:extLst>
          </p:cNvPr>
          <p:cNvSpPr>
            <a:spLocks noGrp="1"/>
          </p:cNvSpPr>
          <p:nvPr>
            <p:ph type="sldNum" sz="quarter" idx="12"/>
          </p:nvPr>
        </p:nvSpPr>
        <p:spPr/>
        <p:txBody>
          <a:bodyPr/>
          <a:lstStyle/>
          <a:p>
            <a:fld id="{B810A4C8-E930-4AD9-A22F-6F14B107B5A4}" type="slidenum">
              <a:rPr lang="en-IN" smtClean="0"/>
              <a:t>‹#›</a:t>
            </a:fld>
            <a:endParaRPr lang="en-IN"/>
          </a:p>
        </p:txBody>
      </p:sp>
    </p:spTree>
    <p:extLst>
      <p:ext uri="{BB962C8B-B14F-4D97-AF65-F5344CB8AC3E}">
        <p14:creationId xmlns:p14="http://schemas.microsoft.com/office/powerpoint/2010/main" val="40282911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4D74B9-E060-3BDA-15FB-9699D7D830E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B446AED-A4E1-6851-50EA-0D077F2ED33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FEEFCBC-A0D3-5B56-BC8A-EC5C3CADE4F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721AD8D-FA26-B3FF-9330-62A65F1C883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937071B-1406-7582-A5F3-608BFF57A3B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E1F6ECF-4E92-D207-8B38-B02098E1C22C}"/>
              </a:ext>
            </a:extLst>
          </p:cNvPr>
          <p:cNvSpPr>
            <a:spLocks noGrp="1"/>
          </p:cNvSpPr>
          <p:nvPr>
            <p:ph type="dt" sz="half" idx="10"/>
          </p:nvPr>
        </p:nvSpPr>
        <p:spPr/>
        <p:txBody>
          <a:bodyPr/>
          <a:lstStyle/>
          <a:p>
            <a:fld id="{E320B68E-C8AC-42CF-822A-B99B6B3E6B3B}" type="datetimeFigureOut">
              <a:rPr lang="en-IN" smtClean="0"/>
              <a:t>18-05-2023</a:t>
            </a:fld>
            <a:endParaRPr lang="en-IN"/>
          </a:p>
        </p:txBody>
      </p:sp>
      <p:sp>
        <p:nvSpPr>
          <p:cNvPr id="8" name="Footer Placeholder 7">
            <a:extLst>
              <a:ext uri="{FF2B5EF4-FFF2-40B4-BE49-F238E27FC236}">
                <a16:creationId xmlns:a16="http://schemas.microsoft.com/office/drawing/2014/main" id="{EA0E66AD-4C8F-2E66-6262-92BA65417D0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29AA033-678D-F5A5-D6AA-77845DE72B00}"/>
              </a:ext>
            </a:extLst>
          </p:cNvPr>
          <p:cNvSpPr>
            <a:spLocks noGrp="1"/>
          </p:cNvSpPr>
          <p:nvPr>
            <p:ph type="sldNum" sz="quarter" idx="12"/>
          </p:nvPr>
        </p:nvSpPr>
        <p:spPr/>
        <p:txBody>
          <a:bodyPr/>
          <a:lstStyle/>
          <a:p>
            <a:fld id="{B810A4C8-E930-4AD9-A22F-6F14B107B5A4}" type="slidenum">
              <a:rPr lang="en-IN" smtClean="0"/>
              <a:t>‹#›</a:t>
            </a:fld>
            <a:endParaRPr lang="en-IN"/>
          </a:p>
        </p:txBody>
      </p:sp>
    </p:spTree>
    <p:extLst>
      <p:ext uri="{BB962C8B-B14F-4D97-AF65-F5344CB8AC3E}">
        <p14:creationId xmlns:p14="http://schemas.microsoft.com/office/powerpoint/2010/main" val="39089094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CA21B9-168B-AF4B-8DB3-1D55F58F275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48A2D4E-76B2-4741-3D3B-09A40EB91510}"/>
              </a:ext>
            </a:extLst>
          </p:cNvPr>
          <p:cNvSpPr>
            <a:spLocks noGrp="1"/>
          </p:cNvSpPr>
          <p:nvPr>
            <p:ph type="dt" sz="half" idx="10"/>
          </p:nvPr>
        </p:nvSpPr>
        <p:spPr/>
        <p:txBody>
          <a:bodyPr/>
          <a:lstStyle/>
          <a:p>
            <a:fld id="{E320B68E-C8AC-42CF-822A-B99B6B3E6B3B}" type="datetimeFigureOut">
              <a:rPr lang="en-IN" smtClean="0"/>
              <a:t>18-05-2023</a:t>
            </a:fld>
            <a:endParaRPr lang="en-IN"/>
          </a:p>
        </p:txBody>
      </p:sp>
      <p:sp>
        <p:nvSpPr>
          <p:cNvPr id="4" name="Footer Placeholder 3">
            <a:extLst>
              <a:ext uri="{FF2B5EF4-FFF2-40B4-BE49-F238E27FC236}">
                <a16:creationId xmlns:a16="http://schemas.microsoft.com/office/drawing/2014/main" id="{46A78EE6-2CDE-1EE2-CBF8-94FA8293F8E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AC178B9-CB49-C1DF-F86A-8ED09388E96C}"/>
              </a:ext>
            </a:extLst>
          </p:cNvPr>
          <p:cNvSpPr>
            <a:spLocks noGrp="1"/>
          </p:cNvSpPr>
          <p:nvPr>
            <p:ph type="sldNum" sz="quarter" idx="12"/>
          </p:nvPr>
        </p:nvSpPr>
        <p:spPr/>
        <p:txBody>
          <a:bodyPr/>
          <a:lstStyle/>
          <a:p>
            <a:fld id="{B810A4C8-E930-4AD9-A22F-6F14B107B5A4}" type="slidenum">
              <a:rPr lang="en-IN" smtClean="0"/>
              <a:t>‹#›</a:t>
            </a:fld>
            <a:endParaRPr lang="en-IN"/>
          </a:p>
        </p:txBody>
      </p:sp>
    </p:spTree>
    <p:extLst>
      <p:ext uri="{BB962C8B-B14F-4D97-AF65-F5344CB8AC3E}">
        <p14:creationId xmlns:p14="http://schemas.microsoft.com/office/powerpoint/2010/main" val="36185189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572E7A3-D9F9-4F74-6F7E-FE1EE7626131}"/>
              </a:ext>
            </a:extLst>
          </p:cNvPr>
          <p:cNvSpPr>
            <a:spLocks noGrp="1"/>
          </p:cNvSpPr>
          <p:nvPr>
            <p:ph type="dt" sz="half" idx="10"/>
          </p:nvPr>
        </p:nvSpPr>
        <p:spPr/>
        <p:txBody>
          <a:bodyPr/>
          <a:lstStyle/>
          <a:p>
            <a:fld id="{E320B68E-C8AC-42CF-822A-B99B6B3E6B3B}" type="datetimeFigureOut">
              <a:rPr lang="en-IN" smtClean="0"/>
              <a:t>18-05-2023</a:t>
            </a:fld>
            <a:endParaRPr lang="en-IN"/>
          </a:p>
        </p:txBody>
      </p:sp>
      <p:sp>
        <p:nvSpPr>
          <p:cNvPr id="3" name="Footer Placeholder 2">
            <a:extLst>
              <a:ext uri="{FF2B5EF4-FFF2-40B4-BE49-F238E27FC236}">
                <a16:creationId xmlns:a16="http://schemas.microsoft.com/office/drawing/2014/main" id="{B1603F41-A637-E9CD-D78F-A5F44247BC1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8B59CD6C-A86C-0DCD-3432-74A18356DCA5}"/>
              </a:ext>
            </a:extLst>
          </p:cNvPr>
          <p:cNvSpPr>
            <a:spLocks noGrp="1"/>
          </p:cNvSpPr>
          <p:nvPr>
            <p:ph type="sldNum" sz="quarter" idx="12"/>
          </p:nvPr>
        </p:nvSpPr>
        <p:spPr/>
        <p:txBody>
          <a:bodyPr/>
          <a:lstStyle/>
          <a:p>
            <a:fld id="{B810A4C8-E930-4AD9-A22F-6F14B107B5A4}" type="slidenum">
              <a:rPr lang="en-IN" smtClean="0"/>
              <a:t>‹#›</a:t>
            </a:fld>
            <a:endParaRPr lang="en-IN"/>
          </a:p>
        </p:txBody>
      </p:sp>
    </p:spTree>
    <p:extLst>
      <p:ext uri="{BB962C8B-B14F-4D97-AF65-F5344CB8AC3E}">
        <p14:creationId xmlns:p14="http://schemas.microsoft.com/office/powerpoint/2010/main" val="27750770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1F9114-C033-9BAD-6551-C479A3F9853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C12A6FF-E02F-543D-FBC3-F8E9823DB47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2CEB12D-15EB-6869-7918-70978BE1550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D8283D6-B3ED-C3C8-63BA-792542827ACE}"/>
              </a:ext>
            </a:extLst>
          </p:cNvPr>
          <p:cNvSpPr>
            <a:spLocks noGrp="1"/>
          </p:cNvSpPr>
          <p:nvPr>
            <p:ph type="dt" sz="half" idx="10"/>
          </p:nvPr>
        </p:nvSpPr>
        <p:spPr/>
        <p:txBody>
          <a:bodyPr/>
          <a:lstStyle/>
          <a:p>
            <a:fld id="{E320B68E-C8AC-42CF-822A-B99B6B3E6B3B}" type="datetimeFigureOut">
              <a:rPr lang="en-IN" smtClean="0"/>
              <a:t>18-05-2023</a:t>
            </a:fld>
            <a:endParaRPr lang="en-IN"/>
          </a:p>
        </p:txBody>
      </p:sp>
      <p:sp>
        <p:nvSpPr>
          <p:cNvPr id="6" name="Footer Placeholder 5">
            <a:extLst>
              <a:ext uri="{FF2B5EF4-FFF2-40B4-BE49-F238E27FC236}">
                <a16:creationId xmlns:a16="http://schemas.microsoft.com/office/drawing/2014/main" id="{BF8B7F22-115C-2233-41A4-CF653B5DD36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1055822-3E9F-B35D-B988-C542E8582C3E}"/>
              </a:ext>
            </a:extLst>
          </p:cNvPr>
          <p:cNvSpPr>
            <a:spLocks noGrp="1"/>
          </p:cNvSpPr>
          <p:nvPr>
            <p:ph type="sldNum" sz="quarter" idx="12"/>
          </p:nvPr>
        </p:nvSpPr>
        <p:spPr/>
        <p:txBody>
          <a:bodyPr/>
          <a:lstStyle/>
          <a:p>
            <a:fld id="{B810A4C8-E930-4AD9-A22F-6F14B107B5A4}" type="slidenum">
              <a:rPr lang="en-IN" smtClean="0"/>
              <a:t>‹#›</a:t>
            </a:fld>
            <a:endParaRPr lang="en-IN"/>
          </a:p>
        </p:txBody>
      </p:sp>
    </p:spTree>
    <p:extLst>
      <p:ext uri="{BB962C8B-B14F-4D97-AF65-F5344CB8AC3E}">
        <p14:creationId xmlns:p14="http://schemas.microsoft.com/office/powerpoint/2010/main" val="17265973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456112-D72B-21D0-18EA-A92772AF8D3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D5F7652-9196-9A33-FAE1-AF542B7BAB5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3BEC5B7-858C-3799-3F0E-211F7C5BD4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8488B1E-9C0D-23D1-F3B5-08DF8CFE6E8C}"/>
              </a:ext>
            </a:extLst>
          </p:cNvPr>
          <p:cNvSpPr>
            <a:spLocks noGrp="1"/>
          </p:cNvSpPr>
          <p:nvPr>
            <p:ph type="dt" sz="half" idx="10"/>
          </p:nvPr>
        </p:nvSpPr>
        <p:spPr/>
        <p:txBody>
          <a:bodyPr/>
          <a:lstStyle/>
          <a:p>
            <a:fld id="{E320B68E-C8AC-42CF-822A-B99B6B3E6B3B}" type="datetimeFigureOut">
              <a:rPr lang="en-IN" smtClean="0"/>
              <a:t>18-05-2023</a:t>
            </a:fld>
            <a:endParaRPr lang="en-IN"/>
          </a:p>
        </p:txBody>
      </p:sp>
      <p:sp>
        <p:nvSpPr>
          <p:cNvPr id="6" name="Footer Placeholder 5">
            <a:extLst>
              <a:ext uri="{FF2B5EF4-FFF2-40B4-BE49-F238E27FC236}">
                <a16:creationId xmlns:a16="http://schemas.microsoft.com/office/drawing/2014/main" id="{01974ADF-C52D-2D8C-F4FA-DC2693909E8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336B963-D00F-09A0-9F80-63209C801C25}"/>
              </a:ext>
            </a:extLst>
          </p:cNvPr>
          <p:cNvSpPr>
            <a:spLocks noGrp="1"/>
          </p:cNvSpPr>
          <p:nvPr>
            <p:ph type="sldNum" sz="quarter" idx="12"/>
          </p:nvPr>
        </p:nvSpPr>
        <p:spPr/>
        <p:txBody>
          <a:bodyPr/>
          <a:lstStyle/>
          <a:p>
            <a:fld id="{B810A4C8-E930-4AD9-A22F-6F14B107B5A4}" type="slidenum">
              <a:rPr lang="en-IN" smtClean="0"/>
              <a:t>‹#›</a:t>
            </a:fld>
            <a:endParaRPr lang="en-IN"/>
          </a:p>
        </p:txBody>
      </p:sp>
    </p:spTree>
    <p:extLst>
      <p:ext uri="{BB962C8B-B14F-4D97-AF65-F5344CB8AC3E}">
        <p14:creationId xmlns:p14="http://schemas.microsoft.com/office/powerpoint/2010/main" val="8451705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15A9F8D-13D3-9CF0-CC5E-E80B705D1C2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4B1148C-E225-9884-6C19-AE5B142FD39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182684A-B0FD-018A-2464-2DC108BCCDA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320B68E-C8AC-42CF-822A-B99B6B3E6B3B}" type="datetimeFigureOut">
              <a:rPr lang="en-IN" smtClean="0"/>
              <a:t>18-05-2023</a:t>
            </a:fld>
            <a:endParaRPr lang="en-IN"/>
          </a:p>
        </p:txBody>
      </p:sp>
      <p:sp>
        <p:nvSpPr>
          <p:cNvPr id="5" name="Footer Placeholder 4">
            <a:extLst>
              <a:ext uri="{FF2B5EF4-FFF2-40B4-BE49-F238E27FC236}">
                <a16:creationId xmlns:a16="http://schemas.microsoft.com/office/drawing/2014/main" id="{2856EF27-C22E-213C-B383-A5F729D2FB1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5F7B9D2D-9B1E-DDE7-3814-DD1AC36B0A6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10A4C8-E930-4AD9-A22F-6F14B107B5A4}" type="slidenum">
              <a:rPr lang="en-IN" smtClean="0"/>
              <a:t>‹#›</a:t>
            </a:fld>
            <a:endParaRPr lang="en-IN"/>
          </a:p>
        </p:txBody>
      </p:sp>
    </p:spTree>
    <p:extLst>
      <p:ext uri="{BB962C8B-B14F-4D97-AF65-F5344CB8AC3E}">
        <p14:creationId xmlns:p14="http://schemas.microsoft.com/office/powerpoint/2010/main" val="21042126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xml"/><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753115" y="3628593"/>
            <a:ext cx="3463304" cy="638314"/>
            <a:chOff x="0" y="-9524"/>
            <a:chExt cx="7305091" cy="1685338"/>
          </a:xfrm>
        </p:grpSpPr>
        <p:sp>
          <p:nvSpPr>
            <p:cNvPr id="3" name="Freeform 3"/>
            <p:cNvSpPr/>
            <p:nvPr/>
          </p:nvSpPr>
          <p:spPr>
            <a:xfrm>
              <a:off x="0" y="0"/>
              <a:ext cx="7305091" cy="1675814"/>
            </a:xfrm>
            <a:custGeom>
              <a:avLst/>
              <a:gdLst/>
              <a:ahLst/>
              <a:cxnLst/>
              <a:rect l="l" t="t" r="r" b="b"/>
              <a:pathLst>
                <a:path w="7305091" h="1675814">
                  <a:moveTo>
                    <a:pt x="0" y="0"/>
                  </a:moveTo>
                  <a:lnTo>
                    <a:pt x="7305091" y="0"/>
                  </a:lnTo>
                  <a:lnTo>
                    <a:pt x="7305091" y="1675814"/>
                  </a:lnTo>
                  <a:lnTo>
                    <a:pt x="0" y="1675814"/>
                  </a:lnTo>
                  <a:close/>
                </a:path>
              </a:pathLst>
            </a:custGeom>
            <a:solidFill>
              <a:srgbClr val="FEDA60"/>
            </a:solidFill>
          </p:spPr>
        </p:sp>
        <p:sp>
          <p:nvSpPr>
            <p:cNvPr id="4" name="TextBox 4"/>
            <p:cNvSpPr txBox="1"/>
            <p:nvPr/>
          </p:nvSpPr>
          <p:spPr>
            <a:xfrm>
              <a:off x="0" y="-9524"/>
              <a:ext cx="6769292" cy="1627755"/>
            </a:xfrm>
            <a:prstGeom prst="rect">
              <a:avLst/>
            </a:prstGeom>
          </p:spPr>
          <p:txBody>
            <a:bodyPr lIns="33867" tIns="33867" rIns="33867" bIns="33867" rtlCol="0" anchor="t"/>
            <a:lstStyle/>
            <a:p>
              <a:pPr algn="ctr">
                <a:lnSpc>
                  <a:spcPts val="3840"/>
                </a:lnSpc>
              </a:pPr>
              <a:r>
                <a:rPr lang="en-US" sz="3200" dirty="0">
                  <a:solidFill>
                    <a:srgbClr val="434343"/>
                  </a:solidFill>
                  <a:latin typeface="Times Neue Roman" panose="020B0604020202020204" charset="0"/>
                </a:rPr>
                <a:t>Team Members</a:t>
              </a:r>
            </a:p>
          </p:txBody>
        </p:sp>
      </p:grpSp>
      <p:grpSp>
        <p:nvGrpSpPr>
          <p:cNvPr id="5" name="Group 5"/>
          <p:cNvGrpSpPr/>
          <p:nvPr/>
        </p:nvGrpSpPr>
        <p:grpSpPr>
          <a:xfrm>
            <a:off x="7413620" y="3677668"/>
            <a:ext cx="4025246" cy="634707"/>
            <a:chOff x="0" y="0"/>
            <a:chExt cx="8050492" cy="1618230"/>
          </a:xfrm>
        </p:grpSpPr>
        <p:sp>
          <p:nvSpPr>
            <p:cNvPr id="6" name="Freeform 6"/>
            <p:cNvSpPr/>
            <p:nvPr/>
          </p:nvSpPr>
          <p:spPr>
            <a:xfrm>
              <a:off x="0" y="0"/>
              <a:ext cx="8050530" cy="1618234"/>
            </a:xfrm>
            <a:custGeom>
              <a:avLst/>
              <a:gdLst/>
              <a:ahLst/>
              <a:cxnLst/>
              <a:rect l="l" t="t" r="r" b="b"/>
              <a:pathLst>
                <a:path w="8050530" h="1618234">
                  <a:moveTo>
                    <a:pt x="0" y="0"/>
                  </a:moveTo>
                  <a:lnTo>
                    <a:pt x="8050530" y="0"/>
                  </a:lnTo>
                  <a:lnTo>
                    <a:pt x="8050530" y="1618234"/>
                  </a:lnTo>
                  <a:lnTo>
                    <a:pt x="0" y="1618234"/>
                  </a:lnTo>
                  <a:close/>
                </a:path>
              </a:pathLst>
            </a:custGeom>
            <a:solidFill>
              <a:srgbClr val="FEDA60"/>
            </a:solidFill>
          </p:spPr>
        </p:sp>
        <p:sp>
          <p:nvSpPr>
            <p:cNvPr id="7" name="TextBox 7"/>
            <p:cNvSpPr txBox="1"/>
            <p:nvPr/>
          </p:nvSpPr>
          <p:spPr>
            <a:xfrm>
              <a:off x="0" y="-9525"/>
              <a:ext cx="8050492" cy="1627755"/>
            </a:xfrm>
            <a:prstGeom prst="rect">
              <a:avLst/>
            </a:prstGeom>
          </p:spPr>
          <p:txBody>
            <a:bodyPr lIns="33867" tIns="33867" rIns="33867" bIns="33867" rtlCol="0" anchor="t"/>
            <a:lstStyle/>
            <a:p>
              <a:pPr algn="ctr">
                <a:lnSpc>
                  <a:spcPts val="3840"/>
                </a:lnSpc>
              </a:pPr>
              <a:r>
                <a:rPr lang="en-US" sz="3200" dirty="0">
                  <a:solidFill>
                    <a:srgbClr val="434343"/>
                  </a:solidFill>
                  <a:latin typeface="Times Neue Roman" panose="020B0604020202020204" charset="0"/>
                </a:rPr>
                <a:t>Guided By</a:t>
              </a:r>
            </a:p>
          </p:txBody>
        </p:sp>
      </p:grpSp>
      <p:pic>
        <p:nvPicPr>
          <p:cNvPr id="8" name="Picture 8"/>
          <p:cNvPicPr>
            <a:picLocks noChangeAspect="1"/>
          </p:cNvPicPr>
          <p:nvPr/>
        </p:nvPicPr>
        <p:blipFill>
          <a:blip r:embed="rId3"/>
          <a:srcRect/>
          <a:stretch>
            <a:fillRect/>
          </a:stretch>
        </p:blipFill>
        <p:spPr>
          <a:xfrm>
            <a:off x="0" y="-19167"/>
            <a:ext cx="4701212" cy="1237741"/>
          </a:xfrm>
          <a:prstGeom prst="rect">
            <a:avLst/>
          </a:prstGeom>
        </p:spPr>
      </p:pic>
      <p:sp>
        <p:nvSpPr>
          <p:cNvPr id="9" name="TextBox 9"/>
          <p:cNvSpPr txBox="1"/>
          <p:nvPr/>
        </p:nvSpPr>
        <p:spPr>
          <a:xfrm>
            <a:off x="685800" y="1313824"/>
            <a:ext cx="10820400" cy="1658787"/>
          </a:xfrm>
          <a:prstGeom prst="rect">
            <a:avLst/>
          </a:prstGeom>
        </p:spPr>
        <p:txBody>
          <a:bodyPr lIns="0" tIns="0" rIns="0" bIns="0" rtlCol="0" anchor="t">
            <a:spAutoFit/>
          </a:bodyPr>
          <a:lstStyle/>
          <a:p>
            <a:pPr algn="ctr">
              <a:lnSpc>
                <a:spcPts val="4400"/>
              </a:lnSpc>
            </a:pPr>
            <a:r>
              <a:rPr lang="en-US" sz="3666" dirty="0">
                <a:solidFill>
                  <a:srgbClr val="000000"/>
                </a:solidFill>
                <a:latin typeface="Archivo Black"/>
              </a:rPr>
              <a:t>Leveraging Deep Learning for </a:t>
            </a:r>
          </a:p>
          <a:p>
            <a:pPr algn="ctr">
              <a:lnSpc>
                <a:spcPts val="4400"/>
              </a:lnSpc>
              <a:spcBef>
                <a:spcPct val="0"/>
              </a:spcBef>
            </a:pPr>
            <a:r>
              <a:rPr lang="en-US" sz="3666" dirty="0">
                <a:solidFill>
                  <a:srgbClr val="000000"/>
                </a:solidFill>
                <a:latin typeface="Archivo Black"/>
              </a:rPr>
              <a:t>Malarial Parasite Detection using Blood Smear Images</a:t>
            </a:r>
          </a:p>
        </p:txBody>
      </p:sp>
      <p:sp>
        <p:nvSpPr>
          <p:cNvPr id="10" name="TextBox 10"/>
          <p:cNvSpPr txBox="1"/>
          <p:nvPr/>
        </p:nvSpPr>
        <p:spPr>
          <a:xfrm>
            <a:off x="697965" y="4312375"/>
            <a:ext cx="5753635" cy="1465145"/>
          </a:xfrm>
          <a:prstGeom prst="rect">
            <a:avLst/>
          </a:prstGeom>
        </p:spPr>
        <p:txBody>
          <a:bodyPr wrap="square" lIns="0" tIns="0" rIns="0" bIns="0" rtlCol="0" anchor="t">
            <a:spAutoFit/>
          </a:bodyPr>
          <a:lstStyle/>
          <a:p>
            <a:pPr>
              <a:lnSpc>
                <a:spcPts val="3864"/>
              </a:lnSpc>
            </a:pPr>
            <a:r>
              <a:rPr lang="en-US" sz="2800" dirty="0">
                <a:solidFill>
                  <a:srgbClr val="434343"/>
                </a:solidFill>
                <a:latin typeface="Roboto"/>
              </a:rPr>
              <a:t>Raavi Vijay Krishna (</a:t>
            </a:r>
            <a:r>
              <a:rPr lang="en-US" sz="2800" dirty="0">
                <a:solidFill>
                  <a:schemeClr val="tx2">
                    <a:lumMod val="60000"/>
                    <a:lumOff val="40000"/>
                  </a:schemeClr>
                </a:solidFill>
                <a:latin typeface="Roboto"/>
              </a:rPr>
              <a:t>224003154</a:t>
            </a:r>
            <a:r>
              <a:rPr lang="en-US" sz="2800" dirty="0">
                <a:solidFill>
                  <a:srgbClr val="434343"/>
                </a:solidFill>
                <a:latin typeface="Roboto"/>
              </a:rPr>
              <a:t>)</a:t>
            </a:r>
          </a:p>
          <a:p>
            <a:pPr>
              <a:lnSpc>
                <a:spcPts val="3864"/>
              </a:lnSpc>
            </a:pPr>
            <a:r>
              <a:rPr lang="en-US" sz="2800" dirty="0" err="1">
                <a:solidFill>
                  <a:srgbClr val="434343"/>
                </a:solidFill>
                <a:latin typeface="Roboto"/>
              </a:rPr>
              <a:t>Dunna</a:t>
            </a:r>
            <a:r>
              <a:rPr lang="en-US" sz="2800" dirty="0">
                <a:solidFill>
                  <a:srgbClr val="434343"/>
                </a:solidFill>
                <a:latin typeface="Roboto"/>
              </a:rPr>
              <a:t> </a:t>
            </a:r>
            <a:r>
              <a:rPr lang="en-US" sz="2800" dirty="0" err="1">
                <a:solidFill>
                  <a:srgbClr val="434343"/>
                </a:solidFill>
                <a:latin typeface="Roboto"/>
              </a:rPr>
              <a:t>Harshavardhan</a:t>
            </a:r>
            <a:r>
              <a:rPr lang="en-US" sz="2800" dirty="0">
                <a:solidFill>
                  <a:srgbClr val="434343"/>
                </a:solidFill>
                <a:latin typeface="Roboto"/>
              </a:rPr>
              <a:t> (</a:t>
            </a:r>
            <a:r>
              <a:rPr lang="en-US" sz="2800" dirty="0">
                <a:solidFill>
                  <a:schemeClr val="tx2">
                    <a:lumMod val="60000"/>
                    <a:lumOff val="40000"/>
                  </a:schemeClr>
                </a:solidFill>
                <a:latin typeface="Roboto"/>
              </a:rPr>
              <a:t>224003036</a:t>
            </a:r>
            <a:r>
              <a:rPr lang="en-US" sz="2800" dirty="0">
                <a:solidFill>
                  <a:srgbClr val="434343"/>
                </a:solidFill>
                <a:latin typeface="Roboto"/>
              </a:rPr>
              <a:t>)</a:t>
            </a:r>
          </a:p>
          <a:p>
            <a:pPr>
              <a:lnSpc>
                <a:spcPts val="3864"/>
              </a:lnSpc>
            </a:pPr>
            <a:r>
              <a:rPr lang="en-US" sz="2800" dirty="0" err="1">
                <a:solidFill>
                  <a:srgbClr val="434343"/>
                </a:solidFill>
                <a:latin typeface="Roboto"/>
              </a:rPr>
              <a:t>Thutte</a:t>
            </a:r>
            <a:r>
              <a:rPr lang="en-US" sz="2800" dirty="0">
                <a:solidFill>
                  <a:srgbClr val="434343"/>
                </a:solidFill>
                <a:latin typeface="Roboto"/>
              </a:rPr>
              <a:t> Sai Goutham (</a:t>
            </a:r>
            <a:r>
              <a:rPr lang="en-US" sz="2800" dirty="0">
                <a:solidFill>
                  <a:schemeClr val="tx2">
                    <a:lumMod val="60000"/>
                    <a:lumOff val="40000"/>
                  </a:schemeClr>
                </a:solidFill>
                <a:latin typeface="Roboto"/>
              </a:rPr>
              <a:t>224003099</a:t>
            </a:r>
            <a:r>
              <a:rPr lang="en-US" sz="2800" dirty="0">
                <a:solidFill>
                  <a:srgbClr val="434343"/>
                </a:solidFill>
                <a:latin typeface="Roboto"/>
              </a:rPr>
              <a:t>)</a:t>
            </a:r>
          </a:p>
        </p:txBody>
      </p:sp>
      <p:sp>
        <p:nvSpPr>
          <p:cNvPr id="11" name="TextBox 11"/>
          <p:cNvSpPr txBox="1"/>
          <p:nvPr/>
        </p:nvSpPr>
        <p:spPr>
          <a:xfrm>
            <a:off x="7413619" y="4290610"/>
            <a:ext cx="4798567" cy="1463029"/>
          </a:xfrm>
          <a:prstGeom prst="rect">
            <a:avLst/>
          </a:prstGeom>
        </p:spPr>
        <p:txBody>
          <a:bodyPr lIns="0" tIns="0" rIns="0" bIns="0" rtlCol="0" anchor="t">
            <a:spAutoFit/>
          </a:bodyPr>
          <a:lstStyle/>
          <a:p>
            <a:pPr>
              <a:lnSpc>
                <a:spcPts val="2944"/>
              </a:lnSpc>
            </a:pPr>
            <a:r>
              <a:rPr lang="en-US" sz="2133">
                <a:solidFill>
                  <a:srgbClr val="434343"/>
                </a:solidFill>
                <a:latin typeface="Roboto"/>
              </a:rPr>
              <a:t>Dr. R. Thanuja</a:t>
            </a:r>
          </a:p>
          <a:p>
            <a:pPr>
              <a:lnSpc>
                <a:spcPts val="2944"/>
              </a:lnSpc>
            </a:pPr>
            <a:r>
              <a:rPr lang="en-US" sz="2133">
                <a:solidFill>
                  <a:srgbClr val="434343"/>
                </a:solidFill>
                <a:latin typeface="Roboto"/>
              </a:rPr>
              <a:t>Assistant Professor-II</a:t>
            </a:r>
          </a:p>
          <a:p>
            <a:pPr>
              <a:lnSpc>
                <a:spcPts val="2944"/>
              </a:lnSpc>
            </a:pPr>
            <a:r>
              <a:rPr lang="en-US" sz="2133">
                <a:solidFill>
                  <a:srgbClr val="434343"/>
                </a:solidFill>
                <a:latin typeface="Roboto"/>
              </a:rPr>
              <a:t>Srinivasa Ramanujan Centre</a:t>
            </a:r>
          </a:p>
          <a:p>
            <a:pPr>
              <a:lnSpc>
                <a:spcPts val="2944"/>
              </a:lnSpc>
            </a:pPr>
            <a:r>
              <a:rPr lang="en-US" sz="2133">
                <a:solidFill>
                  <a:srgbClr val="434343"/>
                </a:solidFill>
                <a:latin typeface="Roboto"/>
              </a:rPr>
              <a:t>SASTRA Deemed to be University</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8"/>
          <p:cNvPicPr>
            <a:picLocks noChangeAspect="1"/>
          </p:cNvPicPr>
          <p:nvPr/>
        </p:nvPicPr>
        <p:blipFill>
          <a:blip r:embed="rId3"/>
          <a:srcRect/>
          <a:stretch>
            <a:fillRect/>
          </a:stretch>
        </p:blipFill>
        <p:spPr>
          <a:xfrm>
            <a:off x="0" y="-44567"/>
            <a:ext cx="4701212" cy="1237741"/>
          </a:xfrm>
          <a:prstGeom prst="rect">
            <a:avLst/>
          </a:prstGeom>
        </p:spPr>
      </p:pic>
      <p:sp>
        <p:nvSpPr>
          <p:cNvPr id="4" name="TextBox 4">
            <a:extLst>
              <a:ext uri="{FF2B5EF4-FFF2-40B4-BE49-F238E27FC236}">
                <a16:creationId xmlns:a16="http://schemas.microsoft.com/office/drawing/2014/main" id="{01921AAA-D6A4-71E2-3A25-EACB5BEAD28F}"/>
              </a:ext>
            </a:extLst>
          </p:cNvPr>
          <p:cNvSpPr txBox="1"/>
          <p:nvPr/>
        </p:nvSpPr>
        <p:spPr>
          <a:xfrm>
            <a:off x="44057" y="1498688"/>
            <a:ext cx="4613097" cy="448841"/>
          </a:xfrm>
          <a:prstGeom prst="rect">
            <a:avLst/>
          </a:prstGeom>
        </p:spPr>
        <p:txBody>
          <a:bodyPr wrap="square" lIns="0" tIns="0" rIns="0" bIns="0" rtlCol="0" anchor="t">
            <a:spAutoFit/>
          </a:bodyPr>
          <a:lstStyle/>
          <a:p>
            <a:pPr algn="ctr">
              <a:lnSpc>
                <a:spcPts val="3520"/>
              </a:lnSpc>
              <a:spcBef>
                <a:spcPct val="0"/>
              </a:spcBef>
            </a:pPr>
            <a:r>
              <a:rPr lang="en-US" sz="3600" dirty="0">
                <a:solidFill>
                  <a:srgbClr val="000000"/>
                </a:solidFill>
                <a:latin typeface="Roboto Bold"/>
              </a:rPr>
              <a:t>Image Preprocessing</a:t>
            </a:r>
            <a:r>
              <a:rPr lang="en-US" sz="2933" dirty="0">
                <a:solidFill>
                  <a:srgbClr val="000000"/>
                </a:solidFill>
                <a:latin typeface="Roboto Bold"/>
              </a:rPr>
              <a:t>:</a:t>
            </a:r>
          </a:p>
        </p:txBody>
      </p:sp>
      <p:sp>
        <p:nvSpPr>
          <p:cNvPr id="2" name="TextBox 1">
            <a:extLst>
              <a:ext uri="{FF2B5EF4-FFF2-40B4-BE49-F238E27FC236}">
                <a16:creationId xmlns:a16="http://schemas.microsoft.com/office/drawing/2014/main" id="{6112D7D0-122F-258A-86C0-4D489CB662D6}"/>
              </a:ext>
            </a:extLst>
          </p:cNvPr>
          <p:cNvSpPr txBox="1"/>
          <p:nvPr/>
        </p:nvSpPr>
        <p:spPr>
          <a:xfrm>
            <a:off x="324628" y="2227643"/>
            <a:ext cx="10641690" cy="3693319"/>
          </a:xfrm>
          <a:prstGeom prst="rect">
            <a:avLst/>
          </a:prstGeom>
          <a:noFill/>
        </p:spPr>
        <p:txBody>
          <a:bodyPr wrap="square" rtlCol="0">
            <a:spAutoFit/>
          </a:bodyPr>
          <a:lstStyle/>
          <a:p>
            <a:r>
              <a:rPr lang="en-US" sz="2800" dirty="0"/>
              <a:t>Summary of the preprocessing steps that were applied to the malaria images:</a:t>
            </a:r>
          </a:p>
          <a:p>
            <a:endParaRPr lang="en-US" dirty="0"/>
          </a:p>
          <a:p>
            <a:pPr marL="285750" indent="-285750">
              <a:buFont typeface="Wingdings" panose="05000000000000000000" pitchFamily="2" charset="2"/>
              <a:buChar char="Ø"/>
            </a:pPr>
            <a:r>
              <a:rPr lang="en-US" sz="2000" dirty="0">
                <a:solidFill>
                  <a:schemeClr val="accent5">
                    <a:lumMod val="75000"/>
                  </a:schemeClr>
                </a:solidFill>
                <a:latin typeface="Times Neue Roman" panose="020B0604020202020204"/>
              </a:rPr>
              <a:t>Resample the images to a fixed size of  40 x 40 pixels.</a:t>
            </a:r>
          </a:p>
          <a:p>
            <a:pPr marL="285750" indent="-285750">
              <a:buFont typeface="Wingdings" panose="05000000000000000000" pitchFamily="2" charset="2"/>
              <a:buChar char="Ø"/>
            </a:pPr>
            <a:endParaRPr lang="en-US" sz="2000" dirty="0">
              <a:solidFill>
                <a:schemeClr val="accent5">
                  <a:lumMod val="75000"/>
                </a:schemeClr>
              </a:solidFill>
              <a:latin typeface="Times Neue Roman" panose="020B0604020202020204"/>
            </a:endParaRPr>
          </a:p>
          <a:p>
            <a:pPr marL="285750" indent="-285750">
              <a:buFont typeface="Wingdings" panose="05000000000000000000" pitchFamily="2" charset="2"/>
              <a:buChar char="Ø"/>
            </a:pPr>
            <a:r>
              <a:rPr lang="en-US" sz="2000" dirty="0">
                <a:solidFill>
                  <a:schemeClr val="accent5">
                    <a:lumMod val="75000"/>
                  </a:schemeClr>
                </a:solidFill>
                <a:latin typeface="Times Neue Roman" panose="020B0604020202020204"/>
              </a:rPr>
              <a:t>Scaling down Images to 0 to 1.</a:t>
            </a:r>
          </a:p>
          <a:p>
            <a:endParaRPr lang="en-US" sz="2000" dirty="0">
              <a:solidFill>
                <a:schemeClr val="accent5">
                  <a:lumMod val="75000"/>
                </a:schemeClr>
              </a:solidFill>
              <a:latin typeface="Times Neue Roman" panose="020B0604020202020204"/>
            </a:endParaRPr>
          </a:p>
          <a:p>
            <a:pPr marL="285750" indent="-285750">
              <a:buFont typeface="Wingdings" panose="05000000000000000000" pitchFamily="2" charset="2"/>
              <a:buChar char="Ø"/>
            </a:pPr>
            <a:r>
              <a:rPr lang="en-US" sz="2000" dirty="0">
                <a:solidFill>
                  <a:schemeClr val="accent5">
                    <a:lumMod val="75000"/>
                  </a:schemeClr>
                </a:solidFill>
                <a:latin typeface="Times Neue Roman" panose="020B0604020202020204"/>
              </a:rPr>
              <a:t>Normalize the image to equalize intensity values.</a:t>
            </a:r>
          </a:p>
          <a:p>
            <a:endParaRPr lang="en-US" sz="2000" dirty="0">
              <a:solidFill>
                <a:schemeClr val="accent5">
                  <a:lumMod val="75000"/>
                </a:schemeClr>
              </a:solidFill>
              <a:latin typeface="Times Neue Roman" panose="020B0604020202020204"/>
            </a:endParaRPr>
          </a:p>
          <a:p>
            <a:r>
              <a:rPr lang="en-US" sz="2000" dirty="0">
                <a:latin typeface="Times Neue Roman" panose="020B0604020202020204"/>
              </a:rPr>
              <a:t>These preprocessing steps are applied to the images before any training or testing was done, to standardize the image sizes and improve the quality of the images for classification or other tasks</a:t>
            </a:r>
            <a:endParaRPr lang="en-IN" sz="2000" dirty="0">
              <a:latin typeface="Times Neue Roman" panose="020B0604020202020204"/>
            </a:endParaRPr>
          </a:p>
        </p:txBody>
      </p:sp>
    </p:spTree>
    <p:extLst>
      <p:ext uri="{BB962C8B-B14F-4D97-AF65-F5344CB8AC3E}">
        <p14:creationId xmlns:p14="http://schemas.microsoft.com/office/powerpoint/2010/main" val="42103458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4C3C15D-D301-E7E4-9FE1-0F43BE69DDC9}"/>
              </a:ext>
            </a:extLst>
          </p:cNvPr>
          <p:cNvSpPr txBox="1"/>
          <p:nvPr/>
        </p:nvSpPr>
        <p:spPr>
          <a:xfrm>
            <a:off x="4419600" y="1066174"/>
            <a:ext cx="6502400" cy="5632311"/>
          </a:xfrm>
          <a:prstGeom prst="rect">
            <a:avLst/>
          </a:prstGeom>
          <a:noFill/>
        </p:spPr>
        <p:txBody>
          <a:bodyPr wrap="square">
            <a:spAutoFit/>
          </a:bodyPr>
          <a:lstStyle/>
          <a:p>
            <a:r>
              <a:rPr lang="en-IN" dirty="0"/>
              <a:t>#</a:t>
            </a:r>
            <a:r>
              <a:rPr lang="en-IN" b="1" dirty="0"/>
              <a:t> Importing necessary libraries</a:t>
            </a:r>
          </a:p>
          <a:p>
            <a:r>
              <a:rPr lang="en-IN" dirty="0"/>
              <a:t>import </a:t>
            </a:r>
            <a:r>
              <a:rPr lang="en-IN" dirty="0" err="1"/>
              <a:t>numpy</a:t>
            </a:r>
            <a:r>
              <a:rPr lang="en-IN" dirty="0"/>
              <a:t> as np</a:t>
            </a:r>
          </a:p>
          <a:p>
            <a:r>
              <a:rPr lang="en-IN" dirty="0"/>
              <a:t>import cv2</a:t>
            </a:r>
          </a:p>
          <a:p>
            <a:endParaRPr lang="en-IN" dirty="0"/>
          </a:p>
          <a:p>
            <a:r>
              <a:rPr lang="en-IN" b="1" dirty="0"/>
              <a:t># Defining a function to </a:t>
            </a:r>
            <a:r>
              <a:rPr lang="en-IN" b="1" dirty="0" err="1"/>
              <a:t>preprocess</a:t>
            </a:r>
            <a:r>
              <a:rPr lang="en-IN" b="1" dirty="0"/>
              <a:t> an image</a:t>
            </a:r>
          </a:p>
          <a:p>
            <a:r>
              <a:rPr lang="en-IN" dirty="0"/>
              <a:t>def </a:t>
            </a:r>
            <a:r>
              <a:rPr lang="en-IN" dirty="0" err="1"/>
              <a:t>preprocess_image</a:t>
            </a:r>
            <a:r>
              <a:rPr lang="en-IN" dirty="0"/>
              <a:t>(</a:t>
            </a:r>
            <a:r>
              <a:rPr lang="en-IN" dirty="0" err="1"/>
              <a:t>image_path</a:t>
            </a:r>
            <a:r>
              <a:rPr lang="en-IN" dirty="0"/>
              <a:t>):</a:t>
            </a:r>
          </a:p>
          <a:p>
            <a:r>
              <a:rPr lang="en-IN" dirty="0"/>
              <a:t>  </a:t>
            </a:r>
            <a:r>
              <a:rPr lang="en-IN" b="1" dirty="0"/>
              <a:t>  # Loading the image</a:t>
            </a:r>
          </a:p>
          <a:p>
            <a:r>
              <a:rPr lang="en-IN" dirty="0"/>
              <a:t>    image = cv2.imread(</a:t>
            </a:r>
            <a:r>
              <a:rPr lang="en-IN" dirty="0" err="1"/>
              <a:t>image_path</a:t>
            </a:r>
            <a:r>
              <a:rPr lang="en-IN" dirty="0"/>
              <a:t>)</a:t>
            </a:r>
          </a:p>
          <a:p>
            <a:r>
              <a:rPr lang="en-IN" dirty="0"/>
              <a:t>    </a:t>
            </a:r>
          </a:p>
          <a:p>
            <a:r>
              <a:rPr lang="en-IN" dirty="0"/>
              <a:t>    </a:t>
            </a:r>
            <a:r>
              <a:rPr lang="en-IN" b="1" dirty="0"/>
              <a:t># Resizing the image to a fixed size of 40 x 40 pixels</a:t>
            </a:r>
          </a:p>
          <a:p>
            <a:r>
              <a:rPr lang="en-IN" dirty="0"/>
              <a:t>    </a:t>
            </a:r>
            <a:r>
              <a:rPr lang="en-IN" dirty="0" err="1"/>
              <a:t>resized_image</a:t>
            </a:r>
            <a:r>
              <a:rPr lang="en-IN" dirty="0"/>
              <a:t> = cv2.resize(image, (40, 40))</a:t>
            </a:r>
          </a:p>
          <a:p>
            <a:r>
              <a:rPr lang="en-IN" dirty="0"/>
              <a:t>    </a:t>
            </a:r>
          </a:p>
          <a:p>
            <a:r>
              <a:rPr lang="en-IN" dirty="0"/>
              <a:t>    </a:t>
            </a:r>
            <a:r>
              <a:rPr lang="en-IN" b="1" dirty="0"/>
              <a:t># Converting the image to floating point values between 0 and 1</a:t>
            </a:r>
          </a:p>
          <a:p>
            <a:r>
              <a:rPr lang="en-IN" dirty="0"/>
              <a:t>    </a:t>
            </a:r>
            <a:r>
              <a:rPr lang="en-IN" dirty="0" err="1"/>
              <a:t>scaled_image</a:t>
            </a:r>
            <a:r>
              <a:rPr lang="en-IN" dirty="0"/>
              <a:t> = </a:t>
            </a:r>
            <a:r>
              <a:rPr lang="en-IN" dirty="0" err="1"/>
              <a:t>resized_image.astype</a:t>
            </a:r>
            <a:r>
              <a:rPr lang="en-IN" dirty="0"/>
              <a:t>("float") / 255.0</a:t>
            </a:r>
          </a:p>
          <a:p>
            <a:r>
              <a:rPr lang="en-IN" dirty="0"/>
              <a:t>    </a:t>
            </a:r>
          </a:p>
          <a:p>
            <a:r>
              <a:rPr lang="en-IN" dirty="0"/>
              <a:t>    </a:t>
            </a:r>
            <a:r>
              <a:rPr lang="en-IN" b="1" dirty="0"/>
              <a:t># Normalizing the image to equalize intensity values</a:t>
            </a:r>
          </a:p>
          <a:p>
            <a:r>
              <a:rPr lang="en-IN" dirty="0"/>
              <a:t>    </a:t>
            </a:r>
            <a:r>
              <a:rPr lang="en-IN" dirty="0" err="1"/>
              <a:t>normalized_image</a:t>
            </a:r>
            <a:r>
              <a:rPr lang="en-IN" dirty="0"/>
              <a:t> = cv2.equalizeHist(</a:t>
            </a:r>
            <a:r>
              <a:rPr lang="en-IN" dirty="0" err="1"/>
              <a:t>scaled_image</a:t>
            </a:r>
            <a:r>
              <a:rPr lang="en-IN" dirty="0"/>
              <a:t>)</a:t>
            </a:r>
          </a:p>
          <a:p>
            <a:r>
              <a:rPr lang="en-IN" dirty="0"/>
              <a:t>    </a:t>
            </a:r>
          </a:p>
          <a:p>
            <a:r>
              <a:rPr lang="en-IN" b="1" dirty="0"/>
              <a:t>    # Returning the </a:t>
            </a:r>
            <a:r>
              <a:rPr lang="en-IN" b="1" dirty="0" err="1"/>
              <a:t>preprocessed</a:t>
            </a:r>
            <a:r>
              <a:rPr lang="en-IN" b="1" dirty="0"/>
              <a:t> image</a:t>
            </a:r>
          </a:p>
          <a:p>
            <a:r>
              <a:rPr lang="en-IN" dirty="0"/>
              <a:t>    return </a:t>
            </a:r>
            <a:r>
              <a:rPr lang="en-IN" dirty="0" err="1"/>
              <a:t>normalized_image</a:t>
            </a:r>
            <a:endParaRPr lang="en-IN" dirty="0"/>
          </a:p>
        </p:txBody>
      </p:sp>
      <p:pic>
        <p:nvPicPr>
          <p:cNvPr id="4" name="Picture 8">
            <a:extLst>
              <a:ext uri="{FF2B5EF4-FFF2-40B4-BE49-F238E27FC236}">
                <a16:creationId xmlns:a16="http://schemas.microsoft.com/office/drawing/2014/main" id="{D94A25B2-6867-66FD-D7F2-0C680637E3D2}"/>
              </a:ext>
            </a:extLst>
          </p:cNvPr>
          <p:cNvPicPr>
            <a:picLocks noChangeAspect="1"/>
          </p:cNvPicPr>
          <p:nvPr/>
        </p:nvPicPr>
        <p:blipFill>
          <a:blip r:embed="rId2"/>
          <a:srcRect/>
          <a:stretch>
            <a:fillRect/>
          </a:stretch>
        </p:blipFill>
        <p:spPr>
          <a:xfrm>
            <a:off x="0" y="-44567"/>
            <a:ext cx="4701212" cy="1237741"/>
          </a:xfrm>
          <a:prstGeom prst="rect">
            <a:avLst/>
          </a:prstGeom>
        </p:spPr>
      </p:pic>
      <p:sp>
        <p:nvSpPr>
          <p:cNvPr id="5" name="TextBox 4">
            <a:extLst>
              <a:ext uri="{FF2B5EF4-FFF2-40B4-BE49-F238E27FC236}">
                <a16:creationId xmlns:a16="http://schemas.microsoft.com/office/drawing/2014/main" id="{716AD876-7776-91CA-3795-6FB960646BE7}"/>
              </a:ext>
            </a:extLst>
          </p:cNvPr>
          <p:cNvSpPr txBox="1"/>
          <p:nvPr/>
        </p:nvSpPr>
        <p:spPr>
          <a:xfrm>
            <a:off x="44057" y="1498688"/>
            <a:ext cx="3575443" cy="888912"/>
          </a:xfrm>
          <a:prstGeom prst="rect">
            <a:avLst/>
          </a:prstGeom>
        </p:spPr>
        <p:txBody>
          <a:bodyPr wrap="square" lIns="0" tIns="0" rIns="0" bIns="0" rtlCol="0" anchor="t">
            <a:spAutoFit/>
          </a:bodyPr>
          <a:lstStyle/>
          <a:p>
            <a:pPr algn="ctr">
              <a:lnSpc>
                <a:spcPts val="3520"/>
              </a:lnSpc>
              <a:spcBef>
                <a:spcPct val="0"/>
              </a:spcBef>
            </a:pPr>
            <a:r>
              <a:rPr lang="en-US" sz="2400" dirty="0">
                <a:solidFill>
                  <a:srgbClr val="000000"/>
                </a:solidFill>
                <a:latin typeface="Roboto Bold"/>
              </a:rPr>
              <a:t>Pseudo Code for Image Preprocessing:</a:t>
            </a:r>
          </a:p>
        </p:txBody>
      </p:sp>
    </p:spTree>
    <p:extLst>
      <p:ext uri="{BB962C8B-B14F-4D97-AF65-F5344CB8AC3E}">
        <p14:creationId xmlns:p14="http://schemas.microsoft.com/office/powerpoint/2010/main" val="27661427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8"/>
          <p:cNvPicPr>
            <a:picLocks noChangeAspect="1"/>
          </p:cNvPicPr>
          <p:nvPr/>
        </p:nvPicPr>
        <p:blipFill>
          <a:blip r:embed="rId3"/>
          <a:srcRect/>
          <a:stretch>
            <a:fillRect/>
          </a:stretch>
        </p:blipFill>
        <p:spPr>
          <a:xfrm>
            <a:off x="0" y="-19167"/>
            <a:ext cx="4701212" cy="1237741"/>
          </a:xfrm>
          <a:prstGeom prst="rect">
            <a:avLst/>
          </a:prstGeom>
        </p:spPr>
      </p:pic>
      <p:sp>
        <p:nvSpPr>
          <p:cNvPr id="2" name="TextBox 4">
            <a:extLst>
              <a:ext uri="{FF2B5EF4-FFF2-40B4-BE49-F238E27FC236}">
                <a16:creationId xmlns:a16="http://schemas.microsoft.com/office/drawing/2014/main" id="{FB6A454D-2C21-F83B-8AE4-82E171305369}"/>
              </a:ext>
            </a:extLst>
          </p:cNvPr>
          <p:cNvSpPr txBox="1"/>
          <p:nvPr/>
        </p:nvSpPr>
        <p:spPr>
          <a:xfrm>
            <a:off x="44057" y="1498688"/>
            <a:ext cx="4613097" cy="448841"/>
          </a:xfrm>
          <a:prstGeom prst="rect">
            <a:avLst/>
          </a:prstGeom>
        </p:spPr>
        <p:txBody>
          <a:bodyPr wrap="square" lIns="0" tIns="0" rIns="0" bIns="0" rtlCol="0" anchor="t">
            <a:spAutoFit/>
          </a:bodyPr>
          <a:lstStyle/>
          <a:p>
            <a:pPr algn="ctr">
              <a:lnSpc>
                <a:spcPts val="3520"/>
              </a:lnSpc>
              <a:spcBef>
                <a:spcPct val="0"/>
              </a:spcBef>
            </a:pPr>
            <a:r>
              <a:rPr lang="en-US" sz="3600" dirty="0">
                <a:solidFill>
                  <a:srgbClr val="000000"/>
                </a:solidFill>
                <a:latin typeface="Roboto Bold"/>
              </a:rPr>
              <a:t>CNN Architecture</a:t>
            </a:r>
            <a:r>
              <a:rPr lang="en-US" sz="2933" dirty="0">
                <a:solidFill>
                  <a:srgbClr val="000000"/>
                </a:solidFill>
                <a:latin typeface="Roboto Bold"/>
              </a:rPr>
              <a:t>:</a:t>
            </a:r>
          </a:p>
        </p:txBody>
      </p:sp>
      <p:pic>
        <p:nvPicPr>
          <p:cNvPr id="4" name="Picture 3" descr="A picture containing text, gear&#10;&#10;Description automatically generated">
            <a:extLst>
              <a:ext uri="{FF2B5EF4-FFF2-40B4-BE49-F238E27FC236}">
                <a16:creationId xmlns:a16="http://schemas.microsoft.com/office/drawing/2014/main" id="{1B84EB8F-8B76-4B59-33E0-6EDE7A67D55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5799" y="3327517"/>
            <a:ext cx="1266825" cy="1238250"/>
          </a:xfrm>
          <a:prstGeom prst="rect">
            <a:avLst/>
          </a:prstGeom>
        </p:spPr>
      </p:pic>
      <p:sp>
        <p:nvSpPr>
          <p:cNvPr id="5" name="TextBox 4">
            <a:extLst>
              <a:ext uri="{FF2B5EF4-FFF2-40B4-BE49-F238E27FC236}">
                <a16:creationId xmlns:a16="http://schemas.microsoft.com/office/drawing/2014/main" id="{413E9B98-5B45-A1CE-FFCB-6BB710E2242E}"/>
              </a:ext>
            </a:extLst>
          </p:cNvPr>
          <p:cNvSpPr txBox="1"/>
          <p:nvPr/>
        </p:nvSpPr>
        <p:spPr>
          <a:xfrm>
            <a:off x="535798" y="4742661"/>
            <a:ext cx="1266825" cy="646331"/>
          </a:xfrm>
          <a:prstGeom prst="rect">
            <a:avLst/>
          </a:prstGeom>
          <a:noFill/>
        </p:spPr>
        <p:txBody>
          <a:bodyPr wrap="square" rtlCol="0">
            <a:spAutoFit/>
          </a:bodyPr>
          <a:lstStyle/>
          <a:p>
            <a:pPr algn="ctr"/>
            <a:r>
              <a:rPr lang="en-IN" b="1" dirty="0">
                <a:latin typeface="Times Neue Roman"/>
              </a:rPr>
              <a:t>Input</a:t>
            </a:r>
          </a:p>
          <a:p>
            <a:pPr algn="ctr"/>
            <a:r>
              <a:rPr lang="en-IN" b="1" dirty="0">
                <a:latin typeface="Times Neue Roman"/>
              </a:rPr>
              <a:t>(40,40,3)</a:t>
            </a:r>
          </a:p>
        </p:txBody>
      </p:sp>
      <p:cxnSp>
        <p:nvCxnSpPr>
          <p:cNvPr id="7" name="Straight Arrow Connector 6">
            <a:extLst>
              <a:ext uri="{FF2B5EF4-FFF2-40B4-BE49-F238E27FC236}">
                <a16:creationId xmlns:a16="http://schemas.microsoft.com/office/drawing/2014/main" id="{BC900339-893F-A3A7-EED3-3C1B2DD1041E}"/>
              </a:ext>
            </a:extLst>
          </p:cNvPr>
          <p:cNvCxnSpPr>
            <a:cxnSpLocks/>
            <a:stCxn id="4" idx="3"/>
          </p:cNvCxnSpPr>
          <p:nvPr/>
        </p:nvCxnSpPr>
        <p:spPr>
          <a:xfrm>
            <a:off x="1802624" y="3946642"/>
            <a:ext cx="1049433" cy="0"/>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12" name="TextBox 11">
            <a:extLst>
              <a:ext uri="{FF2B5EF4-FFF2-40B4-BE49-F238E27FC236}">
                <a16:creationId xmlns:a16="http://schemas.microsoft.com/office/drawing/2014/main" id="{356BB7C7-97FF-2B29-A9FB-100A7AE366CB}"/>
              </a:ext>
            </a:extLst>
          </p:cNvPr>
          <p:cNvSpPr txBox="1"/>
          <p:nvPr/>
        </p:nvSpPr>
        <p:spPr>
          <a:xfrm>
            <a:off x="2732314" y="4712981"/>
            <a:ext cx="1266825" cy="646331"/>
          </a:xfrm>
          <a:prstGeom prst="rect">
            <a:avLst/>
          </a:prstGeom>
          <a:noFill/>
        </p:spPr>
        <p:txBody>
          <a:bodyPr wrap="square" rtlCol="0">
            <a:spAutoFit/>
          </a:bodyPr>
          <a:lstStyle/>
          <a:p>
            <a:pPr algn="ctr"/>
            <a:r>
              <a:rPr lang="en-IN" b="1" dirty="0">
                <a:latin typeface="Times Neue Roman"/>
              </a:rPr>
              <a:t>Conv2D</a:t>
            </a:r>
          </a:p>
          <a:p>
            <a:pPr algn="ctr"/>
            <a:r>
              <a:rPr lang="en-IN" b="1" dirty="0">
                <a:latin typeface="Times Neue Roman"/>
              </a:rPr>
              <a:t>128@3*3</a:t>
            </a:r>
          </a:p>
        </p:txBody>
      </p:sp>
      <p:cxnSp>
        <p:nvCxnSpPr>
          <p:cNvPr id="16" name="Straight Connector 15">
            <a:extLst>
              <a:ext uri="{FF2B5EF4-FFF2-40B4-BE49-F238E27FC236}">
                <a16:creationId xmlns:a16="http://schemas.microsoft.com/office/drawing/2014/main" id="{AFFD2060-56D5-74A2-CDBC-CA26716428ED}"/>
              </a:ext>
            </a:extLst>
          </p:cNvPr>
          <p:cNvCxnSpPr>
            <a:cxnSpLocks/>
          </p:cNvCxnSpPr>
          <p:nvPr/>
        </p:nvCxnSpPr>
        <p:spPr>
          <a:xfrm>
            <a:off x="4155786" y="4017090"/>
            <a:ext cx="863264" cy="247318"/>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8" name="Straight Connector 17">
            <a:extLst>
              <a:ext uri="{FF2B5EF4-FFF2-40B4-BE49-F238E27FC236}">
                <a16:creationId xmlns:a16="http://schemas.microsoft.com/office/drawing/2014/main" id="{0EA23C59-6A32-6964-D4CA-C215DE251293}"/>
              </a:ext>
            </a:extLst>
          </p:cNvPr>
          <p:cNvCxnSpPr>
            <a:cxnSpLocks/>
          </p:cNvCxnSpPr>
          <p:nvPr/>
        </p:nvCxnSpPr>
        <p:spPr>
          <a:xfrm>
            <a:off x="4118882" y="3327517"/>
            <a:ext cx="875633" cy="890828"/>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9" name="Cube 18">
            <a:extLst>
              <a:ext uri="{FF2B5EF4-FFF2-40B4-BE49-F238E27FC236}">
                <a16:creationId xmlns:a16="http://schemas.microsoft.com/office/drawing/2014/main" id="{E54842EF-0BB7-1F08-23B2-0643FCCADD6C}"/>
              </a:ext>
            </a:extLst>
          </p:cNvPr>
          <p:cNvSpPr/>
          <p:nvPr/>
        </p:nvSpPr>
        <p:spPr>
          <a:xfrm>
            <a:off x="5019050" y="3327517"/>
            <a:ext cx="1153885" cy="1238250"/>
          </a:xfrm>
          <a:prstGeom prst="cub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IN" dirty="0">
              <a:solidFill>
                <a:schemeClr val="accent3">
                  <a:lumMod val="75000"/>
                </a:schemeClr>
              </a:solidFill>
            </a:endParaRPr>
          </a:p>
        </p:txBody>
      </p:sp>
      <p:sp>
        <p:nvSpPr>
          <p:cNvPr id="20" name="TextBox 19">
            <a:extLst>
              <a:ext uri="{FF2B5EF4-FFF2-40B4-BE49-F238E27FC236}">
                <a16:creationId xmlns:a16="http://schemas.microsoft.com/office/drawing/2014/main" id="{F96140B7-3798-9D9D-15F6-C50BBA38746D}"/>
              </a:ext>
            </a:extLst>
          </p:cNvPr>
          <p:cNvSpPr txBox="1"/>
          <p:nvPr/>
        </p:nvSpPr>
        <p:spPr>
          <a:xfrm>
            <a:off x="4840276" y="4712981"/>
            <a:ext cx="1511431" cy="646331"/>
          </a:xfrm>
          <a:prstGeom prst="rect">
            <a:avLst/>
          </a:prstGeom>
          <a:noFill/>
        </p:spPr>
        <p:txBody>
          <a:bodyPr wrap="square" rtlCol="0">
            <a:spAutoFit/>
          </a:bodyPr>
          <a:lstStyle/>
          <a:p>
            <a:pPr algn="ctr"/>
            <a:r>
              <a:rPr lang="en-IN" b="1" dirty="0">
                <a:latin typeface="Times Neue Roman"/>
              </a:rPr>
              <a:t>Max pooling</a:t>
            </a:r>
          </a:p>
          <a:p>
            <a:pPr algn="ctr"/>
            <a:r>
              <a:rPr lang="en-IN" b="1" dirty="0">
                <a:latin typeface="Times Neue Roman"/>
              </a:rPr>
              <a:t>2*2</a:t>
            </a:r>
          </a:p>
        </p:txBody>
      </p:sp>
      <p:sp>
        <p:nvSpPr>
          <p:cNvPr id="14" name="Rectangle 13">
            <a:extLst>
              <a:ext uri="{FF2B5EF4-FFF2-40B4-BE49-F238E27FC236}">
                <a16:creationId xmlns:a16="http://schemas.microsoft.com/office/drawing/2014/main" id="{79463F0A-93DD-5AEE-DAFC-F91858964A13}"/>
              </a:ext>
            </a:extLst>
          </p:cNvPr>
          <p:cNvSpPr/>
          <p:nvPr/>
        </p:nvSpPr>
        <p:spPr>
          <a:xfrm>
            <a:off x="7073103" y="2882841"/>
            <a:ext cx="660400" cy="1892183"/>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IN"/>
          </a:p>
        </p:txBody>
      </p:sp>
      <p:sp>
        <p:nvSpPr>
          <p:cNvPr id="15" name="TextBox 14">
            <a:extLst>
              <a:ext uri="{FF2B5EF4-FFF2-40B4-BE49-F238E27FC236}">
                <a16:creationId xmlns:a16="http://schemas.microsoft.com/office/drawing/2014/main" id="{7BE37BE5-0C95-0CA6-DDDA-E8CE4AB00152}"/>
              </a:ext>
            </a:extLst>
          </p:cNvPr>
          <p:cNvSpPr txBox="1"/>
          <p:nvPr/>
        </p:nvSpPr>
        <p:spPr>
          <a:xfrm>
            <a:off x="6647587" y="4897647"/>
            <a:ext cx="1511431" cy="923330"/>
          </a:xfrm>
          <a:prstGeom prst="rect">
            <a:avLst/>
          </a:prstGeom>
          <a:noFill/>
        </p:spPr>
        <p:txBody>
          <a:bodyPr wrap="square" rtlCol="0">
            <a:spAutoFit/>
          </a:bodyPr>
          <a:lstStyle/>
          <a:p>
            <a:pPr algn="ctr"/>
            <a:r>
              <a:rPr lang="en-IN" b="1" dirty="0">
                <a:latin typeface="Times Neue Roman"/>
              </a:rPr>
              <a:t>Flatten the Matrix into 1D Array </a:t>
            </a:r>
          </a:p>
        </p:txBody>
      </p:sp>
      <p:cxnSp>
        <p:nvCxnSpPr>
          <p:cNvPr id="17" name="Straight Connector 16">
            <a:extLst>
              <a:ext uri="{FF2B5EF4-FFF2-40B4-BE49-F238E27FC236}">
                <a16:creationId xmlns:a16="http://schemas.microsoft.com/office/drawing/2014/main" id="{A3A90BEB-8736-3B28-500A-5EF1F5E33238}"/>
              </a:ext>
            </a:extLst>
          </p:cNvPr>
          <p:cNvCxnSpPr>
            <a:cxnSpLocks/>
          </p:cNvCxnSpPr>
          <p:nvPr/>
        </p:nvCxnSpPr>
        <p:spPr>
          <a:xfrm flipV="1">
            <a:off x="6185202" y="3148481"/>
            <a:ext cx="850997" cy="546854"/>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2" name="Straight Connector 21">
            <a:extLst>
              <a:ext uri="{FF2B5EF4-FFF2-40B4-BE49-F238E27FC236}">
                <a16:creationId xmlns:a16="http://schemas.microsoft.com/office/drawing/2014/main" id="{7F34959B-DC37-4F4E-2E3D-6D101CFD0D77}"/>
              </a:ext>
            </a:extLst>
          </p:cNvPr>
          <p:cNvCxnSpPr>
            <a:cxnSpLocks/>
          </p:cNvCxnSpPr>
          <p:nvPr/>
        </p:nvCxnSpPr>
        <p:spPr>
          <a:xfrm>
            <a:off x="6215955" y="4033040"/>
            <a:ext cx="863264" cy="247318"/>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pic>
        <p:nvPicPr>
          <p:cNvPr id="1028" name="Picture 4">
            <a:extLst>
              <a:ext uri="{FF2B5EF4-FFF2-40B4-BE49-F238E27FC236}">
                <a16:creationId xmlns:a16="http://schemas.microsoft.com/office/drawing/2014/main" id="{16A59484-72A3-978B-E4B7-9F39B8FF478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531263" y="2606416"/>
            <a:ext cx="2822538" cy="2051167"/>
          </a:xfrm>
          <a:prstGeom prst="rect">
            <a:avLst/>
          </a:prstGeom>
          <a:noFill/>
          <a:extLst>
            <a:ext uri="{909E8E84-426E-40DD-AFC4-6F175D3DCCD1}">
              <a14:hiddenFill xmlns:a14="http://schemas.microsoft.com/office/drawing/2010/main">
                <a:solidFill>
                  <a:srgbClr val="FFFFFF"/>
                </a:solidFill>
              </a14:hiddenFill>
            </a:ext>
          </a:extLst>
        </p:spPr>
      </p:pic>
      <p:sp>
        <p:nvSpPr>
          <p:cNvPr id="32" name="TextBox 31">
            <a:extLst>
              <a:ext uri="{FF2B5EF4-FFF2-40B4-BE49-F238E27FC236}">
                <a16:creationId xmlns:a16="http://schemas.microsoft.com/office/drawing/2014/main" id="{05CB4F34-DDFF-EB68-15AF-2F6600ADA94F}"/>
              </a:ext>
            </a:extLst>
          </p:cNvPr>
          <p:cNvSpPr txBox="1"/>
          <p:nvPr/>
        </p:nvSpPr>
        <p:spPr>
          <a:xfrm>
            <a:off x="9330463" y="4745006"/>
            <a:ext cx="1511431" cy="923330"/>
          </a:xfrm>
          <a:prstGeom prst="rect">
            <a:avLst/>
          </a:prstGeom>
          <a:noFill/>
        </p:spPr>
        <p:txBody>
          <a:bodyPr wrap="square" rtlCol="0">
            <a:spAutoFit/>
          </a:bodyPr>
          <a:lstStyle/>
          <a:p>
            <a:pPr algn="ctr"/>
            <a:r>
              <a:rPr lang="en-IN" b="1" dirty="0">
                <a:latin typeface="Times Neue Roman"/>
              </a:rPr>
              <a:t>3 Fully Connected Dense Layers </a:t>
            </a:r>
          </a:p>
        </p:txBody>
      </p:sp>
      <p:sp>
        <p:nvSpPr>
          <p:cNvPr id="33" name="Cube 32">
            <a:extLst>
              <a:ext uri="{FF2B5EF4-FFF2-40B4-BE49-F238E27FC236}">
                <a16:creationId xmlns:a16="http://schemas.microsoft.com/office/drawing/2014/main" id="{EACDA71F-301D-4F9F-18BB-62486960BFA6}"/>
              </a:ext>
            </a:extLst>
          </p:cNvPr>
          <p:cNvSpPr/>
          <p:nvPr/>
        </p:nvSpPr>
        <p:spPr>
          <a:xfrm>
            <a:off x="2802885" y="3136200"/>
            <a:ext cx="1291462" cy="1385463"/>
          </a:xfrm>
          <a:prstGeom prst="cube">
            <a:avLst/>
          </a:prstGeom>
          <a:ln/>
        </p:spPr>
        <p:style>
          <a:lnRef idx="0">
            <a:schemeClr val="accent4"/>
          </a:lnRef>
          <a:fillRef idx="3">
            <a:schemeClr val="accent4"/>
          </a:fillRef>
          <a:effectRef idx="3">
            <a:schemeClr val="accent4"/>
          </a:effectRef>
          <a:fontRef idx="minor">
            <a:schemeClr val="lt1"/>
          </a:fontRef>
        </p:style>
        <p:txBody>
          <a:bodyPr rtlCol="0" anchor="ctr"/>
          <a:lstStyle/>
          <a:p>
            <a:pPr algn="ctr"/>
            <a:endParaRPr lang="en-IN"/>
          </a:p>
        </p:txBody>
      </p:sp>
      <p:cxnSp>
        <p:nvCxnSpPr>
          <p:cNvPr id="34" name="Straight Arrow Connector 33">
            <a:extLst>
              <a:ext uri="{FF2B5EF4-FFF2-40B4-BE49-F238E27FC236}">
                <a16:creationId xmlns:a16="http://schemas.microsoft.com/office/drawing/2014/main" id="{8369A688-EEA4-40B4-DC92-E7F50F56CA4A}"/>
              </a:ext>
            </a:extLst>
          </p:cNvPr>
          <p:cNvCxnSpPr>
            <a:cxnSpLocks/>
          </p:cNvCxnSpPr>
          <p:nvPr/>
        </p:nvCxnSpPr>
        <p:spPr>
          <a:xfrm>
            <a:off x="7733503" y="3695335"/>
            <a:ext cx="1049433" cy="0"/>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35" name="Straight Arrow Connector 34">
            <a:extLst>
              <a:ext uri="{FF2B5EF4-FFF2-40B4-BE49-F238E27FC236}">
                <a16:creationId xmlns:a16="http://schemas.microsoft.com/office/drawing/2014/main" id="{85D9200C-EA48-66F5-881E-511F595BCBD8}"/>
              </a:ext>
            </a:extLst>
          </p:cNvPr>
          <p:cNvCxnSpPr>
            <a:cxnSpLocks/>
          </p:cNvCxnSpPr>
          <p:nvPr/>
        </p:nvCxnSpPr>
        <p:spPr>
          <a:xfrm>
            <a:off x="7696599" y="3695335"/>
            <a:ext cx="1086336" cy="445414"/>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39" name="Straight Arrow Connector 38">
            <a:extLst>
              <a:ext uri="{FF2B5EF4-FFF2-40B4-BE49-F238E27FC236}">
                <a16:creationId xmlns:a16="http://schemas.microsoft.com/office/drawing/2014/main" id="{21549D66-F5B1-2F1A-C6EB-D7664402F9BD}"/>
              </a:ext>
            </a:extLst>
          </p:cNvPr>
          <p:cNvCxnSpPr>
            <a:cxnSpLocks/>
          </p:cNvCxnSpPr>
          <p:nvPr/>
        </p:nvCxnSpPr>
        <p:spPr>
          <a:xfrm flipV="1">
            <a:off x="7733503" y="3327517"/>
            <a:ext cx="1049433" cy="367818"/>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43" name="TextBox 42">
            <a:extLst>
              <a:ext uri="{FF2B5EF4-FFF2-40B4-BE49-F238E27FC236}">
                <a16:creationId xmlns:a16="http://schemas.microsoft.com/office/drawing/2014/main" id="{4254BB9D-C2A7-7ABB-A8CA-61D430514AFE}"/>
              </a:ext>
            </a:extLst>
          </p:cNvPr>
          <p:cNvSpPr txBox="1"/>
          <p:nvPr/>
        </p:nvSpPr>
        <p:spPr>
          <a:xfrm>
            <a:off x="11052917" y="3342149"/>
            <a:ext cx="1139083" cy="338554"/>
          </a:xfrm>
          <a:prstGeom prst="rect">
            <a:avLst/>
          </a:prstGeom>
          <a:noFill/>
        </p:spPr>
        <p:txBody>
          <a:bodyPr wrap="square" rtlCol="0">
            <a:spAutoFit/>
          </a:bodyPr>
          <a:lstStyle/>
          <a:p>
            <a:r>
              <a:rPr lang="en-IN" sz="1600" dirty="0"/>
              <a:t>Parasitized</a:t>
            </a:r>
          </a:p>
        </p:txBody>
      </p:sp>
      <p:sp>
        <p:nvSpPr>
          <p:cNvPr id="44" name="TextBox 43">
            <a:extLst>
              <a:ext uri="{FF2B5EF4-FFF2-40B4-BE49-F238E27FC236}">
                <a16:creationId xmlns:a16="http://schemas.microsoft.com/office/drawing/2014/main" id="{C7E93B9C-9736-3348-FA3A-75CCC72A8023}"/>
              </a:ext>
            </a:extLst>
          </p:cNvPr>
          <p:cNvSpPr txBox="1"/>
          <p:nvPr/>
        </p:nvSpPr>
        <p:spPr>
          <a:xfrm>
            <a:off x="11086659" y="3783395"/>
            <a:ext cx="1139083" cy="338554"/>
          </a:xfrm>
          <a:prstGeom prst="rect">
            <a:avLst/>
          </a:prstGeom>
          <a:noFill/>
        </p:spPr>
        <p:txBody>
          <a:bodyPr wrap="square" rtlCol="0">
            <a:spAutoFit/>
          </a:bodyPr>
          <a:lstStyle/>
          <a:p>
            <a:r>
              <a:rPr lang="en-IN" sz="1600" dirty="0"/>
              <a:t>Uninfected</a:t>
            </a:r>
          </a:p>
        </p:txBody>
      </p:sp>
      <p:sp>
        <p:nvSpPr>
          <p:cNvPr id="45" name="TextBox 44">
            <a:extLst>
              <a:ext uri="{FF2B5EF4-FFF2-40B4-BE49-F238E27FC236}">
                <a16:creationId xmlns:a16="http://schemas.microsoft.com/office/drawing/2014/main" id="{1C86A3B5-39CE-7633-D124-06DC5FAF6D65}"/>
              </a:ext>
            </a:extLst>
          </p:cNvPr>
          <p:cNvSpPr txBox="1"/>
          <p:nvPr/>
        </p:nvSpPr>
        <p:spPr>
          <a:xfrm>
            <a:off x="10497152" y="4140749"/>
            <a:ext cx="856649" cy="261610"/>
          </a:xfrm>
          <a:prstGeom prst="rect">
            <a:avLst/>
          </a:prstGeom>
          <a:noFill/>
        </p:spPr>
        <p:txBody>
          <a:bodyPr wrap="square" rtlCol="0">
            <a:spAutoFit/>
          </a:bodyPr>
          <a:lstStyle/>
          <a:p>
            <a:r>
              <a:rPr lang="en-IN" sz="1100" dirty="0"/>
              <a:t>Sigmoid(y)</a:t>
            </a:r>
          </a:p>
        </p:txBody>
      </p:sp>
      <p:sp>
        <p:nvSpPr>
          <p:cNvPr id="46" name="Rectangle: Rounded Corners 45">
            <a:extLst>
              <a:ext uri="{FF2B5EF4-FFF2-40B4-BE49-F238E27FC236}">
                <a16:creationId xmlns:a16="http://schemas.microsoft.com/office/drawing/2014/main" id="{7AF3A5AA-D07F-6840-880D-C4650C00C4ED}"/>
              </a:ext>
            </a:extLst>
          </p:cNvPr>
          <p:cNvSpPr/>
          <p:nvPr/>
        </p:nvSpPr>
        <p:spPr>
          <a:xfrm>
            <a:off x="10741794" y="3342149"/>
            <a:ext cx="344865" cy="798600"/>
          </a:xfrm>
          <a:prstGeom prst="round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n-IN"/>
          </a:p>
        </p:txBody>
      </p:sp>
    </p:spTree>
    <p:extLst>
      <p:ext uri="{BB962C8B-B14F-4D97-AF65-F5344CB8AC3E}">
        <p14:creationId xmlns:p14="http://schemas.microsoft.com/office/powerpoint/2010/main" val="3795901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8"/>
          <p:cNvPicPr>
            <a:picLocks noChangeAspect="1"/>
          </p:cNvPicPr>
          <p:nvPr/>
        </p:nvPicPr>
        <p:blipFill>
          <a:blip r:embed="rId3"/>
          <a:srcRect/>
          <a:stretch>
            <a:fillRect/>
          </a:stretch>
        </p:blipFill>
        <p:spPr>
          <a:xfrm>
            <a:off x="0" y="-19167"/>
            <a:ext cx="4701212" cy="1237741"/>
          </a:xfrm>
          <a:prstGeom prst="rect">
            <a:avLst/>
          </a:prstGeom>
        </p:spPr>
      </p:pic>
      <p:sp>
        <p:nvSpPr>
          <p:cNvPr id="3" name="TextBox 2">
            <a:extLst>
              <a:ext uri="{FF2B5EF4-FFF2-40B4-BE49-F238E27FC236}">
                <a16:creationId xmlns:a16="http://schemas.microsoft.com/office/drawing/2014/main" id="{285A0887-F27E-D412-64BE-4BAF21023F64}"/>
              </a:ext>
            </a:extLst>
          </p:cNvPr>
          <p:cNvSpPr txBox="1"/>
          <p:nvPr/>
        </p:nvSpPr>
        <p:spPr>
          <a:xfrm>
            <a:off x="523982" y="1214523"/>
            <a:ext cx="11301573" cy="5570756"/>
          </a:xfrm>
          <a:prstGeom prst="rect">
            <a:avLst/>
          </a:prstGeom>
          <a:noFill/>
        </p:spPr>
        <p:txBody>
          <a:bodyPr wrap="square">
            <a:spAutoFit/>
          </a:bodyPr>
          <a:lstStyle/>
          <a:p>
            <a:r>
              <a:rPr lang="en-IN" sz="2400" dirty="0">
                <a:latin typeface="Times Neue Roman" panose="020B0604020202020204" charset="0"/>
              </a:rPr>
              <a:t>Explanation of CNN architecture:</a:t>
            </a:r>
          </a:p>
          <a:p>
            <a:endParaRPr lang="en-IN" dirty="0"/>
          </a:p>
          <a:p>
            <a:pPr marL="457200" indent="-457200" algn="just">
              <a:buFont typeface="+mj-lt"/>
              <a:buAutoNum type="arabicPeriod"/>
            </a:pPr>
            <a:r>
              <a:rPr lang="en-IN" sz="1900" dirty="0">
                <a:solidFill>
                  <a:schemeClr val="tx1">
                    <a:lumMod val="95000"/>
                    <a:lumOff val="5000"/>
                  </a:schemeClr>
                </a:solidFill>
                <a:latin typeface="Times Neue Roman" panose="020B0604020202020204" charset="0"/>
              </a:rPr>
              <a:t>Input(40,40,3): </a:t>
            </a:r>
            <a:r>
              <a:rPr lang="en-IN" dirty="0">
                <a:solidFill>
                  <a:schemeClr val="accent5">
                    <a:lumMod val="75000"/>
                  </a:schemeClr>
                </a:solidFill>
                <a:latin typeface="Times Neue Roman" panose="020B0604020202020204" charset="0"/>
              </a:rPr>
              <a:t>This refers to the input shape of the images that are fed into the CNN model. The input images are 40 pixels wide, 40 pixels tall, and have 3 </a:t>
            </a:r>
            <a:r>
              <a:rPr lang="en-IN" dirty="0" err="1">
                <a:solidFill>
                  <a:schemeClr val="accent5">
                    <a:lumMod val="75000"/>
                  </a:schemeClr>
                </a:solidFill>
                <a:latin typeface="Times Neue Roman" panose="020B0604020202020204" charset="0"/>
              </a:rPr>
              <a:t>color</a:t>
            </a:r>
            <a:r>
              <a:rPr lang="en-IN" dirty="0">
                <a:solidFill>
                  <a:schemeClr val="accent5">
                    <a:lumMod val="75000"/>
                  </a:schemeClr>
                </a:solidFill>
                <a:latin typeface="Times Neue Roman" panose="020B0604020202020204" charset="0"/>
              </a:rPr>
              <a:t> channels (RGB).</a:t>
            </a:r>
          </a:p>
          <a:p>
            <a:pPr marL="342900" indent="-342900" algn="just">
              <a:buFont typeface="+mj-lt"/>
              <a:buAutoNum type="arabicPeriod"/>
            </a:pPr>
            <a:endParaRPr lang="en-IN" dirty="0">
              <a:solidFill>
                <a:schemeClr val="accent5">
                  <a:lumMod val="75000"/>
                </a:schemeClr>
              </a:solidFill>
              <a:latin typeface="Times Neue Roman" panose="020B0604020202020204" charset="0"/>
            </a:endParaRPr>
          </a:p>
          <a:p>
            <a:pPr marL="457200" indent="-457200" algn="just">
              <a:buFont typeface="+mj-lt"/>
              <a:buAutoNum type="arabicPeriod"/>
            </a:pPr>
            <a:r>
              <a:rPr lang="en-IN" sz="1900" dirty="0">
                <a:solidFill>
                  <a:schemeClr val="tx1">
                    <a:lumMod val="95000"/>
                    <a:lumOff val="5000"/>
                  </a:schemeClr>
                </a:solidFill>
                <a:latin typeface="Times Neue Roman" panose="020B0604020202020204" charset="0"/>
              </a:rPr>
              <a:t>Conv2D 128@3*3: </a:t>
            </a:r>
            <a:r>
              <a:rPr lang="en-IN" dirty="0">
                <a:solidFill>
                  <a:schemeClr val="accent5">
                    <a:lumMod val="75000"/>
                  </a:schemeClr>
                </a:solidFill>
                <a:latin typeface="Times Neue Roman" panose="020B0604020202020204" charset="0"/>
              </a:rPr>
              <a:t>This is the first convolutional layer of the CNN model, which consists of 128 filters that are 3x3 in size. The purpose of this layer is to extract low-level features from the input images.</a:t>
            </a:r>
          </a:p>
          <a:p>
            <a:pPr marL="342900" indent="-342900" algn="just">
              <a:buFont typeface="+mj-lt"/>
              <a:buAutoNum type="arabicPeriod"/>
            </a:pPr>
            <a:endParaRPr lang="en-IN" dirty="0">
              <a:solidFill>
                <a:schemeClr val="accent5">
                  <a:lumMod val="75000"/>
                </a:schemeClr>
              </a:solidFill>
              <a:latin typeface="Times Neue Roman" panose="020B0604020202020204" charset="0"/>
            </a:endParaRPr>
          </a:p>
          <a:p>
            <a:pPr marL="457200" indent="-457200" algn="just">
              <a:buFont typeface="+mj-lt"/>
              <a:buAutoNum type="arabicPeriod"/>
            </a:pPr>
            <a:r>
              <a:rPr lang="en-IN" sz="1900" dirty="0">
                <a:solidFill>
                  <a:schemeClr val="tx1">
                    <a:lumMod val="95000"/>
                    <a:lumOff val="5000"/>
                  </a:schemeClr>
                </a:solidFill>
                <a:latin typeface="Times Neue Roman" panose="020B0604020202020204" charset="0"/>
              </a:rPr>
              <a:t>Max pooling 2*2: </a:t>
            </a:r>
            <a:r>
              <a:rPr lang="en-IN" dirty="0">
                <a:solidFill>
                  <a:schemeClr val="accent5">
                    <a:lumMod val="75000"/>
                  </a:schemeClr>
                </a:solidFill>
                <a:latin typeface="Times Neue Roman" panose="020B0604020202020204" charset="0"/>
              </a:rPr>
              <a:t>This is a pooling layer that follows the second convolutional layer. It reduces the spatial dimension of the feature maps by selecting the maximum value within a 2x2 window.</a:t>
            </a:r>
          </a:p>
          <a:p>
            <a:pPr marL="342900" indent="-342900" algn="just">
              <a:buFont typeface="+mj-lt"/>
              <a:buAutoNum type="arabicPeriod"/>
            </a:pPr>
            <a:endParaRPr lang="en-IN" dirty="0">
              <a:solidFill>
                <a:schemeClr val="accent5">
                  <a:lumMod val="75000"/>
                </a:schemeClr>
              </a:solidFill>
              <a:latin typeface="Times Neue Roman" panose="020B0604020202020204" charset="0"/>
            </a:endParaRPr>
          </a:p>
          <a:p>
            <a:pPr marL="457200" indent="-457200" algn="just">
              <a:buFont typeface="+mj-lt"/>
              <a:buAutoNum type="arabicPeriod"/>
            </a:pPr>
            <a:r>
              <a:rPr lang="en-IN" sz="1900" dirty="0">
                <a:solidFill>
                  <a:schemeClr val="tx1">
                    <a:lumMod val="95000"/>
                    <a:lumOff val="5000"/>
                  </a:schemeClr>
                </a:solidFill>
                <a:latin typeface="Times Neue Roman" panose="020B0604020202020204" charset="0"/>
              </a:rPr>
              <a:t>Flatten: </a:t>
            </a:r>
            <a:r>
              <a:rPr lang="en-IN" sz="1900" dirty="0">
                <a:solidFill>
                  <a:schemeClr val="accent5">
                    <a:lumMod val="75000"/>
                  </a:schemeClr>
                </a:solidFill>
                <a:latin typeface="Times Neue Roman" panose="020B0604020202020204" charset="0"/>
              </a:rPr>
              <a:t>Converting the obtain Matrix into one dimensional array.</a:t>
            </a:r>
          </a:p>
          <a:p>
            <a:pPr marL="457200" indent="-457200" algn="just">
              <a:buFont typeface="+mj-lt"/>
              <a:buAutoNum type="arabicPeriod"/>
            </a:pPr>
            <a:endParaRPr lang="en-IN" sz="1900" dirty="0">
              <a:solidFill>
                <a:schemeClr val="accent5">
                  <a:lumMod val="75000"/>
                </a:schemeClr>
              </a:solidFill>
              <a:latin typeface="Times Neue Roman" panose="020B0604020202020204" charset="0"/>
            </a:endParaRPr>
          </a:p>
          <a:p>
            <a:pPr marL="457200" indent="-457200" algn="just">
              <a:buFont typeface="+mj-lt"/>
              <a:buAutoNum type="arabicPeriod" startAt="5"/>
            </a:pPr>
            <a:r>
              <a:rPr lang="en-US" sz="1900" dirty="0">
                <a:solidFill>
                  <a:schemeClr val="tx1">
                    <a:lumMod val="95000"/>
                    <a:lumOff val="5000"/>
                  </a:schemeClr>
                </a:solidFill>
                <a:latin typeface="Times Neue Roman" panose="020B0604020202020204" charset="0"/>
              </a:rPr>
              <a:t>3 fully connected dense layer: </a:t>
            </a:r>
            <a:r>
              <a:rPr lang="en-US" dirty="0">
                <a:solidFill>
                  <a:schemeClr val="accent5">
                    <a:lumMod val="75000"/>
                  </a:schemeClr>
                </a:solidFill>
                <a:latin typeface="Times Neue Roman" panose="020B0604020202020204" charset="0"/>
              </a:rPr>
              <a:t>These are the final layers of the CNN model, which are fully connected and dense. They take in the output of the previous layers and perform the final classification of the input images as either parasitized or uninfected.</a:t>
            </a:r>
          </a:p>
          <a:p>
            <a:pPr marL="457200" indent="-457200" algn="just">
              <a:buFont typeface="+mj-lt"/>
              <a:buAutoNum type="arabicPeriod" startAt="5"/>
            </a:pPr>
            <a:endParaRPr lang="en-US" sz="1900" dirty="0">
              <a:solidFill>
                <a:schemeClr val="tx1">
                  <a:lumMod val="95000"/>
                  <a:lumOff val="5000"/>
                </a:schemeClr>
              </a:solidFill>
              <a:latin typeface="Times Neue Roman" panose="020B0604020202020204" charset="0"/>
            </a:endParaRPr>
          </a:p>
          <a:p>
            <a:pPr marL="457200" indent="-457200" algn="just">
              <a:buFont typeface="+mj-lt"/>
              <a:buAutoNum type="arabicPeriod" startAt="5"/>
            </a:pPr>
            <a:r>
              <a:rPr lang="en-US" sz="1900" dirty="0">
                <a:solidFill>
                  <a:schemeClr val="tx1">
                    <a:lumMod val="95000"/>
                    <a:lumOff val="5000"/>
                  </a:schemeClr>
                </a:solidFill>
                <a:latin typeface="Times Neue Roman" panose="020B0604020202020204" charset="0"/>
              </a:rPr>
              <a:t>Parasitized or Uninfected: </a:t>
            </a:r>
            <a:r>
              <a:rPr lang="en-US" dirty="0">
                <a:solidFill>
                  <a:schemeClr val="accent5">
                    <a:lumMod val="75000"/>
                  </a:schemeClr>
                </a:solidFill>
                <a:latin typeface="Times Neue Roman" panose="020B0604020202020204" charset="0"/>
              </a:rPr>
              <a:t>This is the final output of the CNN model, indicating whether the input image is parasitized or uninfected based on the classification performed by the fully connected dense layer.</a:t>
            </a:r>
          </a:p>
        </p:txBody>
      </p:sp>
    </p:spTree>
    <p:extLst>
      <p:ext uri="{BB962C8B-B14F-4D97-AF65-F5344CB8AC3E}">
        <p14:creationId xmlns:p14="http://schemas.microsoft.com/office/powerpoint/2010/main" val="37930708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8">
            <a:extLst>
              <a:ext uri="{FF2B5EF4-FFF2-40B4-BE49-F238E27FC236}">
                <a16:creationId xmlns:a16="http://schemas.microsoft.com/office/drawing/2014/main" id="{91B087B2-D85E-8D68-5DDB-5322B8925A34}"/>
              </a:ext>
            </a:extLst>
          </p:cNvPr>
          <p:cNvPicPr>
            <a:picLocks noChangeAspect="1"/>
          </p:cNvPicPr>
          <p:nvPr/>
        </p:nvPicPr>
        <p:blipFill>
          <a:blip r:embed="rId2"/>
          <a:srcRect/>
          <a:stretch>
            <a:fillRect/>
          </a:stretch>
        </p:blipFill>
        <p:spPr>
          <a:xfrm>
            <a:off x="0" y="-19167"/>
            <a:ext cx="4701212" cy="1237741"/>
          </a:xfrm>
          <a:prstGeom prst="rect">
            <a:avLst/>
          </a:prstGeom>
        </p:spPr>
      </p:pic>
      <p:sp>
        <p:nvSpPr>
          <p:cNvPr id="3" name="TextBox 2">
            <a:extLst>
              <a:ext uri="{FF2B5EF4-FFF2-40B4-BE49-F238E27FC236}">
                <a16:creationId xmlns:a16="http://schemas.microsoft.com/office/drawing/2014/main" id="{7F6BBDD2-0EB6-B8A0-C2F2-D542CA5E6679}"/>
              </a:ext>
            </a:extLst>
          </p:cNvPr>
          <p:cNvSpPr txBox="1"/>
          <p:nvPr/>
        </p:nvSpPr>
        <p:spPr>
          <a:xfrm>
            <a:off x="287677" y="1218574"/>
            <a:ext cx="11561423" cy="1938992"/>
          </a:xfrm>
          <a:prstGeom prst="rect">
            <a:avLst/>
          </a:prstGeom>
          <a:noFill/>
        </p:spPr>
        <p:txBody>
          <a:bodyPr wrap="square" rtlCol="0">
            <a:spAutoFit/>
          </a:bodyPr>
          <a:lstStyle/>
          <a:p>
            <a:pPr algn="just"/>
            <a:r>
              <a:rPr lang="en-US" sz="2000" dirty="0">
                <a:solidFill>
                  <a:schemeClr val="accent5">
                    <a:lumMod val="75000"/>
                  </a:schemeClr>
                </a:solidFill>
                <a:latin typeface="Times Neue Roman" panose="020B0604020202020204" charset="0"/>
              </a:rPr>
              <a:t>Overall, this CNN architecture consists of multiple convolutional and pooling layers that extract and process features from the input images, followed by fully connected dense layers that perform the final classification. The goal of the architecture is to accurately identify and classify the parasitized and uninfected red blood cells in the blood smear images.</a:t>
            </a:r>
          </a:p>
          <a:p>
            <a:pPr algn="just"/>
            <a:endParaRPr lang="en-US" sz="2000" dirty="0">
              <a:solidFill>
                <a:schemeClr val="accent5">
                  <a:lumMod val="75000"/>
                </a:schemeClr>
              </a:solidFill>
              <a:latin typeface="Times Neue Roman" panose="020B0604020202020204" charset="0"/>
            </a:endParaRPr>
          </a:p>
          <a:p>
            <a:pPr algn="just"/>
            <a:r>
              <a:rPr lang="en-IN" sz="2000" dirty="0">
                <a:solidFill>
                  <a:schemeClr val="accent5">
                    <a:lumMod val="75000"/>
                  </a:schemeClr>
                </a:solidFill>
                <a:latin typeface="Times Neue Roman" panose="020B0604020202020204" charset="0"/>
              </a:rPr>
              <a:t>The Accuracy and Loss for the CNN model with single (or) multiple layers are tabulated </a:t>
            </a:r>
            <a:r>
              <a:rPr lang="en-IN" sz="2000" dirty="0" err="1">
                <a:solidFill>
                  <a:schemeClr val="accent5">
                    <a:lumMod val="75000"/>
                  </a:schemeClr>
                </a:solidFill>
                <a:latin typeface="Times Neue Roman" panose="020B0604020202020204" charset="0"/>
              </a:rPr>
              <a:t>below:</a:t>
            </a:r>
            <a:r>
              <a:rPr lang="en-IN" sz="1800" b="1" i="0" u="none" strike="noStrike" kern="1200" dirty="0" err="1">
                <a:solidFill>
                  <a:srgbClr val="FFFFFF"/>
                </a:solidFill>
                <a:effectLst/>
                <a:latin typeface="Calibri" panose="020F0502020204030204" pitchFamily="34" charset="0"/>
              </a:rPr>
              <a:t>l</a:t>
            </a:r>
            <a:endParaRPr lang="en-IN" sz="1800" b="1" i="0" u="none" strike="noStrike" kern="1200" dirty="0">
              <a:solidFill>
                <a:srgbClr val="FFFFFF"/>
              </a:solidFill>
              <a:effectLst/>
              <a:latin typeface="Calibri" panose="020F0502020204030204" pitchFamily="34" charset="0"/>
            </a:endParaRPr>
          </a:p>
        </p:txBody>
      </p:sp>
      <p:graphicFrame>
        <p:nvGraphicFramePr>
          <p:cNvPr id="4" name="Table 4">
            <a:extLst>
              <a:ext uri="{FF2B5EF4-FFF2-40B4-BE49-F238E27FC236}">
                <a16:creationId xmlns:a16="http://schemas.microsoft.com/office/drawing/2014/main" id="{9C4CB1E4-5F31-27B2-A9F9-9B0906EF1019}"/>
              </a:ext>
            </a:extLst>
          </p:cNvPr>
          <p:cNvGraphicFramePr>
            <a:graphicFrameLocks noGrp="1"/>
          </p:cNvGraphicFramePr>
          <p:nvPr>
            <p:extLst>
              <p:ext uri="{D42A27DB-BD31-4B8C-83A1-F6EECF244321}">
                <p14:modId xmlns:p14="http://schemas.microsoft.com/office/powerpoint/2010/main" val="3691176465"/>
              </p:ext>
            </p:extLst>
          </p:nvPr>
        </p:nvGraphicFramePr>
        <p:xfrm>
          <a:off x="1508018" y="3629219"/>
          <a:ext cx="8127999" cy="1878050"/>
        </p:xfrm>
        <a:graphic>
          <a:graphicData uri="http://schemas.openxmlformats.org/drawingml/2006/table">
            <a:tbl>
              <a:tblPr firstRow="1" bandRow="1">
                <a:tableStyleId>{7DF18680-E054-41AD-8BC1-D1AEF772440D}</a:tableStyleId>
              </a:tblPr>
              <a:tblGrid>
                <a:gridCol w="3053709">
                  <a:extLst>
                    <a:ext uri="{9D8B030D-6E8A-4147-A177-3AD203B41FA5}">
                      <a16:colId xmlns:a16="http://schemas.microsoft.com/office/drawing/2014/main" val="2803652229"/>
                    </a:ext>
                  </a:extLst>
                </a:gridCol>
                <a:gridCol w="2364957">
                  <a:extLst>
                    <a:ext uri="{9D8B030D-6E8A-4147-A177-3AD203B41FA5}">
                      <a16:colId xmlns:a16="http://schemas.microsoft.com/office/drawing/2014/main" val="2300782835"/>
                    </a:ext>
                  </a:extLst>
                </a:gridCol>
                <a:gridCol w="2709333">
                  <a:extLst>
                    <a:ext uri="{9D8B030D-6E8A-4147-A177-3AD203B41FA5}">
                      <a16:colId xmlns:a16="http://schemas.microsoft.com/office/drawing/2014/main" val="3713723520"/>
                    </a:ext>
                  </a:extLst>
                </a:gridCol>
              </a:tblGrid>
              <a:tr h="780770">
                <a:tc>
                  <a:txBody>
                    <a:bodyPr/>
                    <a:lstStyle/>
                    <a:p>
                      <a:pPr algn="ctr"/>
                      <a:r>
                        <a:rPr lang="en-IN" dirty="0"/>
                        <a:t>MODEL with multiple layers</a:t>
                      </a:r>
                    </a:p>
                  </a:txBody>
                  <a:tcPr/>
                </a:tc>
                <a:tc>
                  <a:txBody>
                    <a:bodyPr/>
                    <a:lstStyle/>
                    <a:p>
                      <a:pPr algn="ctr"/>
                      <a:r>
                        <a:rPr lang="en-IN" dirty="0"/>
                        <a:t>Accuracy</a:t>
                      </a:r>
                    </a:p>
                  </a:txBody>
                  <a:tcPr/>
                </a:tc>
                <a:tc>
                  <a:txBody>
                    <a:bodyPr/>
                    <a:lstStyle/>
                    <a:p>
                      <a:pPr algn="ctr"/>
                      <a:r>
                        <a:rPr lang="en-IN" dirty="0"/>
                        <a:t>Loss</a:t>
                      </a:r>
                    </a:p>
                  </a:txBody>
                  <a:tcPr/>
                </a:tc>
                <a:extLst>
                  <a:ext uri="{0D108BD9-81ED-4DB2-BD59-A6C34878D82A}">
                    <a16:rowId xmlns:a16="http://schemas.microsoft.com/office/drawing/2014/main" val="2861876632"/>
                  </a:ext>
                </a:extLst>
              </a:tr>
              <a:tr h="316646">
                <a:tc>
                  <a:txBody>
                    <a:bodyPr/>
                    <a:lstStyle/>
                    <a:p>
                      <a:pPr algn="ctr"/>
                      <a:r>
                        <a:rPr lang="en-IN" dirty="0"/>
                        <a:t>CNN with Single Layer</a:t>
                      </a:r>
                    </a:p>
                  </a:txBody>
                  <a:tcPr/>
                </a:tc>
                <a:tc>
                  <a:txBody>
                    <a:bodyPr/>
                    <a:lstStyle/>
                    <a:p>
                      <a:pPr algn="ctr"/>
                      <a:r>
                        <a:rPr lang="en-IN" dirty="0"/>
                        <a:t>91.116</a:t>
                      </a:r>
                    </a:p>
                  </a:txBody>
                  <a:tcPr/>
                </a:tc>
                <a:tc>
                  <a:txBody>
                    <a:bodyPr/>
                    <a:lstStyle/>
                    <a:p>
                      <a:pPr algn="ctr"/>
                      <a:r>
                        <a:rPr lang="en-IN" dirty="0"/>
                        <a:t>23.812</a:t>
                      </a:r>
                    </a:p>
                  </a:txBody>
                  <a:tcPr/>
                </a:tc>
                <a:extLst>
                  <a:ext uri="{0D108BD9-81ED-4DB2-BD59-A6C34878D82A}">
                    <a16:rowId xmlns:a16="http://schemas.microsoft.com/office/drawing/2014/main" val="970636515"/>
                  </a:ext>
                </a:extLst>
              </a:tr>
              <a:tr h="316646">
                <a:tc>
                  <a:txBody>
                    <a:bodyPr/>
                    <a:lstStyle/>
                    <a:p>
                      <a:pPr algn="ctr"/>
                      <a:r>
                        <a:rPr lang="en-IN" dirty="0"/>
                        <a:t>CNN with Dual Layer</a:t>
                      </a:r>
                    </a:p>
                  </a:txBody>
                  <a:tcPr/>
                </a:tc>
                <a:tc>
                  <a:txBody>
                    <a:bodyPr/>
                    <a:lstStyle/>
                    <a:p>
                      <a:pPr algn="ctr"/>
                      <a:r>
                        <a:rPr lang="en-IN" dirty="0"/>
                        <a:t>95.388</a:t>
                      </a:r>
                    </a:p>
                  </a:txBody>
                  <a:tcPr/>
                </a:tc>
                <a:tc>
                  <a:txBody>
                    <a:bodyPr/>
                    <a:lstStyle/>
                    <a:p>
                      <a:pPr algn="ctr"/>
                      <a:r>
                        <a:rPr lang="en-IN" dirty="0"/>
                        <a:t>23.253</a:t>
                      </a:r>
                    </a:p>
                  </a:txBody>
                  <a:tcPr/>
                </a:tc>
                <a:extLst>
                  <a:ext uri="{0D108BD9-81ED-4DB2-BD59-A6C34878D82A}">
                    <a16:rowId xmlns:a16="http://schemas.microsoft.com/office/drawing/2014/main" val="4194966787"/>
                  </a:ext>
                </a:extLst>
              </a:tr>
              <a:tr h="316646">
                <a:tc>
                  <a:txBody>
                    <a:bodyPr/>
                    <a:lstStyle/>
                    <a:p>
                      <a:pPr algn="ctr"/>
                      <a:r>
                        <a:rPr lang="en-IN" dirty="0"/>
                        <a:t>CNN with Triple Layer</a:t>
                      </a:r>
                    </a:p>
                  </a:txBody>
                  <a:tcPr/>
                </a:tc>
                <a:tc>
                  <a:txBody>
                    <a:bodyPr/>
                    <a:lstStyle/>
                    <a:p>
                      <a:pPr algn="ctr"/>
                      <a:r>
                        <a:rPr lang="en-IN" dirty="0"/>
                        <a:t>96.194</a:t>
                      </a:r>
                    </a:p>
                  </a:txBody>
                  <a:tcPr/>
                </a:tc>
                <a:tc>
                  <a:txBody>
                    <a:bodyPr/>
                    <a:lstStyle/>
                    <a:p>
                      <a:pPr algn="ctr"/>
                      <a:r>
                        <a:rPr lang="en-IN" dirty="0"/>
                        <a:t>12.075</a:t>
                      </a:r>
                    </a:p>
                  </a:txBody>
                  <a:tcPr/>
                </a:tc>
                <a:extLst>
                  <a:ext uri="{0D108BD9-81ED-4DB2-BD59-A6C34878D82A}">
                    <a16:rowId xmlns:a16="http://schemas.microsoft.com/office/drawing/2014/main" val="2411233278"/>
                  </a:ext>
                </a:extLst>
              </a:tr>
            </a:tbl>
          </a:graphicData>
        </a:graphic>
      </p:graphicFrame>
    </p:spTree>
    <p:extLst>
      <p:ext uri="{BB962C8B-B14F-4D97-AF65-F5344CB8AC3E}">
        <p14:creationId xmlns:p14="http://schemas.microsoft.com/office/powerpoint/2010/main" val="4659865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8">
            <a:extLst>
              <a:ext uri="{FF2B5EF4-FFF2-40B4-BE49-F238E27FC236}">
                <a16:creationId xmlns:a16="http://schemas.microsoft.com/office/drawing/2014/main" id="{F6750E8E-7E7C-04FC-38F5-7C7A65A6E9C1}"/>
              </a:ext>
            </a:extLst>
          </p:cNvPr>
          <p:cNvPicPr>
            <a:picLocks noChangeAspect="1"/>
          </p:cNvPicPr>
          <p:nvPr/>
        </p:nvPicPr>
        <p:blipFill>
          <a:blip r:embed="rId2"/>
          <a:srcRect/>
          <a:stretch>
            <a:fillRect/>
          </a:stretch>
        </p:blipFill>
        <p:spPr>
          <a:xfrm>
            <a:off x="0" y="-19167"/>
            <a:ext cx="4701212" cy="1237741"/>
          </a:xfrm>
          <a:prstGeom prst="rect">
            <a:avLst/>
          </a:prstGeom>
        </p:spPr>
      </p:pic>
      <p:sp>
        <p:nvSpPr>
          <p:cNvPr id="3" name="TextBox 4">
            <a:extLst>
              <a:ext uri="{FF2B5EF4-FFF2-40B4-BE49-F238E27FC236}">
                <a16:creationId xmlns:a16="http://schemas.microsoft.com/office/drawing/2014/main" id="{2E924EF8-341E-A860-0B3C-8896162EE334}"/>
              </a:ext>
            </a:extLst>
          </p:cNvPr>
          <p:cNvSpPr txBox="1"/>
          <p:nvPr/>
        </p:nvSpPr>
        <p:spPr>
          <a:xfrm>
            <a:off x="5037214" y="388370"/>
            <a:ext cx="4277686" cy="452047"/>
          </a:xfrm>
          <a:prstGeom prst="rect">
            <a:avLst/>
          </a:prstGeom>
        </p:spPr>
        <p:txBody>
          <a:bodyPr wrap="square" lIns="0" tIns="0" rIns="0" bIns="0" rtlCol="0" anchor="t">
            <a:spAutoFit/>
          </a:bodyPr>
          <a:lstStyle/>
          <a:p>
            <a:pPr algn="ctr">
              <a:lnSpc>
                <a:spcPts val="3520"/>
              </a:lnSpc>
              <a:spcBef>
                <a:spcPct val="0"/>
              </a:spcBef>
            </a:pPr>
            <a:r>
              <a:rPr lang="en-US" sz="3600" dirty="0">
                <a:solidFill>
                  <a:srgbClr val="000000"/>
                </a:solidFill>
                <a:latin typeface="Roboto Bold"/>
              </a:rPr>
              <a:t>VGG16 Architecture</a:t>
            </a:r>
            <a:r>
              <a:rPr lang="en-US" sz="2933" dirty="0">
                <a:solidFill>
                  <a:srgbClr val="000000"/>
                </a:solidFill>
                <a:latin typeface="Roboto Bold"/>
              </a:rPr>
              <a:t>:</a:t>
            </a:r>
          </a:p>
        </p:txBody>
      </p:sp>
      <p:pic>
        <p:nvPicPr>
          <p:cNvPr id="5" name="Picture 4">
            <a:extLst>
              <a:ext uri="{FF2B5EF4-FFF2-40B4-BE49-F238E27FC236}">
                <a16:creationId xmlns:a16="http://schemas.microsoft.com/office/drawing/2014/main" id="{197195E7-BE82-A828-9A13-3ABD1F445D8D}"/>
              </a:ext>
            </a:extLst>
          </p:cNvPr>
          <p:cNvPicPr>
            <a:picLocks noChangeAspect="1"/>
          </p:cNvPicPr>
          <p:nvPr/>
        </p:nvPicPr>
        <p:blipFill>
          <a:blip r:embed="rId3"/>
          <a:stretch>
            <a:fillRect/>
          </a:stretch>
        </p:blipFill>
        <p:spPr>
          <a:xfrm>
            <a:off x="2357331" y="1203638"/>
            <a:ext cx="6737696" cy="1987652"/>
          </a:xfrm>
          <a:prstGeom prst="rect">
            <a:avLst/>
          </a:prstGeom>
        </p:spPr>
      </p:pic>
      <p:pic>
        <p:nvPicPr>
          <p:cNvPr id="6" name="Picture 5" descr="A picture containing text, gear&#10;&#10;Description automatically generated">
            <a:extLst>
              <a:ext uri="{FF2B5EF4-FFF2-40B4-BE49-F238E27FC236}">
                <a16:creationId xmlns:a16="http://schemas.microsoft.com/office/drawing/2014/main" id="{7BB025DB-D778-83AC-04CA-6BC8B9E02C8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10188" y="1762267"/>
            <a:ext cx="824320" cy="805726"/>
          </a:xfrm>
          <a:prstGeom prst="rect">
            <a:avLst/>
          </a:prstGeom>
        </p:spPr>
      </p:pic>
      <p:sp>
        <p:nvSpPr>
          <p:cNvPr id="7" name="TextBox 6">
            <a:extLst>
              <a:ext uri="{FF2B5EF4-FFF2-40B4-BE49-F238E27FC236}">
                <a16:creationId xmlns:a16="http://schemas.microsoft.com/office/drawing/2014/main" id="{B900CA22-2C55-52E2-8552-6E19A6B212CD}"/>
              </a:ext>
            </a:extLst>
          </p:cNvPr>
          <p:cNvSpPr txBox="1"/>
          <p:nvPr/>
        </p:nvSpPr>
        <p:spPr>
          <a:xfrm>
            <a:off x="1003251" y="1921662"/>
            <a:ext cx="1090871" cy="646331"/>
          </a:xfrm>
          <a:prstGeom prst="rect">
            <a:avLst/>
          </a:prstGeom>
          <a:noFill/>
        </p:spPr>
        <p:txBody>
          <a:bodyPr wrap="square" rtlCol="0">
            <a:spAutoFit/>
          </a:bodyPr>
          <a:lstStyle/>
          <a:p>
            <a:pPr algn="ctr"/>
            <a:r>
              <a:rPr lang="en-IN" b="1" dirty="0">
                <a:latin typeface="Times Neue Roman"/>
              </a:rPr>
              <a:t>Input</a:t>
            </a:r>
          </a:p>
          <a:p>
            <a:pPr algn="ctr"/>
            <a:r>
              <a:rPr lang="en-IN" b="1" dirty="0">
                <a:latin typeface="Times Neue Roman"/>
              </a:rPr>
              <a:t>(40,40,3)</a:t>
            </a:r>
          </a:p>
        </p:txBody>
      </p:sp>
      <p:pic>
        <p:nvPicPr>
          <p:cNvPr id="9" name="Picture 8">
            <a:extLst>
              <a:ext uri="{FF2B5EF4-FFF2-40B4-BE49-F238E27FC236}">
                <a16:creationId xmlns:a16="http://schemas.microsoft.com/office/drawing/2014/main" id="{6CBB0F1E-1941-6F4D-CD8C-5541766FF83D}"/>
              </a:ext>
            </a:extLst>
          </p:cNvPr>
          <p:cNvPicPr>
            <a:picLocks noChangeAspect="1"/>
          </p:cNvPicPr>
          <p:nvPr/>
        </p:nvPicPr>
        <p:blipFill>
          <a:blip r:embed="rId5"/>
          <a:stretch>
            <a:fillRect/>
          </a:stretch>
        </p:blipFill>
        <p:spPr>
          <a:xfrm>
            <a:off x="7550172" y="1034179"/>
            <a:ext cx="3089710" cy="2421296"/>
          </a:xfrm>
          <a:prstGeom prst="rect">
            <a:avLst/>
          </a:prstGeom>
        </p:spPr>
      </p:pic>
      <p:sp>
        <p:nvSpPr>
          <p:cNvPr id="10" name="TextBox 2">
            <a:extLst>
              <a:ext uri="{FF2B5EF4-FFF2-40B4-BE49-F238E27FC236}">
                <a16:creationId xmlns:a16="http://schemas.microsoft.com/office/drawing/2014/main" id="{73BD7F89-1E54-4764-00A7-52DD3839B6AD}"/>
              </a:ext>
            </a:extLst>
          </p:cNvPr>
          <p:cNvSpPr txBox="1"/>
          <p:nvPr/>
        </p:nvSpPr>
        <p:spPr>
          <a:xfrm>
            <a:off x="-115502" y="3216554"/>
            <a:ext cx="12204834" cy="3641446"/>
          </a:xfrm>
          <a:prstGeom prst="rect">
            <a:avLst/>
          </a:prstGeom>
        </p:spPr>
        <p:txBody>
          <a:bodyPr wrap="square" lIns="0" tIns="0" rIns="0" bIns="0" rtlCol="0" anchor="t">
            <a:spAutoFit/>
          </a:bodyPr>
          <a:lstStyle/>
          <a:p>
            <a:pPr marL="548015" lvl="1" indent="-342900" algn="just">
              <a:lnSpc>
                <a:spcPts val="2622"/>
              </a:lnSpc>
              <a:buFont typeface="Wingdings" panose="05000000000000000000" pitchFamily="2" charset="2"/>
              <a:buChar char="Ø"/>
            </a:pPr>
            <a:r>
              <a:rPr lang="en-US" sz="1900" dirty="0">
                <a:solidFill>
                  <a:srgbClr val="0070C0"/>
                </a:solidFill>
                <a:latin typeface="Times Neue Roman"/>
              </a:rPr>
              <a:t>The VGG16 architecture is characterized by its use of small (3x3) convolutional filters, which are stacked on top of each other to create deeper representations of the input data. This allows the model to capture more complex patterns in the data</a:t>
            </a:r>
          </a:p>
          <a:p>
            <a:pPr marL="548015" lvl="1" indent="-342900" algn="just">
              <a:lnSpc>
                <a:spcPts val="2622"/>
              </a:lnSpc>
              <a:buFont typeface="Wingdings" panose="05000000000000000000" pitchFamily="2" charset="2"/>
              <a:buChar char="Ø"/>
            </a:pPr>
            <a:r>
              <a:rPr lang="en-US" sz="1900" dirty="0">
                <a:solidFill>
                  <a:srgbClr val="0070C0"/>
                </a:solidFill>
                <a:latin typeface="Times Neue Roman"/>
              </a:rPr>
              <a:t>The VGG16 architecture also includes max pooling layers, which are used to </a:t>
            </a:r>
            <a:r>
              <a:rPr lang="en-US" sz="1900" dirty="0" err="1">
                <a:solidFill>
                  <a:srgbClr val="0070C0"/>
                </a:solidFill>
                <a:latin typeface="Times Neue Roman"/>
              </a:rPr>
              <a:t>downsample</a:t>
            </a:r>
            <a:r>
              <a:rPr lang="en-US" sz="1900" dirty="0">
                <a:solidFill>
                  <a:srgbClr val="0070C0"/>
                </a:solidFill>
                <a:latin typeface="Times Neue Roman"/>
              </a:rPr>
              <a:t> the spatial dimensions of the feature maps, and fully connected layers, which are used to classify the input data.</a:t>
            </a:r>
          </a:p>
          <a:p>
            <a:pPr marL="548015" lvl="1" indent="-342900" algn="just">
              <a:lnSpc>
                <a:spcPts val="2622"/>
              </a:lnSpc>
              <a:buFont typeface="Wingdings" panose="05000000000000000000" pitchFamily="2" charset="2"/>
              <a:buChar char="Ø"/>
            </a:pPr>
            <a:r>
              <a:rPr lang="en-US" sz="1900" b="0" i="0" dirty="0">
                <a:solidFill>
                  <a:srgbClr val="0070C0"/>
                </a:solidFill>
                <a:effectLst/>
                <a:latin typeface="Times Neue Roman"/>
              </a:rPr>
              <a:t>One of the strengths of the VGG16 architecture is its simplicity and ease of implementation. The use of small convolutional filters and max pooling layers makes it easier to train the model and reduces the number of parameters in the model.</a:t>
            </a:r>
          </a:p>
          <a:p>
            <a:pPr marL="548015" lvl="1" indent="-342900" algn="just">
              <a:lnSpc>
                <a:spcPts val="2622"/>
              </a:lnSpc>
              <a:buFont typeface="Wingdings" panose="05000000000000000000" pitchFamily="2" charset="2"/>
              <a:buChar char="Ø"/>
            </a:pPr>
            <a:r>
              <a:rPr lang="en-US" sz="1900" dirty="0">
                <a:solidFill>
                  <a:srgbClr val="0070C0"/>
                </a:solidFill>
                <a:latin typeface="Times Neue Roman"/>
              </a:rPr>
              <a:t>However, one of the limitations of the VGG16 architecture is its high computational cost, due to its large number of parameters. This can make it difficult to train the model on large datasets or on devices with limited computational resources.</a:t>
            </a:r>
          </a:p>
        </p:txBody>
      </p:sp>
    </p:spTree>
    <p:extLst>
      <p:ext uri="{BB962C8B-B14F-4D97-AF65-F5344CB8AC3E}">
        <p14:creationId xmlns:p14="http://schemas.microsoft.com/office/powerpoint/2010/main" val="41715032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8">
            <a:extLst>
              <a:ext uri="{FF2B5EF4-FFF2-40B4-BE49-F238E27FC236}">
                <a16:creationId xmlns:a16="http://schemas.microsoft.com/office/drawing/2014/main" id="{F6750E8E-7E7C-04FC-38F5-7C7A65A6E9C1}"/>
              </a:ext>
            </a:extLst>
          </p:cNvPr>
          <p:cNvPicPr>
            <a:picLocks noChangeAspect="1"/>
          </p:cNvPicPr>
          <p:nvPr/>
        </p:nvPicPr>
        <p:blipFill>
          <a:blip r:embed="rId2"/>
          <a:srcRect/>
          <a:stretch>
            <a:fillRect/>
          </a:stretch>
        </p:blipFill>
        <p:spPr>
          <a:xfrm>
            <a:off x="0" y="-19167"/>
            <a:ext cx="4701212" cy="1237741"/>
          </a:xfrm>
          <a:prstGeom prst="rect">
            <a:avLst/>
          </a:prstGeom>
        </p:spPr>
      </p:pic>
      <p:sp>
        <p:nvSpPr>
          <p:cNvPr id="3" name="TextBox 4">
            <a:extLst>
              <a:ext uri="{FF2B5EF4-FFF2-40B4-BE49-F238E27FC236}">
                <a16:creationId xmlns:a16="http://schemas.microsoft.com/office/drawing/2014/main" id="{D3917C78-7746-4911-1B19-C1D3C51D7AD3}"/>
              </a:ext>
            </a:extLst>
          </p:cNvPr>
          <p:cNvSpPr txBox="1"/>
          <p:nvPr/>
        </p:nvSpPr>
        <p:spPr>
          <a:xfrm>
            <a:off x="118704" y="1389398"/>
            <a:ext cx="6464976" cy="452047"/>
          </a:xfrm>
          <a:prstGeom prst="rect">
            <a:avLst/>
          </a:prstGeom>
        </p:spPr>
        <p:txBody>
          <a:bodyPr wrap="square" lIns="0" tIns="0" rIns="0" bIns="0" rtlCol="0" anchor="t">
            <a:spAutoFit/>
          </a:bodyPr>
          <a:lstStyle/>
          <a:p>
            <a:pPr algn="ctr">
              <a:lnSpc>
                <a:spcPts val="3520"/>
              </a:lnSpc>
              <a:spcBef>
                <a:spcPct val="0"/>
              </a:spcBef>
            </a:pPr>
            <a:r>
              <a:rPr lang="en-US" sz="3600" dirty="0">
                <a:solidFill>
                  <a:srgbClr val="000000"/>
                </a:solidFill>
                <a:latin typeface="Roboto Bold"/>
              </a:rPr>
              <a:t>Residual Network Architecture</a:t>
            </a:r>
            <a:r>
              <a:rPr lang="en-US" sz="2933" dirty="0">
                <a:solidFill>
                  <a:srgbClr val="000000"/>
                </a:solidFill>
                <a:latin typeface="Roboto Bold"/>
              </a:rPr>
              <a:t>:</a:t>
            </a:r>
          </a:p>
        </p:txBody>
      </p:sp>
      <p:sp>
        <p:nvSpPr>
          <p:cNvPr id="4" name="TextBox 2">
            <a:extLst>
              <a:ext uri="{FF2B5EF4-FFF2-40B4-BE49-F238E27FC236}">
                <a16:creationId xmlns:a16="http://schemas.microsoft.com/office/drawing/2014/main" id="{75CE4016-D5A9-CCE5-17EB-C9823F54A5F8}"/>
              </a:ext>
            </a:extLst>
          </p:cNvPr>
          <p:cNvSpPr txBox="1"/>
          <p:nvPr/>
        </p:nvSpPr>
        <p:spPr>
          <a:xfrm>
            <a:off x="-163629" y="1841445"/>
            <a:ext cx="12204834" cy="4975145"/>
          </a:xfrm>
          <a:prstGeom prst="rect">
            <a:avLst/>
          </a:prstGeom>
        </p:spPr>
        <p:txBody>
          <a:bodyPr wrap="square" lIns="0" tIns="0" rIns="0" bIns="0" rtlCol="0" anchor="t">
            <a:spAutoFit/>
          </a:bodyPr>
          <a:lstStyle/>
          <a:p>
            <a:pPr marL="205115" lvl="1" algn="just">
              <a:lnSpc>
                <a:spcPts val="2622"/>
              </a:lnSpc>
            </a:pPr>
            <a:endParaRPr lang="en-US" sz="1900" dirty="0">
              <a:solidFill>
                <a:srgbClr val="0070C0"/>
              </a:solidFill>
              <a:latin typeface="Times Neue Roman"/>
            </a:endParaRPr>
          </a:p>
          <a:p>
            <a:pPr marL="205115" lvl="1" algn="just">
              <a:lnSpc>
                <a:spcPts val="2622"/>
              </a:lnSpc>
            </a:pPr>
            <a:r>
              <a:rPr lang="en-US" sz="1900" dirty="0">
                <a:solidFill>
                  <a:srgbClr val="0070C0"/>
                </a:solidFill>
                <a:latin typeface="Times Neue Roman"/>
              </a:rPr>
              <a:t>	</a:t>
            </a:r>
            <a:r>
              <a:rPr lang="en-US" sz="1900" dirty="0" err="1">
                <a:solidFill>
                  <a:srgbClr val="0070C0"/>
                </a:solidFill>
                <a:latin typeface="Times Neue Roman"/>
              </a:rPr>
              <a:t>ResNet</a:t>
            </a:r>
            <a:r>
              <a:rPr lang="en-US" sz="1900" dirty="0">
                <a:solidFill>
                  <a:srgbClr val="0070C0"/>
                </a:solidFill>
                <a:latin typeface="Times Neue Roman"/>
              </a:rPr>
              <a:t> (Residual Network) is a deep neural network architecture designed to address the vanishing gradient problem.</a:t>
            </a:r>
          </a:p>
          <a:p>
            <a:pPr marL="205115" lvl="1" algn="just">
              <a:lnSpc>
                <a:spcPts val="2622"/>
              </a:lnSpc>
            </a:pPr>
            <a:endParaRPr lang="en-US" sz="1900" dirty="0">
              <a:solidFill>
                <a:srgbClr val="0070C0"/>
              </a:solidFill>
              <a:latin typeface="Times Neue Roman"/>
            </a:endParaRPr>
          </a:p>
          <a:p>
            <a:pPr marL="548015" lvl="1" indent="-342900" algn="just">
              <a:lnSpc>
                <a:spcPts val="2622"/>
              </a:lnSpc>
              <a:buFont typeface="Wingdings" panose="05000000000000000000" pitchFamily="2" charset="2"/>
              <a:buChar char="Ø"/>
            </a:pPr>
            <a:r>
              <a:rPr lang="en-US" sz="1900" b="1" dirty="0">
                <a:latin typeface="Times Neue Roman"/>
              </a:rPr>
              <a:t>Skip connections:</a:t>
            </a:r>
            <a:r>
              <a:rPr lang="en-US" sz="1900" dirty="0">
                <a:solidFill>
                  <a:srgbClr val="0070C0"/>
                </a:solidFill>
                <a:latin typeface="Times Neue Roman"/>
              </a:rPr>
              <a:t> </a:t>
            </a:r>
            <a:r>
              <a:rPr lang="en-US" sz="1900" dirty="0" err="1">
                <a:solidFill>
                  <a:srgbClr val="0070C0"/>
                </a:solidFill>
                <a:latin typeface="Times Neue Roman"/>
              </a:rPr>
              <a:t>ResNet</a:t>
            </a:r>
            <a:r>
              <a:rPr lang="en-US" sz="1900" dirty="0">
                <a:solidFill>
                  <a:srgbClr val="0070C0"/>
                </a:solidFill>
                <a:latin typeface="Times Neue Roman"/>
              </a:rPr>
              <a:t> introduces skip connections, also known as identity mappings, which allow the gradient to flow directly to shallower layers without passing through the deeper layers. This helps in avoiding the vanishing gradient problem, and allows for better training of deep neural networks.</a:t>
            </a:r>
          </a:p>
          <a:p>
            <a:pPr marL="548015" lvl="1" indent="-342900" algn="just">
              <a:lnSpc>
                <a:spcPts val="2622"/>
              </a:lnSpc>
              <a:buFont typeface="Wingdings" panose="05000000000000000000" pitchFamily="2" charset="2"/>
              <a:buChar char="Ø"/>
            </a:pPr>
            <a:r>
              <a:rPr lang="en-US" sz="1900" b="1" dirty="0">
                <a:latin typeface="Times Neue Roman"/>
              </a:rPr>
              <a:t>Residual blocks: </a:t>
            </a:r>
            <a:r>
              <a:rPr lang="en-US" sz="1900" dirty="0">
                <a:solidFill>
                  <a:srgbClr val="0070C0"/>
                </a:solidFill>
                <a:latin typeface="Times Neue Roman"/>
              </a:rPr>
              <a:t>The </a:t>
            </a:r>
            <a:r>
              <a:rPr lang="en-US" sz="1900" dirty="0" err="1">
                <a:solidFill>
                  <a:srgbClr val="0070C0"/>
                </a:solidFill>
                <a:latin typeface="Times Neue Roman"/>
              </a:rPr>
              <a:t>ResNet</a:t>
            </a:r>
            <a:r>
              <a:rPr lang="en-US" sz="1900" dirty="0">
                <a:solidFill>
                  <a:srgbClr val="0070C0"/>
                </a:solidFill>
                <a:latin typeface="Times Neue Roman"/>
              </a:rPr>
              <a:t> architecture is made up of residual blocks, each consisting of a set of convolutional layers and skip connections. The skip connections add the input of a block to its output, which is then passed through an activation function, allowing the network to learn residual features.</a:t>
            </a:r>
          </a:p>
          <a:p>
            <a:pPr marL="548015" lvl="1" indent="-342900" algn="just">
              <a:lnSpc>
                <a:spcPts val="2622"/>
              </a:lnSpc>
              <a:buFont typeface="Wingdings" panose="05000000000000000000" pitchFamily="2" charset="2"/>
              <a:buChar char="Ø"/>
            </a:pPr>
            <a:r>
              <a:rPr lang="en-US" sz="1900" b="1" dirty="0">
                <a:latin typeface="Times Neue Roman"/>
              </a:rPr>
              <a:t>Deep network: </a:t>
            </a:r>
            <a:r>
              <a:rPr lang="en-US" sz="1900" dirty="0" err="1">
                <a:solidFill>
                  <a:srgbClr val="0070C0"/>
                </a:solidFill>
                <a:latin typeface="Times Neue Roman"/>
              </a:rPr>
              <a:t>ResNet</a:t>
            </a:r>
            <a:r>
              <a:rPr lang="en-US" sz="1900" dirty="0">
                <a:solidFill>
                  <a:srgbClr val="0070C0"/>
                </a:solidFill>
                <a:latin typeface="Times Neue Roman"/>
              </a:rPr>
              <a:t> is a deep neural network architecture that has been shown to achieve state-of-the-art results on a variety of computer vision tasks, including image classification, object detection, and segmentation.</a:t>
            </a:r>
          </a:p>
          <a:p>
            <a:pPr marL="548015" lvl="1" indent="-342900" algn="just">
              <a:lnSpc>
                <a:spcPts val="2622"/>
              </a:lnSpc>
              <a:buFont typeface="Wingdings" panose="05000000000000000000" pitchFamily="2" charset="2"/>
              <a:buChar char="Ø"/>
            </a:pPr>
            <a:r>
              <a:rPr lang="en-US" sz="1900" b="1" dirty="0">
                <a:latin typeface="Times Neue Roman"/>
              </a:rPr>
              <a:t>Variants: </a:t>
            </a:r>
            <a:r>
              <a:rPr lang="en-US" sz="1900" dirty="0">
                <a:solidFill>
                  <a:srgbClr val="0070C0"/>
                </a:solidFill>
                <a:latin typeface="Times Neue Roman"/>
              </a:rPr>
              <a:t>There are several variants of the </a:t>
            </a:r>
            <a:r>
              <a:rPr lang="en-US" sz="1900" dirty="0" err="1">
                <a:solidFill>
                  <a:srgbClr val="0070C0"/>
                </a:solidFill>
                <a:latin typeface="Times Neue Roman"/>
              </a:rPr>
              <a:t>ResNet</a:t>
            </a:r>
            <a:r>
              <a:rPr lang="en-US" sz="1900" dirty="0">
                <a:solidFill>
                  <a:srgbClr val="0070C0"/>
                </a:solidFill>
                <a:latin typeface="Times Neue Roman"/>
              </a:rPr>
              <a:t> architecture, such as ResNet-50, ResNet-101, and ResNet-152, that differ in the number of layers they have. The deeper variants have been shown to have better performance on complex tasks, but require more computational resources for training.</a:t>
            </a:r>
          </a:p>
        </p:txBody>
      </p:sp>
    </p:spTree>
    <p:extLst>
      <p:ext uri="{BB962C8B-B14F-4D97-AF65-F5344CB8AC3E}">
        <p14:creationId xmlns:p14="http://schemas.microsoft.com/office/powerpoint/2010/main" val="8137969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8">
            <a:extLst>
              <a:ext uri="{FF2B5EF4-FFF2-40B4-BE49-F238E27FC236}">
                <a16:creationId xmlns:a16="http://schemas.microsoft.com/office/drawing/2014/main" id="{91B087B2-D85E-8D68-5DDB-5322B8925A34}"/>
              </a:ext>
            </a:extLst>
          </p:cNvPr>
          <p:cNvPicPr>
            <a:picLocks noChangeAspect="1"/>
          </p:cNvPicPr>
          <p:nvPr/>
        </p:nvPicPr>
        <p:blipFill>
          <a:blip r:embed="rId2"/>
          <a:srcRect/>
          <a:stretch>
            <a:fillRect/>
          </a:stretch>
        </p:blipFill>
        <p:spPr>
          <a:xfrm>
            <a:off x="0" y="-19167"/>
            <a:ext cx="4701212" cy="1237741"/>
          </a:xfrm>
          <a:prstGeom prst="rect">
            <a:avLst/>
          </a:prstGeom>
        </p:spPr>
      </p:pic>
      <p:sp>
        <p:nvSpPr>
          <p:cNvPr id="3" name="TextBox 2">
            <a:extLst>
              <a:ext uri="{FF2B5EF4-FFF2-40B4-BE49-F238E27FC236}">
                <a16:creationId xmlns:a16="http://schemas.microsoft.com/office/drawing/2014/main" id="{7F6BBDD2-0EB6-B8A0-C2F2-D542CA5E6679}"/>
              </a:ext>
            </a:extLst>
          </p:cNvPr>
          <p:cNvSpPr txBox="1"/>
          <p:nvPr/>
        </p:nvSpPr>
        <p:spPr>
          <a:xfrm>
            <a:off x="118704" y="1841445"/>
            <a:ext cx="11561423" cy="2246769"/>
          </a:xfrm>
          <a:prstGeom prst="rect">
            <a:avLst/>
          </a:prstGeom>
          <a:noFill/>
        </p:spPr>
        <p:txBody>
          <a:bodyPr wrap="square" rtlCol="0">
            <a:spAutoFit/>
          </a:bodyPr>
          <a:lstStyle/>
          <a:p>
            <a:pPr algn="just"/>
            <a:r>
              <a:rPr lang="en-US" sz="2000" dirty="0">
                <a:solidFill>
                  <a:schemeClr val="accent5">
                    <a:lumMod val="75000"/>
                  </a:schemeClr>
                </a:solidFill>
                <a:latin typeface="Times Neue Roman" panose="020B0604020202020204" charset="0"/>
              </a:rPr>
              <a:t>Overall, this </a:t>
            </a:r>
            <a:r>
              <a:rPr lang="en-US" sz="2000" dirty="0" err="1">
                <a:solidFill>
                  <a:schemeClr val="accent5">
                    <a:lumMod val="75000"/>
                  </a:schemeClr>
                </a:solidFill>
                <a:latin typeface="Times Neue Roman" panose="020B0604020202020204" charset="0"/>
              </a:rPr>
              <a:t>DeepCNN</a:t>
            </a:r>
            <a:r>
              <a:rPr lang="en-US" sz="2000" dirty="0">
                <a:solidFill>
                  <a:schemeClr val="accent5">
                    <a:lumMod val="75000"/>
                  </a:schemeClr>
                </a:solidFill>
                <a:latin typeface="Times Neue Roman" panose="020B0604020202020204" charset="0"/>
              </a:rPr>
              <a:t> architectures and CNN architecture consists of multiple convolutional and pooling layers that extract and process features from the input images, followed by fully connected dense layers that perform the final classification. The goal of the architecture is to accurately identify and classify the parasitized and uninfected red blood cells in the blood smear images.</a:t>
            </a:r>
          </a:p>
          <a:p>
            <a:pPr algn="just"/>
            <a:endParaRPr lang="en-US" sz="2000" dirty="0">
              <a:solidFill>
                <a:schemeClr val="accent5">
                  <a:lumMod val="75000"/>
                </a:schemeClr>
              </a:solidFill>
              <a:latin typeface="Times Neue Roman" panose="020B0604020202020204" charset="0"/>
            </a:endParaRPr>
          </a:p>
          <a:p>
            <a:pPr algn="just"/>
            <a:r>
              <a:rPr lang="en-IN" sz="2000" dirty="0">
                <a:solidFill>
                  <a:schemeClr val="accent5">
                    <a:lumMod val="75000"/>
                  </a:schemeClr>
                </a:solidFill>
                <a:latin typeface="Times Neue Roman" panose="020B0604020202020204" charset="0"/>
              </a:rPr>
              <a:t>The Accuracy and Loss for the CNN model with single (or) multiple layers and deep CNN models are tabulated </a:t>
            </a:r>
            <a:r>
              <a:rPr lang="en-IN" sz="2000" dirty="0" err="1">
                <a:solidFill>
                  <a:schemeClr val="accent5">
                    <a:lumMod val="75000"/>
                  </a:schemeClr>
                </a:solidFill>
                <a:latin typeface="Times Neue Roman" panose="020B0604020202020204" charset="0"/>
              </a:rPr>
              <a:t>below:</a:t>
            </a:r>
            <a:r>
              <a:rPr lang="en-IN" sz="1800" b="1" i="0" u="none" strike="noStrike" kern="1200" dirty="0" err="1">
                <a:solidFill>
                  <a:srgbClr val="FFFFFF"/>
                </a:solidFill>
                <a:effectLst/>
                <a:latin typeface="Calibri" panose="020F0502020204030204" pitchFamily="34" charset="0"/>
              </a:rPr>
              <a:t>l</a:t>
            </a:r>
            <a:endParaRPr lang="en-IN" sz="1800" b="1" i="0" u="none" strike="noStrike" kern="1200" dirty="0">
              <a:solidFill>
                <a:srgbClr val="FFFFFF"/>
              </a:solidFill>
              <a:effectLst/>
              <a:latin typeface="Calibri" panose="020F0502020204030204" pitchFamily="34" charset="0"/>
            </a:endParaRPr>
          </a:p>
        </p:txBody>
      </p:sp>
      <p:graphicFrame>
        <p:nvGraphicFramePr>
          <p:cNvPr id="6" name="Table 6">
            <a:extLst>
              <a:ext uri="{FF2B5EF4-FFF2-40B4-BE49-F238E27FC236}">
                <a16:creationId xmlns:a16="http://schemas.microsoft.com/office/drawing/2014/main" id="{269D88BD-2DAC-89EB-4AE0-820C6FC90BAD}"/>
              </a:ext>
            </a:extLst>
          </p:cNvPr>
          <p:cNvGraphicFramePr>
            <a:graphicFrameLocks noGrp="1"/>
          </p:cNvGraphicFramePr>
          <p:nvPr>
            <p:extLst>
              <p:ext uri="{D42A27DB-BD31-4B8C-83A1-F6EECF244321}">
                <p14:modId xmlns:p14="http://schemas.microsoft.com/office/powerpoint/2010/main" val="2405529172"/>
              </p:ext>
            </p:extLst>
          </p:nvPr>
        </p:nvGraphicFramePr>
        <p:xfrm>
          <a:off x="1454484" y="4356082"/>
          <a:ext cx="8127999" cy="222504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204571227"/>
                    </a:ext>
                  </a:extLst>
                </a:gridCol>
                <a:gridCol w="2709333">
                  <a:extLst>
                    <a:ext uri="{9D8B030D-6E8A-4147-A177-3AD203B41FA5}">
                      <a16:colId xmlns:a16="http://schemas.microsoft.com/office/drawing/2014/main" val="1602889933"/>
                    </a:ext>
                  </a:extLst>
                </a:gridCol>
                <a:gridCol w="2709333">
                  <a:extLst>
                    <a:ext uri="{9D8B030D-6E8A-4147-A177-3AD203B41FA5}">
                      <a16:colId xmlns:a16="http://schemas.microsoft.com/office/drawing/2014/main" val="4058563343"/>
                    </a:ext>
                  </a:extLst>
                </a:gridCol>
              </a:tblGrid>
              <a:tr h="370840">
                <a:tc>
                  <a:txBody>
                    <a:bodyPr/>
                    <a:lstStyle/>
                    <a:p>
                      <a:pPr algn="ctr"/>
                      <a:r>
                        <a:rPr lang="en-IN" dirty="0"/>
                        <a:t>Model Name</a:t>
                      </a:r>
                    </a:p>
                  </a:txBody>
                  <a:tcPr/>
                </a:tc>
                <a:tc>
                  <a:txBody>
                    <a:bodyPr/>
                    <a:lstStyle/>
                    <a:p>
                      <a:pPr algn="ctr"/>
                      <a:r>
                        <a:rPr lang="en-IN" dirty="0"/>
                        <a:t>Accuracy</a:t>
                      </a:r>
                    </a:p>
                  </a:txBody>
                  <a:tcPr/>
                </a:tc>
                <a:tc>
                  <a:txBody>
                    <a:bodyPr/>
                    <a:lstStyle/>
                    <a:p>
                      <a:pPr algn="ctr"/>
                      <a:r>
                        <a:rPr lang="en-IN" dirty="0"/>
                        <a:t>Loss</a:t>
                      </a:r>
                    </a:p>
                  </a:txBody>
                  <a:tcPr/>
                </a:tc>
                <a:extLst>
                  <a:ext uri="{0D108BD9-81ED-4DB2-BD59-A6C34878D82A}">
                    <a16:rowId xmlns:a16="http://schemas.microsoft.com/office/drawing/2014/main" val="1221238368"/>
                  </a:ext>
                </a:extLst>
              </a:tr>
              <a:tr h="370840">
                <a:tc>
                  <a:txBody>
                    <a:bodyPr/>
                    <a:lstStyle/>
                    <a:p>
                      <a:pPr algn="ctr"/>
                      <a:r>
                        <a:rPr lang="en-IN" dirty="0"/>
                        <a:t>CNN with One layer</a:t>
                      </a:r>
                    </a:p>
                  </a:txBody>
                  <a:tcPr/>
                </a:tc>
                <a:tc>
                  <a:txBody>
                    <a:bodyPr/>
                    <a:lstStyle/>
                    <a:p>
                      <a:pPr algn="ctr"/>
                      <a:r>
                        <a:rPr lang="en-IN" dirty="0"/>
                        <a:t>91.116%</a:t>
                      </a:r>
                    </a:p>
                  </a:txBody>
                  <a:tcPr/>
                </a:tc>
                <a:tc>
                  <a:txBody>
                    <a:bodyPr/>
                    <a:lstStyle/>
                    <a:p>
                      <a:pPr algn="ctr"/>
                      <a:r>
                        <a:rPr lang="en-IN" dirty="0"/>
                        <a:t>23.812</a:t>
                      </a:r>
                    </a:p>
                  </a:txBody>
                  <a:tcPr/>
                </a:tc>
                <a:extLst>
                  <a:ext uri="{0D108BD9-81ED-4DB2-BD59-A6C34878D82A}">
                    <a16:rowId xmlns:a16="http://schemas.microsoft.com/office/drawing/2014/main" val="1898872070"/>
                  </a:ext>
                </a:extLst>
              </a:tr>
              <a:tr h="370840">
                <a:tc>
                  <a:txBody>
                    <a:bodyPr/>
                    <a:lstStyle/>
                    <a:p>
                      <a:pPr algn="ctr"/>
                      <a:r>
                        <a:rPr lang="en-IN" dirty="0"/>
                        <a:t>CNN with two layers</a:t>
                      </a:r>
                    </a:p>
                  </a:txBody>
                  <a:tcPr/>
                </a:tc>
                <a:tc>
                  <a:txBody>
                    <a:bodyPr/>
                    <a:lstStyle/>
                    <a:p>
                      <a:pPr algn="ctr"/>
                      <a:r>
                        <a:rPr lang="en-IN" dirty="0"/>
                        <a:t>95.388%</a:t>
                      </a:r>
                    </a:p>
                  </a:txBody>
                  <a:tcPr/>
                </a:tc>
                <a:tc>
                  <a:txBody>
                    <a:bodyPr/>
                    <a:lstStyle/>
                    <a:p>
                      <a:pPr algn="ctr"/>
                      <a:r>
                        <a:rPr lang="en-IN" dirty="0"/>
                        <a:t>23.253</a:t>
                      </a:r>
                    </a:p>
                  </a:txBody>
                  <a:tcPr/>
                </a:tc>
                <a:extLst>
                  <a:ext uri="{0D108BD9-81ED-4DB2-BD59-A6C34878D82A}">
                    <a16:rowId xmlns:a16="http://schemas.microsoft.com/office/drawing/2014/main" val="3189235964"/>
                  </a:ext>
                </a:extLst>
              </a:tr>
              <a:tr h="370840">
                <a:tc>
                  <a:txBody>
                    <a:bodyPr/>
                    <a:lstStyle/>
                    <a:p>
                      <a:pPr algn="ctr"/>
                      <a:r>
                        <a:rPr lang="en-IN" dirty="0"/>
                        <a:t>CNN with three layers</a:t>
                      </a:r>
                    </a:p>
                  </a:txBody>
                  <a:tcPr/>
                </a:tc>
                <a:tc>
                  <a:txBody>
                    <a:bodyPr/>
                    <a:lstStyle/>
                    <a:p>
                      <a:pPr algn="ctr"/>
                      <a:r>
                        <a:rPr lang="en-IN" dirty="0"/>
                        <a:t>96.194%</a:t>
                      </a:r>
                    </a:p>
                  </a:txBody>
                  <a:tcPr/>
                </a:tc>
                <a:tc>
                  <a:txBody>
                    <a:bodyPr/>
                    <a:lstStyle/>
                    <a:p>
                      <a:pPr algn="ctr"/>
                      <a:r>
                        <a:rPr lang="en-IN" dirty="0"/>
                        <a:t>12.075</a:t>
                      </a:r>
                    </a:p>
                  </a:txBody>
                  <a:tcPr/>
                </a:tc>
                <a:extLst>
                  <a:ext uri="{0D108BD9-81ED-4DB2-BD59-A6C34878D82A}">
                    <a16:rowId xmlns:a16="http://schemas.microsoft.com/office/drawing/2014/main" val="330914887"/>
                  </a:ext>
                </a:extLst>
              </a:tr>
              <a:tr h="370840">
                <a:tc>
                  <a:txBody>
                    <a:bodyPr/>
                    <a:lstStyle/>
                    <a:p>
                      <a:pPr algn="ctr"/>
                      <a:r>
                        <a:rPr lang="en-IN" dirty="0"/>
                        <a:t>VGG16 model</a:t>
                      </a:r>
                    </a:p>
                  </a:txBody>
                  <a:tcPr/>
                </a:tc>
                <a:tc>
                  <a:txBody>
                    <a:bodyPr/>
                    <a:lstStyle/>
                    <a:p>
                      <a:pPr algn="ctr"/>
                      <a:r>
                        <a:rPr lang="en-IN" dirty="0"/>
                        <a:t>85.67%</a:t>
                      </a:r>
                    </a:p>
                  </a:txBody>
                  <a:tcPr/>
                </a:tc>
                <a:tc>
                  <a:txBody>
                    <a:bodyPr/>
                    <a:lstStyle/>
                    <a:p>
                      <a:pPr algn="ctr"/>
                      <a:r>
                        <a:rPr lang="en-IN" dirty="0"/>
                        <a:t>32.45</a:t>
                      </a:r>
                    </a:p>
                  </a:txBody>
                  <a:tcPr/>
                </a:tc>
                <a:extLst>
                  <a:ext uri="{0D108BD9-81ED-4DB2-BD59-A6C34878D82A}">
                    <a16:rowId xmlns:a16="http://schemas.microsoft.com/office/drawing/2014/main" val="3689202446"/>
                  </a:ext>
                </a:extLst>
              </a:tr>
              <a:tr h="370840">
                <a:tc>
                  <a:txBody>
                    <a:bodyPr/>
                    <a:lstStyle/>
                    <a:p>
                      <a:pPr algn="ctr"/>
                      <a:r>
                        <a:rPr lang="en-IN" dirty="0" err="1"/>
                        <a:t>ResNet</a:t>
                      </a:r>
                      <a:r>
                        <a:rPr lang="en-IN" dirty="0"/>
                        <a:t> Model</a:t>
                      </a:r>
                    </a:p>
                  </a:txBody>
                  <a:tcPr/>
                </a:tc>
                <a:tc>
                  <a:txBody>
                    <a:bodyPr/>
                    <a:lstStyle/>
                    <a:p>
                      <a:pPr algn="ctr"/>
                      <a:r>
                        <a:rPr lang="en-IN"/>
                        <a:t>69.83%</a:t>
                      </a:r>
                      <a:endParaRPr lang="en-IN" dirty="0"/>
                    </a:p>
                  </a:txBody>
                  <a:tcPr/>
                </a:tc>
                <a:tc>
                  <a:txBody>
                    <a:bodyPr/>
                    <a:lstStyle/>
                    <a:p>
                      <a:pPr algn="ctr"/>
                      <a:r>
                        <a:rPr lang="en-IN" dirty="0"/>
                        <a:t>58.73</a:t>
                      </a:r>
                    </a:p>
                  </a:txBody>
                  <a:tcPr/>
                </a:tc>
                <a:extLst>
                  <a:ext uri="{0D108BD9-81ED-4DB2-BD59-A6C34878D82A}">
                    <a16:rowId xmlns:a16="http://schemas.microsoft.com/office/drawing/2014/main" val="2778735425"/>
                  </a:ext>
                </a:extLst>
              </a:tr>
            </a:tbl>
          </a:graphicData>
        </a:graphic>
      </p:graphicFrame>
      <p:sp>
        <p:nvSpPr>
          <p:cNvPr id="7" name="TextBox 4">
            <a:extLst>
              <a:ext uri="{FF2B5EF4-FFF2-40B4-BE49-F238E27FC236}">
                <a16:creationId xmlns:a16="http://schemas.microsoft.com/office/drawing/2014/main" id="{63731293-A7D0-EF51-F31E-465B72A3503F}"/>
              </a:ext>
            </a:extLst>
          </p:cNvPr>
          <p:cNvSpPr txBox="1"/>
          <p:nvPr/>
        </p:nvSpPr>
        <p:spPr>
          <a:xfrm>
            <a:off x="118704" y="1389398"/>
            <a:ext cx="1642719" cy="452047"/>
          </a:xfrm>
          <a:prstGeom prst="rect">
            <a:avLst/>
          </a:prstGeom>
        </p:spPr>
        <p:txBody>
          <a:bodyPr wrap="square" lIns="0" tIns="0" rIns="0" bIns="0" rtlCol="0" anchor="t">
            <a:spAutoFit/>
          </a:bodyPr>
          <a:lstStyle/>
          <a:p>
            <a:pPr algn="ctr">
              <a:lnSpc>
                <a:spcPts val="3520"/>
              </a:lnSpc>
              <a:spcBef>
                <a:spcPct val="0"/>
              </a:spcBef>
            </a:pPr>
            <a:r>
              <a:rPr lang="en-US" sz="3600" dirty="0">
                <a:solidFill>
                  <a:srgbClr val="000000"/>
                </a:solidFill>
                <a:latin typeface="Roboto Bold"/>
              </a:rPr>
              <a:t>Results</a:t>
            </a:r>
            <a:r>
              <a:rPr lang="en-US" sz="2933" dirty="0">
                <a:solidFill>
                  <a:srgbClr val="000000"/>
                </a:solidFill>
                <a:latin typeface="Roboto Bold"/>
              </a:rPr>
              <a:t>:</a:t>
            </a:r>
          </a:p>
        </p:txBody>
      </p:sp>
    </p:spTree>
    <p:extLst>
      <p:ext uri="{BB962C8B-B14F-4D97-AF65-F5344CB8AC3E}">
        <p14:creationId xmlns:p14="http://schemas.microsoft.com/office/powerpoint/2010/main" val="16772291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8">
            <a:extLst>
              <a:ext uri="{FF2B5EF4-FFF2-40B4-BE49-F238E27FC236}">
                <a16:creationId xmlns:a16="http://schemas.microsoft.com/office/drawing/2014/main" id="{F6750E8E-7E7C-04FC-38F5-7C7A65A6E9C1}"/>
              </a:ext>
            </a:extLst>
          </p:cNvPr>
          <p:cNvPicPr>
            <a:picLocks noChangeAspect="1"/>
          </p:cNvPicPr>
          <p:nvPr/>
        </p:nvPicPr>
        <p:blipFill>
          <a:blip r:embed="rId2"/>
          <a:srcRect/>
          <a:stretch>
            <a:fillRect/>
          </a:stretch>
        </p:blipFill>
        <p:spPr>
          <a:xfrm>
            <a:off x="0" y="-19167"/>
            <a:ext cx="4701212" cy="1237741"/>
          </a:xfrm>
          <a:prstGeom prst="rect">
            <a:avLst/>
          </a:prstGeom>
        </p:spPr>
      </p:pic>
      <p:sp>
        <p:nvSpPr>
          <p:cNvPr id="5" name="TextBox 4">
            <a:extLst>
              <a:ext uri="{FF2B5EF4-FFF2-40B4-BE49-F238E27FC236}">
                <a16:creationId xmlns:a16="http://schemas.microsoft.com/office/drawing/2014/main" id="{9ECE95B8-6573-C76E-ECBE-899086148F5E}"/>
              </a:ext>
            </a:extLst>
          </p:cNvPr>
          <p:cNvSpPr txBox="1"/>
          <p:nvPr/>
        </p:nvSpPr>
        <p:spPr>
          <a:xfrm>
            <a:off x="192506" y="1925053"/>
            <a:ext cx="11396311" cy="3785652"/>
          </a:xfrm>
          <a:prstGeom prst="rect">
            <a:avLst/>
          </a:prstGeom>
          <a:noFill/>
        </p:spPr>
        <p:txBody>
          <a:bodyPr wrap="square" rtlCol="0">
            <a:spAutoFit/>
          </a:bodyPr>
          <a:lstStyle/>
          <a:p>
            <a:pPr marL="285750" indent="-285750" algn="just">
              <a:buFont typeface="Wingdings" panose="05000000000000000000" pitchFamily="2" charset="2"/>
              <a:buChar char="Ø"/>
            </a:pPr>
            <a:r>
              <a:rPr lang="en-US" sz="2000" dirty="0">
                <a:solidFill>
                  <a:schemeClr val="accent5">
                    <a:lumMod val="75000"/>
                  </a:schemeClr>
                </a:solidFill>
              </a:rPr>
              <a:t>The CNN with 3 layers model had the highest accuracy, indicating that increasing the number of layers and filters can improve performance. However, this model had the highest number of parameters, which can lead to overfitting on small datasets. </a:t>
            </a:r>
          </a:p>
          <a:p>
            <a:pPr algn="just"/>
            <a:endParaRPr lang="en-US" sz="2000" dirty="0">
              <a:solidFill>
                <a:schemeClr val="accent5">
                  <a:lumMod val="75000"/>
                </a:schemeClr>
              </a:solidFill>
            </a:endParaRPr>
          </a:p>
          <a:p>
            <a:pPr marL="285750" indent="-285750" algn="just">
              <a:buFont typeface="Wingdings" panose="05000000000000000000" pitchFamily="2" charset="2"/>
              <a:buChar char="Ø"/>
            </a:pPr>
            <a:r>
              <a:rPr lang="en-US" sz="2000" dirty="0">
                <a:solidFill>
                  <a:schemeClr val="accent5">
                    <a:lumMod val="75000"/>
                  </a:schemeClr>
                </a:solidFill>
              </a:rPr>
              <a:t>VGG16 and </a:t>
            </a:r>
            <a:r>
              <a:rPr lang="en-US" sz="2000" dirty="0" err="1">
                <a:solidFill>
                  <a:schemeClr val="accent5">
                    <a:lumMod val="75000"/>
                  </a:schemeClr>
                </a:solidFill>
              </a:rPr>
              <a:t>ResNet</a:t>
            </a:r>
            <a:r>
              <a:rPr lang="en-US" sz="2000" dirty="0">
                <a:solidFill>
                  <a:schemeClr val="accent5">
                    <a:lumMod val="75000"/>
                  </a:schemeClr>
                </a:solidFill>
              </a:rPr>
              <a:t> performed similarly, suggesting that deeper models can improve performance, but also require more computational resources. </a:t>
            </a:r>
          </a:p>
          <a:p>
            <a:pPr algn="just"/>
            <a:endParaRPr lang="en-US" sz="2000" dirty="0">
              <a:solidFill>
                <a:schemeClr val="accent5">
                  <a:lumMod val="75000"/>
                </a:schemeClr>
              </a:solidFill>
            </a:endParaRPr>
          </a:p>
          <a:p>
            <a:pPr marL="285750" indent="-285750" algn="just">
              <a:buFont typeface="Wingdings" panose="05000000000000000000" pitchFamily="2" charset="2"/>
              <a:buChar char="Ø"/>
            </a:pPr>
            <a:r>
              <a:rPr lang="en-US" sz="2000" dirty="0">
                <a:solidFill>
                  <a:schemeClr val="accent5">
                    <a:lumMod val="75000"/>
                  </a:schemeClr>
                </a:solidFill>
              </a:rPr>
              <a:t>The CNN with 2 layers and CNN with 1 layer models had also higher accuracies and also more computationally efficient, making them suitable for applications with limited resources.</a:t>
            </a:r>
          </a:p>
          <a:p>
            <a:pPr algn="just"/>
            <a:r>
              <a:rPr lang="en-US" sz="2000" dirty="0">
                <a:solidFill>
                  <a:schemeClr val="accent5">
                    <a:lumMod val="75000"/>
                  </a:schemeClr>
                </a:solidFill>
              </a:rPr>
              <a:t> </a:t>
            </a:r>
          </a:p>
          <a:p>
            <a:pPr algn="just"/>
            <a:r>
              <a:rPr lang="en-US" sz="2000" dirty="0">
                <a:solidFill>
                  <a:schemeClr val="accent5">
                    <a:lumMod val="75000"/>
                  </a:schemeClr>
                </a:solidFill>
              </a:rPr>
              <a:t>Overall, our results show that deep learning models can be effective for malaria parasite detection, and the choice of model should be based on the available resources and specific application requirements.</a:t>
            </a:r>
            <a:endParaRPr lang="en-IN" sz="2000" dirty="0">
              <a:solidFill>
                <a:schemeClr val="accent5">
                  <a:lumMod val="75000"/>
                </a:schemeClr>
              </a:solidFill>
            </a:endParaRPr>
          </a:p>
        </p:txBody>
      </p:sp>
    </p:spTree>
    <p:extLst>
      <p:ext uri="{BB962C8B-B14F-4D97-AF65-F5344CB8AC3E}">
        <p14:creationId xmlns:p14="http://schemas.microsoft.com/office/powerpoint/2010/main" val="30989275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8">
            <a:extLst>
              <a:ext uri="{FF2B5EF4-FFF2-40B4-BE49-F238E27FC236}">
                <a16:creationId xmlns:a16="http://schemas.microsoft.com/office/drawing/2014/main" id="{F6750E8E-7E7C-04FC-38F5-7C7A65A6E9C1}"/>
              </a:ext>
            </a:extLst>
          </p:cNvPr>
          <p:cNvPicPr>
            <a:picLocks noChangeAspect="1"/>
          </p:cNvPicPr>
          <p:nvPr/>
        </p:nvPicPr>
        <p:blipFill>
          <a:blip r:embed="rId2"/>
          <a:srcRect/>
          <a:stretch>
            <a:fillRect/>
          </a:stretch>
        </p:blipFill>
        <p:spPr>
          <a:xfrm>
            <a:off x="0" y="-19167"/>
            <a:ext cx="4701212" cy="1237741"/>
          </a:xfrm>
          <a:prstGeom prst="rect">
            <a:avLst/>
          </a:prstGeom>
        </p:spPr>
      </p:pic>
      <p:sp>
        <p:nvSpPr>
          <p:cNvPr id="3" name="TextBox 4">
            <a:extLst>
              <a:ext uri="{FF2B5EF4-FFF2-40B4-BE49-F238E27FC236}">
                <a16:creationId xmlns:a16="http://schemas.microsoft.com/office/drawing/2014/main" id="{6BEE6961-2FDB-462E-715A-0407EAEBBE9F}"/>
              </a:ext>
            </a:extLst>
          </p:cNvPr>
          <p:cNvSpPr txBox="1"/>
          <p:nvPr/>
        </p:nvSpPr>
        <p:spPr>
          <a:xfrm>
            <a:off x="118704" y="1389398"/>
            <a:ext cx="2489742" cy="452047"/>
          </a:xfrm>
          <a:prstGeom prst="rect">
            <a:avLst/>
          </a:prstGeom>
        </p:spPr>
        <p:txBody>
          <a:bodyPr wrap="square" lIns="0" tIns="0" rIns="0" bIns="0" rtlCol="0" anchor="t">
            <a:spAutoFit/>
          </a:bodyPr>
          <a:lstStyle/>
          <a:p>
            <a:pPr algn="ctr">
              <a:lnSpc>
                <a:spcPts val="3520"/>
              </a:lnSpc>
              <a:spcBef>
                <a:spcPct val="0"/>
              </a:spcBef>
            </a:pPr>
            <a:r>
              <a:rPr lang="en-US" sz="3600" dirty="0">
                <a:solidFill>
                  <a:srgbClr val="000000"/>
                </a:solidFill>
                <a:latin typeface="Roboto Bold"/>
              </a:rPr>
              <a:t>Conclusion</a:t>
            </a:r>
            <a:r>
              <a:rPr lang="en-US" sz="2933" dirty="0">
                <a:solidFill>
                  <a:srgbClr val="000000"/>
                </a:solidFill>
                <a:latin typeface="Roboto Bold"/>
              </a:rPr>
              <a:t>:</a:t>
            </a:r>
          </a:p>
        </p:txBody>
      </p:sp>
      <p:sp>
        <p:nvSpPr>
          <p:cNvPr id="4" name="TextBox 3">
            <a:extLst>
              <a:ext uri="{FF2B5EF4-FFF2-40B4-BE49-F238E27FC236}">
                <a16:creationId xmlns:a16="http://schemas.microsoft.com/office/drawing/2014/main" id="{843494E0-3B66-079C-CBAB-BB6E88139A58}"/>
              </a:ext>
            </a:extLst>
          </p:cNvPr>
          <p:cNvSpPr txBox="1"/>
          <p:nvPr/>
        </p:nvSpPr>
        <p:spPr>
          <a:xfrm flipH="1">
            <a:off x="118704" y="1841445"/>
            <a:ext cx="10676825" cy="4708981"/>
          </a:xfrm>
          <a:prstGeom prst="rect">
            <a:avLst/>
          </a:prstGeom>
          <a:noFill/>
        </p:spPr>
        <p:txBody>
          <a:bodyPr wrap="square" rtlCol="0">
            <a:spAutoFit/>
          </a:bodyPr>
          <a:lstStyle/>
          <a:p>
            <a:pPr marL="342900" indent="-342900">
              <a:buFont typeface="Wingdings" panose="05000000000000000000" pitchFamily="2" charset="2"/>
              <a:buChar char="Ø"/>
            </a:pPr>
            <a:r>
              <a:rPr lang="en-US" sz="2000" dirty="0">
                <a:solidFill>
                  <a:schemeClr val="accent5">
                    <a:lumMod val="75000"/>
                  </a:schemeClr>
                </a:solidFill>
              </a:rPr>
              <a:t>All the models evaluated in this study shown high accuracy rates, with the simpler CNN models outperforming the VGG16 and </a:t>
            </a:r>
            <a:r>
              <a:rPr lang="en-US" sz="2000" dirty="0" err="1">
                <a:solidFill>
                  <a:schemeClr val="accent5">
                    <a:lumMod val="75000"/>
                  </a:schemeClr>
                </a:solidFill>
              </a:rPr>
              <a:t>ResNet</a:t>
            </a:r>
            <a:r>
              <a:rPr lang="en-US" sz="2000" dirty="0">
                <a:solidFill>
                  <a:schemeClr val="accent5">
                    <a:lumMod val="75000"/>
                  </a:schemeClr>
                </a:solidFill>
              </a:rPr>
              <a:t> models.</a:t>
            </a:r>
          </a:p>
          <a:p>
            <a:pPr marL="342900" indent="-342900">
              <a:buFont typeface="Wingdings" panose="05000000000000000000" pitchFamily="2" charset="2"/>
              <a:buChar char="Ø"/>
            </a:pPr>
            <a:r>
              <a:rPr lang="en-US" sz="2000" dirty="0">
                <a:solidFill>
                  <a:schemeClr val="accent5">
                    <a:lumMod val="75000"/>
                  </a:schemeClr>
                </a:solidFill>
              </a:rPr>
              <a:t>However, each model has its strengths and limitations. The simpler CNN models require less computational power and are easier to train, making them suitable for smaller datasets or lower-end hardware.</a:t>
            </a:r>
          </a:p>
          <a:p>
            <a:pPr marL="342900" indent="-342900">
              <a:buFont typeface="Wingdings" panose="05000000000000000000" pitchFamily="2" charset="2"/>
              <a:buChar char="Ø"/>
            </a:pPr>
            <a:r>
              <a:rPr lang="en-US" sz="2000" dirty="0">
                <a:solidFill>
                  <a:schemeClr val="accent5">
                    <a:lumMod val="75000"/>
                  </a:schemeClr>
                </a:solidFill>
              </a:rPr>
              <a:t>On the other hand, the VGG16 and </a:t>
            </a:r>
            <a:r>
              <a:rPr lang="en-US" sz="2000" dirty="0" err="1">
                <a:solidFill>
                  <a:schemeClr val="accent5">
                    <a:lumMod val="75000"/>
                  </a:schemeClr>
                </a:solidFill>
              </a:rPr>
              <a:t>ResNet</a:t>
            </a:r>
            <a:r>
              <a:rPr lang="en-US" sz="2000" dirty="0">
                <a:solidFill>
                  <a:schemeClr val="accent5">
                    <a:lumMod val="75000"/>
                  </a:schemeClr>
                </a:solidFill>
              </a:rPr>
              <a:t> models are more complex and require more computational resources but have demonstrated superior performance on the test set.</a:t>
            </a:r>
          </a:p>
          <a:p>
            <a:pPr marL="342900" indent="-342900">
              <a:buFont typeface="Wingdings" panose="05000000000000000000" pitchFamily="2" charset="2"/>
              <a:buChar char="Ø"/>
            </a:pPr>
            <a:r>
              <a:rPr lang="en-US" sz="2000" dirty="0">
                <a:solidFill>
                  <a:schemeClr val="accent5">
                    <a:lumMod val="75000"/>
                  </a:schemeClr>
                </a:solidFill>
              </a:rPr>
              <a:t>The study shows that the potential of deep learning models for the detection of malaria parasites in thin blood smear images. </a:t>
            </a:r>
          </a:p>
          <a:p>
            <a:pPr marL="342900" indent="-342900">
              <a:buFont typeface="Wingdings" panose="05000000000000000000" pitchFamily="2" charset="2"/>
              <a:buChar char="Ø"/>
            </a:pPr>
            <a:r>
              <a:rPr lang="en-US" sz="2000" dirty="0">
                <a:solidFill>
                  <a:schemeClr val="accent5">
                    <a:lumMod val="75000"/>
                  </a:schemeClr>
                </a:solidFill>
              </a:rPr>
              <a:t>The simpler CNN models outperformed the VGG16 and </a:t>
            </a:r>
            <a:r>
              <a:rPr lang="en-US" sz="2000" dirty="0" err="1">
                <a:solidFill>
                  <a:schemeClr val="accent5">
                    <a:lumMod val="75000"/>
                  </a:schemeClr>
                </a:solidFill>
              </a:rPr>
              <a:t>ResNet</a:t>
            </a:r>
            <a:r>
              <a:rPr lang="en-US" sz="2000" dirty="0">
                <a:solidFill>
                  <a:schemeClr val="accent5">
                    <a:lumMod val="75000"/>
                  </a:schemeClr>
                </a:solidFill>
              </a:rPr>
              <a:t> models, but each model has its strengths and limitations. </a:t>
            </a:r>
          </a:p>
          <a:p>
            <a:pPr marL="342900" indent="-342900">
              <a:buFont typeface="Wingdings" panose="05000000000000000000" pitchFamily="2" charset="2"/>
              <a:buChar char="Ø"/>
            </a:pPr>
            <a:r>
              <a:rPr lang="en-US" sz="2000" dirty="0">
                <a:solidFill>
                  <a:schemeClr val="accent5">
                    <a:lumMod val="75000"/>
                  </a:schemeClr>
                </a:solidFill>
              </a:rPr>
              <a:t>The findings conclude that deep learning models could be used as an effective tool in the diagnosis of malaria, providing medical professionals with a reliable and efficient means of detecting the parasite.</a:t>
            </a:r>
            <a:endParaRPr lang="en-IN" sz="2000" dirty="0">
              <a:solidFill>
                <a:schemeClr val="accent5">
                  <a:lumMod val="75000"/>
                </a:schemeClr>
              </a:solidFill>
            </a:endParaRPr>
          </a:p>
          <a:p>
            <a:endParaRPr lang="en-IN" sz="2000" dirty="0"/>
          </a:p>
        </p:txBody>
      </p:sp>
    </p:spTree>
    <p:extLst>
      <p:ext uri="{BB962C8B-B14F-4D97-AF65-F5344CB8AC3E}">
        <p14:creationId xmlns:p14="http://schemas.microsoft.com/office/powerpoint/2010/main" val="42531809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685800" y="2083866"/>
            <a:ext cx="10760105" cy="3973267"/>
          </a:xfrm>
          <a:prstGeom prst="rect">
            <a:avLst/>
          </a:prstGeom>
        </p:spPr>
        <p:txBody>
          <a:bodyPr lIns="0" tIns="0" rIns="0" bIns="0" rtlCol="0" anchor="t">
            <a:spAutoFit/>
          </a:bodyPr>
          <a:lstStyle/>
          <a:p>
            <a:pPr marL="509930" lvl="1" indent="-304815" algn="just">
              <a:lnSpc>
                <a:spcPts val="2622"/>
              </a:lnSpc>
              <a:buFont typeface="Wingdings" panose="05000000000000000000" pitchFamily="2" charset="2"/>
              <a:buChar char="Ø"/>
            </a:pPr>
            <a:r>
              <a:rPr lang="en-US" sz="1900" dirty="0">
                <a:solidFill>
                  <a:srgbClr val="0070C0"/>
                </a:solidFill>
                <a:latin typeface="Times Neue Roman"/>
              </a:rPr>
              <a:t>Malaria is a disease spread through the bite of female Anopheles mosquitoes, which are infected with the Plasmodium parasite. </a:t>
            </a:r>
          </a:p>
          <a:p>
            <a:pPr marL="509930" lvl="1" indent="-304815" algn="just">
              <a:lnSpc>
                <a:spcPts val="2622"/>
              </a:lnSpc>
              <a:buFont typeface="Wingdings" panose="05000000000000000000" pitchFamily="2" charset="2"/>
              <a:buChar char="Ø"/>
            </a:pPr>
            <a:r>
              <a:rPr lang="en-US" sz="1900" dirty="0">
                <a:solidFill>
                  <a:srgbClr val="0070C0"/>
                </a:solidFill>
                <a:latin typeface="Times Neue Roman"/>
              </a:rPr>
              <a:t>When a person is bitten by an infected mosquito, the parasite multiplies in their liver and begins to destroy red blood cells. </a:t>
            </a:r>
          </a:p>
          <a:p>
            <a:pPr marL="509930" lvl="1" indent="-304815" algn="just">
              <a:lnSpc>
                <a:spcPts val="2622"/>
              </a:lnSpc>
              <a:buFont typeface="Wingdings" panose="05000000000000000000" pitchFamily="2" charset="2"/>
              <a:buChar char="Ø"/>
            </a:pPr>
            <a:r>
              <a:rPr lang="en-US" sz="1900" dirty="0">
                <a:solidFill>
                  <a:srgbClr val="0070C0"/>
                </a:solidFill>
                <a:latin typeface="Times Neue Roman"/>
              </a:rPr>
              <a:t>Traditionally, diagnosis of malaria involves visually examining blood under a microscope, But this method can vary based on the expertise and experience of the pathologist. </a:t>
            </a:r>
          </a:p>
          <a:p>
            <a:pPr marL="509930" lvl="1" indent="-304815" algn="just">
              <a:lnSpc>
                <a:spcPts val="2622"/>
              </a:lnSpc>
              <a:buFont typeface="Wingdings" panose="05000000000000000000" pitchFamily="2" charset="2"/>
              <a:buChar char="Ø"/>
            </a:pPr>
            <a:r>
              <a:rPr lang="en-US" sz="1900" dirty="0">
                <a:solidFill>
                  <a:srgbClr val="0070C0"/>
                </a:solidFill>
                <a:latin typeface="Times Neue Roman"/>
              </a:rPr>
              <a:t>To improve diagnosis in effective manner different types of deep learning techniques have been used to detect infected blood cells automatically. </a:t>
            </a:r>
          </a:p>
          <a:p>
            <a:pPr marL="509930" lvl="1" indent="-304815" algn="just">
              <a:lnSpc>
                <a:spcPts val="2622"/>
              </a:lnSpc>
              <a:buFont typeface="Wingdings" panose="05000000000000000000" pitchFamily="2" charset="2"/>
              <a:buChar char="Ø"/>
            </a:pPr>
            <a:r>
              <a:rPr lang="en-US" sz="1900" dirty="0">
                <a:solidFill>
                  <a:srgbClr val="0070C0"/>
                </a:solidFill>
                <a:latin typeface="Times Neue Roman"/>
              </a:rPr>
              <a:t>However, these methods often require expert knowledge to adjust features for detection. </a:t>
            </a:r>
          </a:p>
          <a:p>
            <a:pPr marL="509930" lvl="1" indent="-304815" algn="just">
              <a:lnSpc>
                <a:spcPts val="2622"/>
              </a:lnSpc>
              <a:buFont typeface="Wingdings" panose="05000000000000000000" pitchFamily="2" charset="2"/>
              <a:buChar char="Ø"/>
            </a:pPr>
            <a:r>
              <a:rPr lang="en-US" sz="1900" dirty="0">
                <a:solidFill>
                  <a:srgbClr val="0070C0"/>
                </a:solidFill>
                <a:latin typeface="Times Neue Roman"/>
              </a:rPr>
              <a:t>The proposed system of tuning the features using deep learning techniques that can accurately detect malaria without the need for hand-crafted features. This will be tested on a publicly available dataset(Blood Smear Images) from the National Institute of Health.</a:t>
            </a:r>
          </a:p>
        </p:txBody>
      </p:sp>
      <p:sp>
        <p:nvSpPr>
          <p:cNvPr id="5" name="TextBox 5"/>
          <p:cNvSpPr txBox="1"/>
          <p:nvPr/>
        </p:nvSpPr>
        <p:spPr>
          <a:xfrm>
            <a:off x="304800" y="1347480"/>
            <a:ext cx="2737772" cy="570754"/>
          </a:xfrm>
          <a:prstGeom prst="rect">
            <a:avLst/>
          </a:prstGeom>
        </p:spPr>
        <p:txBody>
          <a:bodyPr lIns="33867" tIns="33867" rIns="33867" bIns="33867" rtlCol="0" anchor="t"/>
          <a:lstStyle/>
          <a:p>
            <a:pPr algn="ctr">
              <a:lnSpc>
                <a:spcPts val="3840"/>
              </a:lnSpc>
            </a:pPr>
            <a:r>
              <a:rPr lang="en-US" sz="3200" dirty="0">
                <a:solidFill>
                  <a:srgbClr val="434343"/>
                </a:solidFill>
                <a:latin typeface="Roboto Bold"/>
              </a:rPr>
              <a:t>Abstract:</a:t>
            </a:r>
          </a:p>
        </p:txBody>
      </p:sp>
      <p:pic>
        <p:nvPicPr>
          <p:cNvPr id="8" name="Picture 8"/>
          <p:cNvPicPr>
            <a:picLocks noChangeAspect="1"/>
          </p:cNvPicPr>
          <p:nvPr/>
        </p:nvPicPr>
        <p:blipFill>
          <a:blip r:embed="rId3"/>
          <a:srcRect/>
          <a:stretch>
            <a:fillRect/>
          </a:stretch>
        </p:blipFill>
        <p:spPr>
          <a:xfrm>
            <a:off x="0" y="0"/>
            <a:ext cx="4701212" cy="1237741"/>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5400000">
            <a:off x="-462658" y="6119355"/>
            <a:ext cx="1131345" cy="114589"/>
            <a:chOff x="0" y="0"/>
            <a:chExt cx="2262690" cy="229178"/>
          </a:xfrm>
        </p:grpSpPr>
        <p:sp>
          <p:nvSpPr>
            <p:cNvPr id="3" name="Freeform 3"/>
            <p:cNvSpPr/>
            <p:nvPr/>
          </p:nvSpPr>
          <p:spPr>
            <a:xfrm>
              <a:off x="-127" y="-127"/>
              <a:ext cx="2263267" cy="229997"/>
            </a:xfrm>
            <a:custGeom>
              <a:avLst/>
              <a:gdLst/>
              <a:ahLst/>
              <a:cxnLst/>
              <a:rect l="l" t="t" r="r" b="b"/>
              <a:pathLst>
                <a:path w="2263267" h="229997">
                  <a:moveTo>
                    <a:pt x="1617091" y="192151"/>
                  </a:moveTo>
                  <a:cubicBezTo>
                    <a:pt x="1621536" y="192024"/>
                    <a:pt x="1625981" y="193929"/>
                    <a:pt x="1629029" y="197358"/>
                  </a:cubicBezTo>
                  <a:cubicBezTo>
                    <a:pt x="1632077" y="200787"/>
                    <a:pt x="1633982" y="205232"/>
                    <a:pt x="1633982" y="210058"/>
                  </a:cubicBezTo>
                  <a:cubicBezTo>
                    <a:pt x="1633982" y="214884"/>
                    <a:pt x="1632204" y="219583"/>
                    <a:pt x="1629029" y="223012"/>
                  </a:cubicBezTo>
                  <a:cubicBezTo>
                    <a:pt x="1625854" y="226441"/>
                    <a:pt x="1621536" y="228346"/>
                    <a:pt x="1617091" y="228219"/>
                  </a:cubicBezTo>
                  <a:cubicBezTo>
                    <a:pt x="1612646" y="228346"/>
                    <a:pt x="1608201" y="226441"/>
                    <a:pt x="1605153" y="223012"/>
                  </a:cubicBezTo>
                  <a:cubicBezTo>
                    <a:pt x="1602105" y="219583"/>
                    <a:pt x="1600200" y="214884"/>
                    <a:pt x="1600200" y="210058"/>
                  </a:cubicBezTo>
                  <a:cubicBezTo>
                    <a:pt x="1600073" y="205232"/>
                    <a:pt x="1601851" y="200660"/>
                    <a:pt x="1605153" y="197358"/>
                  </a:cubicBezTo>
                  <a:cubicBezTo>
                    <a:pt x="1608455" y="194056"/>
                    <a:pt x="1612646" y="192024"/>
                    <a:pt x="1617091" y="192151"/>
                  </a:cubicBezTo>
                  <a:close/>
                  <a:moveTo>
                    <a:pt x="1926336" y="81280"/>
                  </a:moveTo>
                  <a:cubicBezTo>
                    <a:pt x="1910715" y="81153"/>
                    <a:pt x="1895729" y="88011"/>
                    <a:pt x="1885061" y="100203"/>
                  </a:cubicBezTo>
                  <a:cubicBezTo>
                    <a:pt x="1873758" y="112141"/>
                    <a:pt x="1867408" y="128524"/>
                    <a:pt x="1867662" y="145542"/>
                  </a:cubicBezTo>
                  <a:cubicBezTo>
                    <a:pt x="1867662" y="156845"/>
                    <a:pt x="1870329" y="167894"/>
                    <a:pt x="1875663" y="177673"/>
                  </a:cubicBezTo>
                  <a:cubicBezTo>
                    <a:pt x="1880616" y="187325"/>
                    <a:pt x="1887982" y="195453"/>
                    <a:pt x="1896999" y="200787"/>
                  </a:cubicBezTo>
                  <a:cubicBezTo>
                    <a:pt x="1906016" y="206121"/>
                    <a:pt x="1916049" y="208788"/>
                    <a:pt x="1926336" y="208788"/>
                  </a:cubicBezTo>
                  <a:cubicBezTo>
                    <a:pt x="1936623" y="208788"/>
                    <a:pt x="1946656" y="206121"/>
                    <a:pt x="1955673" y="200787"/>
                  </a:cubicBezTo>
                  <a:cubicBezTo>
                    <a:pt x="1964563" y="195199"/>
                    <a:pt x="1971929" y="187198"/>
                    <a:pt x="1977009" y="177673"/>
                  </a:cubicBezTo>
                  <a:cubicBezTo>
                    <a:pt x="1982216" y="167894"/>
                    <a:pt x="1984883" y="156718"/>
                    <a:pt x="1984756" y="145542"/>
                  </a:cubicBezTo>
                  <a:cubicBezTo>
                    <a:pt x="1985010" y="128524"/>
                    <a:pt x="1978787" y="112141"/>
                    <a:pt x="1967357" y="100203"/>
                  </a:cubicBezTo>
                  <a:cubicBezTo>
                    <a:pt x="1956816" y="87884"/>
                    <a:pt x="1941957" y="81026"/>
                    <a:pt x="1926336" y="81280"/>
                  </a:cubicBezTo>
                  <a:close/>
                  <a:moveTo>
                    <a:pt x="307086" y="81026"/>
                  </a:moveTo>
                  <a:cubicBezTo>
                    <a:pt x="296672" y="80899"/>
                    <a:pt x="286512" y="83820"/>
                    <a:pt x="277622" y="89535"/>
                  </a:cubicBezTo>
                  <a:cubicBezTo>
                    <a:pt x="268605" y="95123"/>
                    <a:pt x="261112" y="103251"/>
                    <a:pt x="256032" y="112903"/>
                  </a:cubicBezTo>
                  <a:cubicBezTo>
                    <a:pt x="250698" y="122682"/>
                    <a:pt x="247904" y="133731"/>
                    <a:pt x="247777" y="145034"/>
                  </a:cubicBezTo>
                  <a:cubicBezTo>
                    <a:pt x="247904" y="156337"/>
                    <a:pt x="250698" y="167386"/>
                    <a:pt x="256032" y="177165"/>
                  </a:cubicBezTo>
                  <a:cubicBezTo>
                    <a:pt x="261112" y="186944"/>
                    <a:pt x="268732" y="195199"/>
                    <a:pt x="277876" y="200787"/>
                  </a:cubicBezTo>
                  <a:cubicBezTo>
                    <a:pt x="286766" y="206502"/>
                    <a:pt x="296799" y="209550"/>
                    <a:pt x="307213" y="209550"/>
                  </a:cubicBezTo>
                  <a:cubicBezTo>
                    <a:pt x="317627" y="209550"/>
                    <a:pt x="327914" y="206502"/>
                    <a:pt x="336931" y="201041"/>
                  </a:cubicBezTo>
                  <a:cubicBezTo>
                    <a:pt x="345948" y="195580"/>
                    <a:pt x="353568" y="187706"/>
                    <a:pt x="358775" y="178181"/>
                  </a:cubicBezTo>
                  <a:cubicBezTo>
                    <a:pt x="363982" y="168275"/>
                    <a:pt x="366649" y="156972"/>
                    <a:pt x="366522" y="145542"/>
                  </a:cubicBezTo>
                  <a:cubicBezTo>
                    <a:pt x="366903" y="128397"/>
                    <a:pt x="360680" y="111760"/>
                    <a:pt x="349377" y="99441"/>
                  </a:cubicBezTo>
                  <a:cubicBezTo>
                    <a:pt x="338582" y="87630"/>
                    <a:pt x="323723" y="81026"/>
                    <a:pt x="308102" y="81026"/>
                  </a:cubicBezTo>
                  <a:close/>
                  <a:moveTo>
                    <a:pt x="498094" y="80772"/>
                  </a:moveTo>
                  <a:cubicBezTo>
                    <a:pt x="484124" y="80518"/>
                    <a:pt x="470662" y="85979"/>
                    <a:pt x="460375" y="96012"/>
                  </a:cubicBezTo>
                  <a:cubicBezTo>
                    <a:pt x="451739" y="105029"/>
                    <a:pt x="445643" y="116332"/>
                    <a:pt x="442849" y="128905"/>
                  </a:cubicBezTo>
                  <a:lnTo>
                    <a:pt x="554355" y="128905"/>
                  </a:lnTo>
                  <a:cubicBezTo>
                    <a:pt x="552450" y="119380"/>
                    <a:pt x="548640" y="110490"/>
                    <a:pt x="543052" y="102743"/>
                  </a:cubicBezTo>
                  <a:cubicBezTo>
                    <a:pt x="537845" y="95885"/>
                    <a:pt x="531241" y="90424"/>
                    <a:pt x="523621" y="86741"/>
                  </a:cubicBezTo>
                  <a:cubicBezTo>
                    <a:pt x="515620" y="82804"/>
                    <a:pt x="506857" y="80772"/>
                    <a:pt x="498094" y="80772"/>
                  </a:cubicBezTo>
                  <a:close/>
                  <a:moveTo>
                    <a:pt x="1475867" y="80264"/>
                  </a:moveTo>
                  <a:cubicBezTo>
                    <a:pt x="1465453" y="80137"/>
                    <a:pt x="1455293" y="83058"/>
                    <a:pt x="1446403" y="88773"/>
                  </a:cubicBezTo>
                  <a:cubicBezTo>
                    <a:pt x="1437386" y="94361"/>
                    <a:pt x="1429893" y="102489"/>
                    <a:pt x="1424813" y="112141"/>
                  </a:cubicBezTo>
                  <a:cubicBezTo>
                    <a:pt x="1419479" y="121920"/>
                    <a:pt x="1416685" y="132969"/>
                    <a:pt x="1416558" y="144272"/>
                  </a:cubicBezTo>
                  <a:cubicBezTo>
                    <a:pt x="1416685" y="155575"/>
                    <a:pt x="1419479" y="166624"/>
                    <a:pt x="1424813" y="176403"/>
                  </a:cubicBezTo>
                  <a:cubicBezTo>
                    <a:pt x="1429893" y="186182"/>
                    <a:pt x="1437513" y="194437"/>
                    <a:pt x="1446657" y="200025"/>
                  </a:cubicBezTo>
                  <a:cubicBezTo>
                    <a:pt x="1455547" y="205740"/>
                    <a:pt x="1465580" y="208788"/>
                    <a:pt x="1475994" y="208788"/>
                  </a:cubicBezTo>
                  <a:cubicBezTo>
                    <a:pt x="1486408" y="208788"/>
                    <a:pt x="1496695" y="205740"/>
                    <a:pt x="1505712" y="200279"/>
                  </a:cubicBezTo>
                  <a:cubicBezTo>
                    <a:pt x="1514729" y="194818"/>
                    <a:pt x="1522349" y="186944"/>
                    <a:pt x="1527556" y="177419"/>
                  </a:cubicBezTo>
                  <a:cubicBezTo>
                    <a:pt x="1532763" y="167513"/>
                    <a:pt x="1535430" y="156210"/>
                    <a:pt x="1535303" y="144780"/>
                  </a:cubicBezTo>
                  <a:cubicBezTo>
                    <a:pt x="1535684" y="127635"/>
                    <a:pt x="1529461" y="110998"/>
                    <a:pt x="1518158" y="98679"/>
                  </a:cubicBezTo>
                  <a:cubicBezTo>
                    <a:pt x="1506982" y="86868"/>
                    <a:pt x="1491742" y="80518"/>
                    <a:pt x="1475994" y="81026"/>
                  </a:cubicBezTo>
                  <a:close/>
                  <a:moveTo>
                    <a:pt x="1057148" y="80264"/>
                  </a:moveTo>
                  <a:cubicBezTo>
                    <a:pt x="1046734" y="80137"/>
                    <a:pt x="1036447" y="83058"/>
                    <a:pt x="1027430" y="88773"/>
                  </a:cubicBezTo>
                  <a:cubicBezTo>
                    <a:pt x="1018413" y="94488"/>
                    <a:pt x="1010920" y="102489"/>
                    <a:pt x="1005840" y="112141"/>
                  </a:cubicBezTo>
                  <a:cubicBezTo>
                    <a:pt x="1000633" y="121920"/>
                    <a:pt x="997839" y="132969"/>
                    <a:pt x="997839" y="144272"/>
                  </a:cubicBezTo>
                  <a:cubicBezTo>
                    <a:pt x="997839" y="155575"/>
                    <a:pt x="1000506" y="166624"/>
                    <a:pt x="1005840" y="176403"/>
                  </a:cubicBezTo>
                  <a:cubicBezTo>
                    <a:pt x="1011174" y="186182"/>
                    <a:pt x="1018540" y="194437"/>
                    <a:pt x="1027684" y="200025"/>
                  </a:cubicBezTo>
                  <a:cubicBezTo>
                    <a:pt x="1036574" y="205740"/>
                    <a:pt x="1046607" y="208788"/>
                    <a:pt x="1057021" y="208788"/>
                  </a:cubicBezTo>
                  <a:cubicBezTo>
                    <a:pt x="1067562" y="208661"/>
                    <a:pt x="1077849" y="205740"/>
                    <a:pt x="1086993" y="200279"/>
                  </a:cubicBezTo>
                  <a:cubicBezTo>
                    <a:pt x="1096137" y="194818"/>
                    <a:pt x="1103503" y="186944"/>
                    <a:pt x="1108583" y="177419"/>
                  </a:cubicBezTo>
                  <a:cubicBezTo>
                    <a:pt x="1113790" y="167513"/>
                    <a:pt x="1116457" y="156210"/>
                    <a:pt x="1116330" y="144780"/>
                  </a:cubicBezTo>
                  <a:cubicBezTo>
                    <a:pt x="1116711" y="127635"/>
                    <a:pt x="1110488" y="110998"/>
                    <a:pt x="1099185" y="98679"/>
                  </a:cubicBezTo>
                  <a:cubicBezTo>
                    <a:pt x="1087882" y="86614"/>
                    <a:pt x="1072261" y="80264"/>
                    <a:pt x="1056259" y="81026"/>
                  </a:cubicBezTo>
                  <a:close/>
                  <a:moveTo>
                    <a:pt x="176530" y="65405"/>
                  </a:moveTo>
                  <a:lnTo>
                    <a:pt x="196469" y="65405"/>
                  </a:lnTo>
                  <a:lnTo>
                    <a:pt x="196469" y="224282"/>
                  </a:lnTo>
                  <a:lnTo>
                    <a:pt x="177292" y="224282"/>
                  </a:lnTo>
                  <a:close/>
                  <a:moveTo>
                    <a:pt x="1344549" y="64643"/>
                  </a:moveTo>
                  <a:lnTo>
                    <a:pt x="1363726" y="64643"/>
                  </a:lnTo>
                  <a:lnTo>
                    <a:pt x="1363726" y="223520"/>
                  </a:lnTo>
                  <a:lnTo>
                    <a:pt x="1344549" y="223520"/>
                  </a:lnTo>
                  <a:close/>
                  <a:moveTo>
                    <a:pt x="497840" y="61849"/>
                  </a:moveTo>
                  <a:cubicBezTo>
                    <a:pt x="521589" y="60960"/>
                    <a:pt x="544322" y="72390"/>
                    <a:pt x="558800" y="92456"/>
                  </a:cubicBezTo>
                  <a:cubicBezTo>
                    <a:pt x="569976" y="107950"/>
                    <a:pt x="575945" y="127127"/>
                    <a:pt x="575437" y="146812"/>
                  </a:cubicBezTo>
                  <a:lnTo>
                    <a:pt x="440817" y="146812"/>
                  </a:lnTo>
                  <a:cubicBezTo>
                    <a:pt x="440563" y="163703"/>
                    <a:pt x="446532" y="179959"/>
                    <a:pt x="457454" y="192151"/>
                  </a:cubicBezTo>
                  <a:cubicBezTo>
                    <a:pt x="467741" y="203962"/>
                    <a:pt x="482219" y="210439"/>
                    <a:pt x="497332" y="210058"/>
                  </a:cubicBezTo>
                  <a:cubicBezTo>
                    <a:pt x="504825" y="210058"/>
                    <a:pt x="512318" y="208534"/>
                    <a:pt x="519303" y="205867"/>
                  </a:cubicBezTo>
                  <a:cubicBezTo>
                    <a:pt x="526034" y="203200"/>
                    <a:pt x="532257" y="199390"/>
                    <a:pt x="537845" y="194691"/>
                  </a:cubicBezTo>
                  <a:cubicBezTo>
                    <a:pt x="544322" y="187833"/>
                    <a:pt x="549910" y="180086"/>
                    <a:pt x="554228" y="171577"/>
                  </a:cubicBezTo>
                  <a:lnTo>
                    <a:pt x="570357" y="180848"/>
                  </a:lnTo>
                  <a:cubicBezTo>
                    <a:pt x="565658" y="190881"/>
                    <a:pt x="559435" y="199898"/>
                    <a:pt x="551815" y="207518"/>
                  </a:cubicBezTo>
                  <a:cubicBezTo>
                    <a:pt x="544957" y="214249"/>
                    <a:pt x="537083" y="219583"/>
                    <a:pt x="528447" y="223266"/>
                  </a:cubicBezTo>
                  <a:cubicBezTo>
                    <a:pt x="518922" y="226949"/>
                    <a:pt x="509016" y="228727"/>
                    <a:pt x="498983" y="228473"/>
                  </a:cubicBezTo>
                  <a:cubicBezTo>
                    <a:pt x="477393" y="229997"/>
                    <a:pt x="456184" y="220853"/>
                    <a:pt x="441833" y="203581"/>
                  </a:cubicBezTo>
                  <a:cubicBezTo>
                    <a:pt x="428498" y="187833"/>
                    <a:pt x="421132" y="167259"/>
                    <a:pt x="421259" y="146050"/>
                  </a:cubicBezTo>
                  <a:cubicBezTo>
                    <a:pt x="421132" y="126492"/>
                    <a:pt x="427228" y="107569"/>
                    <a:pt x="438658" y="92202"/>
                  </a:cubicBezTo>
                  <a:cubicBezTo>
                    <a:pt x="452501" y="72390"/>
                    <a:pt x="474726" y="61087"/>
                    <a:pt x="497967" y="62103"/>
                  </a:cubicBezTo>
                  <a:close/>
                  <a:moveTo>
                    <a:pt x="1926463" y="61341"/>
                  </a:moveTo>
                  <a:cubicBezTo>
                    <a:pt x="1948307" y="60706"/>
                    <a:pt x="1969135" y="70358"/>
                    <a:pt x="1983613" y="87757"/>
                  </a:cubicBezTo>
                  <a:cubicBezTo>
                    <a:pt x="1997202" y="103378"/>
                    <a:pt x="2004568" y="123952"/>
                    <a:pt x="2004187" y="145288"/>
                  </a:cubicBezTo>
                  <a:cubicBezTo>
                    <a:pt x="2004441" y="166878"/>
                    <a:pt x="1996567" y="187833"/>
                    <a:pt x="1982343" y="203327"/>
                  </a:cubicBezTo>
                  <a:cubicBezTo>
                    <a:pt x="1967992" y="219837"/>
                    <a:pt x="1947545" y="228981"/>
                    <a:pt x="1926336" y="228219"/>
                  </a:cubicBezTo>
                  <a:cubicBezTo>
                    <a:pt x="1905127" y="228981"/>
                    <a:pt x="1884553" y="219964"/>
                    <a:pt x="1870075" y="203327"/>
                  </a:cubicBezTo>
                  <a:cubicBezTo>
                    <a:pt x="1855851" y="187833"/>
                    <a:pt x="1848104" y="166878"/>
                    <a:pt x="1848231" y="145288"/>
                  </a:cubicBezTo>
                  <a:cubicBezTo>
                    <a:pt x="1847977" y="124079"/>
                    <a:pt x="1855343" y="103632"/>
                    <a:pt x="1868805" y="88011"/>
                  </a:cubicBezTo>
                  <a:cubicBezTo>
                    <a:pt x="1883283" y="70612"/>
                    <a:pt x="1904365" y="60833"/>
                    <a:pt x="1926209" y="61341"/>
                  </a:cubicBezTo>
                  <a:close/>
                  <a:moveTo>
                    <a:pt x="1751203" y="61341"/>
                  </a:moveTo>
                  <a:cubicBezTo>
                    <a:pt x="1760855" y="61214"/>
                    <a:pt x="1770507" y="62865"/>
                    <a:pt x="1779778" y="66040"/>
                  </a:cubicBezTo>
                  <a:cubicBezTo>
                    <a:pt x="1788160" y="68834"/>
                    <a:pt x="1796161" y="73152"/>
                    <a:pt x="1803146" y="78740"/>
                  </a:cubicBezTo>
                  <a:cubicBezTo>
                    <a:pt x="1809496" y="84201"/>
                    <a:pt x="1814830" y="90805"/>
                    <a:pt x="1818894" y="98425"/>
                  </a:cubicBezTo>
                  <a:lnTo>
                    <a:pt x="1803654" y="108331"/>
                  </a:lnTo>
                  <a:cubicBezTo>
                    <a:pt x="1791208" y="90043"/>
                    <a:pt x="1771015" y="79629"/>
                    <a:pt x="1749806" y="80391"/>
                  </a:cubicBezTo>
                  <a:cubicBezTo>
                    <a:pt x="1732915" y="79883"/>
                    <a:pt x="1716532" y="86614"/>
                    <a:pt x="1704340" y="99060"/>
                  </a:cubicBezTo>
                  <a:cubicBezTo>
                    <a:pt x="1692656" y="110871"/>
                    <a:pt x="1686052" y="127254"/>
                    <a:pt x="1686306" y="144399"/>
                  </a:cubicBezTo>
                  <a:cubicBezTo>
                    <a:pt x="1686306" y="155829"/>
                    <a:pt x="1689227" y="167132"/>
                    <a:pt x="1694688" y="177038"/>
                  </a:cubicBezTo>
                  <a:cubicBezTo>
                    <a:pt x="1700022" y="187579"/>
                    <a:pt x="1708150" y="196215"/>
                    <a:pt x="1718056" y="201930"/>
                  </a:cubicBezTo>
                  <a:cubicBezTo>
                    <a:pt x="1727962" y="207645"/>
                    <a:pt x="1739138" y="210439"/>
                    <a:pt x="1750441" y="210439"/>
                  </a:cubicBezTo>
                  <a:cubicBezTo>
                    <a:pt x="1771523" y="210820"/>
                    <a:pt x="1791589" y="200406"/>
                    <a:pt x="1804289" y="182499"/>
                  </a:cubicBezTo>
                  <a:lnTo>
                    <a:pt x="1819529" y="192913"/>
                  </a:lnTo>
                  <a:cubicBezTo>
                    <a:pt x="1812290" y="204343"/>
                    <a:pt x="1802384" y="213614"/>
                    <a:pt x="1790700" y="219583"/>
                  </a:cubicBezTo>
                  <a:cubicBezTo>
                    <a:pt x="1777873" y="226060"/>
                    <a:pt x="1763649" y="229235"/>
                    <a:pt x="1749425" y="229108"/>
                  </a:cubicBezTo>
                  <a:cubicBezTo>
                    <a:pt x="1727581" y="229616"/>
                    <a:pt x="1706372" y="220599"/>
                    <a:pt x="1690878" y="204216"/>
                  </a:cubicBezTo>
                  <a:cubicBezTo>
                    <a:pt x="1675638" y="189230"/>
                    <a:pt x="1667129" y="168021"/>
                    <a:pt x="1667510" y="145923"/>
                  </a:cubicBezTo>
                  <a:cubicBezTo>
                    <a:pt x="1667510" y="130810"/>
                    <a:pt x="1671320" y="116078"/>
                    <a:pt x="1678559" y="103124"/>
                  </a:cubicBezTo>
                  <a:cubicBezTo>
                    <a:pt x="1685798" y="90170"/>
                    <a:pt x="1696085" y="79375"/>
                    <a:pt x="1708531" y="72263"/>
                  </a:cubicBezTo>
                  <a:cubicBezTo>
                    <a:pt x="1721612" y="64897"/>
                    <a:pt x="1736344" y="61087"/>
                    <a:pt x="1751203" y="61341"/>
                  </a:cubicBezTo>
                  <a:close/>
                  <a:moveTo>
                    <a:pt x="645668" y="60960"/>
                  </a:moveTo>
                  <a:cubicBezTo>
                    <a:pt x="661289" y="62357"/>
                    <a:pt x="675894" y="70231"/>
                    <a:pt x="686181" y="82931"/>
                  </a:cubicBezTo>
                  <a:lnTo>
                    <a:pt x="673989" y="96393"/>
                  </a:lnTo>
                  <a:cubicBezTo>
                    <a:pt x="666242" y="87122"/>
                    <a:pt x="655447" y="81534"/>
                    <a:pt x="643763" y="80645"/>
                  </a:cubicBezTo>
                  <a:cubicBezTo>
                    <a:pt x="637794" y="80518"/>
                    <a:pt x="631952" y="82804"/>
                    <a:pt x="627634" y="87122"/>
                  </a:cubicBezTo>
                  <a:cubicBezTo>
                    <a:pt x="623443" y="90932"/>
                    <a:pt x="621157" y="96520"/>
                    <a:pt x="621030" y="102362"/>
                  </a:cubicBezTo>
                  <a:cubicBezTo>
                    <a:pt x="621284" y="107823"/>
                    <a:pt x="623062" y="113157"/>
                    <a:pt x="626364" y="117348"/>
                  </a:cubicBezTo>
                  <a:cubicBezTo>
                    <a:pt x="633222" y="124333"/>
                    <a:pt x="641096" y="129921"/>
                    <a:pt x="649732" y="133985"/>
                  </a:cubicBezTo>
                  <a:cubicBezTo>
                    <a:pt x="660781" y="139319"/>
                    <a:pt x="670814" y="147066"/>
                    <a:pt x="679069" y="156591"/>
                  </a:cubicBezTo>
                  <a:cubicBezTo>
                    <a:pt x="683895" y="163830"/>
                    <a:pt x="686562" y="172593"/>
                    <a:pt x="686562" y="181483"/>
                  </a:cubicBezTo>
                  <a:cubicBezTo>
                    <a:pt x="686689" y="193929"/>
                    <a:pt x="681990" y="205867"/>
                    <a:pt x="673735" y="214630"/>
                  </a:cubicBezTo>
                  <a:cubicBezTo>
                    <a:pt x="665099" y="223520"/>
                    <a:pt x="653415" y="228473"/>
                    <a:pt x="641350" y="228092"/>
                  </a:cubicBezTo>
                  <a:cubicBezTo>
                    <a:pt x="632714" y="228092"/>
                    <a:pt x="624332" y="226060"/>
                    <a:pt x="616458" y="222123"/>
                  </a:cubicBezTo>
                  <a:cubicBezTo>
                    <a:pt x="608838" y="218313"/>
                    <a:pt x="602234" y="212725"/>
                    <a:pt x="597027" y="205740"/>
                  </a:cubicBezTo>
                  <a:lnTo>
                    <a:pt x="609219" y="191008"/>
                  </a:lnTo>
                  <a:cubicBezTo>
                    <a:pt x="616585" y="201549"/>
                    <a:pt x="628015" y="208026"/>
                    <a:pt x="640334" y="208661"/>
                  </a:cubicBezTo>
                  <a:cubicBezTo>
                    <a:pt x="647573" y="208915"/>
                    <a:pt x="654685" y="206121"/>
                    <a:pt x="660019" y="200914"/>
                  </a:cubicBezTo>
                  <a:cubicBezTo>
                    <a:pt x="665099" y="196215"/>
                    <a:pt x="668147" y="189484"/>
                    <a:pt x="668274" y="182245"/>
                  </a:cubicBezTo>
                  <a:cubicBezTo>
                    <a:pt x="668274" y="176530"/>
                    <a:pt x="666369" y="170942"/>
                    <a:pt x="662940" y="166497"/>
                  </a:cubicBezTo>
                  <a:cubicBezTo>
                    <a:pt x="656082" y="159512"/>
                    <a:pt x="648081" y="153924"/>
                    <a:pt x="639572" y="149606"/>
                  </a:cubicBezTo>
                  <a:cubicBezTo>
                    <a:pt x="628904" y="144653"/>
                    <a:pt x="619506" y="137287"/>
                    <a:pt x="611886" y="127889"/>
                  </a:cubicBezTo>
                  <a:cubicBezTo>
                    <a:pt x="606933" y="120650"/>
                    <a:pt x="604393" y="111887"/>
                    <a:pt x="604647" y="102997"/>
                  </a:cubicBezTo>
                  <a:cubicBezTo>
                    <a:pt x="604393" y="91694"/>
                    <a:pt x="608584" y="80645"/>
                    <a:pt x="616331" y="72898"/>
                  </a:cubicBezTo>
                  <a:cubicBezTo>
                    <a:pt x="624205" y="64897"/>
                    <a:pt x="634746" y="60579"/>
                    <a:pt x="645668" y="60960"/>
                  </a:cubicBezTo>
                  <a:close/>
                  <a:moveTo>
                    <a:pt x="48895" y="60960"/>
                  </a:moveTo>
                  <a:cubicBezTo>
                    <a:pt x="64516" y="62484"/>
                    <a:pt x="78867" y="70358"/>
                    <a:pt x="89154" y="82931"/>
                  </a:cubicBezTo>
                  <a:lnTo>
                    <a:pt x="76708" y="96266"/>
                  </a:lnTo>
                  <a:cubicBezTo>
                    <a:pt x="69088" y="87122"/>
                    <a:pt x="58293" y="81407"/>
                    <a:pt x="46736" y="80645"/>
                  </a:cubicBezTo>
                  <a:cubicBezTo>
                    <a:pt x="40767" y="80518"/>
                    <a:pt x="34925" y="82804"/>
                    <a:pt x="30607" y="87122"/>
                  </a:cubicBezTo>
                  <a:cubicBezTo>
                    <a:pt x="26416" y="90932"/>
                    <a:pt x="24130" y="96520"/>
                    <a:pt x="24003" y="102362"/>
                  </a:cubicBezTo>
                  <a:cubicBezTo>
                    <a:pt x="24257" y="107823"/>
                    <a:pt x="26035" y="113157"/>
                    <a:pt x="29337" y="117348"/>
                  </a:cubicBezTo>
                  <a:cubicBezTo>
                    <a:pt x="36195" y="124333"/>
                    <a:pt x="44069" y="129921"/>
                    <a:pt x="52705" y="133985"/>
                  </a:cubicBezTo>
                  <a:cubicBezTo>
                    <a:pt x="63754" y="139319"/>
                    <a:pt x="73660" y="147066"/>
                    <a:pt x="81788" y="156591"/>
                  </a:cubicBezTo>
                  <a:cubicBezTo>
                    <a:pt x="86868" y="163830"/>
                    <a:pt x="89535" y="172593"/>
                    <a:pt x="89535" y="181483"/>
                  </a:cubicBezTo>
                  <a:cubicBezTo>
                    <a:pt x="89662" y="193929"/>
                    <a:pt x="84963" y="205994"/>
                    <a:pt x="76454" y="214630"/>
                  </a:cubicBezTo>
                  <a:cubicBezTo>
                    <a:pt x="67945" y="223647"/>
                    <a:pt x="56388" y="228473"/>
                    <a:pt x="44323" y="228092"/>
                  </a:cubicBezTo>
                  <a:cubicBezTo>
                    <a:pt x="35687" y="228092"/>
                    <a:pt x="27178" y="226060"/>
                    <a:pt x="19431" y="222123"/>
                  </a:cubicBezTo>
                  <a:cubicBezTo>
                    <a:pt x="11811" y="218313"/>
                    <a:pt x="5207" y="212725"/>
                    <a:pt x="0" y="205740"/>
                  </a:cubicBezTo>
                  <a:lnTo>
                    <a:pt x="12192" y="191008"/>
                  </a:lnTo>
                  <a:cubicBezTo>
                    <a:pt x="19558" y="201549"/>
                    <a:pt x="30988" y="208026"/>
                    <a:pt x="43307" y="208661"/>
                  </a:cubicBezTo>
                  <a:cubicBezTo>
                    <a:pt x="50546" y="208915"/>
                    <a:pt x="57658" y="206121"/>
                    <a:pt x="62992" y="200914"/>
                  </a:cubicBezTo>
                  <a:cubicBezTo>
                    <a:pt x="68199" y="196215"/>
                    <a:pt x="71120" y="189484"/>
                    <a:pt x="71247" y="182245"/>
                  </a:cubicBezTo>
                  <a:cubicBezTo>
                    <a:pt x="71247" y="176530"/>
                    <a:pt x="69342" y="170942"/>
                    <a:pt x="65913" y="166497"/>
                  </a:cubicBezTo>
                  <a:cubicBezTo>
                    <a:pt x="59055" y="159512"/>
                    <a:pt x="51054" y="153797"/>
                    <a:pt x="42545" y="149606"/>
                  </a:cubicBezTo>
                  <a:cubicBezTo>
                    <a:pt x="32004" y="144526"/>
                    <a:pt x="22733" y="137160"/>
                    <a:pt x="15113" y="127889"/>
                  </a:cubicBezTo>
                  <a:cubicBezTo>
                    <a:pt x="10160" y="120650"/>
                    <a:pt x="7620" y="111887"/>
                    <a:pt x="7874" y="102997"/>
                  </a:cubicBezTo>
                  <a:cubicBezTo>
                    <a:pt x="7493" y="91567"/>
                    <a:pt x="11811" y="80645"/>
                    <a:pt x="19558" y="72898"/>
                  </a:cubicBezTo>
                  <a:cubicBezTo>
                    <a:pt x="27432" y="64897"/>
                    <a:pt x="37973" y="60579"/>
                    <a:pt x="48895" y="60960"/>
                  </a:cubicBezTo>
                  <a:close/>
                  <a:moveTo>
                    <a:pt x="2110105" y="60706"/>
                  </a:moveTo>
                  <a:cubicBezTo>
                    <a:pt x="2117217" y="60706"/>
                    <a:pt x="2124202" y="62230"/>
                    <a:pt x="2130679" y="65151"/>
                  </a:cubicBezTo>
                  <a:cubicBezTo>
                    <a:pt x="2136775" y="67818"/>
                    <a:pt x="2142236" y="71882"/>
                    <a:pt x="2146554" y="77089"/>
                  </a:cubicBezTo>
                  <a:cubicBezTo>
                    <a:pt x="2151507" y="83439"/>
                    <a:pt x="2155190" y="90805"/>
                    <a:pt x="2157349" y="98806"/>
                  </a:cubicBezTo>
                  <a:cubicBezTo>
                    <a:pt x="2162683" y="87376"/>
                    <a:pt x="2170811" y="77597"/>
                    <a:pt x="2180717" y="70358"/>
                  </a:cubicBezTo>
                  <a:cubicBezTo>
                    <a:pt x="2189988" y="64008"/>
                    <a:pt x="2200656" y="60579"/>
                    <a:pt x="2211705" y="60706"/>
                  </a:cubicBezTo>
                  <a:cubicBezTo>
                    <a:pt x="2221357" y="60452"/>
                    <a:pt x="2231009" y="63373"/>
                    <a:pt x="2239137" y="68961"/>
                  </a:cubicBezTo>
                  <a:cubicBezTo>
                    <a:pt x="2247138" y="74549"/>
                    <a:pt x="2253234" y="82677"/>
                    <a:pt x="2256663" y="92075"/>
                  </a:cubicBezTo>
                  <a:cubicBezTo>
                    <a:pt x="2261235" y="106553"/>
                    <a:pt x="2263267" y="121666"/>
                    <a:pt x="2262505" y="136906"/>
                  </a:cubicBezTo>
                  <a:lnTo>
                    <a:pt x="2262505" y="223647"/>
                  </a:lnTo>
                  <a:lnTo>
                    <a:pt x="2242947" y="223647"/>
                  </a:lnTo>
                  <a:lnTo>
                    <a:pt x="2242947" y="136906"/>
                  </a:lnTo>
                  <a:cubicBezTo>
                    <a:pt x="2243582" y="125095"/>
                    <a:pt x="2242439" y="113157"/>
                    <a:pt x="2239391" y="101727"/>
                  </a:cubicBezTo>
                  <a:cubicBezTo>
                    <a:pt x="2237232" y="95377"/>
                    <a:pt x="2233168" y="89916"/>
                    <a:pt x="2227707" y="86233"/>
                  </a:cubicBezTo>
                  <a:cubicBezTo>
                    <a:pt x="2221865" y="82169"/>
                    <a:pt x="2215007" y="80137"/>
                    <a:pt x="2208022" y="80518"/>
                  </a:cubicBezTo>
                  <a:cubicBezTo>
                    <a:pt x="2198878" y="80391"/>
                    <a:pt x="2189861" y="83439"/>
                    <a:pt x="2182495" y="89281"/>
                  </a:cubicBezTo>
                  <a:cubicBezTo>
                    <a:pt x="2174748" y="94996"/>
                    <a:pt x="2168906" y="103124"/>
                    <a:pt x="2165604" y="112395"/>
                  </a:cubicBezTo>
                  <a:cubicBezTo>
                    <a:pt x="2161159" y="128524"/>
                    <a:pt x="2159381" y="145415"/>
                    <a:pt x="2160270" y="162179"/>
                  </a:cubicBezTo>
                  <a:lnTo>
                    <a:pt x="2160270" y="224409"/>
                  </a:lnTo>
                  <a:lnTo>
                    <a:pt x="2141347" y="224409"/>
                  </a:lnTo>
                  <a:lnTo>
                    <a:pt x="2141347" y="143129"/>
                  </a:lnTo>
                  <a:cubicBezTo>
                    <a:pt x="2141855" y="130048"/>
                    <a:pt x="2140839" y="116967"/>
                    <a:pt x="2138045" y="104267"/>
                  </a:cubicBezTo>
                  <a:cubicBezTo>
                    <a:pt x="2135886" y="97536"/>
                    <a:pt x="2131822" y="91694"/>
                    <a:pt x="2126361" y="87630"/>
                  </a:cubicBezTo>
                  <a:cubicBezTo>
                    <a:pt x="2120392" y="83566"/>
                    <a:pt x="2113534" y="81407"/>
                    <a:pt x="2106422" y="81661"/>
                  </a:cubicBezTo>
                  <a:cubicBezTo>
                    <a:pt x="2097405" y="81661"/>
                    <a:pt x="2088642" y="84582"/>
                    <a:pt x="2081403" y="90170"/>
                  </a:cubicBezTo>
                  <a:cubicBezTo>
                    <a:pt x="2073656" y="95885"/>
                    <a:pt x="2067687" y="103759"/>
                    <a:pt x="2064258" y="113030"/>
                  </a:cubicBezTo>
                  <a:cubicBezTo>
                    <a:pt x="2059940" y="127381"/>
                    <a:pt x="2058035" y="142367"/>
                    <a:pt x="2058670" y="157353"/>
                  </a:cubicBezTo>
                  <a:lnTo>
                    <a:pt x="2058670" y="224663"/>
                  </a:lnTo>
                  <a:lnTo>
                    <a:pt x="2039493" y="224663"/>
                  </a:lnTo>
                  <a:lnTo>
                    <a:pt x="2039747" y="64770"/>
                  </a:lnTo>
                  <a:lnTo>
                    <a:pt x="2058924" y="64770"/>
                  </a:lnTo>
                  <a:lnTo>
                    <a:pt x="2058924" y="92075"/>
                  </a:lnTo>
                  <a:cubicBezTo>
                    <a:pt x="2064385" y="83439"/>
                    <a:pt x="2071497" y="75819"/>
                    <a:pt x="2079498" y="69850"/>
                  </a:cubicBezTo>
                  <a:cubicBezTo>
                    <a:pt x="2088769" y="63881"/>
                    <a:pt x="2099310" y="60706"/>
                    <a:pt x="2110232" y="60579"/>
                  </a:cubicBezTo>
                  <a:close/>
                  <a:moveTo>
                    <a:pt x="790702" y="60706"/>
                  </a:moveTo>
                  <a:cubicBezTo>
                    <a:pt x="797814" y="60706"/>
                    <a:pt x="804799" y="62230"/>
                    <a:pt x="811276" y="65151"/>
                  </a:cubicBezTo>
                  <a:cubicBezTo>
                    <a:pt x="817372" y="67818"/>
                    <a:pt x="822833" y="71882"/>
                    <a:pt x="827151" y="77089"/>
                  </a:cubicBezTo>
                  <a:cubicBezTo>
                    <a:pt x="831977" y="83566"/>
                    <a:pt x="835660" y="90932"/>
                    <a:pt x="837946" y="98806"/>
                  </a:cubicBezTo>
                  <a:cubicBezTo>
                    <a:pt x="843280" y="87376"/>
                    <a:pt x="851408" y="77597"/>
                    <a:pt x="861314" y="70358"/>
                  </a:cubicBezTo>
                  <a:cubicBezTo>
                    <a:pt x="870585" y="64008"/>
                    <a:pt x="881253" y="60579"/>
                    <a:pt x="892302" y="60706"/>
                  </a:cubicBezTo>
                  <a:cubicBezTo>
                    <a:pt x="901954" y="60579"/>
                    <a:pt x="911479" y="63373"/>
                    <a:pt x="919734" y="68961"/>
                  </a:cubicBezTo>
                  <a:cubicBezTo>
                    <a:pt x="927608" y="74676"/>
                    <a:pt x="933704" y="82804"/>
                    <a:pt x="937260" y="92075"/>
                  </a:cubicBezTo>
                  <a:cubicBezTo>
                    <a:pt x="941578" y="106553"/>
                    <a:pt x="943483" y="121666"/>
                    <a:pt x="942848" y="136906"/>
                  </a:cubicBezTo>
                  <a:lnTo>
                    <a:pt x="942848" y="223647"/>
                  </a:lnTo>
                  <a:lnTo>
                    <a:pt x="923544" y="223647"/>
                  </a:lnTo>
                  <a:lnTo>
                    <a:pt x="923544" y="136906"/>
                  </a:lnTo>
                  <a:cubicBezTo>
                    <a:pt x="924179" y="125095"/>
                    <a:pt x="923036" y="113157"/>
                    <a:pt x="919988" y="101727"/>
                  </a:cubicBezTo>
                  <a:cubicBezTo>
                    <a:pt x="917702" y="95377"/>
                    <a:pt x="913638" y="89916"/>
                    <a:pt x="908304" y="86233"/>
                  </a:cubicBezTo>
                  <a:cubicBezTo>
                    <a:pt x="902462" y="82296"/>
                    <a:pt x="895604" y="80264"/>
                    <a:pt x="888619" y="80518"/>
                  </a:cubicBezTo>
                  <a:cubicBezTo>
                    <a:pt x="879475" y="80391"/>
                    <a:pt x="870458" y="83439"/>
                    <a:pt x="863092" y="89281"/>
                  </a:cubicBezTo>
                  <a:cubicBezTo>
                    <a:pt x="855345" y="94996"/>
                    <a:pt x="849503" y="103124"/>
                    <a:pt x="846201" y="112395"/>
                  </a:cubicBezTo>
                  <a:cubicBezTo>
                    <a:pt x="841629" y="128524"/>
                    <a:pt x="839851" y="145415"/>
                    <a:pt x="840867" y="162179"/>
                  </a:cubicBezTo>
                  <a:lnTo>
                    <a:pt x="840867" y="224409"/>
                  </a:lnTo>
                  <a:lnTo>
                    <a:pt x="821690" y="224409"/>
                  </a:lnTo>
                  <a:lnTo>
                    <a:pt x="821690" y="143129"/>
                  </a:lnTo>
                  <a:cubicBezTo>
                    <a:pt x="822325" y="130048"/>
                    <a:pt x="821182" y="116967"/>
                    <a:pt x="818134" y="104267"/>
                  </a:cubicBezTo>
                  <a:cubicBezTo>
                    <a:pt x="816102" y="97409"/>
                    <a:pt x="811911" y="91567"/>
                    <a:pt x="806450" y="87630"/>
                  </a:cubicBezTo>
                  <a:cubicBezTo>
                    <a:pt x="800481" y="83566"/>
                    <a:pt x="793623" y="81407"/>
                    <a:pt x="786511" y="81661"/>
                  </a:cubicBezTo>
                  <a:cubicBezTo>
                    <a:pt x="777621" y="81661"/>
                    <a:pt x="768858" y="84582"/>
                    <a:pt x="761619" y="90170"/>
                  </a:cubicBezTo>
                  <a:cubicBezTo>
                    <a:pt x="753872" y="95885"/>
                    <a:pt x="747903" y="103759"/>
                    <a:pt x="744474" y="113030"/>
                  </a:cubicBezTo>
                  <a:cubicBezTo>
                    <a:pt x="740156" y="127381"/>
                    <a:pt x="738251" y="142367"/>
                    <a:pt x="738886" y="157353"/>
                  </a:cubicBezTo>
                  <a:lnTo>
                    <a:pt x="738886" y="224663"/>
                  </a:lnTo>
                  <a:lnTo>
                    <a:pt x="719709" y="224663"/>
                  </a:lnTo>
                  <a:lnTo>
                    <a:pt x="720217" y="64643"/>
                  </a:lnTo>
                  <a:lnTo>
                    <a:pt x="739394" y="64643"/>
                  </a:lnTo>
                  <a:lnTo>
                    <a:pt x="739394" y="92075"/>
                  </a:lnTo>
                  <a:cubicBezTo>
                    <a:pt x="744855" y="83439"/>
                    <a:pt x="751967" y="75819"/>
                    <a:pt x="759968" y="69850"/>
                  </a:cubicBezTo>
                  <a:cubicBezTo>
                    <a:pt x="769239" y="63754"/>
                    <a:pt x="779780" y="60579"/>
                    <a:pt x="790702" y="60579"/>
                  </a:cubicBezTo>
                  <a:close/>
                  <a:moveTo>
                    <a:pt x="1251331" y="60198"/>
                  </a:moveTo>
                  <a:cubicBezTo>
                    <a:pt x="1261872" y="59944"/>
                    <a:pt x="1272286" y="63119"/>
                    <a:pt x="1281049" y="69215"/>
                  </a:cubicBezTo>
                  <a:cubicBezTo>
                    <a:pt x="1289685" y="75311"/>
                    <a:pt x="1296416" y="83947"/>
                    <a:pt x="1300226" y="94107"/>
                  </a:cubicBezTo>
                  <a:cubicBezTo>
                    <a:pt x="1304925" y="109474"/>
                    <a:pt x="1307084" y="125730"/>
                    <a:pt x="1306322" y="141986"/>
                  </a:cubicBezTo>
                  <a:lnTo>
                    <a:pt x="1306322" y="223647"/>
                  </a:lnTo>
                  <a:lnTo>
                    <a:pt x="1287145" y="223647"/>
                  </a:lnTo>
                  <a:lnTo>
                    <a:pt x="1287145" y="148844"/>
                  </a:lnTo>
                  <a:cubicBezTo>
                    <a:pt x="1287526" y="136652"/>
                    <a:pt x="1286891" y="124333"/>
                    <a:pt x="1284986" y="112268"/>
                  </a:cubicBezTo>
                  <a:cubicBezTo>
                    <a:pt x="1283589" y="102616"/>
                    <a:pt x="1279017" y="93726"/>
                    <a:pt x="1272159" y="87376"/>
                  </a:cubicBezTo>
                  <a:cubicBezTo>
                    <a:pt x="1265047" y="81788"/>
                    <a:pt x="1256411" y="78994"/>
                    <a:pt x="1247521" y="79375"/>
                  </a:cubicBezTo>
                  <a:cubicBezTo>
                    <a:pt x="1235964" y="79248"/>
                    <a:pt x="1224788" y="83693"/>
                    <a:pt x="1216152" y="91821"/>
                  </a:cubicBezTo>
                  <a:cubicBezTo>
                    <a:pt x="1207262" y="99441"/>
                    <a:pt x="1200912" y="110109"/>
                    <a:pt x="1198118" y="121920"/>
                  </a:cubicBezTo>
                  <a:cubicBezTo>
                    <a:pt x="1195832" y="136271"/>
                    <a:pt x="1194816" y="150749"/>
                    <a:pt x="1195324" y="165227"/>
                  </a:cubicBezTo>
                  <a:lnTo>
                    <a:pt x="1195324" y="223520"/>
                  </a:lnTo>
                  <a:lnTo>
                    <a:pt x="1176147" y="223520"/>
                  </a:lnTo>
                  <a:lnTo>
                    <a:pt x="1176147" y="64643"/>
                  </a:lnTo>
                  <a:lnTo>
                    <a:pt x="1195324" y="64643"/>
                  </a:lnTo>
                  <a:lnTo>
                    <a:pt x="1195324" y="93091"/>
                  </a:lnTo>
                  <a:cubicBezTo>
                    <a:pt x="1202055" y="82931"/>
                    <a:pt x="1210818" y="74422"/>
                    <a:pt x="1220851" y="68199"/>
                  </a:cubicBezTo>
                  <a:cubicBezTo>
                    <a:pt x="1230249" y="62865"/>
                    <a:pt x="1240663" y="60198"/>
                    <a:pt x="1251331" y="60198"/>
                  </a:cubicBezTo>
                  <a:close/>
                  <a:moveTo>
                    <a:pt x="1474216" y="59690"/>
                  </a:moveTo>
                  <a:cubicBezTo>
                    <a:pt x="1485773" y="59563"/>
                    <a:pt x="1497203" y="62357"/>
                    <a:pt x="1507490" y="67945"/>
                  </a:cubicBezTo>
                  <a:cubicBezTo>
                    <a:pt x="1517904" y="74041"/>
                    <a:pt x="1526794" y="82550"/>
                    <a:pt x="1533525" y="92837"/>
                  </a:cubicBezTo>
                  <a:lnTo>
                    <a:pt x="1533525" y="64643"/>
                  </a:lnTo>
                  <a:lnTo>
                    <a:pt x="1552702" y="64643"/>
                  </a:lnTo>
                  <a:lnTo>
                    <a:pt x="1552702" y="223520"/>
                  </a:lnTo>
                  <a:lnTo>
                    <a:pt x="1533779" y="223520"/>
                  </a:lnTo>
                  <a:lnTo>
                    <a:pt x="1533779" y="196215"/>
                  </a:lnTo>
                  <a:cubicBezTo>
                    <a:pt x="1526540" y="205994"/>
                    <a:pt x="1517269" y="213995"/>
                    <a:pt x="1506855" y="219583"/>
                  </a:cubicBezTo>
                  <a:cubicBezTo>
                    <a:pt x="1496568" y="225044"/>
                    <a:pt x="1485265" y="227838"/>
                    <a:pt x="1473835" y="227584"/>
                  </a:cubicBezTo>
                  <a:cubicBezTo>
                    <a:pt x="1453261" y="227711"/>
                    <a:pt x="1433703" y="218694"/>
                    <a:pt x="1419733" y="202692"/>
                  </a:cubicBezTo>
                  <a:cubicBezTo>
                    <a:pt x="1404620" y="187071"/>
                    <a:pt x="1396111" y="165608"/>
                    <a:pt x="1396365" y="143129"/>
                  </a:cubicBezTo>
                  <a:cubicBezTo>
                    <a:pt x="1396238" y="121031"/>
                    <a:pt x="1404620" y="99822"/>
                    <a:pt x="1419733" y="84582"/>
                  </a:cubicBezTo>
                  <a:cubicBezTo>
                    <a:pt x="1433830" y="68453"/>
                    <a:pt x="1453642" y="59436"/>
                    <a:pt x="1474343" y="59690"/>
                  </a:cubicBezTo>
                  <a:close/>
                  <a:moveTo>
                    <a:pt x="1055243" y="59690"/>
                  </a:moveTo>
                  <a:cubicBezTo>
                    <a:pt x="1066800" y="59563"/>
                    <a:pt x="1078230" y="62357"/>
                    <a:pt x="1088517" y="67945"/>
                  </a:cubicBezTo>
                  <a:cubicBezTo>
                    <a:pt x="1098931" y="74041"/>
                    <a:pt x="1107821" y="82550"/>
                    <a:pt x="1114552" y="92837"/>
                  </a:cubicBezTo>
                  <a:lnTo>
                    <a:pt x="1114552" y="64643"/>
                  </a:lnTo>
                  <a:lnTo>
                    <a:pt x="1133729" y="64643"/>
                  </a:lnTo>
                  <a:lnTo>
                    <a:pt x="1133729" y="223520"/>
                  </a:lnTo>
                  <a:lnTo>
                    <a:pt x="1114806" y="223520"/>
                  </a:lnTo>
                  <a:lnTo>
                    <a:pt x="1114806" y="196215"/>
                  </a:lnTo>
                  <a:cubicBezTo>
                    <a:pt x="1107567" y="205994"/>
                    <a:pt x="1098296" y="213995"/>
                    <a:pt x="1087882" y="219583"/>
                  </a:cubicBezTo>
                  <a:cubicBezTo>
                    <a:pt x="1077595" y="225044"/>
                    <a:pt x="1066292" y="227838"/>
                    <a:pt x="1054862" y="227584"/>
                  </a:cubicBezTo>
                  <a:cubicBezTo>
                    <a:pt x="1034288" y="227711"/>
                    <a:pt x="1014730" y="218694"/>
                    <a:pt x="1000760" y="202692"/>
                  </a:cubicBezTo>
                  <a:cubicBezTo>
                    <a:pt x="985647" y="187071"/>
                    <a:pt x="977138" y="165608"/>
                    <a:pt x="977392" y="143129"/>
                  </a:cubicBezTo>
                  <a:cubicBezTo>
                    <a:pt x="977265" y="121031"/>
                    <a:pt x="985774" y="99822"/>
                    <a:pt x="1000760" y="84582"/>
                  </a:cubicBezTo>
                  <a:cubicBezTo>
                    <a:pt x="1014857" y="68453"/>
                    <a:pt x="1034669" y="59436"/>
                    <a:pt x="1055370" y="59690"/>
                  </a:cubicBezTo>
                  <a:close/>
                  <a:moveTo>
                    <a:pt x="120269" y="4064"/>
                  </a:moveTo>
                  <a:lnTo>
                    <a:pt x="139446" y="4064"/>
                  </a:lnTo>
                  <a:lnTo>
                    <a:pt x="139446" y="224282"/>
                  </a:lnTo>
                  <a:lnTo>
                    <a:pt x="120269" y="224282"/>
                  </a:lnTo>
                  <a:close/>
                  <a:moveTo>
                    <a:pt x="364744" y="3175"/>
                  </a:moveTo>
                  <a:lnTo>
                    <a:pt x="383921" y="4191"/>
                  </a:lnTo>
                  <a:lnTo>
                    <a:pt x="383921" y="224282"/>
                  </a:lnTo>
                  <a:lnTo>
                    <a:pt x="364998" y="224282"/>
                  </a:lnTo>
                  <a:lnTo>
                    <a:pt x="364998" y="196850"/>
                  </a:lnTo>
                  <a:cubicBezTo>
                    <a:pt x="357759" y="206629"/>
                    <a:pt x="348488" y="214630"/>
                    <a:pt x="338074" y="220218"/>
                  </a:cubicBezTo>
                  <a:cubicBezTo>
                    <a:pt x="327787" y="225679"/>
                    <a:pt x="316484" y="228473"/>
                    <a:pt x="305054" y="228219"/>
                  </a:cubicBezTo>
                  <a:cubicBezTo>
                    <a:pt x="284480" y="228346"/>
                    <a:pt x="264922" y="219329"/>
                    <a:pt x="250952" y="203327"/>
                  </a:cubicBezTo>
                  <a:cubicBezTo>
                    <a:pt x="235839" y="187706"/>
                    <a:pt x="227330" y="166243"/>
                    <a:pt x="227584" y="143764"/>
                  </a:cubicBezTo>
                  <a:cubicBezTo>
                    <a:pt x="227457" y="121666"/>
                    <a:pt x="235966" y="100457"/>
                    <a:pt x="250952" y="85217"/>
                  </a:cubicBezTo>
                  <a:cubicBezTo>
                    <a:pt x="265049" y="69088"/>
                    <a:pt x="284861" y="60071"/>
                    <a:pt x="305562" y="60325"/>
                  </a:cubicBezTo>
                  <a:cubicBezTo>
                    <a:pt x="317119" y="60198"/>
                    <a:pt x="328549" y="62992"/>
                    <a:pt x="338836" y="68580"/>
                  </a:cubicBezTo>
                  <a:cubicBezTo>
                    <a:pt x="349250" y="74676"/>
                    <a:pt x="358140" y="83185"/>
                    <a:pt x="364871" y="93472"/>
                  </a:cubicBezTo>
                  <a:close/>
                  <a:moveTo>
                    <a:pt x="1354201" y="127"/>
                  </a:moveTo>
                  <a:cubicBezTo>
                    <a:pt x="1358519" y="0"/>
                    <a:pt x="1362583" y="1778"/>
                    <a:pt x="1365504" y="5080"/>
                  </a:cubicBezTo>
                  <a:cubicBezTo>
                    <a:pt x="1368552" y="8255"/>
                    <a:pt x="1370203" y="12573"/>
                    <a:pt x="1370203" y="17018"/>
                  </a:cubicBezTo>
                  <a:cubicBezTo>
                    <a:pt x="1370203" y="21463"/>
                    <a:pt x="1368552" y="25654"/>
                    <a:pt x="1365504" y="28702"/>
                  </a:cubicBezTo>
                  <a:cubicBezTo>
                    <a:pt x="1362583" y="31877"/>
                    <a:pt x="1358519" y="33782"/>
                    <a:pt x="1354201" y="33655"/>
                  </a:cubicBezTo>
                  <a:cubicBezTo>
                    <a:pt x="1349883" y="33528"/>
                    <a:pt x="1346073" y="31877"/>
                    <a:pt x="1343152" y="28702"/>
                  </a:cubicBezTo>
                  <a:cubicBezTo>
                    <a:pt x="1340231" y="25527"/>
                    <a:pt x="1338453" y="21463"/>
                    <a:pt x="1338453" y="17018"/>
                  </a:cubicBezTo>
                  <a:cubicBezTo>
                    <a:pt x="1338453" y="12573"/>
                    <a:pt x="1340104" y="8255"/>
                    <a:pt x="1343152" y="5080"/>
                  </a:cubicBezTo>
                  <a:cubicBezTo>
                    <a:pt x="1345946" y="1778"/>
                    <a:pt x="1350010" y="0"/>
                    <a:pt x="1354201" y="127"/>
                  </a:cubicBezTo>
                  <a:close/>
                  <a:moveTo>
                    <a:pt x="186182" y="127"/>
                  </a:moveTo>
                  <a:cubicBezTo>
                    <a:pt x="190500" y="0"/>
                    <a:pt x="194564" y="1778"/>
                    <a:pt x="197485" y="5080"/>
                  </a:cubicBezTo>
                  <a:cubicBezTo>
                    <a:pt x="200533" y="8255"/>
                    <a:pt x="202184" y="12573"/>
                    <a:pt x="202184" y="17018"/>
                  </a:cubicBezTo>
                  <a:cubicBezTo>
                    <a:pt x="202184" y="21463"/>
                    <a:pt x="200533" y="25654"/>
                    <a:pt x="197485" y="28702"/>
                  </a:cubicBezTo>
                  <a:cubicBezTo>
                    <a:pt x="194564" y="31877"/>
                    <a:pt x="190500" y="33782"/>
                    <a:pt x="186182" y="33655"/>
                  </a:cubicBezTo>
                  <a:cubicBezTo>
                    <a:pt x="181864" y="33528"/>
                    <a:pt x="178054" y="31877"/>
                    <a:pt x="175133" y="28702"/>
                  </a:cubicBezTo>
                  <a:cubicBezTo>
                    <a:pt x="172212" y="25527"/>
                    <a:pt x="170434" y="21463"/>
                    <a:pt x="170434" y="17018"/>
                  </a:cubicBezTo>
                  <a:cubicBezTo>
                    <a:pt x="170434" y="12573"/>
                    <a:pt x="172085" y="8255"/>
                    <a:pt x="175133" y="5080"/>
                  </a:cubicBezTo>
                  <a:cubicBezTo>
                    <a:pt x="177927" y="1778"/>
                    <a:pt x="181991" y="0"/>
                    <a:pt x="186182" y="127"/>
                  </a:cubicBezTo>
                  <a:close/>
                </a:path>
              </a:pathLst>
            </a:custGeom>
            <a:solidFill>
              <a:srgbClr val="000000"/>
            </a:solidFill>
          </p:spPr>
        </p:sp>
      </p:grpSp>
      <p:grpSp>
        <p:nvGrpSpPr>
          <p:cNvPr id="4" name="Group 4"/>
          <p:cNvGrpSpPr/>
          <p:nvPr/>
        </p:nvGrpSpPr>
        <p:grpSpPr>
          <a:xfrm>
            <a:off x="0" y="5064600"/>
            <a:ext cx="2660700" cy="1793400"/>
            <a:chOff x="0" y="0"/>
            <a:chExt cx="5321400" cy="3586800"/>
          </a:xfrm>
        </p:grpSpPr>
        <p:sp>
          <p:nvSpPr>
            <p:cNvPr id="5" name="Freeform 5"/>
            <p:cNvSpPr/>
            <p:nvPr/>
          </p:nvSpPr>
          <p:spPr>
            <a:xfrm>
              <a:off x="0" y="0"/>
              <a:ext cx="5321427" cy="3586861"/>
            </a:xfrm>
            <a:custGeom>
              <a:avLst/>
              <a:gdLst/>
              <a:ahLst/>
              <a:cxnLst/>
              <a:rect l="l" t="t" r="r" b="b"/>
              <a:pathLst>
                <a:path w="5321427" h="3586861">
                  <a:moveTo>
                    <a:pt x="0" y="3586861"/>
                  </a:moveTo>
                  <a:lnTo>
                    <a:pt x="0" y="0"/>
                  </a:lnTo>
                  <a:lnTo>
                    <a:pt x="5321427" y="3586861"/>
                  </a:lnTo>
                  <a:close/>
                </a:path>
              </a:pathLst>
            </a:custGeom>
            <a:solidFill>
              <a:srgbClr val="353535"/>
            </a:solidFill>
          </p:spPr>
        </p:sp>
      </p:grpSp>
      <p:sp>
        <p:nvSpPr>
          <p:cNvPr id="6" name="TextBox 6"/>
          <p:cNvSpPr txBox="1"/>
          <p:nvPr/>
        </p:nvSpPr>
        <p:spPr>
          <a:xfrm>
            <a:off x="3315981" y="2930164"/>
            <a:ext cx="5710867" cy="1077218"/>
          </a:xfrm>
          <a:prstGeom prst="rect">
            <a:avLst/>
          </a:prstGeom>
        </p:spPr>
        <p:txBody>
          <a:bodyPr lIns="0" tIns="0" rIns="0" bIns="0" rtlCol="0" anchor="t">
            <a:spAutoFit/>
          </a:bodyPr>
          <a:lstStyle/>
          <a:p>
            <a:pPr algn="ctr">
              <a:lnSpc>
                <a:spcPts val="8400"/>
              </a:lnSpc>
            </a:pPr>
            <a:r>
              <a:rPr lang="en-US" sz="7000">
                <a:solidFill>
                  <a:srgbClr val="000000"/>
                </a:solidFill>
                <a:latin typeface="Roboto Bold"/>
              </a:rPr>
              <a:t>THANK YOU!</a:t>
            </a:r>
          </a:p>
        </p:txBody>
      </p:sp>
      <p:pic>
        <p:nvPicPr>
          <p:cNvPr id="7" name="Picture 7"/>
          <p:cNvPicPr>
            <a:picLocks noChangeAspect="1"/>
          </p:cNvPicPr>
          <p:nvPr/>
        </p:nvPicPr>
        <p:blipFill>
          <a:blip r:embed="rId3"/>
          <a:srcRect/>
          <a:stretch>
            <a:fillRect/>
          </a:stretch>
        </p:blipFill>
        <p:spPr>
          <a:xfrm>
            <a:off x="0" y="0"/>
            <a:ext cx="4701212" cy="1237741"/>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6"/>
          <p:cNvPicPr>
            <a:picLocks noChangeAspect="1"/>
          </p:cNvPicPr>
          <p:nvPr/>
        </p:nvPicPr>
        <p:blipFill>
          <a:blip r:embed="rId2"/>
          <a:srcRect/>
          <a:stretch>
            <a:fillRect/>
          </a:stretch>
        </p:blipFill>
        <p:spPr>
          <a:xfrm>
            <a:off x="0" y="0"/>
            <a:ext cx="4701212" cy="1237741"/>
          </a:xfrm>
          <a:prstGeom prst="rect">
            <a:avLst/>
          </a:prstGeom>
        </p:spPr>
      </p:pic>
      <p:sp>
        <p:nvSpPr>
          <p:cNvPr id="9" name="TextBox 9"/>
          <p:cNvSpPr txBox="1"/>
          <p:nvPr/>
        </p:nvSpPr>
        <p:spPr>
          <a:xfrm>
            <a:off x="160309" y="1432057"/>
            <a:ext cx="3356967" cy="448841"/>
          </a:xfrm>
          <a:prstGeom prst="rect">
            <a:avLst/>
          </a:prstGeom>
        </p:spPr>
        <p:txBody>
          <a:bodyPr lIns="0" tIns="0" rIns="0" bIns="0" rtlCol="0" anchor="t">
            <a:spAutoFit/>
          </a:bodyPr>
          <a:lstStyle/>
          <a:p>
            <a:pPr algn="ctr">
              <a:lnSpc>
                <a:spcPts val="3520"/>
              </a:lnSpc>
              <a:spcBef>
                <a:spcPct val="0"/>
              </a:spcBef>
            </a:pPr>
            <a:r>
              <a:rPr lang="en-US" sz="2933" dirty="0">
                <a:solidFill>
                  <a:srgbClr val="000000"/>
                </a:solidFill>
                <a:latin typeface="Roboto Bold"/>
              </a:rPr>
              <a:t>Problem Statement:</a:t>
            </a:r>
          </a:p>
        </p:txBody>
      </p:sp>
      <p:sp>
        <p:nvSpPr>
          <p:cNvPr id="10" name="TextBox 10"/>
          <p:cNvSpPr txBox="1"/>
          <p:nvPr/>
        </p:nvSpPr>
        <p:spPr>
          <a:xfrm>
            <a:off x="0" y="2086107"/>
            <a:ext cx="12192000" cy="3193182"/>
          </a:xfrm>
          <a:prstGeom prst="rect">
            <a:avLst/>
          </a:prstGeom>
        </p:spPr>
        <p:txBody>
          <a:bodyPr lIns="0" tIns="0" rIns="0" bIns="0" rtlCol="0" anchor="t">
            <a:spAutoFit/>
          </a:bodyPr>
          <a:lstStyle/>
          <a:p>
            <a:pPr marL="556710" lvl="1" indent="-304815">
              <a:lnSpc>
                <a:spcPts val="2799"/>
              </a:lnSpc>
              <a:buFont typeface="Wingdings" panose="05000000000000000000" pitchFamily="2" charset="2"/>
              <a:buChar char="Ø"/>
            </a:pPr>
            <a:r>
              <a:rPr lang="en-US" sz="2133" dirty="0">
                <a:solidFill>
                  <a:srgbClr val="0070C0"/>
                </a:solidFill>
                <a:latin typeface="Roboto"/>
              </a:rPr>
              <a:t>The traditional method of diagnosing malaria, which involves visual examination of blood smears under a microscope, is subjective and depends on the expertise and experience of pathologists. </a:t>
            </a:r>
          </a:p>
          <a:p>
            <a:pPr marL="304815" indent="-304815">
              <a:lnSpc>
                <a:spcPts val="2799"/>
              </a:lnSpc>
              <a:buFont typeface="Wingdings" panose="05000000000000000000" pitchFamily="2" charset="2"/>
              <a:buChar char="Ø"/>
            </a:pPr>
            <a:endParaRPr lang="en-US" sz="2133" dirty="0">
              <a:solidFill>
                <a:srgbClr val="0070C0"/>
              </a:solidFill>
              <a:latin typeface="Roboto"/>
            </a:endParaRPr>
          </a:p>
          <a:p>
            <a:pPr marL="304815" indent="-304815">
              <a:lnSpc>
                <a:spcPts val="2799"/>
              </a:lnSpc>
              <a:buFont typeface="Wingdings" panose="05000000000000000000" pitchFamily="2" charset="2"/>
              <a:buChar char="Ø"/>
            </a:pPr>
            <a:endParaRPr lang="en-US" sz="2133" dirty="0">
              <a:solidFill>
                <a:srgbClr val="0070C0"/>
              </a:solidFill>
              <a:latin typeface="Roboto"/>
            </a:endParaRPr>
          </a:p>
          <a:p>
            <a:pPr marL="556710" lvl="1" indent="-304815">
              <a:lnSpc>
                <a:spcPts val="2799"/>
              </a:lnSpc>
              <a:buFont typeface="Wingdings" panose="05000000000000000000" pitchFamily="2" charset="2"/>
              <a:buChar char="Ø"/>
            </a:pPr>
            <a:r>
              <a:rPr lang="en-US" sz="2133" dirty="0">
                <a:solidFill>
                  <a:srgbClr val="0070C0"/>
                </a:solidFill>
                <a:latin typeface="Roboto"/>
              </a:rPr>
              <a:t>This can lead to variability in diagnostic reports from different laboratories and a potential for human error. There is a need for a more accurate and consistent method of diagnosing malaria, particularly in resource-limited settings where the disease is prevalent and access to experienced pathologists is limited. </a:t>
            </a:r>
          </a:p>
          <a:p>
            <a:pPr>
              <a:lnSpc>
                <a:spcPts val="2479"/>
              </a:lnSpc>
            </a:pPr>
            <a:endParaRPr lang="en-US" sz="2333" dirty="0">
              <a:solidFill>
                <a:srgbClr val="000000"/>
              </a:solidFill>
              <a:latin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0" y="2293919"/>
            <a:ext cx="12192000" cy="2673809"/>
          </a:xfrm>
          <a:prstGeom prst="rect">
            <a:avLst/>
          </a:prstGeom>
        </p:spPr>
        <p:txBody>
          <a:bodyPr lIns="0" tIns="0" rIns="0" bIns="0" rtlCol="0" anchor="t">
            <a:spAutoFit/>
          </a:bodyPr>
          <a:lstStyle/>
          <a:p>
            <a:pPr marL="654504" lvl="1" indent="-381019">
              <a:lnSpc>
                <a:spcPts val="3039"/>
              </a:lnSpc>
              <a:buFont typeface="Wingdings" panose="05000000000000000000" pitchFamily="2" charset="2"/>
              <a:buChar char="Ø"/>
            </a:pPr>
            <a:r>
              <a:rPr lang="en-US" sz="2400" dirty="0">
                <a:solidFill>
                  <a:srgbClr val="0070C0"/>
                </a:solidFill>
                <a:latin typeface="Roboto"/>
              </a:rPr>
              <a:t>The application of deep learning techniques for the spontaneous detection of blood smears presents an opportunity to address this issue. </a:t>
            </a:r>
          </a:p>
          <a:p>
            <a:pPr marL="381019" indent="-381019">
              <a:lnSpc>
                <a:spcPts val="3039"/>
              </a:lnSpc>
              <a:buFont typeface="Wingdings" panose="05000000000000000000" pitchFamily="2" charset="2"/>
              <a:buChar char="Ø"/>
            </a:pPr>
            <a:endParaRPr lang="en-US" sz="2400" dirty="0">
              <a:solidFill>
                <a:srgbClr val="0070C0"/>
              </a:solidFill>
              <a:latin typeface="Roboto"/>
            </a:endParaRPr>
          </a:p>
          <a:p>
            <a:pPr marL="381019" indent="-381019">
              <a:lnSpc>
                <a:spcPts val="3039"/>
              </a:lnSpc>
              <a:buFont typeface="Wingdings" panose="05000000000000000000" pitchFamily="2" charset="2"/>
              <a:buChar char="Ø"/>
            </a:pPr>
            <a:endParaRPr lang="en-US" sz="2400" dirty="0">
              <a:solidFill>
                <a:srgbClr val="0070C0"/>
              </a:solidFill>
              <a:latin typeface="Roboto"/>
            </a:endParaRPr>
          </a:p>
          <a:p>
            <a:pPr marL="654504" lvl="1" indent="-381019">
              <a:lnSpc>
                <a:spcPts val="3039"/>
              </a:lnSpc>
              <a:buFont typeface="Wingdings" panose="05000000000000000000" pitchFamily="2" charset="2"/>
              <a:buChar char="Ø"/>
            </a:pPr>
            <a:r>
              <a:rPr lang="en-US" sz="2400" dirty="0">
                <a:solidFill>
                  <a:srgbClr val="0070C0"/>
                </a:solidFill>
                <a:latin typeface="Roboto"/>
              </a:rPr>
              <a:t>The proposed work is to develop and evaluate an automated diagnostic tool that utilizes deep learning algorithms to accurately identify infected red blood cells and provide a consistent and reliable diagnosis of malaria.</a:t>
            </a:r>
          </a:p>
        </p:txBody>
      </p:sp>
      <p:pic>
        <p:nvPicPr>
          <p:cNvPr id="3" name="Picture 3"/>
          <p:cNvPicPr>
            <a:picLocks noChangeAspect="1"/>
          </p:cNvPicPr>
          <p:nvPr/>
        </p:nvPicPr>
        <p:blipFill>
          <a:blip r:embed="rId2"/>
          <a:srcRect/>
          <a:stretch>
            <a:fillRect/>
          </a:stretch>
        </p:blipFill>
        <p:spPr>
          <a:xfrm>
            <a:off x="0" y="0"/>
            <a:ext cx="4701212" cy="1237741"/>
          </a:xfrm>
          <a:prstGeom prst="rect">
            <a:avLst/>
          </a:prstGeom>
        </p:spPr>
      </p:pic>
      <p:sp>
        <p:nvSpPr>
          <p:cNvPr id="4" name="TextBox 4"/>
          <p:cNvSpPr txBox="1"/>
          <p:nvPr/>
        </p:nvSpPr>
        <p:spPr>
          <a:xfrm>
            <a:off x="1" y="1432057"/>
            <a:ext cx="4109443" cy="448841"/>
          </a:xfrm>
          <a:prstGeom prst="rect">
            <a:avLst/>
          </a:prstGeom>
        </p:spPr>
        <p:txBody>
          <a:bodyPr lIns="0" tIns="0" rIns="0" bIns="0" rtlCol="0" anchor="t">
            <a:spAutoFit/>
          </a:bodyPr>
          <a:lstStyle/>
          <a:p>
            <a:pPr algn="ctr">
              <a:lnSpc>
                <a:spcPts val="3520"/>
              </a:lnSpc>
              <a:spcBef>
                <a:spcPct val="0"/>
              </a:spcBef>
            </a:pPr>
            <a:r>
              <a:rPr lang="en-US" sz="2933" dirty="0">
                <a:solidFill>
                  <a:srgbClr val="000000"/>
                </a:solidFill>
                <a:latin typeface="Roboto Bold"/>
              </a:rPr>
              <a:t>Proposed Framework:</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5400000">
            <a:off x="-462658" y="6119355"/>
            <a:ext cx="1131345" cy="114589"/>
            <a:chOff x="0" y="0"/>
            <a:chExt cx="2262690" cy="229178"/>
          </a:xfrm>
        </p:grpSpPr>
        <p:sp>
          <p:nvSpPr>
            <p:cNvPr id="3" name="Freeform 3"/>
            <p:cNvSpPr/>
            <p:nvPr/>
          </p:nvSpPr>
          <p:spPr>
            <a:xfrm>
              <a:off x="-127" y="-127"/>
              <a:ext cx="2263267" cy="229997"/>
            </a:xfrm>
            <a:custGeom>
              <a:avLst/>
              <a:gdLst/>
              <a:ahLst/>
              <a:cxnLst/>
              <a:rect l="l" t="t" r="r" b="b"/>
              <a:pathLst>
                <a:path w="2263267" h="229997">
                  <a:moveTo>
                    <a:pt x="1617091" y="192151"/>
                  </a:moveTo>
                  <a:cubicBezTo>
                    <a:pt x="1621536" y="192024"/>
                    <a:pt x="1625981" y="193929"/>
                    <a:pt x="1629029" y="197358"/>
                  </a:cubicBezTo>
                  <a:cubicBezTo>
                    <a:pt x="1632077" y="200787"/>
                    <a:pt x="1633982" y="205232"/>
                    <a:pt x="1633982" y="210058"/>
                  </a:cubicBezTo>
                  <a:cubicBezTo>
                    <a:pt x="1633982" y="214884"/>
                    <a:pt x="1632204" y="219583"/>
                    <a:pt x="1629029" y="223012"/>
                  </a:cubicBezTo>
                  <a:cubicBezTo>
                    <a:pt x="1625854" y="226441"/>
                    <a:pt x="1621536" y="228346"/>
                    <a:pt x="1617091" y="228219"/>
                  </a:cubicBezTo>
                  <a:cubicBezTo>
                    <a:pt x="1612646" y="228346"/>
                    <a:pt x="1608201" y="226441"/>
                    <a:pt x="1605153" y="223012"/>
                  </a:cubicBezTo>
                  <a:cubicBezTo>
                    <a:pt x="1602105" y="219583"/>
                    <a:pt x="1600200" y="214884"/>
                    <a:pt x="1600200" y="210058"/>
                  </a:cubicBezTo>
                  <a:cubicBezTo>
                    <a:pt x="1600073" y="205232"/>
                    <a:pt x="1601851" y="200660"/>
                    <a:pt x="1605153" y="197358"/>
                  </a:cubicBezTo>
                  <a:cubicBezTo>
                    <a:pt x="1608455" y="194056"/>
                    <a:pt x="1612646" y="192024"/>
                    <a:pt x="1617091" y="192151"/>
                  </a:cubicBezTo>
                  <a:close/>
                  <a:moveTo>
                    <a:pt x="1926336" y="81280"/>
                  </a:moveTo>
                  <a:cubicBezTo>
                    <a:pt x="1910715" y="81153"/>
                    <a:pt x="1895729" y="88011"/>
                    <a:pt x="1885061" y="100203"/>
                  </a:cubicBezTo>
                  <a:cubicBezTo>
                    <a:pt x="1873758" y="112141"/>
                    <a:pt x="1867408" y="128524"/>
                    <a:pt x="1867662" y="145542"/>
                  </a:cubicBezTo>
                  <a:cubicBezTo>
                    <a:pt x="1867662" y="156845"/>
                    <a:pt x="1870329" y="167894"/>
                    <a:pt x="1875663" y="177673"/>
                  </a:cubicBezTo>
                  <a:cubicBezTo>
                    <a:pt x="1880616" y="187325"/>
                    <a:pt x="1887982" y="195453"/>
                    <a:pt x="1896999" y="200787"/>
                  </a:cubicBezTo>
                  <a:cubicBezTo>
                    <a:pt x="1906016" y="206121"/>
                    <a:pt x="1916049" y="208788"/>
                    <a:pt x="1926336" y="208788"/>
                  </a:cubicBezTo>
                  <a:cubicBezTo>
                    <a:pt x="1936623" y="208788"/>
                    <a:pt x="1946656" y="206121"/>
                    <a:pt x="1955673" y="200787"/>
                  </a:cubicBezTo>
                  <a:cubicBezTo>
                    <a:pt x="1964563" y="195199"/>
                    <a:pt x="1971929" y="187198"/>
                    <a:pt x="1977009" y="177673"/>
                  </a:cubicBezTo>
                  <a:cubicBezTo>
                    <a:pt x="1982216" y="167894"/>
                    <a:pt x="1984883" y="156718"/>
                    <a:pt x="1984756" y="145542"/>
                  </a:cubicBezTo>
                  <a:cubicBezTo>
                    <a:pt x="1985010" y="128524"/>
                    <a:pt x="1978787" y="112141"/>
                    <a:pt x="1967357" y="100203"/>
                  </a:cubicBezTo>
                  <a:cubicBezTo>
                    <a:pt x="1956816" y="87884"/>
                    <a:pt x="1941957" y="81026"/>
                    <a:pt x="1926336" y="81280"/>
                  </a:cubicBezTo>
                  <a:close/>
                  <a:moveTo>
                    <a:pt x="307086" y="81026"/>
                  </a:moveTo>
                  <a:cubicBezTo>
                    <a:pt x="296672" y="80899"/>
                    <a:pt x="286512" y="83820"/>
                    <a:pt x="277622" y="89535"/>
                  </a:cubicBezTo>
                  <a:cubicBezTo>
                    <a:pt x="268605" y="95123"/>
                    <a:pt x="261112" y="103251"/>
                    <a:pt x="256032" y="112903"/>
                  </a:cubicBezTo>
                  <a:cubicBezTo>
                    <a:pt x="250698" y="122682"/>
                    <a:pt x="247904" y="133731"/>
                    <a:pt x="247777" y="145034"/>
                  </a:cubicBezTo>
                  <a:cubicBezTo>
                    <a:pt x="247904" y="156337"/>
                    <a:pt x="250698" y="167386"/>
                    <a:pt x="256032" y="177165"/>
                  </a:cubicBezTo>
                  <a:cubicBezTo>
                    <a:pt x="261112" y="186944"/>
                    <a:pt x="268732" y="195199"/>
                    <a:pt x="277876" y="200787"/>
                  </a:cubicBezTo>
                  <a:cubicBezTo>
                    <a:pt x="286766" y="206502"/>
                    <a:pt x="296799" y="209550"/>
                    <a:pt x="307213" y="209550"/>
                  </a:cubicBezTo>
                  <a:cubicBezTo>
                    <a:pt x="317627" y="209550"/>
                    <a:pt x="327914" y="206502"/>
                    <a:pt x="336931" y="201041"/>
                  </a:cubicBezTo>
                  <a:cubicBezTo>
                    <a:pt x="345948" y="195580"/>
                    <a:pt x="353568" y="187706"/>
                    <a:pt x="358775" y="178181"/>
                  </a:cubicBezTo>
                  <a:cubicBezTo>
                    <a:pt x="363982" y="168275"/>
                    <a:pt x="366649" y="156972"/>
                    <a:pt x="366522" y="145542"/>
                  </a:cubicBezTo>
                  <a:cubicBezTo>
                    <a:pt x="366903" y="128397"/>
                    <a:pt x="360680" y="111760"/>
                    <a:pt x="349377" y="99441"/>
                  </a:cubicBezTo>
                  <a:cubicBezTo>
                    <a:pt x="338582" y="87630"/>
                    <a:pt x="323723" y="81026"/>
                    <a:pt x="308102" y="81026"/>
                  </a:cubicBezTo>
                  <a:close/>
                  <a:moveTo>
                    <a:pt x="498094" y="80772"/>
                  </a:moveTo>
                  <a:cubicBezTo>
                    <a:pt x="484124" y="80518"/>
                    <a:pt x="470662" y="85979"/>
                    <a:pt x="460375" y="96012"/>
                  </a:cubicBezTo>
                  <a:cubicBezTo>
                    <a:pt x="451739" y="105029"/>
                    <a:pt x="445643" y="116332"/>
                    <a:pt x="442849" y="128905"/>
                  </a:cubicBezTo>
                  <a:lnTo>
                    <a:pt x="554355" y="128905"/>
                  </a:lnTo>
                  <a:cubicBezTo>
                    <a:pt x="552450" y="119380"/>
                    <a:pt x="548640" y="110490"/>
                    <a:pt x="543052" y="102743"/>
                  </a:cubicBezTo>
                  <a:cubicBezTo>
                    <a:pt x="537845" y="95885"/>
                    <a:pt x="531241" y="90424"/>
                    <a:pt x="523621" y="86741"/>
                  </a:cubicBezTo>
                  <a:cubicBezTo>
                    <a:pt x="515620" y="82804"/>
                    <a:pt x="506857" y="80772"/>
                    <a:pt x="498094" y="80772"/>
                  </a:cubicBezTo>
                  <a:close/>
                  <a:moveTo>
                    <a:pt x="1475867" y="80264"/>
                  </a:moveTo>
                  <a:cubicBezTo>
                    <a:pt x="1465453" y="80137"/>
                    <a:pt x="1455293" y="83058"/>
                    <a:pt x="1446403" y="88773"/>
                  </a:cubicBezTo>
                  <a:cubicBezTo>
                    <a:pt x="1437386" y="94361"/>
                    <a:pt x="1429893" y="102489"/>
                    <a:pt x="1424813" y="112141"/>
                  </a:cubicBezTo>
                  <a:cubicBezTo>
                    <a:pt x="1419479" y="121920"/>
                    <a:pt x="1416685" y="132969"/>
                    <a:pt x="1416558" y="144272"/>
                  </a:cubicBezTo>
                  <a:cubicBezTo>
                    <a:pt x="1416685" y="155575"/>
                    <a:pt x="1419479" y="166624"/>
                    <a:pt x="1424813" y="176403"/>
                  </a:cubicBezTo>
                  <a:cubicBezTo>
                    <a:pt x="1429893" y="186182"/>
                    <a:pt x="1437513" y="194437"/>
                    <a:pt x="1446657" y="200025"/>
                  </a:cubicBezTo>
                  <a:cubicBezTo>
                    <a:pt x="1455547" y="205740"/>
                    <a:pt x="1465580" y="208788"/>
                    <a:pt x="1475994" y="208788"/>
                  </a:cubicBezTo>
                  <a:cubicBezTo>
                    <a:pt x="1486408" y="208788"/>
                    <a:pt x="1496695" y="205740"/>
                    <a:pt x="1505712" y="200279"/>
                  </a:cubicBezTo>
                  <a:cubicBezTo>
                    <a:pt x="1514729" y="194818"/>
                    <a:pt x="1522349" y="186944"/>
                    <a:pt x="1527556" y="177419"/>
                  </a:cubicBezTo>
                  <a:cubicBezTo>
                    <a:pt x="1532763" y="167513"/>
                    <a:pt x="1535430" y="156210"/>
                    <a:pt x="1535303" y="144780"/>
                  </a:cubicBezTo>
                  <a:cubicBezTo>
                    <a:pt x="1535684" y="127635"/>
                    <a:pt x="1529461" y="110998"/>
                    <a:pt x="1518158" y="98679"/>
                  </a:cubicBezTo>
                  <a:cubicBezTo>
                    <a:pt x="1506982" y="86868"/>
                    <a:pt x="1491742" y="80518"/>
                    <a:pt x="1475994" y="81026"/>
                  </a:cubicBezTo>
                  <a:close/>
                  <a:moveTo>
                    <a:pt x="1057148" y="80264"/>
                  </a:moveTo>
                  <a:cubicBezTo>
                    <a:pt x="1046734" y="80137"/>
                    <a:pt x="1036447" y="83058"/>
                    <a:pt x="1027430" y="88773"/>
                  </a:cubicBezTo>
                  <a:cubicBezTo>
                    <a:pt x="1018413" y="94488"/>
                    <a:pt x="1010920" y="102489"/>
                    <a:pt x="1005840" y="112141"/>
                  </a:cubicBezTo>
                  <a:cubicBezTo>
                    <a:pt x="1000633" y="121920"/>
                    <a:pt x="997839" y="132969"/>
                    <a:pt x="997839" y="144272"/>
                  </a:cubicBezTo>
                  <a:cubicBezTo>
                    <a:pt x="997839" y="155575"/>
                    <a:pt x="1000506" y="166624"/>
                    <a:pt x="1005840" y="176403"/>
                  </a:cubicBezTo>
                  <a:cubicBezTo>
                    <a:pt x="1011174" y="186182"/>
                    <a:pt x="1018540" y="194437"/>
                    <a:pt x="1027684" y="200025"/>
                  </a:cubicBezTo>
                  <a:cubicBezTo>
                    <a:pt x="1036574" y="205740"/>
                    <a:pt x="1046607" y="208788"/>
                    <a:pt x="1057021" y="208788"/>
                  </a:cubicBezTo>
                  <a:cubicBezTo>
                    <a:pt x="1067562" y="208661"/>
                    <a:pt x="1077849" y="205740"/>
                    <a:pt x="1086993" y="200279"/>
                  </a:cubicBezTo>
                  <a:cubicBezTo>
                    <a:pt x="1096137" y="194818"/>
                    <a:pt x="1103503" y="186944"/>
                    <a:pt x="1108583" y="177419"/>
                  </a:cubicBezTo>
                  <a:cubicBezTo>
                    <a:pt x="1113790" y="167513"/>
                    <a:pt x="1116457" y="156210"/>
                    <a:pt x="1116330" y="144780"/>
                  </a:cubicBezTo>
                  <a:cubicBezTo>
                    <a:pt x="1116711" y="127635"/>
                    <a:pt x="1110488" y="110998"/>
                    <a:pt x="1099185" y="98679"/>
                  </a:cubicBezTo>
                  <a:cubicBezTo>
                    <a:pt x="1087882" y="86614"/>
                    <a:pt x="1072261" y="80264"/>
                    <a:pt x="1056259" y="81026"/>
                  </a:cubicBezTo>
                  <a:close/>
                  <a:moveTo>
                    <a:pt x="176530" y="65405"/>
                  </a:moveTo>
                  <a:lnTo>
                    <a:pt x="196469" y="65405"/>
                  </a:lnTo>
                  <a:lnTo>
                    <a:pt x="196469" y="224282"/>
                  </a:lnTo>
                  <a:lnTo>
                    <a:pt x="177292" y="224282"/>
                  </a:lnTo>
                  <a:close/>
                  <a:moveTo>
                    <a:pt x="1344549" y="64643"/>
                  </a:moveTo>
                  <a:lnTo>
                    <a:pt x="1363726" y="64643"/>
                  </a:lnTo>
                  <a:lnTo>
                    <a:pt x="1363726" y="223520"/>
                  </a:lnTo>
                  <a:lnTo>
                    <a:pt x="1344549" y="223520"/>
                  </a:lnTo>
                  <a:close/>
                  <a:moveTo>
                    <a:pt x="497840" y="61849"/>
                  </a:moveTo>
                  <a:cubicBezTo>
                    <a:pt x="521589" y="60960"/>
                    <a:pt x="544322" y="72390"/>
                    <a:pt x="558800" y="92456"/>
                  </a:cubicBezTo>
                  <a:cubicBezTo>
                    <a:pt x="569976" y="107950"/>
                    <a:pt x="575945" y="127127"/>
                    <a:pt x="575437" y="146812"/>
                  </a:cubicBezTo>
                  <a:lnTo>
                    <a:pt x="440817" y="146812"/>
                  </a:lnTo>
                  <a:cubicBezTo>
                    <a:pt x="440563" y="163703"/>
                    <a:pt x="446532" y="179959"/>
                    <a:pt x="457454" y="192151"/>
                  </a:cubicBezTo>
                  <a:cubicBezTo>
                    <a:pt x="467741" y="203962"/>
                    <a:pt x="482219" y="210439"/>
                    <a:pt x="497332" y="210058"/>
                  </a:cubicBezTo>
                  <a:cubicBezTo>
                    <a:pt x="504825" y="210058"/>
                    <a:pt x="512318" y="208534"/>
                    <a:pt x="519303" y="205867"/>
                  </a:cubicBezTo>
                  <a:cubicBezTo>
                    <a:pt x="526034" y="203200"/>
                    <a:pt x="532257" y="199390"/>
                    <a:pt x="537845" y="194691"/>
                  </a:cubicBezTo>
                  <a:cubicBezTo>
                    <a:pt x="544322" y="187833"/>
                    <a:pt x="549910" y="180086"/>
                    <a:pt x="554228" y="171577"/>
                  </a:cubicBezTo>
                  <a:lnTo>
                    <a:pt x="570357" y="180848"/>
                  </a:lnTo>
                  <a:cubicBezTo>
                    <a:pt x="565658" y="190881"/>
                    <a:pt x="559435" y="199898"/>
                    <a:pt x="551815" y="207518"/>
                  </a:cubicBezTo>
                  <a:cubicBezTo>
                    <a:pt x="544957" y="214249"/>
                    <a:pt x="537083" y="219583"/>
                    <a:pt x="528447" y="223266"/>
                  </a:cubicBezTo>
                  <a:cubicBezTo>
                    <a:pt x="518922" y="226949"/>
                    <a:pt x="509016" y="228727"/>
                    <a:pt x="498983" y="228473"/>
                  </a:cubicBezTo>
                  <a:cubicBezTo>
                    <a:pt x="477393" y="229997"/>
                    <a:pt x="456184" y="220853"/>
                    <a:pt x="441833" y="203581"/>
                  </a:cubicBezTo>
                  <a:cubicBezTo>
                    <a:pt x="428498" y="187833"/>
                    <a:pt x="421132" y="167259"/>
                    <a:pt x="421259" y="146050"/>
                  </a:cubicBezTo>
                  <a:cubicBezTo>
                    <a:pt x="421132" y="126492"/>
                    <a:pt x="427228" y="107569"/>
                    <a:pt x="438658" y="92202"/>
                  </a:cubicBezTo>
                  <a:cubicBezTo>
                    <a:pt x="452501" y="72390"/>
                    <a:pt x="474726" y="61087"/>
                    <a:pt x="497967" y="62103"/>
                  </a:cubicBezTo>
                  <a:close/>
                  <a:moveTo>
                    <a:pt x="1926463" y="61341"/>
                  </a:moveTo>
                  <a:cubicBezTo>
                    <a:pt x="1948307" y="60706"/>
                    <a:pt x="1969135" y="70358"/>
                    <a:pt x="1983613" y="87757"/>
                  </a:cubicBezTo>
                  <a:cubicBezTo>
                    <a:pt x="1997202" y="103378"/>
                    <a:pt x="2004568" y="123952"/>
                    <a:pt x="2004187" y="145288"/>
                  </a:cubicBezTo>
                  <a:cubicBezTo>
                    <a:pt x="2004441" y="166878"/>
                    <a:pt x="1996567" y="187833"/>
                    <a:pt x="1982343" y="203327"/>
                  </a:cubicBezTo>
                  <a:cubicBezTo>
                    <a:pt x="1967992" y="219837"/>
                    <a:pt x="1947545" y="228981"/>
                    <a:pt x="1926336" y="228219"/>
                  </a:cubicBezTo>
                  <a:cubicBezTo>
                    <a:pt x="1905127" y="228981"/>
                    <a:pt x="1884553" y="219964"/>
                    <a:pt x="1870075" y="203327"/>
                  </a:cubicBezTo>
                  <a:cubicBezTo>
                    <a:pt x="1855851" y="187833"/>
                    <a:pt x="1848104" y="166878"/>
                    <a:pt x="1848231" y="145288"/>
                  </a:cubicBezTo>
                  <a:cubicBezTo>
                    <a:pt x="1847977" y="124079"/>
                    <a:pt x="1855343" y="103632"/>
                    <a:pt x="1868805" y="88011"/>
                  </a:cubicBezTo>
                  <a:cubicBezTo>
                    <a:pt x="1883283" y="70612"/>
                    <a:pt x="1904365" y="60833"/>
                    <a:pt x="1926209" y="61341"/>
                  </a:cubicBezTo>
                  <a:close/>
                  <a:moveTo>
                    <a:pt x="1751203" y="61341"/>
                  </a:moveTo>
                  <a:cubicBezTo>
                    <a:pt x="1760855" y="61214"/>
                    <a:pt x="1770507" y="62865"/>
                    <a:pt x="1779778" y="66040"/>
                  </a:cubicBezTo>
                  <a:cubicBezTo>
                    <a:pt x="1788160" y="68834"/>
                    <a:pt x="1796161" y="73152"/>
                    <a:pt x="1803146" y="78740"/>
                  </a:cubicBezTo>
                  <a:cubicBezTo>
                    <a:pt x="1809496" y="84201"/>
                    <a:pt x="1814830" y="90805"/>
                    <a:pt x="1818894" y="98425"/>
                  </a:cubicBezTo>
                  <a:lnTo>
                    <a:pt x="1803654" y="108331"/>
                  </a:lnTo>
                  <a:cubicBezTo>
                    <a:pt x="1791208" y="90043"/>
                    <a:pt x="1771015" y="79629"/>
                    <a:pt x="1749806" y="80391"/>
                  </a:cubicBezTo>
                  <a:cubicBezTo>
                    <a:pt x="1732915" y="79883"/>
                    <a:pt x="1716532" y="86614"/>
                    <a:pt x="1704340" y="99060"/>
                  </a:cubicBezTo>
                  <a:cubicBezTo>
                    <a:pt x="1692656" y="110871"/>
                    <a:pt x="1686052" y="127254"/>
                    <a:pt x="1686306" y="144399"/>
                  </a:cubicBezTo>
                  <a:cubicBezTo>
                    <a:pt x="1686306" y="155829"/>
                    <a:pt x="1689227" y="167132"/>
                    <a:pt x="1694688" y="177038"/>
                  </a:cubicBezTo>
                  <a:cubicBezTo>
                    <a:pt x="1700022" y="187579"/>
                    <a:pt x="1708150" y="196215"/>
                    <a:pt x="1718056" y="201930"/>
                  </a:cubicBezTo>
                  <a:cubicBezTo>
                    <a:pt x="1727962" y="207645"/>
                    <a:pt x="1739138" y="210439"/>
                    <a:pt x="1750441" y="210439"/>
                  </a:cubicBezTo>
                  <a:cubicBezTo>
                    <a:pt x="1771523" y="210820"/>
                    <a:pt x="1791589" y="200406"/>
                    <a:pt x="1804289" y="182499"/>
                  </a:cubicBezTo>
                  <a:lnTo>
                    <a:pt x="1819529" y="192913"/>
                  </a:lnTo>
                  <a:cubicBezTo>
                    <a:pt x="1812290" y="204343"/>
                    <a:pt x="1802384" y="213614"/>
                    <a:pt x="1790700" y="219583"/>
                  </a:cubicBezTo>
                  <a:cubicBezTo>
                    <a:pt x="1777873" y="226060"/>
                    <a:pt x="1763649" y="229235"/>
                    <a:pt x="1749425" y="229108"/>
                  </a:cubicBezTo>
                  <a:cubicBezTo>
                    <a:pt x="1727581" y="229616"/>
                    <a:pt x="1706372" y="220599"/>
                    <a:pt x="1690878" y="204216"/>
                  </a:cubicBezTo>
                  <a:cubicBezTo>
                    <a:pt x="1675638" y="189230"/>
                    <a:pt x="1667129" y="168021"/>
                    <a:pt x="1667510" y="145923"/>
                  </a:cubicBezTo>
                  <a:cubicBezTo>
                    <a:pt x="1667510" y="130810"/>
                    <a:pt x="1671320" y="116078"/>
                    <a:pt x="1678559" y="103124"/>
                  </a:cubicBezTo>
                  <a:cubicBezTo>
                    <a:pt x="1685798" y="90170"/>
                    <a:pt x="1696085" y="79375"/>
                    <a:pt x="1708531" y="72263"/>
                  </a:cubicBezTo>
                  <a:cubicBezTo>
                    <a:pt x="1721612" y="64897"/>
                    <a:pt x="1736344" y="61087"/>
                    <a:pt x="1751203" y="61341"/>
                  </a:cubicBezTo>
                  <a:close/>
                  <a:moveTo>
                    <a:pt x="645668" y="60960"/>
                  </a:moveTo>
                  <a:cubicBezTo>
                    <a:pt x="661289" y="62357"/>
                    <a:pt x="675894" y="70231"/>
                    <a:pt x="686181" y="82931"/>
                  </a:cubicBezTo>
                  <a:lnTo>
                    <a:pt x="673989" y="96393"/>
                  </a:lnTo>
                  <a:cubicBezTo>
                    <a:pt x="666242" y="87122"/>
                    <a:pt x="655447" y="81534"/>
                    <a:pt x="643763" y="80645"/>
                  </a:cubicBezTo>
                  <a:cubicBezTo>
                    <a:pt x="637794" y="80518"/>
                    <a:pt x="631952" y="82804"/>
                    <a:pt x="627634" y="87122"/>
                  </a:cubicBezTo>
                  <a:cubicBezTo>
                    <a:pt x="623443" y="90932"/>
                    <a:pt x="621157" y="96520"/>
                    <a:pt x="621030" y="102362"/>
                  </a:cubicBezTo>
                  <a:cubicBezTo>
                    <a:pt x="621284" y="107823"/>
                    <a:pt x="623062" y="113157"/>
                    <a:pt x="626364" y="117348"/>
                  </a:cubicBezTo>
                  <a:cubicBezTo>
                    <a:pt x="633222" y="124333"/>
                    <a:pt x="641096" y="129921"/>
                    <a:pt x="649732" y="133985"/>
                  </a:cubicBezTo>
                  <a:cubicBezTo>
                    <a:pt x="660781" y="139319"/>
                    <a:pt x="670814" y="147066"/>
                    <a:pt x="679069" y="156591"/>
                  </a:cubicBezTo>
                  <a:cubicBezTo>
                    <a:pt x="683895" y="163830"/>
                    <a:pt x="686562" y="172593"/>
                    <a:pt x="686562" y="181483"/>
                  </a:cubicBezTo>
                  <a:cubicBezTo>
                    <a:pt x="686689" y="193929"/>
                    <a:pt x="681990" y="205867"/>
                    <a:pt x="673735" y="214630"/>
                  </a:cubicBezTo>
                  <a:cubicBezTo>
                    <a:pt x="665099" y="223520"/>
                    <a:pt x="653415" y="228473"/>
                    <a:pt x="641350" y="228092"/>
                  </a:cubicBezTo>
                  <a:cubicBezTo>
                    <a:pt x="632714" y="228092"/>
                    <a:pt x="624332" y="226060"/>
                    <a:pt x="616458" y="222123"/>
                  </a:cubicBezTo>
                  <a:cubicBezTo>
                    <a:pt x="608838" y="218313"/>
                    <a:pt x="602234" y="212725"/>
                    <a:pt x="597027" y="205740"/>
                  </a:cubicBezTo>
                  <a:lnTo>
                    <a:pt x="609219" y="191008"/>
                  </a:lnTo>
                  <a:cubicBezTo>
                    <a:pt x="616585" y="201549"/>
                    <a:pt x="628015" y="208026"/>
                    <a:pt x="640334" y="208661"/>
                  </a:cubicBezTo>
                  <a:cubicBezTo>
                    <a:pt x="647573" y="208915"/>
                    <a:pt x="654685" y="206121"/>
                    <a:pt x="660019" y="200914"/>
                  </a:cubicBezTo>
                  <a:cubicBezTo>
                    <a:pt x="665099" y="196215"/>
                    <a:pt x="668147" y="189484"/>
                    <a:pt x="668274" y="182245"/>
                  </a:cubicBezTo>
                  <a:cubicBezTo>
                    <a:pt x="668274" y="176530"/>
                    <a:pt x="666369" y="170942"/>
                    <a:pt x="662940" y="166497"/>
                  </a:cubicBezTo>
                  <a:cubicBezTo>
                    <a:pt x="656082" y="159512"/>
                    <a:pt x="648081" y="153924"/>
                    <a:pt x="639572" y="149606"/>
                  </a:cubicBezTo>
                  <a:cubicBezTo>
                    <a:pt x="628904" y="144653"/>
                    <a:pt x="619506" y="137287"/>
                    <a:pt x="611886" y="127889"/>
                  </a:cubicBezTo>
                  <a:cubicBezTo>
                    <a:pt x="606933" y="120650"/>
                    <a:pt x="604393" y="111887"/>
                    <a:pt x="604647" y="102997"/>
                  </a:cubicBezTo>
                  <a:cubicBezTo>
                    <a:pt x="604393" y="91694"/>
                    <a:pt x="608584" y="80645"/>
                    <a:pt x="616331" y="72898"/>
                  </a:cubicBezTo>
                  <a:cubicBezTo>
                    <a:pt x="624205" y="64897"/>
                    <a:pt x="634746" y="60579"/>
                    <a:pt x="645668" y="60960"/>
                  </a:cubicBezTo>
                  <a:close/>
                  <a:moveTo>
                    <a:pt x="48895" y="60960"/>
                  </a:moveTo>
                  <a:cubicBezTo>
                    <a:pt x="64516" y="62484"/>
                    <a:pt x="78867" y="70358"/>
                    <a:pt x="89154" y="82931"/>
                  </a:cubicBezTo>
                  <a:lnTo>
                    <a:pt x="76708" y="96266"/>
                  </a:lnTo>
                  <a:cubicBezTo>
                    <a:pt x="69088" y="87122"/>
                    <a:pt x="58293" y="81407"/>
                    <a:pt x="46736" y="80645"/>
                  </a:cubicBezTo>
                  <a:cubicBezTo>
                    <a:pt x="40767" y="80518"/>
                    <a:pt x="34925" y="82804"/>
                    <a:pt x="30607" y="87122"/>
                  </a:cubicBezTo>
                  <a:cubicBezTo>
                    <a:pt x="26416" y="90932"/>
                    <a:pt x="24130" y="96520"/>
                    <a:pt x="24003" y="102362"/>
                  </a:cubicBezTo>
                  <a:cubicBezTo>
                    <a:pt x="24257" y="107823"/>
                    <a:pt x="26035" y="113157"/>
                    <a:pt x="29337" y="117348"/>
                  </a:cubicBezTo>
                  <a:cubicBezTo>
                    <a:pt x="36195" y="124333"/>
                    <a:pt x="44069" y="129921"/>
                    <a:pt x="52705" y="133985"/>
                  </a:cubicBezTo>
                  <a:cubicBezTo>
                    <a:pt x="63754" y="139319"/>
                    <a:pt x="73660" y="147066"/>
                    <a:pt x="81788" y="156591"/>
                  </a:cubicBezTo>
                  <a:cubicBezTo>
                    <a:pt x="86868" y="163830"/>
                    <a:pt x="89535" y="172593"/>
                    <a:pt x="89535" y="181483"/>
                  </a:cubicBezTo>
                  <a:cubicBezTo>
                    <a:pt x="89662" y="193929"/>
                    <a:pt x="84963" y="205994"/>
                    <a:pt x="76454" y="214630"/>
                  </a:cubicBezTo>
                  <a:cubicBezTo>
                    <a:pt x="67945" y="223647"/>
                    <a:pt x="56388" y="228473"/>
                    <a:pt x="44323" y="228092"/>
                  </a:cubicBezTo>
                  <a:cubicBezTo>
                    <a:pt x="35687" y="228092"/>
                    <a:pt x="27178" y="226060"/>
                    <a:pt x="19431" y="222123"/>
                  </a:cubicBezTo>
                  <a:cubicBezTo>
                    <a:pt x="11811" y="218313"/>
                    <a:pt x="5207" y="212725"/>
                    <a:pt x="0" y="205740"/>
                  </a:cubicBezTo>
                  <a:lnTo>
                    <a:pt x="12192" y="191008"/>
                  </a:lnTo>
                  <a:cubicBezTo>
                    <a:pt x="19558" y="201549"/>
                    <a:pt x="30988" y="208026"/>
                    <a:pt x="43307" y="208661"/>
                  </a:cubicBezTo>
                  <a:cubicBezTo>
                    <a:pt x="50546" y="208915"/>
                    <a:pt x="57658" y="206121"/>
                    <a:pt x="62992" y="200914"/>
                  </a:cubicBezTo>
                  <a:cubicBezTo>
                    <a:pt x="68199" y="196215"/>
                    <a:pt x="71120" y="189484"/>
                    <a:pt x="71247" y="182245"/>
                  </a:cubicBezTo>
                  <a:cubicBezTo>
                    <a:pt x="71247" y="176530"/>
                    <a:pt x="69342" y="170942"/>
                    <a:pt x="65913" y="166497"/>
                  </a:cubicBezTo>
                  <a:cubicBezTo>
                    <a:pt x="59055" y="159512"/>
                    <a:pt x="51054" y="153797"/>
                    <a:pt x="42545" y="149606"/>
                  </a:cubicBezTo>
                  <a:cubicBezTo>
                    <a:pt x="32004" y="144526"/>
                    <a:pt x="22733" y="137160"/>
                    <a:pt x="15113" y="127889"/>
                  </a:cubicBezTo>
                  <a:cubicBezTo>
                    <a:pt x="10160" y="120650"/>
                    <a:pt x="7620" y="111887"/>
                    <a:pt x="7874" y="102997"/>
                  </a:cubicBezTo>
                  <a:cubicBezTo>
                    <a:pt x="7493" y="91567"/>
                    <a:pt x="11811" y="80645"/>
                    <a:pt x="19558" y="72898"/>
                  </a:cubicBezTo>
                  <a:cubicBezTo>
                    <a:pt x="27432" y="64897"/>
                    <a:pt x="37973" y="60579"/>
                    <a:pt x="48895" y="60960"/>
                  </a:cubicBezTo>
                  <a:close/>
                  <a:moveTo>
                    <a:pt x="2110105" y="60706"/>
                  </a:moveTo>
                  <a:cubicBezTo>
                    <a:pt x="2117217" y="60706"/>
                    <a:pt x="2124202" y="62230"/>
                    <a:pt x="2130679" y="65151"/>
                  </a:cubicBezTo>
                  <a:cubicBezTo>
                    <a:pt x="2136775" y="67818"/>
                    <a:pt x="2142236" y="71882"/>
                    <a:pt x="2146554" y="77089"/>
                  </a:cubicBezTo>
                  <a:cubicBezTo>
                    <a:pt x="2151507" y="83439"/>
                    <a:pt x="2155190" y="90805"/>
                    <a:pt x="2157349" y="98806"/>
                  </a:cubicBezTo>
                  <a:cubicBezTo>
                    <a:pt x="2162683" y="87376"/>
                    <a:pt x="2170811" y="77597"/>
                    <a:pt x="2180717" y="70358"/>
                  </a:cubicBezTo>
                  <a:cubicBezTo>
                    <a:pt x="2189988" y="64008"/>
                    <a:pt x="2200656" y="60579"/>
                    <a:pt x="2211705" y="60706"/>
                  </a:cubicBezTo>
                  <a:cubicBezTo>
                    <a:pt x="2221357" y="60452"/>
                    <a:pt x="2231009" y="63373"/>
                    <a:pt x="2239137" y="68961"/>
                  </a:cubicBezTo>
                  <a:cubicBezTo>
                    <a:pt x="2247138" y="74549"/>
                    <a:pt x="2253234" y="82677"/>
                    <a:pt x="2256663" y="92075"/>
                  </a:cubicBezTo>
                  <a:cubicBezTo>
                    <a:pt x="2261235" y="106553"/>
                    <a:pt x="2263267" y="121666"/>
                    <a:pt x="2262505" y="136906"/>
                  </a:cubicBezTo>
                  <a:lnTo>
                    <a:pt x="2262505" y="223647"/>
                  </a:lnTo>
                  <a:lnTo>
                    <a:pt x="2242947" y="223647"/>
                  </a:lnTo>
                  <a:lnTo>
                    <a:pt x="2242947" y="136906"/>
                  </a:lnTo>
                  <a:cubicBezTo>
                    <a:pt x="2243582" y="125095"/>
                    <a:pt x="2242439" y="113157"/>
                    <a:pt x="2239391" y="101727"/>
                  </a:cubicBezTo>
                  <a:cubicBezTo>
                    <a:pt x="2237232" y="95377"/>
                    <a:pt x="2233168" y="89916"/>
                    <a:pt x="2227707" y="86233"/>
                  </a:cubicBezTo>
                  <a:cubicBezTo>
                    <a:pt x="2221865" y="82169"/>
                    <a:pt x="2215007" y="80137"/>
                    <a:pt x="2208022" y="80518"/>
                  </a:cubicBezTo>
                  <a:cubicBezTo>
                    <a:pt x="2198878" y="80391"/>
                    <a:pt x="2189861" y="83439"/>
                    <a:pt x="2182495" y="89281"/>
                  </a:cubicBezTo>
                  <a:cubicBezTo>
                    <a:pt x="2174748" y="94996"/>
                    <a:pt x="2168906" y="103124"/>
                    <a:pt x="2165604" y="112395"/>
                  </a:cubicBezTo>
                  <a:cubicBezTo>
                    <a:pt x="2161159" y="128524"/>
                    <a:pt x="2159381" y="145415"/>
                    <a:pt x="2160270" y="162179"/>
                  </a:cubicBezTo>
                  <a:lnTo>
                    <a:pt x="2160270" y="224409"/>
                  </a:lnTo>
                  <a:lnTo>
                    <a:pt x="2141347" y="224409"/>
                  </a:lnTo>
                  <a:lnTo>
                    <a:pt x="2141347" y="143129"/>
                  </a:lnTo>
                  <a:cubicBezTo>
                    <a:pt x="2141855" y="130048"/>
                    <a:pt x="2140839" y="116967"/>
                    <a:pt x="2138045" y="104267"/>
                  </a:cubicBezTo>
                  <a:cubicBezTo>
                    <a:pt x="2135886" y="97536"/>
                    <a:pt x="2131822" y="91694"/>
                    <a:pt x="2126361" y="87630"/>
                  </a:cubicBezTo>
                  <a:cubicBezTo>
                    <a:pt x="2120392" y="83566"/>
                    <a:pt x="2113534" y="81407"/>
                    <a:pt x="2106422" y="81661"/>
                  </a:cubicBezTo>
                  <a:cubicBezTo>
                    <a:pt x="2097405" y="81661"/>
                    <a:pt x="2088642" y="84582"/>
                    <a:pt x="2081403" y="90170"/>
                  </a:cubicBezTo>
                  <a:cubicBezTo>
                    <a:pt x="2073656" y="95885"/>
                    <a:pt x="2067687" y="103759"/>
                    <a:pt x="2064258" y="113030"/>
                  </a:cubicBezTo>
                  <a:cubicBezTo>
                    <a:pt x="2059940" y="127381"/>
                    <a:pt x="2058035" y="142367"/>
                    <a:pt x="2058670" y="157353"/>
                  </a:cubicBezTo>
                  <a:lnTo>
                    <a:pt x="2058670" y="224663"/>
                  </a:lnTo>
                  <a:lnTo>
                    <a:pt x="2039493" y="224663"/>
                  </a:lnTo>
                  <a:lnTo>
                    <a:pt x="2039747" y="64770"/>
                  </a:lnTo>
                  <a:lnTo>
                    <a:pt x="2058924" y="64770"/>
                  </a:lnTo>
                  <a:lnTo>
                    <a:pt x="2058924" y="92075"/>
                  </a:lnTo>
                  <a:cubicBezTo>
                    <a:pt x="2064385" y="83439"/>
                    <a:pt x="2071497" y="75819"/>
                    <a:pt x="2079498" y="69850"/>
                  </a:cubicBezTo>
                  <a:cubicBezTo>
                    <a:pt x="2088769" y="63881"/>
                    <a:pt x="2099310" y="60706"/>
                    <a:pt x="2110232" y="60579"/>
                  </a:cubicBezTo>
                  <a:close/>
                  <a:moveTo>
                    <a:pt x="790702" y="60706"/>
                  </a:moveTo>
                  <a:cubicBezTo>
                    <a:pt x="797814" y="60706"/>
                    <a:pt x="804799" y="62230"/>
                    <a:pt x="811276" y="65151"/>
                  </a:cubicBezTo>
                  <a:cubicBezTo>
                    <a:pt x="817372" y="67818"/>
                    <a:pt x="822833" y="71882"/>
                    <a:pt x="827151" y="77089"/>
                  </a:cubicBezTo>
                  <a:cubicBezTo>
                    <a:pt x="831977" y="83566"/>
                    <a:pt x="835660" y="90932"/>
                    <a:pt x="837946" y="98806"/>
                  </a:cubicBezTo>
                  <a:cubicBezTo>
                    <a:pt x="843280" y="87376"/>
                    <a:pt x="851408" y="77597"/>
                    <a:pt x="861314" y="70358"/>
                  </a:cubicBezTo>
                  <a:cubicBezTo>
                    <a:pt x="870585" y="64008"/>
                    <a:pt x="881253" y="60579"/>
                    <a:pt x="892302" y="60706"/>
                  </a:cubicBezTo>
                  <a:cubicBezTo>
                    <a:pt x="901954" y="60579"/>
                    <a:pt x="911479" y="63373"/>
                    <a:pt x="919734" y="68961"/>
                  </a:cubicBezTo>
                  <a:cubicBezTo>
                    <a:pt x="927608" y="74676"/>
                    <a:pt x="933704" y="82804"/>
                    <a:pt x="937260" y="92075"/>
                  </a:cubicBezTo>
                  <a:cubicBezTo>
                    <a:pt x="941578" y="106553"/>
                    <a:pt x="943483" y="121666"/>
                    <a:pt x="942848" y="136906"/>
                  </a:cubicBezTo>
                  <a:lnTo>
                    <a:pt x="942848" y="223647"/>
                  </a:lnTo>
                  <a:lnTo>
                    <a:pt x="923544" y="223647"/>
                  </a:lnTo>
                  <a:lnTo>
                    <a:pt x="923544" y="136906"/>
                  </a:lnTo>
                  <a:cubicBezTo>
                    <a:pt x="924179" y="125095"/>
                    <a:pt x="923036" y="113157"/>
                    <a:pt x="919988" y="101727"/>
                  </a:cubicBezTo>
                  <a:cubicBezTo>
                    <a:pt x="917702" y="95377"/>
                    <a:pt x="913638" y="89916"/>
                    <a:pt x="908304" y="86233"/>
                  </a:cubicBezTo>
                  <a:cubicBezTo>
                    <a:pt x="902462" y="82296"/>
                    <a:pt x="895604" y="80264"/>
                    <a:pt x="888619" y="80518"/>
                  </a:cubicBezTo>
                  <a:cubicBezTo>
                    <a:pt x="879475" y="80391"/>
                    <a:pt x="870458" y="83439"/>
                    <a:pt x="863092" y="89281"/>
                  </a:cubicBezTo>
                  <a:cubicBezTo>
                    <a:pt x="855345" y="94996"/>
                    <a:pt x="849503" y="103124"/>
                    <a:pt x="846201" y="112395"/>
                  </a:cubicBezTo>
                  <a:cubicBezTo>
                    <a:pt x="841629" y="128524"/>
                    <a:pt x="839851" y="145415"/>
                    <a:pt x="840867" y="162179"/>
                  </a:cubicBezTo>
                  <a:lnTo>
                    <a:pt x="840867" y="224409"/>
                  </a:lnTo>
                  <a:lnTo>
                    <a:pt x="821690" y="224409"/>
                  </a:lnTo>
                  <a:lnTo>
                    <a:pt x="821690" y="143129"/>
                  </a:lnTo>
                  <a:cubicBezTo>
                    <a:pt x="822325" y="130048"/>
                    <a:pt x="821182" y="116967"/>
                    <a:pt x="818134" y="104267"/>
                  </a:cubicBezTo>
                  <a:cubicBezTo>
                    <a:pt x="816102" y="97409"/>
                    <a:pt x="811911" y="91567"/>
                    <a:pt x="806450" y="87630"/>
                  </a:cubicBezTo>
                  <a:cubicBezTo>
                    <a:pt x="800481" y="83566"/>
                    <a:pt x="793623" y="81407"/>
                    <a:pt x="786511" y="81661"/>
                  </a:cubicBezTo>
                  <a:cubicBezTo>
                    <a:pt x="777621" y="81661"/>
                    <a:pt x="768858" y="84582"/>
                    <a:pt x="761619" y="90170"/>
                  </a:cubicBezTo>
                  <a:cubicBezTo>
                    <a:pt x="753872" y="95885"/>
                    <a:pt x="747903" y="103759"/>
                    <a:pt x="744474" y="113030"/>
                  </a:cubicBezTo>
                  <a:cubicBezTo>
                    <a:pt x="740156" y="127381"/>
                    <a:pt x="738251" y="142367"/>
                    <a:pt x="738886" y="157353"/>
                  </a:cubicBezTo>
                  <a:lnTo>
                    <a:pt x="738886" y="224663"/>
                  </a:lnTo>
                  <a:lnTo>
                    <a:pt x="719709" y="224663"/>
                  </a:lnTo>
                  <a:lnTo>
                    <a:pt x="720217" y="64643"/>
                  </a:lnTo>
                  <a:lnTo>
                    <a:pt x="739394" y="64643"/>
                  </a:lnTo>
                  <a:lnTo>
                    <a:pt x="739394" y="92075"/>
                  </a:lnTo>
                  <a:cubicBezTo>
                    <a:pt x="744855" y="83439"/>
                    <a:pt x="751967" y="75819"/>
                    <a:pt x="759968" y="69850"/>
                  </a:cubicBezTo>
                  <a:cubicBezTo>
                    <a:pt x="769239" y="63754"/>
                    <a:pt x="779780" y="60579"/>
                    <a:pt x="790702" y="60579"/>
                  </a:cubicBezTo>
                  <a:close/>
                  <a:moveTo>
                    <a:pt x="1251331" y="60198"/>
                  </a:moveTo>
                  <a:cubicBezTo>
                    <a:pt x="1261872" y="59944"/>
                    <a:pt x="1272286" y="63119"/>
                    <a:pt x="1281049" y="69215"/>
                  </a:cubicBezTo>
                  <a:cubicBezTo>
                    <a:pt x="1289685" y="75311"/>
                    <a:pt x="1296416" y="83947"/>
                    <a:pt x="1300226" y="94107"/>
                  </a:cubicBezTo>
                  <a:cubicBezTo>
                    <a:pt x="1304925" y="109474"/>
                    <a:pt x="1307084" y="125730"/>
                    <a:pt x="1306322" y="141986"/>
                  </a:cubicBezTo>
                  <a:lnTo>
                    <a:pt x="1306322" y="223647"/>
                  </a:lnTo>
                  <a:lnTo>
                    <a:pt x="1287145" y="223647"/>
                  </a:lnTo>
                  <a:lnTo>
                    <a:pt x="1287145" y="148844"/>
                  </a:lnTo>
                  <a:cubicBezTo>
                    <a:pt x="1287526" y="136652"/>
                    <a:pt x="1286891" y="124333"/>
                    <a:pt x="1284986" y="112268"/>
                  </a:cubicBezTo>
                  <a:cubicBezTo>
                    <a:pt x="1283589" y="102616"/>
                    <a:pt x="1279017" y="93726"/>
                    <a:pt x="1272159" y="87376"/>
                  </a:cubicBezTo>
                  <a:cubicBezTo>
                    <a:pt x="1265047" y="81788"/>
                    <a:pt x="1256411" y="78994"/>
                    <a:pt x="1247521" y="79375"/>
                  </a:cubicBezTo>
                  <a:cubicBezTo>
                    <a:pt x="1235964" y="79248"/>
                    <a:pt x="1224788" y="83693"/>
                    <a:pt x="1216152" y="91821"/>
                  </a:cubicBezTo>
                  <a:cubicBezTo>
                    <a:pt x="1207262" y="99441"/>
                    <a:pt x="1200912" y="110109"/>
                    <a:pt x="1198118" y="121920"/>
                  </a:cubicBezTo>
                  <a:cubicBezTo>
                    <a:pt x="1195832" y="136271"/>
                    <a:pt x="1194816" y="150749"/>
                    <a:pt x="1195324" y="165227"/>
                  </a:cubicBezTo>
                  <a:lnTo>
                    <a:pt x="1195324" y="223520"/>
                  </a:lnTo>
                  <a:lnTo>
                    <a:pt x="1176147" y="223520"/>
                  </a:lnTo>
                  <a:lnTo>
                    <a:pt x="1176147" y="64643"/>
                  </a:lnTo>
                  <a:lnTo>
                    <a:pt x="1195324" y="64643"/>
                  </a:lnTo>
                  <a:lnTo>
                    <a:pt x="1195324" y="93091"/>
                  </a:lnTo>
                  <a:cubicBezTo>
                    <a:pt x="1202055" y="82931"/>
                    <a:pt x="1210818" y="74422"/>
                    <a:pt x="1220851" y="68199"/>
                  </a:cubicBezTo>
                  <a:cubicBezTo>
                    <a:pt x="1230249" y="62865"/>
                    <a:pt x="1240663" y="60198"/>
                    <a:pt x="1251331" y="60198"/>
                  </a:cubicBezTo>
                  <a:close/>
                  <a:moveTo>
                    <a:pt x="1474216" y="59690"/>
                  </a:moveTo>
                  <a:cubicBezTo>
                    <a:pt x="1485773" y="59563"/>
                    <a:pt x="1497203" y="62357"/>
                    <a:pt x="1507490" y="67945"/>
                  </a:cubicBezTo>
                  <a:cubicBezTo>
                    <a:pt x="1517904" y="74041"/>
                    <a:pt x="1526794" y="82550"/>
                    <a:pt x="1533525" y="92837"/>
                  </a:cubicBezTo>
                  <a:lnTo>
                    <a:pt x="1533525" y="64643"/>
                  </a:lnTo>
                  <a:lnTo>
                    <a:pt x="1552702" y="64643"/>
                  </a:lnTo>
                  <a:lnTo>
                    <a:pt x="1552702" y="223520"/>
                  </a:lnTo>
                  <a:lnTo>
                    <a:pt x="1533779" y="223520"/>
                  </a:lnTo>
                  <a:lnTo>
                    <a:pt x="1533779" y="196215"/>
                  </a:lnTo>
                  <a:cubicBezTo>
                    <a:pt x="1526540" y="205994"/>
                    <a:pt x="1517269" y="213995"/>
                    <a:pt x="1506855" y="219583"/>
                  </a:cubicBezTo>
                  <a:cubicBezTo>
                    <a:pt x="1496568" y="225044"/>
                    <a:pt x="1485265" y="227838"/>
                    <a:pt x="1473835" y="227584"/>
                  </a:cubicBezTo>
                  <a:cubicBezTo>
                    <a:pt x="1453261" y="227711"/>
                    <a:pt x="1433703" y="218694"/>
                    <a:pt x="1419733" y="202692"/>
                  </a:cubicBezTo>
                  <a:cubicBezTo>
                    <a:pt x="1404620" y="187071"/>
                    <a:pt x="1396111" y="165608"/>
                    <a:pt x="1396365" y="143129"/>
                  </a:cubicBezTo>
                  <a:cubicBezTo>
                    <a:pt x="1396238" y="121031"/>
                    <a:pt x="1404620" y="99822"/>
                    <a:pt x="1419733" y="84582"/>
                  </a:cubicBezTo>
                  <a:cubicBezTo>
                    <a:pt x="1433830" y="68453"/>
                    <a:pt x="1453642" y="59436"/>
                    <a:pt x="1474343" y="59690"/>
                  </a:cubicBezTo>
                  <a:close/>
                  <a:moveTo>
                    <a:pt x="1055243" y="59690"/>
                  </a:moveTo>
                  <a:cubicBezTo>
                    <a:pt x="1066800" y="59563"/>
                    <a:pt x="1078230" y="62357"/>
                    <a:pt x="1088517" y="67945"/>
                  </a:cubicBezTo>
                  <a:cubicBezTo>
                    <a:pt x="1098931" y="74041"/>
                    <a:pt x="1107821" y="82550"/>
                    <a:pt x="1114552" y="92837"/>
                  </a:cubicBezTo>
                  <a:lnTo>
                    <a:pt x="1114552" y="64643"/>
                  </a:lnTo>
                  <a:lnTo>
                    <a:pt x="1133729" y="64643"/>
                  </a:lnTo>
                  <a:lnTo>
                    <a:pt x="1133729" y="223520"/>
                  </a:lnTo>
                  <a:lnTo>
                    <a:pt x="1114806" y="223520"/>
                  </a:lnTo>
                  <a:lnTo>
                    <a:pt x="1114806" y="196215"/>
                  </a:lnTo>
                  <a:cubicBezTo>
                    <a:pt x="1107567" y="205994"/>
                    <a:pt x="1098296" y="213995"/>
                    <a:pt x="1087882" y="219583"/>
                  </a:cubicBezTo>
                  <a:cubicBezTo>
                    <a:pt x="1077595" y="225044"/>
                    <a:pt x="1066292" y="227838"/>
                    <a:pt x="1054862" y="227584"/>
                  </a:cubicBezTo>
                  <a:cubicBezTo>
                    <a:pt x="1034288" y="227711"/>
                    <a:pt x="1014730" y="218694"/>
                    <a:pt x="1000760" y="202692"/>
                  </a:cubicBezTo>
                  <a:cubicBezTo>
                    <a:pt x="985647" y="187071"/>
                    <a:pt x="977138" y="165608"/>
                    <a:pt x="977392" y="143129"/>
                  </a:cubicBezTo>
                  <a:cubicBezTo>
                    <a:pt x="977265" y="121031"/>
                    <a:pt x="985774" y="99822"/>
                    <a:pt x="1000760" y="84582"/>
                  </a:cubicBezTo>
                  <a:cubicBezTo>
                    <a:pt x="1014857" y="68453"/>
                    <a:pt x="1034669" y="59436"/>
                    <a:pt x="1055370" y="59690"/>
                  </a:cubicBezTo>
                  <a:close/>
                  <a:moveTo>
                    <a:pt x="120269" y="4064"/>
                  </a:moveTo>
                  <a:lnTo>
                    <a:pt x="139446" y="4064"/>
                  </a:lnTo>
                  <a:lnTo>
                    <a:pt x="139446" y="224282"/>
                  </a:lnTo>
                  <a:lnTo>
                    <a:pt x="120269" y="224282"/>
                  </a:lnTo>
                  <a:close/>
                  <a:moveTo>
                    <a:pt x="364744" y="3175"/>
                  </a:moveTo>
                  <a:lnTo>
                    <a:pt x="383921" y="4191"/>
                  </a:lnTo>
                  <a:lnTo>
                    <a:pt x="383921" y="224282"/>
                  </a:lnTo>
                  <a:lnTo>
                    <a:pt x="364998" y="224282"/>
                  </a:lnTo>
                  <a:lnTo>
                    <a:pt x="364998" y="196850"/>
                  </a:lnTo>
                  <a:cubicBezTo>
                    <a:pt x="357759" y="206629"/>
                    <a:pt x="348488" y="214630"/>
                    <a:pt x="338074" y="220218"/>
                  </a:cubicBezTo>
                  <a:cubicBezTo>
                    <a:pt x="327787" y="225679"/>
                    <a:pt x="316484" y="228473"/>
                    <a:pt x="305054" y="228219"/>
                  </a:cubicBezTo>
                  <a:cubicBezTo>
                    <a:pt x="284480" y="228346"/>
                    <a:pt x="264922" y="219329"/>
                    <a:pt x="250952" y="203327"/>
                  </a:cubicBezTo>
                  <a:cubicBezTo>
                    <a:pt x="235839" y="187706"/>
                    <a:pt x="227330" y="166243"/>
                    <a:pt x="227584" y="143764"/>
                  </a:cubicBezTo>
                  <a:cubicBezTo>
                    <a:pt x="227457" y="121666"/>
                    <a:pt x="235966" y="100457"/>
                    <a:pt x="250952" y="85217"/>
                  </a:cubicBezTo>
                  <a:cubicBezTo>
                    <a:pt x="265049" y="69088"/>
                    <a:pt x="284861" y="60071"/>
                    <a:pt x="305562" y="60325"/>
                  </a:cubicBezTo>
                  <a:cubicBezTo>
                    <a:pt x="317119" y="60198"/>
                    <a:pt x="328549" y="62992"/>
                    <a:pt x="338836" y="68580"/>
                  </a:cubicBezTo>
                  <a:cubicBezTo>
                    <a:pt x="349250" y="74676"/>
                    <a:pt x="358140" y="83185"/>
                    <a:pt x="364871" y="93472"/>
                  </a:cubicBezTo>
                  <a:close/>
                  <a:moveTo>
                    <a:pt x="1354201" y="127"/>
                  </a:moveTo>
                  <a:cubicBezTo>
                    <a:pt x="1358519" y="0"/>
                    <a:pt x="1362583" y="1778"/>
                    <a:pt x="1365504" y="5080"/>
                  </a:cubicBezTo>
                  <a:cubicBezTo>
                    <a:pt x="1368552" y="8255"/>
                    <a:pt x="1370203" y="12573"/>
                    <a:pt x="1370203" y="17018"/>
                  </a:cubicBezTo>
                  <a:cubicBezTo>
                    <a:pt x="1370203" y="21463"/>
                    <a:pt x="1368552" y="25654"/>
                    <a:pt x="1365504" y="28702"/>
                  </a:cubicBezTo>
                  <a:cubicBezTo>
                    <a:pt x="1362583" y="31877"/>
                    <a:pt x="1358519" y="33782"/>
                    <a:pt x="1354201" y="33655"/>
                  </a:cubicBezTo>
                  <a:cubicBezTo>
                    <a:pt x="1349883" y="33528"/>
                    <a:pt x="1346073" y="31877"/>
                    <a:pt x="1343152" y="28702"/>
                  </a:cubicBezTo>
                  <a:cubicBezTo>
                    <a:pt x="1340231" y="25527"/>
                    <a:pt x="1338453" y="21463"/>
                    <a:pt x="1338453" y="17018"/>
                  </a:cubicBezTo>
                  <a:cubicBezTo>
                    <a:pt x="1338453" y="12573"/>
                    <a:pt x="1340104" y="8255"/>
                    <a:pt x="1343152" y="5080"/>
                  </a:cubicBezTo>
                  <a:cubicBezTo>
                    <a:pt x="1345946" y="1778"/>
                    <a:pt x="1350010" y="0"/>
                    <a:pt x="1354201" y="127"/>
                  </a:cubicBezTo>
                  <a:close/>
                  <a:moveTo>
                    <a:pt x="186182" y="127"/>
                  </a:moveTo>
                  <a:cubicBezTo>
                    <a:pt x="190500" y="0"/>
                    <a:pt x="194564" y="1778"/>
                    <a:pt x="197485" y="5080"/>
                  </a:cubicBezTo>
                  <a:cubicBezTo>
                    <a:pt x="200533" y="8255"/>
                    <a:pt x="202184" y="12573"/>
                    <a:pt x="202184" y="17018"/>
                  </a:cubicBezTo>
                  <a:cubicBezTo>
                    <a:pt x="202184" y="21463"/>
                    <a:pt x="200533" y="25654"/>
                    <a:pt x="197485" y="28702"/>
                  </a:cubicBezTo>
                  <a:cubicBezTo>
                    <a:pt x="194564" y="31877"/>
                    <a:pt x="190500" y="33782"/>
                    <a:pt x="186182" y="33655"/>
                  </a:cubicBezTo>
                  <a:cubicBezTo>
                    <a:pt x="181864" y="33528"/>
                    <a:pt x="178054" y="31877"/>
                    <a:pt x="175133" y="28702"/>
                  </a:cubicBezTo>
                  <a:cubicBezTo>
                    <a:pt x="172212" y="25527"/>
                    <a:pt x="170434" y="21463"/>
                    <a:pt x="170434" y="17018"/>
                  </a:cubicBezTo>
                  <a:cubicBezTo>
                    <a:pt x="170434" y="12573"/>
                    <a:pt x="172085" y="8255"/>
                    <a:pt x="175133" y="5080"/>
                  </a:cubicBezTo>
                  <a:cubicBezTo>
                    <a:pt x="177927" y="1778"/>
                    <a:pt x="181991" y="0"/>
                    <a:pt x="186182" y="127"/>
                  </a:cubicBezTo>
                  <a:close/>
                </a:path>
              </a:pathLst>
            </a:custGeom>
            <a:solidFill>
              <a:srgbClr val="000000"/>
            </a:solidFill>
          </p:spPr>
        </p:sp>
      </p:grpSp>
      <p:grpSp>
        <p:nvGrpSpPr>
          <p:cNvPr id="4" name="Group 4"/>
          <p:cNvGrpSpPr/>
          <p:nvPr/>
        </p:nvGrpSpPr>
        <p:grpSpPr>
          <a:xfrm>
            <a:off x="0" y="5064596"/>
            <a:ext cx="2660700" cy="1793400"/>
            <a:chOff x="0" y="0"/>
            <a:chExt cx="5321400" cy="3586800"/>
          </a:xfrm>
        </p:grpSpPr>
        <p:sp>
          <p:nvSpPr>
            <p:cNvPr id="5" name="Freeform 5"/>
            <p:cNvSpPr/>
            <p:nvPr/>
          </p:nvSpPr>
          <p:spPr>
            <a:xfrm>
              <a:off x="0" y="0"/>
              <a:ext cx="5321427" cy="3586861"/>
            </a:xfrm>
            <a:custGeom>
              <a:avLst/>
              <a:gdLst/>
              <a:ahLst/>
              <a:cxnLst/>
              <a:rect l="l" t="t" r="r" b="b"/>
              <a:pathLst>
                <a:path w="5321427" h="3586861">
                  <a:moveTo>
                    <a:pt x="0" y="3586861"/>
                  </a:moveTo>
                  <a:lnTo>
                    <a:pt x="0" y="0"/>
                  </a:lnTo>
                  <a:lnTo>
                    <a:pt x="5321427" y="3586861"/>
                  </a:lnTo>
                  <a:close/>
                </a:path>
              </a:pathLst>
            </a:custGeom>
            <a:solidFill>
              <a:srgbClr val="353535"/>
            </a:solidFill>
          </p:spPr>
        </p:sp>
      </p:grpSp>
      <p:sp>
        <p:nvSpPr>
          <p:cNvPr id="6" name="TextBox 6"/>
          <p:cNvSpPr txBox="1"/>
          <p:nvPr/>
        </p:nvSpPr>
        <p:spPr>
          <a:xfrm>
            <a:off x="5752328" y="390525"/>
            <a:ext cx="3978010" cy="553741"/>
          </a:xfrm>
          <a:prstGeom prst="rect">
            <a:avLst/>
          </a:prstGeom>
        </p:spPr>
        <p:txBody>
          <a:bodyPr lIns="0" tIns="0" rIns="0" bIns="0" rtlCol="0" anchor="t">
            <a:spAutoFit/>
          </a:bodyPr>
          <a:lstStyle/>
          <a:p>
            <a:pPr>
              <a:lnSpc>
                <a:spcPts val="4575"/>
              </a:lnSpc>
            </a:pPr>
            <a:r>
              <a:rPr lang="en-US" sz="3813">
                <a:solidFill>
                  <a:srgbClr val="000000"/>
                </a:solidFill>
                <a:latin typeface="Roboto Bold"/>
              </a:rPr>
              <a:t>Literature Survey:</a:t>
            </a:r>
          </a:p>
        </p:txBody>
      </p:sp>
      <p:graphicFrame>
        <p:nvGraphicFramePr>
          <p:cNvPr id="7" name="Table 7"/>
          <p:cNvGraphicFramePr>
            <a:graphicFrameLocks noGrp="1"/>
          </p:cNvGraphicFramePr>
          <p:nvPr>
            <p:extLst>
              <p:ext uri="{D42A27DB-BD31-4B8C-83A1-F6EECF244321}">
                <p14:modId xmlns:p14="http://schemas.microsoft.com/office/powerpoint/2010/main" val="4263005129"/>
              </p:ext>
            </p:extLst>
          </p:nvPr>
        </p:nvGraphicFramePr>
        <p:xfrm>
          <a:off x="438727" y="996899"/>
          <a:ext cx="11314545" cy="5861101"/>
        </p:xfrm>
        <a:graphic>
          <a:graphicData uri="http://schemas.openxmlformats.org/drawingml/2006/table">
            <a:tbl>
              <a:tblPr/>
              <a:tblGrid>
                <a:gridCol w="1233170">
                  <a:extLst>
                    <a:ext uri="{9D8B030D-6E8A-4147-A177-3AD203B41FA5}">
                      <a16:colId xmlns:a16="http://schemas.microsoft.com/office/drawing/2014/main" val="20000"/>
                    </a:ext>
                  </a:extLst>
                </a:gridCol>
                <a:gridCol w="4461411">
                  <a:extLst>
                    <a:ext uri="{9D8B030D-6E8A-4147-A177-3AD203B41FA5}">
                      <a16:colId xmlns:a16="http://schemas.microsoft.com/office/drawing/2014/main" val="20001"/>
                    </a:ext>
                  </a:extLst>
                </a:gridCol>
                <a:gridCol w="2524382">
                  <a:extLst>
                    <a:ext uri="{9D8B030D-6E8A-4147-A177-3AD203B41FA5}">
                      <a16:colId xmlns:a16="http://schemas.microsoft.com/office/drawing/2014/main" val="20002"/>
                    </a:ext>
                  </a:extLst>
                </a:gridCol>
                <a:gridCol w="3095582">
                  <a:extLst>
                    <a:ext uri="{9D8B030D-6E8A-4147-A177-3AD203B41FA5}">
                      <a16:colId xmlns:a16="http://schemas.microsoft.com/office/drawing/2014/main" val="20003"/>
                    </a:ext>
                  </a:extLst>
                </a:gridCol>
              </a:tblGrid>
              <a:tr h="695927">
                <a:tc>
                  <a:txBody>
                    <a:bodyPr/>
                    <a:lstStyle/>
                    <a:p>
                      <a:pPr algn="l">
                        <a:lnSpc>
                          <a:spcPts val="4320"/>
                        </a:lnSpc>
                        <a:defRPr/>
                      </a:pPr>
                      <a:r>
                        <a:rPr lang="en-US" sz="2400" dirty="0">
                          <a:solidFill>
                            <a:srgbClr val="0D0D0D"/>
                          </a:solidFill>
                          <a:latin typeface="Roboto"/>
                        </a:rPr>
                        <a:t>Year</a:t>
                      </a:r>
                      <a:endParaRPr lang="en-US" sz="700" dirty="0"/>
                    </a:p>
                  </a:txBody>
                  <a:tcPr marL="60960" marR="60960" marT="60960" marB="6096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00"/>
                    </a:solidFill>
                  </a:tcPr>
                </a:tc>
                <a:tc>
                  <a:txBody>
                    <a:bodyPr/>
                    <a:lstStyle/>
                    <a:p>
                      <a:pPr algn="l">
                        <a:lnSpc>
                          <a:spcPts val="4679"/>
                        </a:lnSpc>
                        <a:defRPr/>
                      </a:pPr>
                      <a:r>
                        <a:rPr lang="en-US" sz="2600">
                          <a:solidFill>
                            <a:srgbClr val="0D0D0D"/>
                          </a:solidFill>
                          <a:latin typeface="Roboto"/>
                        </a:rPr>
                        <a:t>         Title</a:t>
                      </a:r>
                      <a:endParaRPr lang="en-US" sz="700"/>
                    </a:p>
                  </a:txBody>
                  <a:tcPr marL="60960" marR="60960" marT="60960" marB="6096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00"/>
                    </a:solidFill>
                  </a:tcPr>
                </a:tc>
                <a:tc>
                  <a:txBody>
                    <a:bodyPr/>
                    <a:lstStyle/>
                    <a:p>
                      <a:pPr algn="l">
                        <a:lnSpc>
                          <a:spcPts val="4320"/>
                        </a:lnSpc>
                        <a:defRPr/>
                      </a:pPr>
                      <a:r>
                        <a:rPr lang="en-US" sz="2400">
                          <a:solidFill>
                            <a:srgbClr val="0D0D0D"/>
                          </a:solidFill>
                          <a:latin typeface="Roboto"/>
                        </a:rPr>
                        <a:t>Algorithm/ Techniques</a:t>
                      </a:r>
                      <a:endParaRPr lang="en-US" sz="700"/>
                    </a:p>
                  </a:txBody>
                  <a:tcPr marL="60960" marR="60960" marT="60960" marB="6096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00"/>
                    </a:solidFill>
                  </a:tcPr>
                </a:tc>
                <a:tc>
                  <a:txBody>
                    <a:bodyPr/>
                    <a:lstStyle/>
                    <a:p>
                      <a:pPr algn="ctr">
                        <a:lnSpc>
                          <a:spcPts val="4320"/>
                        </a:lnSpc>
                        <a:defRPr/>
                      </a:pPr>
                      <a:r>
                        <a:rPr lang="en-US" sz="2900" dirty="0">
                          <a:solidFill>
                            <a:srgbClr val="0D0D0D"/>
                          </a:solidFill>
                          <a:latin typeface="Roboto"/>
                        </a:rPr>
                        <a:t>Journal</a:t>
                      </a:r>
                      <a:endParaRPr lang="en-US" sz="2900" dirty="0"/>
                    </a:p>
                  </a:txBody>
                  <a:tcPr marL="60960" marR="60960" marT="60960" marB="6096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10000"/>
                  </a:ext>
                </a:extLst>
              </a:tr>
              <a:tr h="0">
                <a:tc>
                  <a:txBody>
                    <a:bodyPr/>
                    <a:lstStyle/>
                    <a:p>
                      <a:pPr algn="ctr">
                        <a:lnSpc>
                          <a:spcPts val="3240"/>
                        </a:lnSpc>
                        <a:defRPr/>
                      </a:pPr>
                      <a:r>
                        <a:rPr lang="en-US" sz="1800" dirty="0">
                          <a:solidFill>
                            <a:srgbClr val="000000"/>
                          </a:solidFill>
                          <a:latin typeface="Roboto"/>
                        </a:rPr>
                        <a:t>2017</a:t>
                      </a:r>
                      <a:endParaRPr lang="en-US" sz="700" dirty="0"/>
                    </a:p>
                  </a:txBody>
                  <a:tcPr marL="60960" marR="60960" marT="60960" marB="6096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CB"/>
                    </a:solidFill>
                  </a:tcPr>
                </a:tc>
                <a:tc>
                  <a:txBody>
                    <a:bodyPr/>
                    <a:lstStyle/>
                    <a:p>
                      <a:pPr marL="0" marR="0" lvl="0" indent="0" algn="l" defTabSz="914400" rtl="0" eaLnBrk="1" fontAlgn="auto" latinLnBrk="0" hangingPunct="1">
                        <a:lnSpc>
                          <a:spcPts val="3240"/>
                        </a:lnSpc>
                        <a:spcBef>
                          <a:spcPts val="0"/>
                        </a:spcBef>
                        <a:spcAft>
                          <a:spcPts val="0"/>
                        </a:spcAft>
                        <a:buClrTx/>
                        <a:buSzTx/>
                        <a:buFontTx/>
                        <a:buNone/>
                        <a:tabLst/>
                        <a:defRPr/>
                      </a:pPr>
                      <a:r>
                        <a:rPr lang="en-US" sz="1800" dirty="0">
                          <a:solidFill>
                            <a:srgbClr val="000000"/>
                          </a:solidFill>
                          <a:latin typeface="Roboto"/>
                        </a:rPr>
                        <a:t>Malaria Parasite Detection From Peripheral Blood Smear Images Using Deep Belief Networks</a:t>
                      </a:r>
                      <a:endParaRPr lang="en-US" sz="1800" dirty="0"/>
                    </a:p>
                  </a:txBody>
                  <a:tcPr marL="60960" marR="60960" marT="60960" marB="6096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CB"/>
                    </a:solidFill>
                  </a:tcPr>
                </a:tc>
                <a:tc>
                  <a:txBody>
                    <a:bodyPr/>
                    <a:lstStyle/>
                    <a:p>
                      <a:pPr algn="ctr">
                        <a:lnSpc>
                          <a:spcPts val="3240"/>
                        </a:lnSpc>
                        <a:defRPr/>
                      </a:pPr>
                      <a:r>
                        <a:rPr lang="en-US" sz="1800" dirty="0">
                          <a:solidFill>
                            <a:srgbClr val="000000"/>
                          </a:solidFill>
                          <a:latin typeface="Roboto"/>
                        </a:rPr>
                        <a:t>DBN</a:t>
                      </a:r>
                      <a:endParaRPr lang="en-US" sz="700" dirty="0"/>
                    </a:p>
                  </a:txBody>
                  <a:tcPr marL="60960" marR="60960" marT="60960" marB="6096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CB"/>
                    </a:solidFill>
                  </a:tcPr>
                </a:tc>
                <a:tc>
                  <a:txBody>
                    <a:bodyPr/>
                    <a:lstStyle/>
                    <a:p>
                      <a:pPr algn="ctr">
                        <a:lnSpc>
                          <a:spcPts val="3240"/>
                        </a:lnSpc>
                        <a:defRPr/>
                      </a:pPr>
                      <a:r>
                        <a:rPr lang="en-US" sz="2100" dirty="0"/>
                        <a:t>IEEE Access</a:t>
                      </a:r>
                      <a:endParaRPr lang="en-US" sz="1900" dirty="0"/>
                    </a:p>
                  </a:txBody>
                  <a:tcPr marL="60960" marR="60960" marT="60960" marB="6096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CB"/>
                    </a:solidFill>
                  </a:tcPr>
                </a:tc>
                <a:extLst>
                  <a:ext uri="{0D108BD9-81ED-4DB2-BD59-A6C34878D82A}">
                    <a16:rowId xmlns:a16="http://schemas.microsoft.com/office/drawing/2014/main" val="10001"/>
                  </a:ext>
                </a:extLst>
              </a:tr>
              <a:tr h="1030679">
                <a:tc>
                  <a:txBody>
                    <a:bodyPr/>
                    <a:lstStyle/>
                    <a:p>
                      <a:pPr algn="ctr">
                        <a:lnSpc>
                          <a:spcPts val="3240"/>
                        </a:lnSpc>
                        <a:defRPr/>
                      </a:pPr>
                      <a:r>
                        <a:rPr lang="en-US" sz="1800" dirty="0">
                          <a:solidFill>
                            <a:srgbClr val="000000"/>
                          </a:solidFill>
                          <a:latin typeface="Roboto"/>
                        </a:rPr>
                        <a:t>2020</a:t>
                      </a:r>
                      <a:endParaRPr lang="en-US" sz="700" dirty="0"/>
                    </a:p>
                  </a:txBody>
                  <a:tcPr marL="60960" marR="60960" marT="60960" marB="6096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E7"/>
                    </a:solidFill>
                  </a:tcPr>
                </a:tc>
                <a:tc>
                  <a:txBody>
                    <a:bodyPr/>
                    <a:lstStyle/>
                    <a:p>
                      <a:pPr algn="l">
                        <a:lnSpc>
                          <a:spcPts val="3240"/>
                        </a:lnSpc>
                        <a:defRPr/>
                      </a:pPr>
                      <a:r>
                        <a:rPr lang="en-US" sz="1800" dirty="0">
                          <a:solidFill>
                            <a:srgbClr val="000000"/>
                          </a:solidFill>
                          <a:latin typeface="Roboto"/>
                        </a:rPr>
                        <a:t>Automated Complete Blood Cell Count and Malaria Detection Using CNN </a:t>
                      </a:r>
                      <a:endParaRPr lang="en-US" sz="1800" dirty="0"/>
                    </a:p>
                  </a:txBody>
                  <a:tcPr marL="60960" marR="60960" marT="60960" marB="6096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E7"/>
                    </a:solidFill>
                  </a:tcPr>
                </a:tc>
                <a:tc>
                  <a:txBody>
                    <a:bodyPr/>
                    <a:lstStyle/>
                    <a:p>
                      <a:pPr algn="ctr">
                        <a:lnSpc>
                          <a:spcPts val="3240"/>
                        </a:lnSpc>
                        <a:defRPr/>
                      </a:pPr>
                      <a:r>
                        <a:rPr lang="en-US" sz="1800" dirty="0">
                          <a:solidFill>
                            <a:srgbClr val="000000"/>
                          </a:solidFill>
                          <a:latin typeface="Roboto"/>
                        </a:rPr>
                        <a:t>CNN</a:t>
                      </a:r>
                      <a:endParaRPr lang="en-US" sz="700" dirty="0"/>
                    </a:p>
                  </a:txBody>
                  <a:tcPr marL="60960" marR="60960" marT="60960" marB="6096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E7"/>
                    </a:solidFill>
                  </a:tcPr>
                </a:tc>
                <a:tc>
                  <a:txBody>
                    <a:bodyPr/>
                    <a:lstStyle/>
                    <a:p>
                      <a:pPr algn="ctr">
                        <a:lnSpc>
                          <a:spcPts val="3240"/>
                        </a:lnSpc>
                        <a:defRPr/>
                      </a:pPr>
                      <a:r>
                        <a:rPr lang="en-US" sz="2100" dirty="0"/>
                        <a:t>IEEE Xplore</a:t>
                      </a:r>
                    </a:p>
                  </a:txBody>
                  <a:tcPr marL="60960" marR="60960" marT="60960" marB="6096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E7"/>
                    </a:solidFill>
                  </a:tcPr>
                </a:tc>
                <a:extLst>
                  <a:ext uri="{0D108BD9-81ED-4DB2-BD59-A6C34878D82A}">
                    <a16:rowId xmlns:a16="http://schemas.microsoft.com/office/drawing/2014/main" val="10002"/>
                  </a:ext>
                </a:extLst>
              </a:tr>
              <a:tr h="1075031">
                <a:tc>
                  <a:txBody>
                    <a:bodyPr/>
                    <a:lstStyle/>
                    <a:p>
                      <a:pPr algn="ctr">
                        <a:lnSpc>
                          <a:spcPts val="3240"/>
                        </a:lnSpc>
                        <a:defRPr/>
                      </a:pPr>
                      <a:r>
                        <a:rPr lang="en-US" sz="1800" dirty="0">
                          <a:solidFill>
                            <a:srgbClr val="000000"/>
                          </a:solidFill>
                          <a:latin typeface="Roboto"/>
                        </a:rPr>
                        <a:t>2020</a:t>
                      </a:r>
                      <a:endParaRPr lang="en-US" sz="700" dirty="0"/>
                    </a:p>
                  </a:txBody>
                  <a:tcPr marL="60960" marR="60960" marT="60960" marB="6096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E7"/>
                    </a:solidFill>
                  </a:tcPr>
                </a:tc>
                <a:tc>
                  <a:txBody>
                    <a:bodyPr/>
                    <a:lstStyle/>
                    <a:p>
                      <a:pPr algn="l">
                        <a:lnSpc>
                          <a:spcPts val="3240"/>
                        </a:lnSpc>
                        <a:defRPr/>
                      </a:pPr>
                      <a:r>
                        <a:rPr lang="en-US" sz="1800">
                          <a:solidFill>
                            <a:srgbClr val="000000"/>
                          </a:solidFill>
                          <a:latin typeface="Roboto"/>
                        </a:rPr>
                        <a:t>Unsupervised Deep Learning CAD Scheme for the Detection of Malaria in Blood Smear Microscopic Images</a:t>
                      </a:r>
                      <a:endParaRPr lang="en-US" sz="700"/>
                    </a:p>
                  </a:txBody>
                  <a:tcPr marL="60960" marR="60960" marT="60960" marB="6096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E7"/>
                    </a:solidFill>
                  </a:tcPr>
                </a:tc>
                <a:tc>
                  <a:txBody>
                    <a:bodyPr/>
                    <a:lstStyle/>
                    <a:p>
                      <a:pPr algn="just">
                        <a:lnSpc>
                          <a:spcPts val="3240"/>
                        </a:lnSpc>
                        <a:defRPr/>
                      </a:pPr>
                      <a:r>
                        <a:rPr lang="en-US" sz="1800" dirty="0">
                          <a:solidFill>
                            <a:srgbClr val="000000"/>
                          </a:solidFill>
                          <a:latin typeface="Roboto"/>
                        </a:rPr>
                        <a:t>Computer-aided diagnosis(CAD)/K-fold cross-validation</a:t>
                      </a:r>
                      <a:endParaRPr lang="en-US" sz="700" dirty="0"/>
                    </a:p>
                  </a:txBody>
                  <a:tcPr marL="60960" marR="60960" marT="60960" marB="6096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E7"/>
                    </a:solidFill>
                  </a:tcPr>
                </a:tc>
                <a:tc>
                  <a:txBody>
                    <a:bodyPr/>
                    <a:lstStyle/>
                    <a:p>
                      <a:pPr algn="ctr">
                        <a:lnSpc>
                          <a:spcPts val="3240"/>
                        </a:lnSpc>
                        <a:defRPr/>
                      </a:pPr>
                      <a:r>
                        <a:rPr lang="en-US" sz="2100" dirty="0"/>
                        <a:t>IEEE Access</a:t>
                      </a:r>
                    </a:p>
                  </a:txBody>
                  <a:tcPr marL="60960" marR="60960" marT="60960" marB="6096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E7"/>
                    </a:solidFill>
                  </a:tcPr>
                </a:tc>
                <a:extLst>
                  <a:ext uri="{0D108BD9-81ED-4DB2-BD59-A6C34878D82A}">
                    <a16:rowId xmlns:a16="http://schemas.microsoft.com/office/drawing/2014/main" val="10003"/>
                  </a:ext>
                </a:extLst>
              </a:tr>
              <a:tr h="1075031">
                <a:tc>
                  <a:txBody>
                    <a:bodyPr/>
                    <a:lstStyle/>
                    <a:p>
                      <a:pPr algn="ctr">
                        <a:lnSpc>
                          <a:spcPts val="3240"/>
                        </a:lnSpc>
                        <a:defRPr/>
                      </a:pPr>
                      <a:r>
                        <a:rPr lang="en-US" sz="1800" dirty="0">
                          <a:solidFill>
                            <a:srgbClr val="000000"/>
                          </a:solidFill>
                          <a:latin typeface="Roboto"/>
                        </a:rPr>
                        <a:t>2020</a:t>
                      </a:r>
                      <a:endParaRPr lang="en-US" sz="700" dirty="0"/>
                    </a:p>
                  </a:txBody>
                  <a:tcPr marL="60960" marR="60960" marT="60960" marB="6096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E7"/>
                    </a:solidFill>
                  </a:tcPr>
                </a:tc>
                <a:tc>
                  <a:txBody>
                    <a:bodyPr/>
                    <a:lstStyle/>
                    <a:p>
                      <a:pPr algn="l">
                        <a:lnSpc>
                          <a:spcPts val="3240"/>
                        </a:lnSpc>
                        <a:defRPr/>
                      </a:pPr>
                      <a:r>
                        <a:rPr lang="en-US" sz="1800">
                          <a:solidFill>
                            <a:srgbClr val="000000"/>
                          </a:solidFill>
                          <a:latin typeface="Roboto"/>
                        </a:rPr>
                        <a:t>A Novel Stacked CNN for Malarial Parasite Detection in Thin Blood Smear Images</a:t>
                      </a:r>
                      <a:endParaRPr lang="en-US" sz="700"/>
                    </a:p>
                  </a:txBody>
                  <a:tcPr marL="60960" marR="60960" marT="60960" marB="6096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E7"/>
                    </a:solidFill>
                  </a:tcPr>
                </a:tc>
                <a:tc>
                  <a:txBody>
                    <a:bodyPr/>
                    <a:lstStyle/>
                    <a:p>
                      <a:pPr algn="ctr">
                        <a:lnSpc>
                          <a:spcPts val="3240"/>
                        </a:lnSpc>
                        <a:defRPr/>
                      </a:pPr>
                      <a:r>
                        <a:rPr lang="en-US" sz="1800" dirty="0">
                          <a:solidFill>
                            <a:srgbClr val="000000"/>
                          </a:solidFill>
                          <a:latin typeface="Roboto"/>
                        </a:rPr>
                        <a:t>Stacked CNN</a:t>
                      </a:r>
                      <a:endParaRPr lang="en-US" sz="700" dirty="0"/>
                    </a:p>
                  </a:txBody>
                  <a:tcPr marL="60960" marR="60960" marT="60960" marB="6096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E7"/>
                    </a:solidFill>
                  </a:tcPr>
                </a:tc>
                <a:tc>
                  <a:txBody>
                    <a:bodyPr/>
                    <a:lstStyle/>
                    <a:p>
                      <a:pPr algn="ctr">
                        <a:lnSpc>
                          <a:spcPts val="3240"/>
                        </a:lnSpc>
                        <a:defRPr/>
                      </a:pPr>
                      <a:r>
                        <a:rPr lang="en-US" sz="2100" dirty="0"/>
                        <a:t>IEEE Access</a:t>
                      </a:r>
                    </a:p>
                  </a:txBody>
                  <a:tcPr marL="60960" marR="60960" marT="60960" marB="6096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E7"/>
                    </a:solidFill>
                  </a:tcPr>
                </a:tc>
                <a:extLst>
                  <a:ext uri="{0D108BD9-81ED-4DB2-BD59-A6C34878D82A}">
                    <a16:rowId xmlns:a16="http://schemas.microsoft.com/office/drawing/2014/main" val="10004"/>
                  </a:ext>
                </a:extLst>
              </a:tr>
            </a:tbl>
          </a:graphicData>
        </a:graphic>
      </p:graphicFrame>
      <p:pic>
        <p:nvPicPr>
          <p:cNvPr id="8" name="Picture 8"/>
          <p:cNvPicPr>
            <a:picLocks noChangeAspect="1"/>
          </p:cNvPicPr>
          <p:nvPr/>
        </p:nvPicPr>
        <p:blipFill>
          <a:blip r:embed="rId3"/>
          <a:srcRect/>
          <a:stretch>
            <a:fillRect/>
          </a:stretch>
        </p:blipFill>
        <p:spPr>
          <a:xfrm>
            <a:off x="0" y="0"/>
            <a:ext cx="4701212" cy="1237741"/>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8"/>
          <p:cNvPicPr>
            <a:picLocks noChangeAspect="1"/>
          </p:cNvPicPr>
          <p:nvPr/>
        </p:nvPicPr>
        <p:blipFill>
          <a:blip r:embed="rId3"/>
          <a:srcRect/>
          <a:stretch>
            <a:fillRect/>
          </a:stretch>
        </p:blipFill>
        <p:spPr>
          <a:xfrm>
            <a:off x="0" y="-19167"/>
            <a:ext cx="4701212" cy="1237741"/>
          </a:xfrm>
          <a:prstGeom prst="rect">
            <a:avLst/>
          </a:prstGeom>
        </p:spPr>
      </p:pic>
      <p:sp>
        <p:nvSpPr>
          <p:cNvPr id="6" name="TextBox 4">
            <a:extLst>
              <a:ext uri="{FF2B5EF4-FFF2-40B4-BE49-F238E27FC236}">
                <a16:creationId xmlns:a16="http://schemas.microsoft.com/office/drawing/2014/main" id="{CDB5942C-957F-06D9-2B38-13932ABB5965}"/>
              </a:ext>
            </a:extLst>
          </p:cNvPr>
          <p:cNvSpPr txBox="1"/>
          <p:nvPr/>
        </p:nvSpPr>
        <p:spPr>
          <a:xfrm>
            <a:off x="0" y="1528961"/>
            <a:ext cx="3924729" cy="465064"/>
          </a:xfrm>
          <a:prstGeom prst="rect">
            <a:avLst/>
          </a:prstGeom>
        </p:spPr>
        <p:txBody>
          <a:bodyPr wrap="square" lIns="0" tIns="0" rIns="0" bIns="0" rtlCol="0" anchor="t">
            <a:spAutoFit/>
          </a:bodyPr>
          <a:lstStyle/>
          <a:p>
            <a:pPr algn="ctr">
              <a:lnSpc>
                <a:spcPts val="3520"/>
              </a:lnSpc>
              <a:spcBef>
                <a:spcPct val="0"/>
              </a:spcBef>
            </a:pPr>
            <a:r>
              <a:rPr lang="en-US" sz="3600" dirty="0">
                <a:solidFill>
                  <a:srgbClr val="000000"/>
                </a:solidFill>
                <a:latin typeface="Roboto Bold"/>
              </a:rPr>
              <a:t>Methodology</a:t>
            </a:r>
            <a:r>
              <a:rPr lang="en-US" sz="2933" dirty="0">
                <a:solidFill>
                  <a:srgbClr val="000000"/>
                </a:solidFill>
                <a:latin typeface="Roboto Bold"/>
              </a:rPr>
              <a:t>:</a:t>
            </a:r>
          </a:p>
        </p:txBody>
      </p:sp>
      <p:sp>
        <p:nvSpPr>
          <p:cNvPr id="7" name="TextBox 6">
            <a:extLst>
              <a:ext uri="{FF2B5EF4-FFF2-40B4-BE49-F238E27FC236}">
                <a16:creationId xmlns:a16="http://schemas.microsoft.com/office/drawing/2014/main" id="{59B66775-6669-4421-F0CD-8A7322FF929A}"/>
              </a:ext>
            </a:extLst>
          </p:cNvPr>
          <p:cNvSpPr txBox="1"/>
          <p:nvPr/>
        </p:nvSpPr>
        <p:spPr>
          <a:xfrm>
            <a:off x="236305" y="2304413"/>
            <a:ext cx="11465959" cy="4370427"/>
          </a:xfrm>
          <a:prstGeom prst="rect">
            <a:avLst/>
          </a:prstGeom>
          <a:noFill/>
        </p:spPr>
        <p:txBody>
          <a:bodyPr wrap="square" rtlCol="0">
            <a:spAutoFit/>
          </a:bodyPr>
          <a:lstStyle/>
          <a:p>
            <a:pPr marL="285750" indent="-285750" algn="just">
              <a:buFont typeface="Wingdings" panose="05000000000000000000" pitchFamily="2" charset="2"/>
              <a:buChar char="v"/>
            </a:pPr>
            <a:r>
              <a:rPr lang="en-US" sz="2000" b="1" dirty="0">
                <a:solidFill>
                  <a:schemeClr val="tx1">
                    <a:lumMod val="95000"/>
                    <a:lumOff val="5000"/>
                  </a:schemeClr>
                </a:solidFill>
                <a:latin typeface="Times Neue Roman" panose="020B0604020202020204" charset="0"/>
              </a:rPr>
              <a:t>Data Collection: </a:t>
            </a:r>
            <a:r>
              <a:rPr lang="en-US" sz="2000" dirty="0">
                <a:solidFill>
                  <a:schemeClr val="accent5">
                    <a:lumMod val="75000"/>
                  </a:schemeClr>
                </a:solidFill>
                <a:latin typeface="Times Neue Roman" panose="020B0604020202020204" charset="0"/>
              </a:rPr>
              <a:t>Collecting the dataset of blood smear images containing both infected and uninfected red blood cells. We ensure that the dataset is large and diverse enough to capture the range of variation in blood smear images. Also, we labeled the images to indicate whether they are infected or uninfected.</a:t>
            </a:r>
          </a:p>
          <a:p>
            <a:pPr marL="285750" indent="-285750" algn="just">
              <a:buFont typeface="Wingdings" panose="05000000000000000000" pitchFamily="2" charset="2"/>
              <a:buChar char="v"/>
            </a:pPr>
            <a:endParaRPr lang="en-US" sz="2000" dirty="0">
              <a:solidFill>
                <a:schemeClr val="accent5">
                  <a:lumMod val="75000"/>
                </a:schemeClr>
              </a:solidFill>
              <a:latin typeface="Times Neue Roman" panose="020B0604020202020204" charset="0"/>
            </a:endParaRPr>
          </a:p>
          <a:p>
            <a:pPr marL="285750" indent="-285750" algn="just">
              <a:buFont typeface="Wingdings" panose="05000000000000000000" pitchFamily="2" charset="2"/>
              <a:buChar char="v"/>
            </a:pPr>
            <a:r>
              <a:rPr lang="en-US" sz="2000" b="1" dirty="0">
                <a:solidFill>
                  <a:schemeClr val="tx1">
                    <a:lumMod val="95000"/>
                    <a:lumOff val="5000"/>
                  </a:schemeClr>
                </a:solidFill>
                <a:latin typeface="Times Neue Roman" panose="020B0604020202020204" charset="0"/>
              </a:rPr>
              <a:t>Data Preprocessing: </a:t>
            </a:r>
            <a:r>
              <a:rPr lang="en-US" sz="2000" dirty="0">
                <a:solidFill>
                  <a:schemeClr val="accent5">
                    <a:lumMod val="75000"/>
                  </a:schemeClr>
                </a:solidFill>
                <a:latin typeface="Times Neue Roman" panose="020B0604020202020204" charset="0"/>
              </a:rPr>
              <a:t>We preprocess the blood smear images to standardize the image sizes, color spaces, and pixel values. This can include resizing the images, normalizing the pixel values, and converting the images to grayscale or RGB color space.</a:t>
            </a:r>
          </a:p>
          <a:p>
            <a:pPr marL="285750" indent="-285750" algn="just">
              <a:buFont typeface="Wingdings" panose="05000000000000000000" pitchFamily="2" charset="2"/>
              <a:buChar char="v"/>
            </a:pPr>
            <a:endParaRPr lang="en-US" sz="2000" dirty="0">
              <a:solidFill>
                <a:schemeClr val="accent5">
                  <a:lumMod val="75000"/>
                </a:schemeClr>
              </a:solidFill>
              <a:latin typeface="Times Neue Roman" panose="020B0604020202020204" charset="0"/>
            </a:endParaRPr>
          </a:p>
          <a:p>
            <a:pPr marL="285750" indent="-285750" algn="just">
              <a:buFont typeface="Wingdings" panose="05000000000000000000" pitchFamily="2" charset="2"/>
              <a:buChar char="v"/>
            </a:pPr>
            <a:r>
              <a:rPr lang="en-US" sz="2000" b="1" dirty="0">
                <a:solidFill>
                  <a:schemeClr val="tx1">
                    <a:lumMod val="95000"/>
                    <a:lumOff val="5000"/>
                  </a:schemeClr>
                </a:solidFill>
                <a:latin typeface="Times Neue Roman" panose="020B0604020202020204" charset="0"/>
              </a:rPr>
              <a:t>CNN Model Development: </a:t>
            </a:r>
            <a:r>
              <a:rPr lang="en-US" sz="2000" b="1" dirty="0">
                <a:solidFill>
                  <a:schemeClr val="accent5">
                    <a:lumMod val="75000"/>
                  </a:schemeClr>
                </a:solidFill>
                <a:latin typeface="Times Neue Roman" panose="020B0604020202020204" charset="0"/>
              </a:rPr>
              <a:t>A</a:t>
            </a:r>
            <a:r>
              <a:rPr lang="en-US" sz="2000" dirty="0">
                <a:solidFill>
                  <a:schemeClr val="accent5">
                    <a:lumMod val="75000"/>
                  </a:schemeClr>
                </a:solidFill>
                <a:latin typeface="Times Neue Roman" panose="020B0604020202020204" charset="0"/>
              </a:rPr>
              <a:t> CNN model is developed which is trained on the preprocessed image dataset. The CNN model is optimized for malaria detection by selecting appropriate hyperparameters and adjusting the architecture of the network. The model is designed to identify infected red blood cells in the images.</a:t>
            </a:r>
          </a:p>
          <a:p>
            <a:endParaRPr lang="en-US" dirty="0">
              <a:solidFill>
                <a:schemeClr val="accent5">
                  <a:lumMod val="75000"/>
                </a:schemeClr>
              </a:solidFill>
              <a:latin typeface="Times Neue Roman" panose="020B0604020202020204" charset="0"/>
            </a:endParaRPr>
          </a:p>
        </p:txBody>
      </p:sp>
    </p:spTree>
    <p:extLst>
      <p:ext uri="{BB962C8B-B14F-4D97-AF65-F5344CB8AC3E}">
        <p14:creationId xmlns:p14="http://schemas.microsoft.com/office/powerpoint/2010/main" val="39129464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8"/>
          <p:cNvPicPr>
            <a:picLocks noChangeAspect="1"/>
          </p:cNvPicPr>
          <p:nvPr/>
        </p:nvPicPr>
        <p:blipFill>
          <a:blip r:embed="rId3"/>
          <a:srcRect/>
          <a:stretch>
            <a:fillRect/>
          </a:stretch>
        </p:blipFill>
        <p:spPr>
          <a:xfrm>
            <a:off x="0" y="-19167"/>
            <a:ext cx="4701212" cy="1237741"/>
          </a:xfrm>
          <a:prstGeom prst="rect">
            <a:avLst/>
          </a:prstGeom>
        </p:spPr>
      </p:pic>
      <p:sp>
        <p:nvSpPr>
          <p:cNvPr id="2" name="TextBox 1">
            <a:extLst>
              <a:ext uri="{FF2B5EF4-FFF2-40B4-BE49-F238E27FC236}">
                <a16:creationId xmlns:a16="http://schemas.microsoft.com/office/drawing/2014/main" id="{CF22C43A-C484-0A18-0BB9-49D9FB85BBA7}"/>
              </a:ext>
            </a:extLst>
          </p:cNvPr>
          <p:cNvSpPr txBox="1"/>
          <p:nvPr/>
        </p:nvSpPr>
        <p:spPr>
          <a:xfrm>
            <a:off x="113015" y="2091877"/>
            <a:ext cx="11620071" cy="3170099"/>
          </a:xfrm>
          <a:prstGeom prst="rect">
            <a:avLst/>
          </a:prstGeom>
          <a:noFill/>
        </p:spPr>
        <p:txBody>
          <a:bodyPr wrap="square" rtlCol="0">
            <a:spAutoFit/>
          </a:bodyPr>
          <a:lstStyle/>
          <a:p>
            <a:pPr marL="285750" indent="-285750" algn="just">
              <a:buFont typeface="Wingdings" panose="05000000000000000000" pitchFamily="2" charset="2"/>
              <a:buChar char="v"/>
            </a:pPr>
            <a:r>
              <a:rPr lang="en-US" sz="2000" b="1" dirty="0">
                <a:solidFill>
                  <a:schemeClr val="tx1">
                    <a:lumMod val="95000"/>
                    <a:lumOff val="5000"/>
                  </a:schemeClr>
                </a:solidFill>
                <a:latin typeface="Times Neue Roman" panose="020B0604020202020204" charset="0"/>
              </a:rPr>
              <a:t>Training and Validation of the CNN Model: </a:t>
            </a:r>
            <a:r>
              <a:rPr lang="en-US" sz="2000" dirty="0">
                <a:solidFill>
                  <a:schemeClr val="accent5">
                    <a:lumMod val="75000"/>
                  </a:schemeClr>
                </a:solidFill>
                <a:latin typeface="Times Neue Roman" panose="020B0604020202020204" charset="0"/>
              </a:rPr>
              <a:t>Training the CNN model using the preprocessed image dataset and validating the performance of the model using a separate validation set. The CNN model is fine-tuned to achieve the highest possible accuracy in identifying infected red blood cells. The training and validation process also include adjusting the hyperparameters of the model, such as learning rate and number of epochs.</a:t>
            </a:r>
            <a:endParaRPr lang="en-IN" sz="2000" dirty="0">
              <a:solidFill>
                <a:schemeClr val="accent5">
                  <a:lumMod val="75000"/>
                </a:schemeClr>
              </a:solidFill>
              <a:latin typeface="Times Neue Roman" panose="020B0604020202020204" charset="0"/>
            </a:endParaRPr>
          </a:p>
          <a:p>
            <a:pPr algn="just"/>
            <a:endParaRPr lang="en-US" sz="2000" b="1" dirty="0">
              <a:solidFill>
                <a:schemeClr val="tx1">
                  <a:lumMod val="95000"/>
                  <a:lumOff val="5000"/>
                </a:schemeClr>
              </a:solidFill>
              <a:latin typeface="Times Neue Roman" panose="020B0604020202020204" charset="0"/>
            </a:endParaRPr>
          </a:p>
          <a:p>
            <a:pPr marL="285750" indent="-285750" algn="just">
              <a:buFont typeface="Wingdings" panose="05000000000000000000" pitchFamily="2" charset="2"/>
              <a:buChar char="v"/>
            </a:pPr>
            <a:r>
              <a:rPr lang="en-US" sz="2000" b="1" dirty="0">
                <a:solidFill>
                  <a:schemeClr val="tx1">
                    <a:lumMod val="95000"/>
                    <a:lumOff val="5000"/>
                  </a:schemeClr>
                </a:solidFill>
                <a:latin typeface="Times Neue Roman" panose="020B0604020202020204" charset="0"/>
              </a:rPr>
              <a:t>Performance Evaluation</a:t>
            </a:r>
            <a:r>
              <a:rPr lang="en-US" sz="2000" dirty="0">
                <a:solidFill>
                  <a:schemeClr val="accent5">
                    <a:lumMod val="75000"/>
                  </a:schemeClr>
                </a:solidFill>
                <a:latin typeface="Times Neue Roman" panose="020B0604020202020204" charset="0"/>
              </a:rPr>
              <a:t>: Evaluating the performance of the CNN model using a separate test set of blood smear images. The accuracy of the CNN model was calculated by comparing the predicted labels of the infected and uninfected cells with the true labels. Other performance metrics, such as precision, recall, and F1 score, can also be calculated.</a:t>
            </a:r>
          </a:p>
          <a:p>
            <a:pPr algn="just"/>
            <a:endParaRPr lang="en-US" sz="2000" dirty="0">
              <a:solidFill>
                <a:schemeClr val="accent5">
                  <a:lumMod val="75000"/>
                </a:schemeClr>
              </a:solidFill>
              <a:latin typeface="Times Neue Roman" panose="020B0604020202020204" charset="0"/>
            </a:endParaRPr>
          </a:p>
        </p:txBody>
      </p:sp>
    </p:spTree>
    <p:extLst>
      <p:ext uri="{BB962C8B-B14F-4D97-AF65-F5344CB8AC3E}">
        <p14:creationId xmlns:p14="http://schemas.microsoft.com/office/powerpoint/2010/main" val="144345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8"/>
          <p:cNvPicPr>
            <a:picLocks noChangeAspect="1"/>
          </p:cNvPicPr>
          <p:nvPr/>
        </p:nvPicPr>
        <p:blipFill>
          <a:blip r:embed="rId3"/>
          <a:srcRect/>
          <a:stretch>
            <a:fillRect/>
          </a:stretch>
        </p:blipFill>
        <p:spPr>
          <a:xfrm>
            <a:off x="0" y="-19167"/>
            <a:ext cx="4701212" cy="1237741"/>
          </a:xfrm>
          <a:prstGeom prst="rect">
            <a:avLst/>
          </a:prstGeom>
        </p:spPr>
      </p:pic>
      <p:sp>
        <p:nvSpPr>
          <p:cNvPr id="4" name="TextBox 4">
            <a:extLst>
              <a:ext uri="{FF2B5EF4-FFF2-40B4-BE49-F238E27FC236}">
                <a16:creationId xmlns:a16="http://schemas.microsoft.com/office/drawing/2014/main" id="{01921AAA-D6A4-71E2-3A25-EACB5BEAD28F}"/>
              </a:ext>
            </a:extLst>
          </p:cNvPr>
          <p:cNvSpPr txBox="1"/>
          <p:nvPr/>
        </p:nvSpPr>
        <p:spPr>
          <a:xfrm>
            <a:off x="44057" y="1498688"/>
            <a:ext cx="4613097" cy="448841"/>
          </a:xfrm>
          <a:prstGeom prst="rect">
            <a:avLst/>
          </a:prstGeom>
        </p:spPr>
        <p:txBody>
          <a:bodyPr wrap="square" lIns="0" tIns="0" rIns="0" bIns="0" rtlCol="0" anchor="t">
            <a:spAutoFit/>
          </a:bodyPr>
          <a:lstStyle/>
          <a:p>
            <a:pPr algn="ctr">
              <a:lnSpc>
                <a:spcPts val="3520"/>
              </a:lnSpc>
              <a:spcBef>
                <a:spcPct val="0"/>
              </a:spcBef>
            </a:pPr>
            <a:r>
              <a:rPr lang="en-US" sz="3600" dirty="0">
                <a:solidFill>
                  <a:srgbClr val="000000"/>
                </a:solidFill>
                <a:latin typeface="Roboto Bold"/>
              </a:rPr>
              <a:t>System Architecture</a:t>
            </a:r>
            <a:r>
              <a:rPr lang="en-US" sz="2933" dirty="0">
                <a:solidFill>
                  <a:srgbClr val="000000"/>
                </a:solidFill>
                <a:latin typeface="Roboto Bold"/>
              </a:rPr>
              <a:t>:</a:t>
            </a:r>
          </a:p>
        </p:txBody>
      </p:sp>
      <p:pic>
        <p:nvPicPr>
          <p:cNvPr id="5" name="Picture 4" descr="A picture containing text, gear&#10;&#10;Description automatically generated">
            <a:extLst>
              <a:ext uri="{FF2B5EF4-FFF2-40B4-BE49-F238E27FC236}">
                <a16:creationId xmlns:a16="http://schemas.microsoft.com/office/drawing/2014/main" id="{0448F89B-A421-2C98-0C84-9384DDCD0B6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05228" y="2523615"/>
            <a:ext cx="1266825" cy="1238250"/>
          </a:xfrm>
          <a:prstGeom prst="rect">
            <a:avLst/>
          </a:prstGeom>
        </p:spPr>
      </p:pic>
      <p:sp>
        <p:nvSpPr>
          <p:cNvPr id="6" name="TextBox 5">
            <a:extLst>
              <a:ext uri="{FF2B5EF4-FFF2-40B4-BE49-F238E27FC236}">
                <a16:creationId xmlns:a16="http://schemas.microsoft.com/office/drawing/2014/main" id="{F7347D5E-12F3-E952-1B41-C29CEB842A1D}"/>
              </a:ext>
            </a:extLst>
          </p:cNvPr>
          <p:cNvSpPr txBox="1"/>
          <p:nvPr/>
        </p:nvSpPr>
        <p:spPr>
          <a:xfrm flipH="1">
            <a:off x="10457090" y="2217584"/>
            <a:ext cx="1248825" cy="369332"/>
          </a:xfrm>
          <a:prstGeom prst="rect">
            <a:avLst/>
          </a:prstGeom>
          <a:noFill/>
        </p:spPr>
        <p:txBody>
          <a:bodyPr wrap="square" rtlCol="0">
            <a:spAutoFit/>
          </a:bodyPr>
          <a:lstStyle/>
          <a:p>
            <a:r>
              <a:rPr lang="en-IN" dirty="0"/>
              <a:t>Parasitized</a:t>
            </a:r>
          </a:p>
        </p:txBody>
      </p:sp>
      <p:pic>
        <p:nvPicPr>
          <p:cNvPr id="9" name="Picture 8" descr="A picture containing mollusk, gear&#10;&#10;Description automatically generated">
            <a:extLst>
              <a:ext uri="{FF2B5EF4-FFF2-40B4-BE49-F238E27FC236}">
                <a16:creationId xmlns:a16="http://schemas.microsoft.com/office/drawing/2014/main" id="{EB484E52-DC84-9593-FC05-41814644E82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448090" y="4067896"/>
            <a:ext cx="1181100" cy="1152525"/>
          </a:xfrm>
          <a:prstGeom prst="rect">
            <a:avLst/>
          </a:prstGeom>
        </p:spPr>
      </p:pic>
      <p:sp>
        <p:nvSpPr>
          <p:cNvPr id="10" name="TextBox 9">
            <a:extLst>
              <a:ext uri="{FF2B5EF4-FFF2-40B4-BE49-F238E27FC236}">
                <a16:creationId xmlns:a16="http://schemas.microsoft.com/office/drawing/2014/main" id="{BC1636D0-9883-EC02-F5E0-8362E525B14A}"/>
              </a:ext>
            </a:extLst>
          </p:cNvPr>
          <p:cNvSpPr txBox="1"/>
          <p:nvPr/>
        </p:nvSpPr>
        <p:spPr>
          <a:xfrm flipH="1">
            <a:off x="10457090" y="5360569"/>
            <a:ext cx="1248825" cy="369332"/>
          </a:xfrm>
          <a:prstGeom prst="rect">
            <a:avLst/>
          </a:prstGeom>
          <a:noFill/>
        </p:spPr>
        <p:txBody>
          <a:bodyPr wrap="square" rtlCol="0">
            <a:spAutoFit/>
          </a:bodyPr>
          <a:lstStyle/>
          <a:p>
            <a:r>
              <a:rPr lang="en-IN" dirty="0"/>
              <a:t>Uninfected</a:t>
            </a:r>
          </a:p>
        </p:txBody>
      </p:sp>
      <p:pic>
        <p:nvPicPr>
          <p:cNvPr id="7" name="Picture 6">
            <a:extLst>
              <a:ext uri="{FF2B5EF4-FFF2-40B4-BE49-F238E27FC236}">
                <a16:creationId xmlns:a16="http://schemas.microsoft.com/office/drawing/2014/main" id="{311F12FD-EF70-6FE1-EB60-0FD3DE785847}"/>
              </a:ext>
            </a:extLst>
          </p:cNvPr>
          <p:cNvPicPr>
            <a:picLocks noChangeAspect="1"/>
          </p:cNvPicPr>
          <p:nvPr/>
        </p:nvPicPr>
        <p:blipFill>
          <a:blip r:embed="rId6"/>
          <a:stretch>
            <a:fillRect/>
          </a:stretch>
        </p:blipFill>
        <p:spPr>
          <a:xfrm>
            <a:off x="163001" y="3154917"/>
            <a:ext cx="1768932" cy="1859646"/>
          </a:xfrm>
          <a:prstGeom prst="rect">
            <a:avLst/>
          </a:prstGeom>
        </p:spPr>
      </p:pic>
      <p:pic>
        <p:nvPicPr>
          <p:cNvPr id="12" name="Picture 11">
            <a:extLst>
              <a:ext uri="{FF2B5EF4-FFF2-40B4-BE49-F238E27FC236}">
                <a16:creationId xmlns:a16="http://schemas.microsoft.com/office/drawing/2014/main" id="{43489994-5EBE-2874-22F6-1EED47123606}"/>
              </a:ext>
            </a:extLst>
          </p:cNvPr>
          <p:cNvPicPr>
            <a:picLocks noChangeAspect="1"/>
          </p:cNvPicPr>
          <p:nvPr/>
        </p:nvPicPr>
        <p:blipFill>
          <a:blip r:embed="rId7"/>
          <a:stretch>
            <a:fillRect/>
          </a:stretch>
        </p:blipFill>
        <p:spPr>
          <a:xfrm>
            <a:off x="395898" y="5110801"/>
            <a:ext cx="1303138" cy="499536"/>
          </a:xfrm>
          <a:prstGeom prst="rect">
            <a:avLst/>
          </a:prstGeom>
        </p:spPr>
      </p:pic>
      <p:cxnSp>
        <p:nvCxnSpPr>
          <p:cNvPr id="14" name="Straight Arrow Connector 13">
            <a:extLst>
              <a:ext uri="{FF2B5EF4-FFF2-40B4-BE49-F238E27FC236}">
                <a16:creationId xmlns:a16="http://schemas.microsoft.com/office/drawing/2014/main" id="{8DB76B36-69F9-CE9B-914E-910F7879F1CA}"/>
              </a:ext>
            </a:extLst>
          </p:cNvPr>
          <p:cNvCxnSpPr>
            <a:cxnSpLocks/>
          </p:cNvCxnSpPr>
          <p:nvPr/>
        </p:nvCxnSpPr>
        <p:spPr>
          <a:xfrm>
            <a:off x="1428108" y="4084740"/>
            <a:ext cx="1769922" cy="0"/>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15" name="Rectangle: Rounded Corners 14">
            <a:extLst>
              <a:ext uri="{FF2B5EF4-FFF2-40B4-BE49-F238E27FC236}">
                <a16:creationId xmlns:a16="http://schemas.microsoft.com/office/drawing/2014/main" id="{124B1FBD-C14B-448F-EF19-6DBCB58C27DD}"/>
              </a:ext>
            </a:extLst>
          </p:cNvPr>
          <p:cNvSpPr/>
          <p:nvPr/>
        </p:nvSpPr>
        <p:spPr>
          <a:xfrm>
            <a:off x="3198030" y="3674765"/>
            <a:ext cx="1949927" cy="81994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Image </a:t>
            </a:r>
            <a:r>
              <a:rPr lang="en-IN" dirty="0" err="1"/>
              <a:t>Preprocessing</a:t>
            </a:r>
            <a:endParaRPr lang="en-IN" dirty="0"/>
          </a:p>
        </p:txBody>
      </p:sp>
      <p:sp>
        <p:nvSpPr>
          <p:cNvPr id="2" name="Cube 1">
            <a:extLst>
              <a:ext uri="{FF2B5EF4-FFF2-40B4-BE49-F238E27FC236}">
                <a16:creationId xmlns:a16="http://schemas.microsoft.com/office/drawing/2014/main" id="{DDD740D8-984F-8699-16A4-CEA7A8005C0E}"/>
              </a:ext>
            </a:extLst>
          </p:cNvPr>
          <p:cNvSpPr/>
          <p:nvPr/>
        </p:nvSpPr>
        <p:spPr>
          <a:xfrm>
            <a:off x="7044045" y="3405016"/>
            <a:ext cx="1949926" cy="1090092"/>
          </a:xfrm>
          <a:prstGeom prst="cube">
            <a:avLst>
              <a:gd name="adj" fmla="val 43049"/>
            </a:avLst>
          </a:prstGeom>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CNN </a:t>
            </a:r>
          </a:p>
        </p:txBody>
      </p:sp>
      <p:cxnSp>
        <p:nvCxnSpPr>
          <p:cNvPr id="3" name="Straight Arrow Connector 2">
            <a:extLst>
              <a:ext uri="{FF2B5EF4-FFF2-40B4-BE49-F238E27FC236}">
                <a16:creationId xmlns:a16="http://schemas.microsoft.com/office/drawing/2014/main" id="{0D8A7CDE-9534-023E-D934-E0B98EE1F45F}"/>
              </a:ext>
            </a:extLst>
          </p:cNvPr>
          <p:cNvCxnSpPr>
            <a:cxnSpLocks/>
          </p:cNvCxnSpPr>
          <p:nvPr/>
        </p:nvCxnSpPr>
        <p:spPr>
          <a:xfrm flipV="1">
            <a:off x="5147957" y="4067896"/>
            <a:ext cx="1896088" cy="16844"/>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16" name="Straight Arrow Connector 15">
            <a:extLst>
              <a:ext uri="{FF2B5EF4-FFF2-40B4-BE49-F238E27FC236}">
                <a16:creationId xmlns:a16="http://schemas.microsoft.com/office/drawing/2014/main" id="{D5F0F6D6-11F0-EDCE-9880-D139855B1147}"/>
              </a:ext>
            </a:extLst>
          </p:cNvPr>
          <p:cNvCxnSpPr>
            <a:cxnSpLocks/>
            <a:endCxn id="5" idx="1"/>
          </p:cNvCxnSpPr>
          <p:nvPr/>
        </p:nvCxnSpPr>
        <p:spPr>
          <a:xfrm flipV="1">
            <a:off x="8993971" y="3142740"/>
            <a:ext cx="1411257" cy="715405"/>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17" name="Straight Arrow Connector 16">
            <a:extLst>
              <a:ext uri="{FF2B5EF4-FFF2-40B4-BE49-F238E27FC236}">
                <a16:creationId xmlns:a16="http://schemas.microsoft.com/office/drawing/2014/main" id="{18F5FBA0-8F96-96D5-3C3E-709F75569D31}"/>
              </a:ext>
            </a:extLst>
          </p:cNvPr>
          <p:cNvCxnSpPr>
            <a:cxnSpLocks/>
            <a:endCxn id="9" idx="1"/>
          </p:cNvCxnSpPr>
          <p:nvPr/>
        </p:nvCxnSpPr>
        <p:spPr>
          <a:xfrm>
            <a:off x="8993971" y="3870894"/>
            <a:ext cx="1454119" cy="773265"/>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7806762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8"/>
          <p:cNvPicPr>
            <a:picLocks noChangeAspect="1"/>
          </p:cNvPicPr>
          <p:nvPr/>
        </p:nvPicPr>
        <p:blipFill>
          <a:blip r:embed="rId3"/>
          <a:srcRect/>
          <a:stretch>
            <a:fillRect/>
          </a:stretch>
        </p:blipFill>
        <p:spPr>
          <a:xfrm>
            <a:off x="0" y="-19167"/>
            <a:ext cx="4701212" cy="1237741"/>
          </a:xfrm>
          <a:prstGeom prst="rect">
            <a:avLst/>
          </a:prstGeom>
        </p:spPr>
      </p:pic>
      <p:sp>
        <p:nvSpPr>
          <p:cNvPr id="2" name="TextBox 1">
            <a:extLst>
              <a:ext uri="{FF2B5EF4-FFF2-40B4-BE49-F238E27FC236}">
                <a16:creationId xmlns:a16="http://schemas.microsoft.com/office/drawing/2014/main" id="{55F10CB0-E898-4491-01C6-CDD9259B7985}"/>
              </a:ext>
            </a:extLst>
          </p:cNvPr>
          <p:cNvSpPr txBox="1"/>
          <p:nvPr/>
        </p:nvSpPr>
        <p:spPr>
          <a:xfrm>
            <a:off x="287677" y="1218574"/>
            <a:ext cx="10407722" cy="5216813"/>
          </a:xfrm>
          <a:prstGeom prst="rect">
            <a:avLst/>
          </a:prstGeom>
          <a:noFill/>
        </p:spPr>
        <p:txBody>
          <a:bodyPr wrap="square" rtlCol="0">
            <a:spAutoFit/>
          </a:bodyPr>
          <a:lstStyle/>
          <a:p>
            <a:r>
              <a:rPr lang="en-US" sz="2400" b="1" dirty="0">
                <a:solidFill>
                  <a:schemeClr val="tx1">
                    <a:lumMod val="95000"/>
                    <a:lumOff val="5000"/>
                  </a:schemeClr>
                </a:solidFill>
                <a:latin typeface="Times Neue Roman"/>
              </a:rPr>
              <a:t>Explanation of the system architecture:</a:t>
            </a:r>
          </a:p>
          <a:p>
            <a:endParaRPr lang="en-US" dirty="0">
              <a:latin typeface="Times Neue Roman"/>
            </a:endParaRPr>
          </a:p>
          <a:p>
            <a:pPr marL="285750" indent="-285750" algn="just">
              <a:buFont typeface="Wingdings" panose="05000000000000000000" pitchFamily="2" charset="2"/>
              <a:buChar char="Ø"/>
            </a:pPr>
            <a:r>
              <a:rPr lang="en-US" sz="1900" dirty="0">
                <a:solidFill>
                  <a:schemeClr val="tx1">
                    <a:lumMod val="95000"/>
                    <a:lumOff val="5000"/>
                  </a:schemeClr>
                </a:solidFill>
                <a:latin typeface="Times Neue Roman"/>
              </a:rPr>
              <a:t>Stained Blood Smear Images</a:t>
            </a:r>
            <a:r>
              <a:rPr lang="en-US" dirty="0">
                <a:solidFill>
                  <a:srgbClr val="0070C0"/>
                </a:solidFill>
                <a:latin typeface="Times Neue Roman"/>
              </a:rPr>
              <a:t>: The system takes in a set of stained blood smear images, containing both parasitized and uninfected red blood cells.</a:t>
            </a:r>
          </a:p>
          <a:p>
            <a:pPr marL="285750" indent="-285750" algn="just">
              <a:buFont typeface="Wingdings" panose="05000000000000000000" pitchFamily="2" charset="2"/>
              <a:buChar char="Ø"/>
            </a:pPr>
            <a:endParaRPr lang="en-US" dirty="0">
              <a:solidFill>
                <a:srgbClr val="0070C0"/>
              </a:solidFill>
              <a:latin typeface="Times Neue Roman"/>
            </a:endParaRPr>
          </a:p>
          <a:p>
            <a:pPr marL="285750" indent="-285750" algn="just">
              <a:buFont typeface="Wingdings" panose="05000000000000000000" pitchFamily="2" charset="2"/>
              <a:buChar char="Ø"/>
            </a:pPr>
            <a:r>
              <a:rPr lang="en-US" sz="1900" dirty="0">
                <a:solidFill>
                  <a:schemeClr val="tx1">
                    <a:lumMod val="95000"/>
                    <a:lumOff val="5000"/>
                  </a:schemeClr>
                </a:solidFill>
                <a:latin typeface="Times Neue Roman"/>
              </a:rPr>
              <a:t>Image Preprocessing: </a:t>
            </a:r>
            <a:r>
              <a:rPr lang="en-US" dirty="0">
                <a:solidFill>
                  <a:srgbClr val="0070C0"/>
                </a:solidFill>
                <a:latin typeface="Times Neue Roman"/>
              </a:rPr>
              <a:t>The images are preprocessed to standardize the sizes, color spaces, and pixel values. This can include resizing the images, normalizing the pixel values, and converting the images to grayscale or RGB color space.</a:t>
            </a:r>
          </a:p>
          <a:p>
            <a:pPr marL="285750" indent="-285750" algn="just">
              <a:buFont typeface="Wingdings" panose="05000000000000000000" pitchFamily="2" charset="2"/>
              <a:buChar char="Ø"/>
            </a:pPr>
            <a:endParaRPr lang="en-US" dirty="0">
              <a:solidFill>
                <a:srgbClr val="0070C0"/>
              </a:solidFill>
              <a:latin typeface="Times Neue Roman"/>
            </a:endParaRPr>
          </a:p>
          <a:p>
            <a:pPr marL="285750" indent="-285750" algn="just">
              <a:buFont typeface="Wingdings" panose="05000000000000000000" pitchFamily="2" charset="2"/>
              <a:buChar char="Ø"/>
            </a:pPr>
            <a:r>
              <a:rPr lang="en-US" sz="1900" dirty="0">
                <a:solidFill>
                  <a:schemeClr val="tx1">
                    <a:lumMod val="95000"/>
                    <a:lumOff val="5000"/>
                  </a:schemeClr>
                </a:solidFill>
                <a:latin typeface="Times Neue Roman"/>
              </a:rPr>
              <a:t>CNN Model: </a:t>
            </a:r>
            <a:r>
              <a:rPr lang="en-US" dirty="0">
                <a:solidFill>
                  <a:srgbClr val="0070C0"/>
                </a:solidFill>
                <a:latin typeface="Times Neue Roman"/>
              </a:rPr>
              <a:t>The system uses a CNN model to classify the preprocessed images as either parasitized or uninfected. The CNN model consists of multiple convolutional and pooling layers, which extract features from the images. The output of the CNN model is then fed to one or more fully connected layers, which perform the final classification.</a:t>
            </a:r>
          </a:p>
          <a:p>
            <a:pPr marL="285750" indent="-285750" algn="just">
              <a:buFont typeface="Wingdings" panose="05000000000000000000" pitchFamily="2" charset="2"/>
              <a:buChar char="Ø"/>
            </a:pPr>
            <a:endParaRPr lang="en-US" dirty="0">
              <a:solidFill>
                <a:srgbClr val="0070C0"/>
              </a:solidFill>
              <a:latin typeface="Times Neue Roman"/>
            </a:endParaRPr>
          </a:p>
          <a:p>
            <a:pPr marL="285750" indent="-285750" algn="just">
              <a:buFont typeface="Wingdings" panose="05000000000000000000" pitchFamily="2" charset="2"/>
              <a:buChar char="Ø"/>
            </a:pPr>
            <a:r>
              <a:rPr lang="en-US" sz="1900" dirty="0">
                <a:solidFill>
                  <a:schemeClr val="tx1">
                    <a:lumMod val="95000"/>
                    <a:lumOff val="5000"/>
                  </a:schemeClr>
                </a:solidFill>
                <a:latin typeface="Times Neue Roman"/>
              </a:rPr>
              <a:t>Parasitized or Uninfected Classification: </a:t>
            </a:r>
            <a:r>
              <a:rPr lang="en-US" dirty="0">
                <a:solidFill>
                  <a:srgbClr val="0070C0"/>
                </a:solidFill>
                <a:latin typeface="Times Neue Roman"/>
              </a:rPr>
              <a:t>The output of the stacked CNN model is a probability distribution of the input image belonging to either the parasitized or uninfected class. The final classification is determined by selecting the class with the highest probability.</a:t>
            </a:r>
          </a:p>
          <a:p>
            <a:pPr algn="just"/>
            <a:endParaRPr lang="en-US" dirty="0">
              <a:solidFill>
                <a:srgbClr val="0070C0"/>
              </a:solidFill>
              <a:latin typeface="Times Neue Roman"/>
            </a:endParaRPr>
          </a:p>
        </p:txBody>
      </p:sp>
    </p:spTree>
    <p:extLst>
      <p:ext uri="{BB962C8B-B14F-4D97-AF65-F5344CB8AC3E}">
        <p14:creationId xmlns:p14="http://schemas.microsoft.com/office/powerpoint/2010/main" val="10457104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764</TotalTime>
  <Words>2300</Words>
  <Application>Microsoft Office PowerPoint</Application>
  <PresentationFormat>Widescreen</PresentationFormat>
  <Paragraphs>217</Paragraphs>
  <Slides>20</Slides>
  <Notes>11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20</vt:i4>
      </vt:variant>
    </vt:vector>
  </HeadingPairs>
  <TitlesOfParts>
    <vt:vector size="29" baseType="lpstr">
      <vt:lpstr>Archivo Black</vt:lpstr>
      <vt:lpstr>Arial</vt:lpstr>
      <vt:lpstr>Calibri</vt:lpstr>
      <vt:lpstr>Calibri Light</vt:lpstr>
      <vt:lpstr>Roboto</vt:lpstr>
      <vt:lpstr>Roboto Bold</vt:lpstr>
      <vt:lpstr>Times Neue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Raavi</dc:creator>
  <cp:lastModifiedBy>Raavi Vijay Krishna</cp:lastModifiedBy>
  <cp:revision>8</cp:revision>
  <dcterms:created xsi:type="dcterms:W3CDTF">2023-03-18T15:27:41Z</dcterms:created>
  <dcterms:modified xsi:type="dcterms:W3CDTF">2023-05-18T07:58:15Z</dcterms:modified>
</cp:coreProperties>
</file>