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5"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70" r:id="rId13"/>
    <p:sldId id="27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AFE66E-FF2B-403E-A386-0742531DFCE2}">
  <a:tblStyle styleId="{E4AFE66E-FF2B-403E-A386-0742531DF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41da4d6a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41da4d6a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41da4d6a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41da4d6a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1da4d6a1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1da4d6a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1da4d6a1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1da4d6a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41da4d6a1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1da4d6a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41da4d6a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41da4d6a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41da4d6a1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41da4d6a1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1da4d6a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41da4d6a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41da4d6a1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41da4d6a1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41da4d6a1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41da4d6a1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97533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7002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534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97954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41963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7147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94076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99343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7357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47715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3406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04860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5/14/2025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95632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5/14/2025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98437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5/14/2025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972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89161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650516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2BE451C3-0FF4-47C4-B829-773ADF60F88C}" type="datetimeFigureOut">
              <a:rPr lang="en-US" smtClean="0"/>
              <a:t>5/14/2025</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733231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5598" y="347255"/>
            <a:ext cx="7909302" cy="1292662"/>
          </a:xfrm>
          <a:prstGeom prst="rect">
            <a:avLst/>
          </a:prstGeom>
        </p:spPr>
        <p:txBody>
          <a:bodyPr wrap="square" lIns="0" tIns="0" rIns="0" bIns="0" rtlCol="0" anchor="t">
            <a:spAutoFit/>
          </a:bodyPr>
          <a:lstStyle/>
          <a:p>
            <a:pPr algn="ctr"/>
            <a:r>
              <a:rPr lang="en" sz="2800" b="1" dirty="0">
                <a:latin typeface="Times New Roman"/>
                <a:ea typeface="Times New Roman"/>
                <a:cs typeface="Times New Roman"/>
                <a:sym typeface="Times New Roman"/>
              </a:rPr>
              <a:t>AI-Driven Diffusion and LoRA Models for Customizable 3D Room Visualization and Design Enhancement</a:t>
            </a:r>
            <a:endParaRPr lang="en-US" sz="2800" b="1" spc="-170" dirty="0">
              <a:solidFill>
                <a:schemeClr val="accent1">
                  <a:lumMod val="75000"/>
                </a:schemeClr>
              </a:solidFill>
              <a:latin typeface="Cambria" panose="02040503050406030204" pitchFamily="18" charset="0"/>
              <a:ea typeface="Cambria" panose="02040503050406030204" pitchFamily="18" charset="0"/>
              <a:cs typeface="Times New Roman" panose="02020603050405020304" pitchFamily="18" charset="0"/>
              <a:sym typeface="Canva Sans Bold"/>
            </a:endParaRPr>
          </a:p>
        </p:txBody>
      </p:sp>
      <p:sp>
        <p:nvSpPr>
          <p:cNvPr id="8" name="TextBox 8"/>
          <p:cNvSpPr txBox="1"/>
          <p:nvPr/>
        </p:nvSpPr>
        <p:spPr>
          <a:xfrm>
            <a:off x="815598" y="1639917"/>
            <a:ext cx="4404102" cy="2646878"/>
          </a:xfrm>
          <a:prstGeom prst="rect">
            <a:avLst/>
          </a:prstGeom>
        </p:spPr>
        <p:txBody>
          <a:bodyPr wrap="square" lIns="0" tIns="0" rIns="0" bIns="0" rtlCol="0" anchor="t">
            <a:spAutoFit/>
          </a:bodyPr>
          <a:lstStyle/>
          <a:p>
            <a:pPr algn="l">
              <a:lnSpc>
                <a:spcPct val="150000"/>
              </a:lnSpc>
            </a:pPr>
            <a:endParaRPr lang="en-US" b="1" spc="-84" dirty="0">
              <a:solidFill>
                <a:schemeClr val="accent4">
                  <a:lumMod val="75000"/>
                </a:schemeClr>
              </a:solidFill>
              <a:latin typeface="Cambria" panose="02040503050406030204" pitchFamily="18" charset="0"/>
              <a:ea typeface="Cambria" panose="02040503050406030204" pitchFamily="18" charset="0"/>
              <a:cs typeface="Times New Roman" panose="02020603050405020304" pitchFamily="18" charset="0"/>
              <a:sym typeface="Poppins Bold"/>
            </a:endParaRPr>
          </a:p>
          <a:p>
            <a:pPr algn="l">
              <a:lnSpc>
                <a:spcPct val="150000"/>
              </a:lnSpc>
            </a:pPr>
            <a:endParaRPr lang="en-US" b="1" spc="-84" dirty="0">
              <a:solidFill>
                <a:schemeClr val="accent4">
                  <a:lumMod val="75000"/>
                </a:schemeClr>
              </a:solidFill>
              <a:latin typeface="Cambria" panose="02040503050406030204" pitchFamily="18" charset="0"/>
              <a:ea typeface="Cambria" panose="02040503050406030204" pitchFamily="18" charset="0"/>
              <a:cs typeface="Times New Roman" panose="02020603050405020304" pitchFamily="18" charset="0"/>
              <a:sym typeface="Poppins Bold"/>
            </a:endParaRPr>
          </a:p>
          <a:p>
            <a:pPr algn="l">
              <a:lnSpc>
                <a:spcPct val="150000"/>
              </a:lnSpc>
            </a:pPr>
            <a:endParaRPr lang="en-US" b="1" spc="-84" dirty="0">
              <a:solidFill>
                <a:schemeClr val="accent4">
                  <a:lumMod val="75000"/>
                </a:schemeClr>
              </a:solidFill>
              <a:latin typeface="Cambria" panose="02040503050406030204" pitchFamily="18" charset="0"/>
              <a:ea typeface="Cambria" panose="02040503050406030204" pitchFamily="18" charset="0"/>
              <a:cs typeface="Times New Roman" panose="02020603050405020304" pitchFamily="18" charset="0"/>
              <a:sym typeface="Poppins Bold"/>
            </a:endParaRPr>
          </a:p>
          <a:p>
            <a:pPr algn="l">
              <a:lnSpc>
                <a:spcPct val="150000"/>
              </a:lnSpc>
            </a:pPr>
            <a:r>
              <a:rPr lang="en-US" b="1" spc="-84" dirty="0">
                <a:solidFill>
                  <a:schemeClr val="accent4">
                    <a:lumMod val="75000"/>
                  </a:schemeClr>
                </a:solidFill>
                <a:latin typeface="Cambria" panose="02040503050406030204" pitchFamily="18" charset="0"/>
                <a:ea typeface="Cambria" panose="02040503050406030204" pitchFamily="18" charset="0"/>
                <a:cs typeface="Times New Roman" panose="02020603050405020304" pitchFamily="18" charset="0"/>
                <a:sym typeface="Poppins Bold"/>
              </a:rPr>
              <a:t>Presented By,</a:t>
            </a:r>
          </a:p>
          <a:p>
            <a:r>
              <a:rPr lang="en-US" sz="1600" b="1" dirty="0">
                <a:latin typeface="Times New Roman" panose="02020603050405020304" pitchFamily="18" charset="0"/>
                <a:cs typeface="Times New Roman" panose="02020603050405020304" pitchFamily="18" charset="0"/>
              </a:rPr>
              <a:t>Abishek Amal A          -   960321104015</a:t>
            </a:r>
          </a:p>
          <a:p>
            <a:r>
              <a:rPr lang="en-US" sz="1600" b="1" dirty="0">
                <a:latin typeface="Times New Roman" panose="02020603050405020304" pitchFamily="18" charset="0"/>
                <a:cs typeface="Times New Roman" panose="02020603050405020304" pitchFamily="18" charset="0"/>
              </a:rPr>
              <a:t>Mohammed Nasim P   -  960321104047</a:t>
            </a:r>
          </a:p>
          <a:p>
            <a:r>
              <a:rPr lang="en-US" sz="1600" b="1" dirty="0">
                <a:latin typeface="Times New Roman" panose="02020603050405020304" pitchFamily="18" charset="0"/>
                <a:cs typeface="Times New Roman" panose="02020603050405020304" pitchFamily="18" charset="0"/>
              </a:rPr>
              <a:t>Thanush S                   </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960321104060</a:t>
            </a:r>
            <a:endParaRPr lang="en-IN"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Vijay Martin                </a:t>
            </a:r>
            <a:r>
              <a:rPr lang="en-US" sz="1600" b="1">
                <a:latin typeface="Times New Roman" panose="02020603050405020304" pitchFamily="18" charset="0"/>
                <a:cs typeface="Times New Roman" panose="02020603050405020304" pitchFamily="18" charset="0"/>
              </a:rPr>
              <a:t>-  960321104062</a:t>
            </a:r>
            <a:endParaRPr lang="en-US" sz="1600" b="1" dirty="0">
              <a:latin typeface="Times New Roman" panose="02020603050405020304" pitchFamily="18" charset="0"/>
              <a:cs typeface="Times New Roman" panose="02020603050405020304" pitchFamily="18" charset="0"/>
            </a:endParaRPr>
          </a:p>
        </p:txBody>
      </p:sp>
      <p:sp>
        <p:nvSpPr>
          <p:cNvPr id="10" name="TextBox 10"/>
          <p:cNvSpPr txBox="1"/>
          <p:nvPr/>
        </p:nvSpPr>
        <p:spPr>
          <a:xfrm>
            <a:off x="5410200" y="2790018"/>
            <a:ext cx="3314700" cy="1654364"/>
          </a:xfrm>
          <a:prstGeom prst="rect">
            <a:avLst/>
          </a:prstGeom>
        </p:spPr>
        <p:txBody>
          <a:bodyPr wrap="square" lIns="0" tIns="0" rIns="0" bIns="0" rtlCol="0" anchor="t">
            <a:spAutoFit/>
          </a:bodyPr>
          <a:lstStyle/>
          <a:p>
            <a:pPr>
              <a:lnSpc>
                <a:spcPct val="150000"/>
              </a:lnSpc>
            </a:pPr>
            <a:r>
              <a:rPr lang="en-US"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sym typeface="Canva Sans Bold"/>
              </a:rPr>
              <a:t>Guide by,</a:t>
            </a:r>
          </a:p>
          <a:p>
            <a:r>
              <a:rPr lang="en-US" sz="16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                 </a:t>
            </a:r>
            <a:r>
              <a:rPr lang="en-US" sz="1600" b="1" dirty="0" err="1">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Ms.Mersha</a:t>
            </a:r>
            <a:r>
              <a:rPr lang="en-US" sz="16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 </a:t>
            </a:r>
            <a:r>
              <a:rPr lang="en-US" sz="1600" b="1" dirty="0" err="1">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Spelly</a:t>
            </a:r>
            <a:r>
              <a:rPr lang="en-US" sz="16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 C</a:t>
            </a:r>
            <a:endParaRPr lang="en-IN" sz="16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endParaRPr>
          </a:p>
          <a:p>
            <a:pPr algn="ctr">
              <a:spcBef>
                <a:spcPct val="0"/>
              </a:spcBef>
            </a:pPr>
            <a:r>
              <a:rPr lang="en-US" altLang="en-US" sz="12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Assistant Professor</a:t>
            </a:r>
          </a:p>
          <a:p>
            <a:pPr algn="ctr">
              <a:spcBef>
                <a:spcPct val="0"/>
              </a:spcBef>
            </a:pPr>
            <a:r>
              <a:rPr lang="en-US" altLang="en-US" sz="12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Department of Computer Science And Engineering</a:t>
            </a:r>
          </a:p>
          <a:p>
            <a:pPr algn="ctr">
              <a:spcBef>
                <a:spcPct val="0"/>
              </a:spcBef>
            </a:pPr>
            <a:r>
              <a:rPr lang="en-US" altLang="en-US" sz="12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rPr>
              <a:t>Bethlahem Institute of Engineering, Karungal</a:t>
            </a:r>
            <a:endParaRPr lang="en-US" sz="1200" b="1" dirty="0">
              <a:solidFill>
                <a:schemeClr val="accent4">
                  <a:lumMod val="50000"/>
                </a:schemeClr>
              </a:solidFill>
              <a:latin typeface="Cambria" panose="02040503050406030204" pitchFamily="18" charset="0"/>
              <a:ea typeface="Cambria" panose="02040503050406030204" pitchFamily="18" charset="0"/>
              <a:cs typeface="Times New Roman" panose="02020603050405020304" pitchFamily="18" charset="0"/>
              <a:sym typeface="Canva Sans Bold"/>
            </a:endParaRPr>
          </a:p>
          <a:p>
            <a:pPr algn="ctr">
              <a:lnSpc>
                <a:spcPct val="150000"/>
              </a:lnSpc>
            </a:pPr>
            <a:endParaRPr lang="en-US" sz="1250" b="1" dirty="0">
              <a:solidFill>
                <a:srgbClr val="566660"/>
              </a:solidFill>
              <a:latin typeface="Times New Roman" panose="02020603050405020304" pitchFamily="18" charset="0"/>
              <a:ea typeface="Canva Sans Bold"/>
              <a:cs typeface="Times New Roman" panose="02020603050405020304" pitchFamily="18" charset="0"/>
              <a:sym typeface="Canva Sans Bold"/>
            </a:endParaRPr>
          </a:p>
        </p:txBody>
      </p:sp>
      <p:sp>
        <p:nvSpPr>
          <p:cNvPr id="14" name="Rectangle 4">
            <a:extLst>
              <a:ext uri="{FF2B5EF4-FFF2-40B4-BE49-F238E27FC236}">
                <a16:creationId xmlns:a16="http://schemas.microsoft.com/office/drawing/2014/main" id="{C33CD4D5-CB0C-3B2F-1A81-283682B2CEE0}"/>
              </a:ext>
            </a:extLst>
          </p:cNvPr>
          <p:cNvSpPr>
            <a:spLocks noChangeArrowheads="1"/>
          </p:cNvSpPr>
          <p:nvPr/>
        </p:nvSpPr>
        <p:spPr bwMode="auto">
          <a:xfrm>
            <a:off x="4572000" y="2286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22860" rIns="45720" bIns="22860" numCol="1" anchor="t" anchorCtr="0" compatLnSpc="1">
            <a:prstTxWarp prst="textNoShape">
              <a:avLst/>
            </a:prstTxWarp>
          </a:bodyPr>
          <a:lstStyle/>
          <a:p>
            <a:endParaRPr lang="en-IN"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220900" y="224500"/>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SzPts val="990"/>
              <a:buNone/>
            </a:pPr>
            <a:r>
              <a:rPr lang="en" sz="2020" b="1" dirty="0">
                <a:latin typeface="Times New Roman"/>
                <a:ea typeface="Times New Roman"/>
                <a:cs typeface="Times New Roman"/>
                <a:sym typeface="Times New Roman"/>
              </a:rPr>
              <a:t>MODULES</a:t>
            </a:r>
            <a:endParaRPr sz="2020" b="1" dirty="0">
              <a:latin typeface="Times New Roman"/>
              <a:ea typeface="Times New Roman"/>
              <a:cs typeface="Times New Roman"/>
              <a:sym typeface="Times New Roman"/>
            </a:endParaRPr>
          </a:p>
        </p:txBody>
      </p:sp>
      <p:sp>
        <p:nvSpPr>
          <p:cNvPr id="107" name="Google Shape;107;p22"/>
          <p:cNvSpPr txBox="1">
            <a:spLocks noGrp="1"/>
          </p:cNvSpPr>
          <p:nvPr>
            <p:ph type="body" idx="1"/>
          </p:nvPr>
        </p:nvSpPr>
        <p:spPr>
          <a:xfrm>
            <a:off x="220900" y="797200"/>
            <a:ext cx="8611500" cy="41556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400" b="1">
                <a:latin typeface="Times New Roman"/>
                <a:ea typeface="Times New Roman"/>
                <a:cs typeface="Times New Roman"/>
                <a:sym typeface="Times New Roman"/>
              </a:rPr>
              <a:t>User Input Module:</a:t>
            </a:r>
            <a:r>
              <a:rPr lang="en" sz="1400">
                <a:latin typeface="Times New Roman"/>
                <a:ea typeface="Times New Roman"/>
                <a:cs typeface="Times New Roman"/>
                <a:sym typeface="Times New Roman"/>
              </a:rPr>
              <a:t> Collects user inputs such as textual descriptions, sketches, or mood boards.</a:t>
            </a:r>
            <a:endParaRPr sz="14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b="1">
                <a:latin typeface="Times New Roman"/>
                <a:ea typeface="Times New Roman"/>
                <a:cs typeface="Times New Roman"/>
                <a:sym typeface="Times New Roman"/>
              </a:rPr>
              <a:t>Diffusion Model Module:</a:t>
            </a:r>
            <a:r>
              <a:rPr lang="en" sz="1400">
                <a:latin typeface="Times New Roman"/>
                <a:ea typeface="Times New Roman"/>
                <a:cs typeface="Times New Roman"/>
                <a:sym typeface="Times New Roman"/>
              </a:rPr>
              <a:t> Generates the initial 3D room layout based on user input using diffusion-based techniques.</a:t>
            </a:r>
            <a:endParaRPr sz="14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b="1">
                <a:latin typeface="Times New Roman"/>
                <a:ea typeface="Times New Roman"/>
                <a:cs typeface="Times New Roman"/>
                <a:sym typeface="Times New Roman"/>
              </a:rPr>
              <a:t>Customization and Fine-Tuning Module:</a:t>
            </a:r>
            <a:r>
              <a:rPr lang="en" sz="1400">
                <a:latin typeface="Times New Roman"/>
                <a:ea typeface="Times New Roman"/>
                <a:cs typeface="Times New Roman"/>
                <a:sym typeface="Times New Roman"/>
              </a:rPr>
              <a:t> Uses LoRA models to allow users to fine-tune room features such as layout, colors, and furniture placement.</a:t>
            </a:r>
            <a:endParaRPr sz="14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b="1">
                <a:latin typeface="Times New Roman"/>
                <a:ea typeface="Times New Roman"/>
                <a:cs typeface="Times New Roman"/>
                <a:sym typeface="Times New Roman"/>
              </a:rPr>
              <a:t>Iterative Refinement Module:</a:t>
            </a:r>
            <a:r>
              <a:rPr lang="en" sz="1400">
                <a:latin typeface="Times New Roman"/>
                <a:ea typeface="Times New Roman"/>
                <a:cs typeface="Times New Roman"/>
                <a:sym typeface="Times New Roman"/>
              </a:rPr>
              <a:t> Processes user feedback and updates the 3D design iteratively until the desired outcome is achieved.</a:t>
            </a:r>
            <a:endParaRPr sz="14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b="1">
                <a:latin typeface="Times New Roman"/>
                <a:ea typeface="Times New Roman"/>
                <a:cs typeface="Times New Roman"/>
                <a:sym typeface="Times New Roman"/>
              </a:rPr>
              <a:t>3D Visualization Module:</a:t>
            </a:r>
            <a:r>
              <a:rPr lang="en" sz="1400">
                <a:latin typeface="Times New Roman"/>
                <a:ea typeface="Times New Roman"/>
                <a:cs typeface="Times New Roman"/>
                <a:sym typeface="Times New Roman"/>
              </a:rPr>
              <a:t> Renders the final 3D model in a high-quality, photorealistic format for user viewing.</a:t>
            </a:r>
            <a:endParaRPr sz="14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400" b="1">
                <a:latin typeface="Times New Roman"/>
                <a:ea typeface="Times New Roman"/>
                <a:cs typeface="Times New Roman"/>
                <a:sym typeface="Times New Roman"/>
              </a:rPr>
              <a:t>User Feedback Module:</a:t>
            </a:r>
            <a:r>
              <a:rPr lang="en" sz="1400">
                <a:latin typeface="Times New Roman"/>
                <a:ea typeface="Times New Roman"/>
                <a:cs typeface="Times New Roman"/>
                <a:sym typeface="Times New Roman"/>
              </a:rPr>
              <a:t> Allows users to provide feedback and suggestions for further customization.</a:t>
            </a:r>
            <a:endParaRPr sz="14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400" b="1">
                <a:latin typeface="Times New Roman"/>
                <a:ea typeface="Times New Roman"/>
                <a:cs typeface="Times New Roman"/>
                <a:sym typeface="Times New Roman"/>
              </a:rPr>
              <a:t>Export and Save Module:</a:t>
            </a:r>
            <a:r>
              <a:rPr lang="en" sz="1400">
                <a:latin typeface="Times New Roman"/>
                <a:ea typeface="Times New Roman"/>
                <a:cs typeface="Times New Roman"/>
                <a:sym typeface="Times New Roman"/>
              </a:rPr>
              <a:t> Provides options for users to save or export their finalized 3D designs.</a:t>
            </a:r>
            <a:endParaRPr sz="1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224425"/>
            <a:ext cx="8520600" cy="39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395"/>
              <a:buNone/>
            </a:pPr>
            <a:r>
              <a:rPr lang="en" sz="1820" b="1" dirty="0">
                <a:latin typeface="Times New Roman"/>
                <a:ea typeface="Times New Roman"/>
                <a:cs typeface="Times New Roman"/>
                <a:sym typeface="Times New Roman"/>
              </a:rPr>
              <a:t>REFERENCES</a:t>
            </a:r>
            <a:endParaRPr sz="1820" b="1" dirty="0">
              <a:latin typeface="Times New Roman"/>
              <a:ea typeface="Times New Roman"/>
              <a:cs typeface="Times New Roman"/>
              <a:sym typeface="Times New Roman"/>
            </a:endParaRPr>
          </a:p>
        </p:txBody>
      </p:sp>
      <p:sp>
        <p:nvSpPr>
          <p:cNvPr id="113" name="Google Shape;113;p23"/>
          <p:cNvSpPr txBox="1">
            <a:spLocks noGrp="1"/>
          </p:cNvSpPr>
          <p:nvPr>
            <p:ph type="body" idx="1"/>
          </p:nvPr>
        </p:nvSpPr>
        <p:spPr>
          <a:xfrm>
            <a:off x="232775" y="723850"/>
            <a:ext cx="8788800" cy="42093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Gong, S. (2024). Application of Stable Diffusion and LoRA Models in AI Drawing. Applied and Computational Engineering, 97, 12-17.</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Peter, O. O. E., Rahman, M. M., &amp; Khalifa, F. (2025). Advancing AI-Powered Medical Image Synthesis: Insights from MedVQA-GI Challenge Using CLIP, Fine-Tuned Stable Diffusion, and Dream-Booth+ LoRA. arXiv preprint arXiv:2502.20667.</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Chen, Y., &amp; Ruan, H. (2025). Deep Analogical Generative Design and Evaluation: Integration of Stable Diffusion and LoRA. Journal of Mechanical Design, 147(5).</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Chen, J., Shao, Z., Zheng, X., Zhang, K., &amp; Yin, J. (2024). Integrating aesthetics and efficiency: AI-driven diffusion models for visually pleasing interior design generation. Scientific Reports, 14(1), 3496.</a:t>
            </a:r>
            <a:endParaRPr sz="1400">
              <a:latin typeface="Times New Roman"/>
              <a:ea typeface="Times New Roman"/>
              <a:cs typeface="Times New Roman"/>
              <a:sym typeface="Times New Roman"/>
            </a:endParaRPr>
          </a:p>
          <a:p>
            <a:pPr marL="457200" lvl="0" indent="-317500" algn="just" rtl="0">
              <a:lnSpc>
                <a:spcPct val="150000"/>
              </a:lnSpc>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Liu, R., Pang, W., Chen, J., Balakrishnan, V. A., &amp; Chin, H. L. (2024). The application of scaffolding instruction and AI-driven diffusion models in children’s aesthetic education: A case study on teaching traditional chinese painting of the twenty-four solar terms in chinese culture. Education and Information Technologies, 1-32.</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5A95-4576-6700-6D8F-7AE8BD92B927}"/>
              </a:ext>
            </a:extLst>
          </p:cNvPr>
          <p:cNvSpPr>
            <a:spLocks noGrp="1"/>
          </p:cNvSpPr>
          <p:nvPr>
            <p:ph type="title"/>
          </p:nvPr>
        </p:nvSpPr>
        <p:spPr/>
        <p:txBody>
          <a:bodyPr>
            <a:normAutofit/>
          </a:bodyPr>
          <a:lstStyle/>
          <a:p>
            <a:r>
              <a:rPr lang="en-IN" sz="1800" b="1" dirty="0">
                <a:latin typeface="Times New Roman" panose="02020603050405020304" pitchFamily="18" charset="0"/>
                <a:cs typeface="Times New Roman" panose="02020603050405020304" pitchFamily="18" charset="0"/>
              </a:rPr>
              <a:t>Output Screenshots</a:t>
            </a:r>
          </a:p>
        </p:txBody>
      </p:sp>
      <p:sp>
        <p:nvSpPr>
          <p:cNvPr id="3" name="Text Placeholder 2">
            <a:extLst>
              <a:ext uri="{FF2B5EF4-FFF2-40B4-BE49-F238E27FC236}">
                <a16:creationId xmlns:a16="http://schemas.microsoft.com/office/drawing/2014/main" id="{05817E1D-6DEF-74C6-E6DA-9DEDDDA8F85C}"/>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5C6643A-A206-A717-B1B0-A0666874DB0F}"/>
              </a:ext>
            </a:extLst>
          </p:cNvPr>
          <p:cNvPicPr>
            <a:picLocks noChangeAspect="1"/>
          </p:cNvPicPr>
          <p:nvPr/>
        </p:nvPicPr>
        <p:blipFill>
          <a:blip r:embed="rId2"/>
          <a:stretch>
            <a:fillRect/>
          </a:stretch>
        </p:blipFill>
        <p:spPr>
          <a:xfrm>
            <a:off x="810320" y="1152475"/>
            <a:ext cx="6660995" cy="3632324"/>
          </a:xfrm>
          <a:prstGeom prst="rect">
            <a:avLst/>
          </a:prstGeom>
        </p:spPr>
      </p:pic>
    </p:spTree>
    <p:extLst>
      <p:ext uri="{BB962C8B-B14F-4D97-AF65-F5344CB8AC3E}">
        <p14:creationId xmlns:p14="http://schemas.microsoft.com/office/powerpoint/2010/main" val="289309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F1AB7E-4932-83FC-4B1B-536867769B00}"/>
              </a:ext>
            </a:extLst>
          </p:cNvPr>
          <p:cNvPicPr>
            <a:picLocks noChangeAspect="1"/>
          </p:cNvPicPr>
          <p:nvPr/>
        </p:nvPicPr>
        <p:blipFill>
          <a:blip r:embed="rId2"/>
          <a:stretch>
            <a:fillRect/>
          </a:stretch>
        </p:blipFill>
        <p:spPr>
          <a:xfrm>
            <a:off x="1098658" y="906966"/>
            <a:ext cx="6946684" cy="3804395"/>
          </a:xfrm>
          <a:prstGeom prst="rect">
            <a:avLst/>
          </a:prstGeom>
        </p:spPr>
      </p:pic>
    </p:spTree>
    <p:extLst>
      <p:ext uri="{BB962C8B-B14F-4D97-AF65-F5344CB8AC3E}">
        <p14:creationId xmlns:p14="http://schemas.microsoft.com/office/powerpoint/2010/main" val="421130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66405" y="593516"/>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dirty="0">
                <a:latin typeface="Times New Roman"/>
                <a:ea typeface="Times New Roman"/>
                <a:cs typeface="Times New Roman"/>
                <a:sym typeface="Times New Roman"/>
              </a:rPr>
              <a:t>ABSTRACT</a:t>
            </a:r>
            <a:endParaRPr sz="2020" dirty="0">
              <a:latin typeface="Times New Roman"/>
              <a:ea typeface="Times New Roman"/>
              <a:cs typeface="Times New Roman"/>
              <a:sym typeface="Times New Roman"/>
            </a:endParaRPr>
          </a:p>
        </p:txBody>
      </p:sp>
      <p:sp>
        <p:nvSpPr>
          <p:cNvPr id="60" name="Google Shape;60;p14"/>
          <p:cNvSpPr txBox="1">
            <a:spLocks noGrp="1"/>
          </p:cNvSpPr>
          <p:nvPr>
            <p:ph type="body" idx="1"/>
          </p:nvPr>
        </p:nvSpPr>
        <p:spPr>
          <a:xfrm>
            <a:off x="311700" y="1305477"/>
            <a:ext cx="8520600" cy="2970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 sz="1500" dirty="0">
                <a:latin typeface="Times New Roman"/>
                <a:ea typeface="Times New Roman"/>
                <a:cs typeface="Times New Roman"/>
                <a:sym typeface="Times New Roman"/>
              </a:rPr>
              <a:t>The proposed research aims to develop an AI-powered 3D construction modeling tool that leverages diffusion and LoRA (Low-Rank Adaptation) models to generate realistic and customizable 3D room images based on user-specified requirements. The system takes user input in the form of text descriptions, sketches, or mood boards, translating these inputs into detailed 3D representations of rooms. Diffusion models are used to generate initial room layouts and textures, while LoRA models provide the ability for fine-grained customization based on user feedback and preferences. This project strives to streamline the architectural design process, enhance creativity, and provide a more intuitive and efficient approach to creating 3D construction models.</a:t>
            </a:r>
            <a:endParaRPr sz="15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97668" y="6482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dirty="0">
                <a:latin typeface="Times New Roman"/>
                <a:ea typeface="Times New Roman"/>
                <a:cs typeface="Times New Roman"/>
                <a:sym typeface="Times New Roman"/>
              </a:rPr>
              <a:t>EXISTING SYSTEM</a:t>
            </a:r>
            <a:endParaRPr sz="1800" b="1" dirty="0">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37650" y="1412407"/>
            <a:ext cx="8520600" cy="26913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1200"/>
              </a:spcAft>
              <a:buNone/>
            </a:pPr>
            <a:r>
              <a:rPr lang="en" sz="1500" dirty="0">
                <a:latin typeface="Times New Roman"/>
                <a:ea typeface="Times New Roman"/>
                <a:cs typeface="Times New Roman"/>
                <a:sym typeface="Times New Roman"/>
              </a:rPr>
              <a:t>Current 3D construction modeling tools typically require extensive manual input and a high level of technical expertise, making them inaccessible for non-professionals. These tools often demand a deep understanding of design principles and advanced 3D modeling skills, which can make the design process slow and cumbersome. Moreover, generating realistic and visually appealing 3D models can be challenging, especially for users without prior experience in 3D design. Although some AI-powered tools exist, they generally lack the ability to generate highly customizable models based on specific user inputs, leading to limited flexibility and satisfaction for the user.</a:t>
            </a:r>
            <a:endParaRPr sz="15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2880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dirty="0">
                <a:latin typeface="Times New Roman"/>
                <a:ea typeface="Times New Roman"/>
                <a:cs typeface="Times New Roman"/>
                <a:sym typeface="Times New Roman"/>
              </a:rPr>
              <a:t>DISADVANTAGES</a:t>
            </a:r>
            <a:endParaRPr sz="2000" b="1" dirty="0">
              <a:latin typeface="Times New Roman"/>
              <a:ea typeface="Times New Roman"/>
              <a:cs typeface="Times New Roman"/>
              <a:sym typeface="Times New Roman"/>
            </a:endParaRPr>
          </a:p>
        </p:txBody>
      </p:sp>
      <p:sp>
        <p:nvSpPr>
          <p:cNvPr id="72" name="Google Shape;72;p16"/>
          <p:cNvSpPr txBox="1">
            <a:spLocks noGrp="1"/>
          </p:cNvSpPr>
          <p:nvPr>
            <p:ph type="body" idx="1"/>
          </p:nvPr>
        </p:nvSpPr>
        <p:spPr>
          <a:xfrm>
            <a:off x="109371" y="990102"/>
            <a:ext cx="8821200" cy="41187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Technical Expertise Required: Many existing systems demand advanced knowledge in 3D modeling and architectural design, limiting accessibility.</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Time-Consuming Process: The manual design process is slow, requiring multiple iterations and extensive adjustments.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Limited Customization: Current AI-based tools often provide limited customization options for users to refine models according to personal preferences.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Inflexible Input: Most tools rely on either text or images for input, making them less versatile for users with varying design needs.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AutoNum type="arabicPeriod"/>
            </a:pPr>
            <a:r>
              <a:rPr lang="en" sz="1600" dirty="0">
                <a:latin typeface="Times New Roman"/>
                <a:ea typeface="Times New Roman"/>
                <a:cs typeface="Times New Roman"/>
                <a:sym typeface="Times New Roman"/>
              </a:rPr>
              <a:t>Quality Control: There is often no way for users to interactively adjust the generated designs to their liking in real-time, leading to a lack of satisfaction with the final output.</a:t>
            </a:r>
            <a:endParaRPr sz="1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77829"/>
            <a:ext cx="8520600" cy="43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9009"/>
              <a:buNone/>
            </a:pPr>
            <a:r>
              <a:rPr lang="en" sz="2020" b="1">
                <a:latin typeface="Times New Roman"/>
                <a:ea typeface="Times New Roman"/>
                <a:cs typeface="Times New Roman"/>
                <a:sym typeface="Times New Roman"/>
              </a:rPr>
              <a:t>LITERATURE SURVEY</a:t>
            </a:r>
            <a:endParaRPr sz="2020" b="1">
              <a:latin typeface="Times New Roman"/>
              <a:ea typeface="Times New Roman"/>
              <a:cs typeface="Times New Roman"/>
              <a:sym typeface="Times New Roman"/>
            </a:endParaRPr>
          </a:p>
        </p:txBody>
      </p:sp>
      <p:graphicFrame>
        <p:nvGraphicFramePr>
          <p:cNvPr id="78" name="Google Shape;78;p17"/>
          <p:cNvGraphicFramePr/>
          <p:nvPr>
            <p:extLst>
              <p:ext uri="{D42A27DB-BD31-4B8C-83A1-F6EECF244321}">
                <p14:modId xmlns:p14="http://schemas.microsoft.com/office/powerpoint/2010/main" val="3195892269"/>
              </p:ext>
            </p:extLst>
          </p:nvPr>
        </p:nvGraphicFramePr>
        <p:xfrm>
          <a:off x="195063" y="530998"/>
          <a:ext cx="8795575" cy="4922338"/>
        </p:xfrm>
        <a:graphic>
          <a:graphicData uri="http://schemas.openxmlformats.org/drawingml/2006/table">
            <a:tbl>
              <a:tblPr>
                <a:noFill/>
                <a:tableStyleId>{E4AFE66E-FF2B-403E-A386-0742531DFCE2}</a:tableStyleId>
              </a:tblPr>
              <a:tblGrid>
                <a:gridCol w="589775">
                  <a:extLst>
                    <a:ext uri="{9D8B030D-6E8A-4147-A177-3AD203B41FA5}">
                      <a16:colId xmlns:a16="http://schemas.microsoft.com/office/drawing/2014/main" val="20000"/>
                    </a:ext>
                  </a:extLst>
                </a:gridCol>
                <a:gridCol w="2244850">
                  <a:extLst>
                    <a:ext uri="{9D8B030D-6E8A-4147-A177-3AD203B41FA5}">
                      <a16:colId xmlns:a16="http://schemas.microsoft.com/office/drawing/2014/main" val="20001"/>
                    </a:ext>
                  </a:extLst>
                </a:gridCol>
                <a:gridCol w="3762050">
                  <a:extLst>
                    <a:ext uri="{9D8B030D-6E8A-4147-A177-3AD203B41FA5}">
                      <a16:colId xmlns:a16="http://schemas.microsoft.com/office/drawing/2014/main" val="20002"/>
                    </a:ext>
                  </a:extLst>
                </a:gridCol>
                <a:gridCol w="2198900">
                  <a:extLst>
                    <a:ext uri="{9D8B030D-6E8A-4147-A177-3AD203B41FA5}">
                      <a16:colId xmlns:a16="http://schemas.microsoft.com/office/drawing/2014/main" val="20003"/>
                    </a:ext>
                  </a:extLst>
                </a:gridCol>
              </a:tblGrid>
              <a:tr h="468700">
                <a:tc>
                  <a:txBody>
                    <a:bodyPr/>
                    <a:lstStyle/>
                    <a:p>
                      <a:pPr marL="0" lvl="0" indent="0" algn="just" rtl="0">
                        <a:lnSpc>
                          <a:spcPct val="150000"/>
                        </a:lnSpc>
                        <a:spcBef>
                          <a:spcPts val="0"/>
                        </a:spcBef>
                        <a:spcAft>
                          <a:spcPts val="0"/>
                        </a:spcAft>
                        <a:buNone/>
                      </a:pPr>
                      <a:r>
                        <a:rPr lang="en" sz="900" b="1" dirty="0">
                          <a:latin typeface="Times New Roman"/>
                          <a:ea typeface="Times New Roman"/>
                          <a:cs typeface="Times New Roman"/>
                          <a:sym typeface="Times New Roman"/>
                        </a:rPr>
                        <a:t>S No</a:t>
                      </a:r>
                      <a:endParaRPr sz="900" b="1" dirty="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900" b="1">
                          <a:latin typeface="Times New Roman"/>
                          <a:ea typeface="Times New Roman"/>
                          <a:cs typeface="Times New Roman"/>
                          <a:sym typeface="Times New Roman"/>
                        </a:rPr>
                        <a:t>Author(s) and Title</a:t>
                      </a:r>
                      <a:endParaRPr sz="900" b="1">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900" b="1">
                          <a:latin typeface="Times New Roman"/>
                          <a:ea typeface="Times New Roman"/>
                          <a:cs typeface="Times New Roman"/>
                          <a:sym typeface="Times New Roman"/>
                        </a:rPr>
                        <a:t>Summary</a:t>
                      </a:r>
                      <a:endParaRPr sz="900" b="1">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900" b="1">
                          <a:latin typeface="Times New Roman"/>
                          <a:ea typeface="Times New Roman"/>
                          <a:cs typeface="Times New Roman"/>
                          <a:sym typeface="Times New Roman"/>
                        </a:rPr>
                        <a:t>Relevance to the Project</a:t>
                      </a:r>
                      <a:endParaRPr sz="900" b="1">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9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114000">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1</a:t>
                      </a:r>
                      <a:endParaRPr sz="10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Gong, S. (2024). "Application of Stable Diffusion and LoRA Models in AI Drawing."	</a:t>
                      </a:r>
                      <a:endParaRPr sz="10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dirty="0">
                          <a:latin typeface="Times New Roman"/>
                          <a:ea typeface="Times New Roman"/>
                          <a:cs typeface="Times New Roman"/>
                          <a:sym typeface="Times New Roman"/>
                        </a:rPr>
                        <a:t>This paper explores the application of Stable Diffusion and LoRA models for AI-driven drawing tasks. The combination of these models allows for the generation of creative and high-quality art with more fine-grained control.	</a:t>
                      </a:r>
                      <a:endParaRPr sz="1000" dirty="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This paper is directly related to the use of diffusion and LoRA models for generating and customizing 3D room designs in our project.</a:t>
                      </a:r>
                      <a:endParaRPr sz="1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521600">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2</a:t>
                      </a:r>
                      <a:endParaRPr sz="10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Peter, O. O. E., Rahman, M. M., &amp; Khalifa, F. (2025). "Advancing AI-Powered Medical Image Synthesis: Insights from MedVQA-GI Challenge Using CLIP, Fine-Tuned Stable Diffusion, and Dream-Booth+ LoRA."	</a:t>
                      </a:r>
                      <a:endParaRPr sz="10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dirty="0">
                          <a:latin typeface="Times New Roman"/>
                          <a:ea typeface="Times New Roman"/>
                          <a:cs typeface="Times New Roman"/>
                          <a:sym typeface="Times New Roman"/>
                        </a:rPr>
                        <a:t>This research investigates the use of Stable Diffusion and LoRA models in medical image synthesis. The study emphasizes the integration of CLIP and fine-tuned models to generate highly specific medical images.	</a:t>
                      </a:r>
                      <a:endParaRPr sz="1000" dirty="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This work provides insights into the fine-tuning of diffusion models using LoRA, which aligns with the iterative refinement process in the proposed system.</a:t>
                      </a:r>
                      <a:endParaRPr sz="10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317800">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3</a:t>
                      </a:r>
                      <a:endParaRPr sz="10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a:latin typeface="Times New Roman"/>
                          <a:ea typeface="Times New Roman"/>
                          <a:cs typeface="Times New Roman"/>
                          <a:sym typeface="Times New Roman"/>
                        </a:rPr>
                        <a:t>Chen, Y., &amp; Ruan, H. (2025). "Deep Analogical Generative Design and Evaluation: Integration of Stable Diffusion and LoRA."	</a:t>
                      </a:r>
                      <a:endParaRPr sz="10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dirty="0">
                          <a:latin typeface="Times New Roman"/>
                          <a:ea typeface="Times New Roman"/>
                          <a:cs typeface="Times New Roman"/>
                          <a:sym typeface="Times New Roman"/>
                        </a:rPr>
                        <a:t>The paper integrates Stable Diffusion and LoRA models for generative design, focusing on their applications in mechanical design and evaluation. The system emphasizes the iterative enhancement of design elements.	</a:t>
                      </a:r>
                      <a:endParaRPr sz="1000" dirty="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000" dirty="0">
                          <a:latin typeface="Times New Roman"/>
                          <a:ea typeface="Times New Roman"/>
                          <a:cs typeface="Times New Roman"/>
                          <a:sym typeface="Times New Roman"/>
                        </a:rPr>
                        <a:t>This paper's focus on generative design and iterative refinement is highly relevant for the AI-powered customizable 3D room visualization in the project.</a:t>
                      </a:r>
                      <a:endParaRPr sz="10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0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aphicFrame>
        <p:nvGraphicFramePr>
          <p:cNvPr id="83" name="Google Shape;83;p18"/>
          <p:cNvGraphicFramePr/>
          <p:nvPr/>
        </p:nvGraphicFramePr>
        <p:xfrm>
          <a:off x="342825" y="331650"/>
          <a:ext cx="8510300" cy="4795714"/>
        </p:xfrm>
        <a:graphic>
          <a:graphicData uri="http://schemas.openxmlformats.org/drawingml/2006/table">
            <a:tbl>
              <a:tblPr>
                <a:noFill/>
                <a:tableStyleId>{E4AFE66E-FF2B-403E-A386-0742531DFCE2}</a:tableStyleId>
              </a:tblPr>
              <a:tblGrid>
                <a:gridCol w="517800">
                  <a:extLst>
                    <a:ext uri="{9D8B030D-6E8A-4147-A177-3AD203B41FA5}">
                      <a16:colId xmlns:a16="http://schemas.microsoft.com/office/drawing/2014/main" val="20000"/>
                    </a:ext>
                  </a:extLst>
                </a:gridCol>
                <a:gridCol w="3737350">
                  <a:extLst>
                    <a:ext uri="{9D8B030D-6E8A-4147-A177-3AD203B41FA5}">
                      <a16:colId xmlns:a16="http://schemas.microsoft.com/office/drawing/2014/main" val="20001"/>
                    </a:ext>
                  </a:extLst>
                </a:gridCol>
                <a:gridCol w="2127575">
                  <a:extLst>
                    <a:ext uri="{9D8B030D-6E8A-4147-A177-3AD203B41FA5}">
                      <a16:colId xmlns:a16="http://schemas.microsoft.com/office/drawing/2014/main" val="20002"/>
                    </a:ext>
                  </a:extLst>
                </a:gridCol>
                <a:gridCol w="21275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S No</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Author(s) and Title	</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Summary</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Relevance to the Project</a:t>
                      </a:r>
                      <a:endParaRPr sz="12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Chen, J., Shao, Z., Zheng, X., Zhang, K., &amp; Yin, J. (2024). "Integrating aesthetics and efficiency: AI-driven diffusion models for visually pleasing interior design generation."	</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This research examines the use of AI-driven diffusion models to generate aesthetically pleasing interior designs. The system balances both visual appeal and functional efficiency through AI.	</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This paper is relevant as it focuses on using AI to generate interior designs, a core aspect of the proposed system for 3D room design.</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Liu, R., Pang, W., Chen, J., Balakrishnan, V. A., &amp; Chin, H. L. (2024). "The application of scaffolding instruction and AI-driven diffusion models in children’s aesthetic education: A case study on teaching traditional Chinese painting of the twenty-four solar terms in Chinese culture."	</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This study applies AI-driven diffusion models in the context of children’s education, specifically for traditional Chinese painting. It integrates instructional scaffolding to improve artistic creativity.	</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50000"/>
                        </a:lnSpc>
                        <a:spcBef>
                          <a:spcPts val="0"/>
                        </a:spcBef>
                        <a:spcAft>
                          <a:spcPts val="0"/>
                        </a:spcAft>
                        <a:buNone/>
                      </a:pPr>
                      <a:r>
                        <a:rPr lang="en" sz="1200">
                          <a:latin typeface="Times New Roman"/>
                          <a:ea typeface="Times New Roman"/>
                          <a:cs typeface="Times New Roman"/>
                          <a:sym typeface="Times New Roman"/>
                        </a:rPr>
                        <a:t>This paper illustrates the versatility of AI-driven diffusion models for creative tasks, similar to how the proposed system uses these models for room design creation.</a:t>
                      </a:r>
                      <a:endParaRPr sz="12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66275" y="308825"/>
            <a:ext cx="8520600" cy="43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22" b="1">
                <a:latin typeface="Times New Roman"/>
                <a:ea typeface="Times New Roman"/>
                <a:cs typeface="Times New Roman"/>
                <a:sym typeface="Times New Roman"/>
              </a:rPr>
              <a:t>PROPOSED SYSTEM</a:t>
            </a:r>
            <a:endParaRPr sz="2022"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9" name="Google Shape;89;p19"/>
          <p:cNvSpPr txBox="1">
            <a:spLocks noGrp="1"/>
          </p:cNvSpPr>
          <p:nvPr>
            <p:ph type="body" idx="1"/>
          </p:nvPr>
        </p:nvSpPr>
        <p:spPr>
          <a:xfrm>
            <a:off x="180900" y="989800"/>
            <a:ext cx="8782200" cy="3236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1200"/>
              </a:spcAft>
              <a:buNone/>
            </a:pPr>
            <a:r>
              <a:rPr lang="en" sz="1500">
                <a:latin typeface="Times New Roman"/>
                <a:ea typeface="Times New Roman"/>
                <a:cs typeface="Times New Roman"/>
                <a:sym typeface="Times New Roman"/>
              </a:rPr>
              <a:t>The proposed system will offer an AI-powered 3D construction modeling tool that generates customizable 3D room images from user inputs, such as textual descriptions, sketches, or mood boards. Using a combination of diffusion models and LoRA (Low-Rank Adaptation) models, the system will first generate an initial room layout with basic furniture and textures based on the user's input. LoRA models will enable fine-tuning and customization, allowing users to modify the design based on their preferences. The iterative refinement process will allow users to continuously adjust the design until the desired 3D room is achieved. The system aims to democratize 3D modeling, making it more accessible to non-professionals and enhancing the creative process in architectural design.</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279250" y="237475"/>
            <a:ext cx="8520600" cy="421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9009"/>
              <a:buNone/>
            </a:pPr>
            <a:r>
              <a:rPr lang="en" sz="2020" b="1">
                <a:latin typeface="Times New Roman"/>
                <a:ea typeface="Times New Roman"/>
                <a:cs typeface="Times New Roman"/>
                <a:sym typeface="Times New Roman"/>
              </a:rPr>
              <a:t>ADVANTAGES</a:t>
            </a:r>
            <a:endParaRPr sz="2020" b="1">
              <a:latin typeface="Times New Roman"/>
              <a:ea typeface="Times New Roman"/>
              <a:cs typeface="Times New Roman"/>
              <a:sym typeface="Times New Roman"/>
            </a:endParaRPr>
          </a:p>
        </p:txBody>
      </p:sp>
      <p:sp>
        <p:nvSpPr>
          <p:cNvPr id="95" name="Google Shape;95;p20"/>
          <p:cNvSpPr txBox="1">
            <a:spLocks noGrp="1"/>
          </p:cNvSpPr>
          <p:nvPr>
            <p:ph type="body" idx="1"/>
          </p:nvPr>
        </p:nvSpPr>
        <p:spPr>
          <a:xfrm>
            <a:off x="232875" y="944400"/>
            <a:ext cx="8782200" cy="3762000"/>
          </a:xfrm>
          <a:prstGeom prst="rect">
            <a:avLst/>
          </a:prstGeom>
        </p:spPr>
        <p:txBody>
          <a:bodyPr spcFirstLastPara="1" wrap="square" lIns="91425" tIns="91425" rIns="91425" bIns="91425" anchor="t" anchorCtr="0">
            <a:normAutofit lnSpcReduction="10000"/>
          </a:bodyPr>
          <a:lstStyle/>
          <a:p>
            <a:pPr marL="457200" lvl="0" indent="-330200" algn="just"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User-Friendly: Simplifies 3D design by removing the need for technical expertise, making it accessible to a wider audience.</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Multimodal Input: Supports various forms of user input (text, sketches, mood boards), enhancing flexibility and creativity.</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Customization: The LoRA-based model allows for fine-grained customization of room designs, offering greater control to users.</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Iterative Refinement: Users can provide feedback and make changes in real-time, ensuring the final design aligns with their vision.</a:t>
            </a:r>
            <a:endParaRPr sz="160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High-Quality Results: Generates realistic, photorealistic 3D designs, ensuring a high-quality output that matches professional standards.</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237475"/>
            <a:ext cx="8520600" cy="39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9009"/>
              <a:buNone/>
            </a:pPr>
            <a:r>
              <a:rPr lang="en" sz="2020" b="1" dirty="0">
                <a:latin typeface="Times New Roman"/>
                <a:ea typeface="Times New Roman"/>
                <a:cs typeface="Times New Roman"/>
                <a:sym typeface="Times New Roman"/>
              </a:rPr>
              <a:t>Technique or Algorithm Used</a:t>
            </a:r>
            <a:endParaRPr sz="2020" b="1" dirty="0">
              <a:latin typeface="Times New Roman"/>
              <a:ea typeface="Times New Roman"/>
              <a:cs typeface="Times New Roman"/>
              <a:sym typeface="Times New Roman"/>
            </a:endParaRPr>
          </a:p>
        </p:txBody>
      </p:sp>
      <p:sp>
        <p:nvSpPr>
          <p:cNvPr id="101" name="Google Shape;101;p21"/>
          <p:cNvSpPr txBox="1">
            <a:spLocks noGrp="1"/>
          </p:cNvSpPr>
          <p:nvPr>
            <p:ph type="body" idx="1"/>
          </p:nvPr>
        </p:nvSpPr>
        <p:spPr>
          <a:xfrm>
            <a:off x="291750" y="1080600"/>
            <a:ext cx="8560500" cy="3522000"/>
          </a:xfrm>
          <a:prstGeom prst="rect">
            <a:avLst/>
          </a:prstGeom>
        </p:spPr>
        <p:txBody>
          <a:bodyPr spcFirstLastPara="1" wrap="square" lIns="91425" tIns="91425" rIns="91425" bIns="91425" anchor="t" anchorCtr="0">
            <a:normAutofit fontScale="92500" lnSpcReduction="10000"/>
          </a:bodyPr>
          <a:lstStyle/>
          <a:p>
            <a:pPr marL="0" lvl="0" indent="0" algn="just" rtl="0">
              <a:lnSpc>
                <a:spcPct val="150000"/>
              </a:lnSpc>
              <a:spcBef>
                <a:spcPts val="0"/>
              </a:spcBef>
              <a:spcAft>
                <a:spcPts val="0"/>
              </a:spcAft>
              <a:buNone/>
            </a:pPr>
            <a:r>
              <a:rPr lang="en" sz="1600" b="1">
                <a:latin typeface="Times New Roman"/>
                <a:ea typeface="Times New Roman"/>
                <a:cs typeface="Times New Roman"/>
                <a:sym typeface="Times New Roman"/>
              </a:rPr>
              <a:t>Diffusion Models:</a:t>
            </a:r>
            <a:r>
              <a:rPr lang="en" sz="1600">
                <a:latin typeface="Times New Roman"/>
                <a:ea typeface="Times New Roman"/>
                <a:cs typeface="Times New Roman"/>
                <a:sym typeface="Times New Roman"/>
              </a:rPr>
              <a:t> Used to generate the initial 3D room layout, textures, and furniture placements based on user inputs. These models are pre-trained and are fine-tuned with user-specific data.</a:t>
            </a:r>
            <a:endParaRPr sz="16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600" b="1">
                <a:latin typeface="Times New Roman"/>
                <a:ea typeface="Times New Roman"/>
                <a:cs typeface="Times New Roman"/>
                <a:sym typeface="Times New Roman"/>
              </a:rPr>
              <a:t>LoRA (Low-Rank Adaptation):</a:t>
            </a:r>
            <a:r>
              <a:rPr lang="en" sz="1600">
                <a:latin typeface="Times New Roman"/>
                <a:ea typeface="Times New Roman"/>
                <a:cs typeface="Times New Roman"/>
                <a:sym typeface="Times New Roman"/>
              </a:rPr>
              <a:t> LoRA is used to enable customization and fine-tuning of the generated 3D room models, allowing for adjustments based on user feedback.</a:t>
            </a:r>
            <a:endParaRPr sz="1600">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r>
              <a:rPr lang="en" sz="1600" b="1">
                <a:latin typeface="Times New Roman"/>
                <a:ea typeface="Times New Roman"/>
                <a:cs typeface="Times New Roman"/>
                <a:sym typeface="Times New Roman"/>
              </a:rPr>
              <a:t>Deep Learning:</a:t>
            </a:r>
            <a:r>
              <a:rPr lang="en" sz="1600">
                <a:latin typeface="Times New Roman"/>
                <a:ea typeface="Times New Roman"/>
                <a:cs typeface="Times New Roman"/>
                <a:sym typeface="Times New Roman"/>
              </a:rPr>
              <a:t> Techniques such as CNNs (Convolutional Neural Networks) and GANs (Generative Adversarial Networks) may be incorporated for refining textures and enhancing room features.</a:t>
            </a:r>
            <a:endParaRPr sz="1600">
              <a:latin typeface="Times New Roman"/>
              <a:ea typeface="Times New Roman"/>
              <a:cs typeface="Times New Roman"/>
              <a:sym typeface="Times New Roman"/>
            </a:endParaRPr>
          </a:p>
          <a:p>
            <a:pPr marL="0" lvl="0" indent="0" algn="just" rtl="0">
              <a:lnSpc>
                <a:spcPct val="150000"/>
              </a:lnSpc>
              <a:spcBef>
                <a:spcPts val="1200"/>
              </a:spcBef>
              <a:spcAft>
                <a:spcPts val="1200"/>
              </a:spcAft>
              <a:buNone/>
            </a:pPr>
            <a:r>
              <a:rPr lang="en" sz="1600" b="1">
                <a:latin typeface="Times New Roman"/>
                <a:ea typeface="Times New Roman"/>
                <a:cs typeface="Times New Roman"/>
                <a:sym typeface="Times New Roman"/>
              </a:rPr>
              <a:t>Iterative Design Process:</a:t>
            </a:r>
            <a:r>
              <a:rPr lang="en" sz="1600">
                <a:latin typeface="Times New Roman"/>
                <a:ea typeface="Times New Roman"/>
                <a:cs typeface="Times New Roman"/>
                <a:sym typeface="Times New Roman"/>
              </a:rPr>
              <a:t> The system incorporates feedback loops to continually refine the design, ensuring a highly personalized user experience.</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44</TotalTime>
  <Words>1627</Words>
  <Application>Microsoft Office PowerPoint</Application>
  <PresentationFormat>On-screen Show (16:9)</PresentationFormat>
  <Paragraphs>81</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Century Gothic</vt:lpstr>
      <vt:lpstr>Times New Roman</vt:lpstr>
      <vt:lpstr>Wingdings 3</vt:lpstr>
      <vt:lpstr>Wisp</vt:lpstr>
      <vt:lpstr>PowerPoint Presentation</vt:lpstr>
      <vt:lpstr>ABSTRACT</vt:lpstr>
      <vt:lpstr>EXISTING SYSTEM</vt:lpstr>
      <vt:lpstr>DISADVANTAGES</vt:lpstr>
      <vt:lpstr>LITERATURE SURVEY</vt:lpstr>
      <vt:lpstr>PowerPoint Presentation</vt:lpstr>
      <vt:lpstr>PROPOSED SYSTEM </vt:lpstr>
      <vt:lpstr>ADVANTAGES</vt:lpstr>
      <vt:lpstr>Technique or Algorithm Used</vt:lpstr>
      <vt:lpstr>MODULES</vt:lpstr>
      <vt:lpstr>REFERENCES</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Benith T</dc:creator>
  <cp:lastModifiedBy>Vijay Martin</cp:lastModifiedBy>
  <cp:revision>4</cp:revision>
  <dcterms:modified xsi:type="dcterms:W3CDTF">2025-05-13T20:48:33Z</dcterms:modified>
</cp:coreProperties>
</file>