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5" r:id="rId6"/>
    <p:sldId id="266" r:id="rId7"/>
    <p:sldId id="267"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5/29/2025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F7566F-1592-B5E6-1230-0342FBE5B67B}"/>
              </a:ext>
            </a:extLst>
          </p:cNvPr>
          <p:cNvSpPr txBox="1"/>
          <p:nvPr/>
        </p:nvSpPr>
        <p:spPr>
          <a:xfrm>
            <a:off x="4075130" y="928241"/>
            <a:ext cx="3482939" cy="646331"/>
          </a:xfrm>
          <a:prstGeom prst="rect">
            <a:avLst/>
          </a:prstGeom>
          <a:noFill/>
        </p:spPr>
        <p:txBody>
          <a:bodyPr wrap="square" rtlCol="0">
            <a:spAutoFit/>
          </a:bodyPr>
          <a:lstStyle/>
          <a:p>
            <a:r>
              <a:rPr lang="en-IN" dirty="0"/>
              <a:t>                           </a:t>
            </a:r>
            <a:r>
              <a:rPr lang="en-IN" sz="3600" dirty="0"/>
              <a:t>TITLE</a:t>
            </a:r>
          </a:p>
        </p:txBody>
      </p:sp>
      <p:sp>
        <p:nvSpPr>
          <p:cNvPr id="3" name="TextBox 2">
            <a:extLst>
              <a:ext uri="{FF2B5EF4-FFF2-40B4-BE49-F238E27FC236}">
                <a16:creationId xmlns:a16="http://schemas.microsoft.com/office/drawing/2014/main" id="{734D59FF-51ED-C2F1-3DDF-8CE7EFC8F721}"/>
              </a:ext>
            </a:extLst>
          </p:cNvPr>
          <p:cNvSpPr txBox="1"/>
          <p:nvPr/>
        </p:nvSpPr>
        <p:spPr>
          <a:xfrm>
            <a:off x="795867" y="2328333"/>
            <a:ext cx="10786533" cy="1569660"/>
          </a:xfrm>
          <a:prstGeom prst="rect">
            <a:avLst/>
          </a:prstGeom>
          <a:noFill/>
        </p:spPr>
        <p:txBody>
          <a:bodyPr wrap="square" rtlCol="0">
            <a:spAutoFit/>
          </a:bodyPr>
          <a:lstStyle/>
          <a:p>
            <a:pPr algn="ctr"/>
            <a:r>
              <a:rPr lang="en-US" sz="4800"/>
              <a:t>Smart </a:t>
            </a:r>
            <a:r>
              <a:rPr lang="en-US" sz="4800" dirty="0"/>
              <a:t>Energy Management System (SEMS) for Homes and Offices Using IoT</a:t>
            </a:r>
            <a:endParaRPr lang="en-IN" sz="4800" dirty="0"/>
          </a:p>
        </p:txBody>
      </p:sp>
    </p:spTree>
    <p:extLst>
      <p:ext uri="{BB962C8B-B14F-4D97-AF65-F5344CB8AC3E}">
        <p14:creationId xmlns:p14="http://schemas.microsoft.com/office/powerpoint/2010/main" val="3774778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3D94E7-CF57-3A08-E78A-85D27D3982F6}"/>
              </a:ext>
            </a:extLst>
          </p:cNvPr>
          <p:cNvSpPr txBox="1"/>
          <p:nvPr/>
        </p:nvSpPr>
        <p:spPr>
          <a:xfrm>
            <a:off x="2743200" y="2507226"/>
            <a:ext cx="6143413" cy="1569660"/>
          </a:xfrm>
          <a:prstGeom prst="rect">
            <a:avLst/>
          </a:prstGeom>
          <a:noFill/>
        </p:spPr>
        <p:txBody>
          <a:bodyPr wrap="none" rtlCol="0">
            <a:spAutoFit/>
          </a:bodyPr>
          <a:lstStyle/>
          <a:p>
            <a:r>
              <a:rPr lang="en-US" sz="9600" dirty="0"/>
              <a:t>THANK YOU</a:t>
            </a:r>
            <a:endParaRPr lang="en-IN" sz="9600" dirty="0"/>
          </a:p>
        </p:txBody>
      </p:sp>
    </p:spTree>
    <p:extLst>
      <p:ext uri="{BB962C8B-B14F-4D97-AF65-F5344CB8AC3E}">
        <p14:creationId xmlns:p14="http://schemas.microsoft.com/office/powerpoint/2010/main" val="369312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0FE48-8528-5A5C-473C-3D3C9CD9B1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35B21A-C456-AEAB-154D-0ED02E705D77}"/>
              </a:ext>
            </a:extLst>
          </p:cNvPr>
          <p:cNvSpPr txBox="1"/>
          <p:nvPr/>
        </p:nvSpPr>
        <p:spPr>
          <a:xfrm>
            <a:off x="4117654" y="991741"/>
            <a:ext cx="3482939" cy="646331"/>
          </a:xfrm>
          <a:prstGeom prst="rect">
            <a:avLst/>
          </a:prstGeom>
          <a:noFill/>
        </p:spPr>
        <p:txBody>
          <a:bodyPr wrap="square" rtlCol="0">
            <a:spAutoFit/>
          </a:bodyPr>
          <a:lstStyle/>
          <a:p>
            <a:r>
              <a:rPr lang="en-IN" dirty="0"/>
              <a:t>                  </a:t>
            </a:r>
            <a:r>
              <a:rPr lang="en-IN" sz="3600" dirty="0"/>
              <a:t>ABSTRACT</a:t>
            </a:r>
          </a:p>
        </p:txBody>
      </p:sp>
      <p:sp>
        <p:nvSpPr>
          <p:cNvPr id="3" name="TextBox 2">
            <a:extLst>
              <a:ext uri="{FF2B5EF4-FFF2-40B4-BE49-F238E27FC236}">
                <a16:creationId xmlns:a16="http://schemas.microsoft.com/office/drawing/2014/main" id="{7499F154-0895-B938-4776-396304C35215}"/>
              </a:ext>
            </a:extLst>
          </p:cNvPr>
          <p:cNvSpPr txBox="1"/>
          <p:nvPr/>
        </p:nvSpPr>
        <p:spPr>
          <a:xfrm>
            <a:off x="795867" y="2328333"/>
            <a:ext cx="10786533" cy="3785652"/>
          </a:xfrm>
          <a:prstGeom prst="rect">
            <a:avLst/>
          </a:prstGeom>
          <a:noFill/>
        </p:spPr>
        <p:txBody>
          <a:bodyPr wrap="square" rtlCol="0">
            <a:spAutoFit/>
          </a:bodyPr>
          <a:lstStyle/>
          <a:p>
            <a:pPr algn="just"/>
            <a:r>
              <a:rPr lang="en-US" dirty="0"/>
              <a:t>    </a:t>
            </a:r>
            <a:r>
              <a:rPr lang="en-US" sz="2400" dirty="0"/>
              <a:t>The Smart Energy Management System (SEMS) aims to optimize energy consumption by using IoT-based sensors and microcontrollers for real-time monitoring and control of electrical appliances. This system integrates energy meters like ACS712 and PZEM-004T with microcontrollers such as Arduino and ESP32 to collect, analyze, and manage data. The data is then transmitted to a cloud platform or mobile app for remote access and analysis. By automating energy usage, the system helps reduce electricity costs, enhances sustainability, and empowers users with actionable insights into their energy consumption. This paper presents a detailed approach to designing and implementing SEMS for both residential and commercial environments.</a:t>
            </a:r>
            <a:endParaRPr lang="en-IN" sz="2400" dirty="0"/>
          </a:p>
        </p:txBody>
      </p:sp>
    </p:spTree>
    <p:extLst>
      <p:ext uri="{BB962C8B-B14F-4D97-AF65-F5344CB8AC3E}">
        <p14:creationId xmlns:p14="http://schemas.microsoft.com/office/powerpoint/2010/main" val="373756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B42FA-5957-5532-5F50-F2CAF1CF2D7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2A2AAD3-710C-E604-64F2-E988534AE39C}"/>
              </a:ext>
            </a:extLst>
          </p:cNvPr>
          <p:cNvSpPr txBox="1"/>
          <p:nvPr/>
        </p:nvSpPr>
        <p:spPr>
          <a:xfrm>
            <a:off x="3646327" y="991741"/>
            <a:ext cx="4899346" cy="646331"/>
          </a:xfrm>
          <a:prstGeom prst="rect">
            <a:avLst/>
          </a:prstGeom>
          <a:noFill/>
        </p:spPr>
        <p:txBody>
          <a:bodyPr wrap="square" rtlCol="0">
            <a:spAutoFit/>
          </a:bodyPr>
          <a:lstStyle/>
          <a:p>
            <a:r>
              <a:rPr lang="en-IN" dirty="0"/>
              <a:t>                  </a:t>
            </a:r>
            <a:r>
              <a:rPr lang="en-IN" sz="3600" dirty="0"/>
              <a:t>EXISTING SYSTEM </a:t>
            </a:r>
          </a:p>
        </p:txBody>
      </p:sp>
      <p:sp>
        <p:nvSpPr>
          <p:cNvPr id="3" name="TextBox 2">
            <a:extLst>
              <a:ext uri="{FF2B5EF4-FFF2-40B4-BE49-F238E27FC236}">
                <a16:creationId xmlns:a16="http://schemas.microsoft.com/office/drawing/2014/main" id="{9AD643D2-3D9C-20C7-45B7-7D554A5C4074}"/>
              </a:ext>
            </a:extLst>
          </p:cNvPr>
          <p:cNvSpPr txBox="1"/>
          <p:nvPr/>
        </p:nvSpPr>
        <p:spPr>
          <a:xfrm>
            <a:off x="795867" y="2328333"/>
            <a:ext cx="10786533" cy="3785652"/>
          </a:xfrm>
          <a:prstGeom prst="rect">
            <a:avLst/>
          </a:prstGeom>
          <a:noFill/>
        </p:spPr>
        <p:txBody>
          <a:bodyPr wrap="square" rtlCol="0">
            <a:spAutoFit/>
          </a:bodyPr>
          <a:lstStyle/>
          <a:p>
            <a:pPr algn="just"/>
            <a:r>
              <a:rPr lang="en-US" dirty="0"/>
              <a:t>    </a:t>
            </a:r>
            <a:r>
              <a:rPr lang="en-US" sz="2400" dirty="0"/>
              <a:t>Traditional energy management systems in homes and offices typically involve manual control and limited monitoring. While some systems include basic energy meters or manual switches for appliances, they lack real-time data collection and automation. Conventional energy meters can track the overall energy consumption, but they do not provide detailed insights into the performance of individual appliances. Additionally, there is minimal interaction or feedback available for users, limiting the potential for optimizing energy </a:t>
            </a:r>
            <a:r>
              <a:rPr lang="en-US" sz="2400" dirty="0" err="1"/>
              <a:t>use.Some</a:t>
            </a:r>
            <a:r>
              <a:rPr lang="en-US" sz="2400" dirty="0"/>
              <a:t> smart home solutions, like smart thermostats and lighting, can manage specific aspects of energy consumption, but they do not provide a comprehensive, integrated system that covers all appliances in the home or office.</a:t>
            </a:r>
            <a:endParaRPr lang="en-IN" sz="2400" dirty="0"/>
          </a:p>
        </p:txBody>
      </p:sp>
    </p:spTree>
    <p:extLst>
      <p:ext uri="{BB962C8B-B14F-4D97-AF65-F5344CB8AC3E}">
        <p14:creationId xmlns:p14="http://schemas.microsoft.com/office/powerpoint/2010/main" val="33916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0BF7F-339A-E4ED-9026-782E8EF7195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B47D1F4-7C59-225E-98AE-BA5876B33F59}"/>
              </a:ext>
            </a:extLst>
          </p:cNvPr>
          <p:cNvSpPr txBox="1"/>
          <p:nvPr/>
        </p:nvSpPr>
        <p:spPr>
          <a:xfrm>
            <a:off x="3506627" y="813941"/>
            <a:ext cx="4899346" cy="646331"/>
          </a:xfrm>
          <a:prstGeom prst="rect">
            <a:avLst/>
          </a:prstGeom>
          <a:noFill/>
        </p:spPr>
        <p:txBody>
          <a:bodyPr wrap="square" rtlCol="0">
            <a:spAutoFit/>
          </a:bodyPr>
          <a:lstStyle/>
          <a:p>
            <a:r>
              <a:rPr lang="en-IN" dirty="0"/>
              <a:t>                  </a:t>
            </a:r>
            <a:r>
              <a:rPr lang="en-IN" sz="3600" dirty="0"/>
              <a:t>DISADVANTAGES</a:t>
            </a:r>
          </a:p>
        </p:txBody>
      </p:sp>
      <p:sp>
        <p:nvSpPr>
          <p:cNvPr id="3" name="TextBox 2">
            <a:extLst>
              <a:ext uri="{FF2B5EF4-FFF2-40B4-BE49-F238E27FC236}">
                <a16:creationId xmlns:a16="http://schemas.microsoft.com/office/drawing/2014/main" id="{2A3E1F5E-29A6-0200-6182-7659C786B667}"/>
              </a:ext>
            </a:extLst>
          </p:cNvPr>
          <p:cNvSpPr txBox="1"/>
          <p:nvPr/>
        </p:nvSpPr>
        <p:spPr>
          <a:xfrm>
            <a:off x="702733" y="1638072"/>
            <a:ext cx="10786533" cy="4832092"/>
          </a:xfrm>
          <a:prstGeom prst="rect">
            <a:avLst/>
          </a:prstGeom>
          <a:noFill/>
        </p:spPr>
        <p:txBody>
          <a:bodyPr wrap="square" rtlCol="0">
            <a:spAutoFit/>
          </a:bodyPr>
          <a:lstStyle/>
          <a:p>
            <a:pPr algn="just"/>
            <a:r>
              <a:rPr lang="en-US" sz="2400" dirty="0"/>
              <a:t>• </a:t>
            </a:r>
            <a:r>
              <a:rPr lang="en-US" sz="2800" dirty="0"/>
              <a:t>Manual Monitoring</a:t>
            </a:r>
            <a:r>
              <a:rPr lang="en-US" sz="2400" dirty="0"/>
              <a:t>: Existing systems often require users to manually monitor energy usage or rely on basic meters that do not provide granular data on individual devices.</a:t>
            </a:r>
          </a:p>
          <a:p>
            <a:pPr algn="just"/>
            <a:r>
              <a:rPr lang="en-US" sz="2400" dirty="0"/>
              <a:t>• </a:t>
            </a:r>
            <a:r>
              <a:rPr lang="en-US" sz="2800" dirty="0"/>
              <a:t>Lack of Automation</a:t>
            </a:r>
            <a:r>
              <a:rPr lang="en-US" sz="2400" dirty="0"/>
              <a:t>: Limited or no automation in existing systems means energy management relies heavily on human intervention.</a:t>
            </a:r>
          </a:p>
          <a:p>
            <a:pPr algn="just"/>
            <a:r>
              <a:rPr lang="en-US" sz="2400" dirty="0"/>
              <a:t>• </a:t>
            </a:r>
            <a:r>
              <a:rPr lang="en-US" sz="2800" dirty="0"/>
              <a:t>High Energy Bills</a:t>
            </a:r>
            <a:r>
              <a:rPr lang="en-US" sz="2400" dirty="0"/>
              <a:t>: Without efficient tracking and optimization, users may unknowingly waste energy, leading to higher electricity costs.</a:t>
            </a:r>
          </a:p>
          <a:p>
            <a:pPr algn="just"/>
            <a:r>
              <a:rPr lang="en-US" sz="2400" dirty="0"/>
              <a:t>• </a:t>
            </a:r>
            <a:r>
              <a:rPr lang="en-US" sz="2800" dirty="0"/>
              <a:t>No Integration</a:t>
            </a:r>
            <a:r>
              <a:rPr lang="en-US" sz="2400" dirty="0"/>
              <a:t>: Traditional systems often lack integration with mobile apps or cloud platforms, preventing users from remotely monitoring or controlling their appliances.</a:t>
            </a:r>
          </a:p>
          <a:p>
            <a:pPr algn="just"/>
            <a:r>
              <a:rPr lang="en-US" sz="2400" dirty="0"/>
              <a:t>• </a:t>
            </a:r>
            <a:r>
              <a:rPr lang="en-US" sz="2800" dirty="0"/>
              <a:t>Inefficiency</a:t>
            </a:r>
            <a:r>
              <a:rPr lang="en-US" sz="2400" dirty="0"/>
              <a:t>: Many appliances continue running unnecessarily, leading to wasted energy, especially during off-peak hours or when not in use.</a:t>
            </a:r>
            <a:endParaRPr lang="en-IN" sz="2400" dirty="0"/>
          </a:p>
        </p:txBody>
      </p:sp>
    </p:spTree>
    <p:extLst>
      <p:ext uri="{BB962C8B-B14F-4D97-AF65-F5344CB8AC3E}">
        <p14:creationId xmlns:p14="http://schemas.microsoft.com/office/powerpoint/2010/main" val="358437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570B3-FEF7-04C3-3ED7-3F6F68B573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01D1754-B06F-655A-D86B-3044E802A94B}"/>
              </a:ext>
            </a:extLst>
          </p:cNvPr>
          <p:cNvSpPr txBox="1"/>
          <p:nvPr/>
        </p:nvSpPr>
        <p:spPr>
          <a:xfrm>
            <a:off x="3467298" y="0"/>
            <a:ext cx="4899346" cy="646331"/>
          </a:xfrm>
          <a:prstGeom prst="rect">
            <a:avLst/>
          </a:prstGeom>
          <a:noFill/>
        </p:spPr>
        <p:txBody>
          <a:bodyPr wrap="square" rtlCol="0">
            <a:spAutoFit/>
          </a:bodyPr>
          <a:lstStyle/>
          <a:p>
            <a:r>
              <a:rPr lang="en-IN" dirty="0"/>
              <a:t>            </a:t>
            </a:r>
            <a:r>
              <a:rPr lang="en-IN" sz="3600" dirty="0"/>
              <a:t>LITERATURE SURVEY </a:t>
            </a:r>
          </a:p>
        </p:txBody>
      </p:sp>
      <p:graphicFrame>
        <p:nvGraphicFramePr>
          <p:cNvPr id="5" name="Table 4">
            <a:extLst>
              <a:ext uri="{FF2B5EF4-FFF2-40B4-BE49-F238E27FC236}">
                <a16:creationId xmlns:a16="http://schemas.microsoft.com/office/drawing/2014/main" id="{03657ABE-C9C4-8D8F-A5FB-66BAC0FEC460}"/>
              </a:ext>
            </a:extLst>
          </p:cNvPr>
          <p:cNvGraphicFramePr>
            <a:graphicFrameLocks noGrp="1"/>
          </p:cNvGraphicFramePr>
          <p:nvPr>
            <p:extLst>
              <p:ext uri="{D42A27DB-BD31-4B8C-83A1-F6EECF244321}">
                <p14:modId xmlns:p14="http://schemas.microsoft.com/office/powerpoint/2010/main" val="3858410499"/>
              </p:ext>
            </p:extLst>
          </p:nvPr>
        </p:nvGraphicFramePr>
        <p:xfrm>
          <a:off x="530942" y="772014"/>
          <a:ext cx="10987548" cy="5851945"/>
        </p:xfrm>
        <a:graphic>
          <a:graphicData uri="http://schemas.openxmlformats.org/drawingml/2006/table">
            <a:tbl>
              <a:tblPr/>
              <a:tblGrid>
                <a:gridCol w="585019">
                  <a:extLst>
                    <a:ext uri="{9D8B030D-6E8A-4147-A177-3AD203B41FA5}">
                      <a16:colId xmlns:a16="http://schemas.microsoft.com/office/drawing/2014/main" val="1292604556"/>
                    </a:ext>
                  </a:extLst>
                </a:gridCol>
                <a:gridCol w="3895541">
                  <a:extLst>
                    <a:ext uri="{9D8B030D-6E8A-4147-A177-3AD203B41FA5}">
                      <a16:colId xmlns:a16="http://schemas.microsoft.com/office/drawing/2014/main" val="4263811678"/>
                    </a:ext>
                  </a:extLst>
                </a:gridCol>
                <a:gridCol w="2168996">
                  <a:extLst>
                    <a:ext uri="{9D8B030D-6E8A-4147-A177-3AD203B41FA5}">
                      <a16:colId xmlns:a16="http://schemas.microsoft.com/office/drawing/2014/main" val="3111445077"/>
                    </a:ext>
                  </a:extLst>
                </a:gridCol>
                <a:gridCol w="2168996">
                  <a:extLst>
                    <a:ext uri="{9D8B030D-6E8A-4147-A177-3AD203B41FA5}">
                      <a16:colId xmlns:a16="http://schemas.microsoft.com/office/drawing/2014/main" val="1272110887"/>
                    </a:ext>
                  </a:extLst>
                </a:gridCol>
                <a:gridCol w="2168996">
                  <a:extLst>
                    <a:ext uri="{9D8B030D-6E8A-4147-A177-3AD203B41FA5}">
                      <a16:colId xmlns:a16="http://schemas.microsoft.com/office/drawing/2014/main" val="1391402729"/>
                    </a:ext>
                  </a:extLst>
                </a:gridCol>
              </a:tblGrid>
              <a:tr h="415521">
                <a:tc>
                  <a:txBody>
                    <a:bodyPr/>
                    <a:lstStyle/>
                    <a:p>
                      <a:r>
                        <a:rPr lang="en-IN" sz="1600" b="1" dirty="0" err="1"/>
                        <a:t>S.No</a:t>
                      </a:r>
                      <a:endParaRPr lang="en-IN" sz="1600" dirty="0"/>
                    </a:p>
                  </a:txBody>
                  <a:tcPr marL="43448" marR="43448" marT="21724" marB="21724" anchor="ctr">
                    <a:lnL>
                      <a:noFill/>
                    </a:lnL>
                    <a:lnR>
                      <a:noFill/>
                    </a:lnR>
                    <a:lnT>
                      <a:noFill/>
                    </a:lnT>
                    <a:lnB>
                      <a:noFill/>
                    </a:lnB>
                    <a:noFill/>
                  </a:tcPr>
                </a:tc>
                <a:tc>
                  <a:txBody>
                    <a:bodyPr/>
                    <a:lstStyle/>
                    <a:p>
                      <a:r>
                        <a:rPr lang="en-IN" sz="1600" b="1"/>
                        <a:t>Title &amp; Year</a:t>
                      </a:r>
                      <a:endParaRPr lang="en-IN" sz="1600"/>
                    </a:p>
                  </a:txBody>
                  <a:tcPr marL="43448" marR="43448" marT="21724" marB="21724" anchor="ctr">
                    <a:lnL>
                      <a:noFill/>
                    </a:lnL>
                    <a:lnR>
                      <a:noFill/>
                    </a:lnR>
                    <a:lnT>
                      <a:noFill/>
                    </a:lnT>
                    <a:lnB>
                      <a:noFill/>
                    </a:lnB>
                    <a:noFill/>
                  </a:tcPr>
                </a:tc>
                <a:tc>
                  <a:txBody>
                    <a:bodyPr/>
                    <a:lstStyle/>
                    <a:p>
                      <a:r>
                        <a:rPr lang="en-IN" sz="1600" b="1"/>
                        <a:t>Focus</a:t>
                      </a:r>
                      <a:endParaRPr lang="en-IN" sz="1600"/>
                    </a:p>
                  </a:txBody>
                  <a:tcPr marL="43448" marR="43448" marT="21724" marB="21724" anchor="ctr">
                    <a:lnL>
                      <a:noFill/>
                    </a:lnL>
                    <a:lnR>
                      <a:noFill/>
                    </a:lnR>
                    <a:lnT>
                      <a:noFill/>
                    </a:lnT>
                    <a:lnB>
                      <a:noFill/>
                    </a:lnB>
                    <a:noFill/>
                  </a:tcPr>
                </a:tc>
                <a:tc>
                  <a:txBody>
                    <a:bodyPr/>
                    <a:lstStyle/>
                    <a:p>
                      <a:r>
                        <a:rPr lang="en-IN" sz="1600" b="1"/>
                        <a:t>Technologies Used</a:t>
                      </a:r>
                      <a:endParaRPr lang="en-IN" sz="1600"/>
                    </a:p>
                  </a:txBody>
                  <a:tcPr marL="43448" marR="43448" marT="21724" marB="21724" anchor="ctr">
                    <a:lnL>
                      <a:noFill/>
                    </a:lnL>
                    <a:lnR>
                      <a:noFill/>
                    </a:lnR>
                    <a:lnT>
                      <a:noFill/>
                    </a:lnT>
                    <a:lnB>
                      <a:noFill/>
                    </a:lnB>
                    <a:noFill/>
                  </a:tcPr>
                </a:tc>
                <a:tc>
                  <a:txBody>
                    <a:bodyPr/>
                    <a:lstStyle/>
                    <a:p>
                      <a:r>
                        <a:rPr lang="en-IN" sz="1600" b="1"/>
                        <a:t>Key Findings</a:t>
                      </a:r>
                      <a:endParaRPr lang="en-IN" sz="1600"/>
                    </a:p>
                  </a:txBody>
                  <a:tcPr marL="43448" marR="43448" marT="21724" marB="21724" anchor="ctr">
                    <a:lnL>
                      <a:noFill/>
                    </a:lnL>
                    <a:lnR>
                      <a:noFill/>
                    </a:lnR>
                    <a:lnT>
                      <a:noFill/>
                    </a:lnT>
                    <a:lnB>
                      <a:noFill/>
                    </a:lnB>
                    <a:noFill/>
                  </a:tcPr>
                </a:tc>
                <a:extLst>
                  <a:ext uri="{0D108BD9-81ED-4DB2-BD59-A6C34878D82A}">
                    <a16:rowId xmlns:a16="http://schemas.microsoft.com/office/drawing/2014/main" val="3699152624"/>
                  </a:ext>
                </a:extLst>
              </a:tr>
              <a:tr h="1132936">
                <a:tc>
                  <a:txBody>
                    <a:bodyPr/>
                    <a:lstStyle/>
                    <a:p>
                      <a:r>
                        <a:rPr lang="en-IN" sz="1600"/>
                        <a:t>1</a:t>
                      </a:r>
                    </a:p>
                  </a:txBody>
                  <a:tcPr marL="43448" marR="43448" marT="21724" marB="21724" anchor="ctr">
                    <a:lnL>
                      <a:noFill/>
                    </a:lnL>
                    <a:lnR>
                      <a:noFill/>
                    </a:lnR>
                    <a:lnT>
                      <a:noFill/>
                    </a:lnT>
                    <a:lnB>
                      <a:noFill/>
                    </a:lnB>
                    <a:noFill/>
                  </a:tcPr>
                </a:tc>
                <a:tc>
                  <a:txBody>
                    <a:bodyPr/>
                    <a:lstStyle/>
                    <a:p>
                      <a:r>
                        <a:rPr lang="en-US" sz="1600" i="1" dirty="0"/>
                        <a:t>Smart Energy Management System Based on IoT for Home Automation</a:t>
                      </a:r>
                      <a:r>
                        <a:rPr lang="en-US" sz="1600" dirty="0"/>
                        <a:t> (2018)</a:t>
                      </a:r>
                    </a:p>
                  </a:txBody>
                  <a:tcPr marL="43448" marR="43448" marT="21724" marB="21724" anchor="ctr">
                    <a:lnL>
                      <a:noFill/>
                    </a:lnL>
                    <a:lnR>
                      <a:noFill/>
                    </a:lnR>
                    <a:lnT>
                      <a:noFill/>
                    </a:lnT>
                    <a:lnB>
                      <a:noFill/>
                    </a:lnB>
                    <a:noFill/>
                  </a:tcPr>
                </a:tc>
                <a:tc>
                  <a:txBody>
                    <a:bodyPr/>
                    <a:lstStyle/>
                    <a:p>
                      <a:r>
                        <a:rPr lang="en-US" sz="1600"/>
                        <a:t>Development of an IoT-based system for home energy monitoring and control</a:t>
                      </a:r>
                    </a:p>
                  </a:txBody>
                  <a:tcPr marL="43448" marR="43448" marT="21724" marB="21724" anchor="ctr">
                    <a:lnL>
                      <a:noFill/>
                    </a:lnL>
                    <a:lnR>
                      <a:noFill/>
                    </a:lnR>
                    <a:lnT>
                      <a:noFill/>
                    </a:lnT>
                    <a:lnB>
                      <a:noFill/>
                    </a:lnB>
                    <a:noFill/>
                  </a:tcPr>
                </a:tc>
                <a:tc>
                  <a:txBody>
                    <a:bodyPr/>
                    <a:lstStyle/>
                    <a:p>
                      <a:r>
                        <a:rPr lang="en-US" sz="1600"/>
                        <a:t>Sensors, Smart Meters, Arduino, ESP32, Cloud Computing</a:t>
                      </a:r>
                    </a:p>
                  </a:txBody>
                  <a:tcPr marL="43448" marR="43448" marT="21724" marB="21724" anchor="ctr">
                    <a:lnL>
                      <a:noFill/>
                    </a:lnL>
                    <a:lnR>
                      <a:noFill/>
                    </a:lnR>
                    <a:lnT>
                      <a:noFill/>
                    </a:lnT>
                    <a:lnB>
                      <a:noFill/>
                    </a:lnB>
                    <a:noFill/>
                  </a:tcPr>
                </a:tc>
                <a:tc>
                  <a:txBody>
                    <a:bodyPr/>
                    <a:lstStyle/>
                    <a:p>
                      <a:r>
                        <a:rPr lang="en-US" sz="1600" dirty="0"/>
                        <a:t>Effectively reduced overall energy consumption in residential environments</a:t>
                      </a:r>
                    </a:p>
                  </a:txBody>
                  <a:tcPr marL="43448" marR="43448" marT="21724" marB="21724" anchor="ctr">
                    <a:lnL>
                      <a:noFill/>
                    </a:lnL>
                    <a:lnR>
                      <a:noFill/>
                    </a:lnR>
                    <a:lnT>
                      <a:noFill/>
                    </a:lnT>
                    <a:lnB>
                      <a:noFill/>
                    </a:lnB>
                    <a:noFill/>
                  </a:tcPr>
                </a:tc>
                <a:extLst>
                  <a:ext uri="{0D108BD9-81ED-4DB2-BD59-A6C34878D82A}">
                    <a16:rowId xmlns:a16="http://schemas.microsoft.com/office/drawing/2014/main" val="2422080683"/>
                  </a:ext>
                </a:extLst>
              </a:tr>
              <a:tr h="1132936">
                <a:tc>
                  <a:txBody>
                    <a:bodyPr/>
                    <a:lstStyle/>
                    <a:p>
                      <a:r>
                        <a:rPr lang="en-IN" sz="1600"/>
                        <a:t>2</a:t>
                      </a:r>
                    </a:p>
                  </a:txBody>
                  <a:tcPr marL="43448" marR="43448" marT="21724" marB="21724" anchor="ctr">
                    <a:lnL>
                      <a:noFill/>
                    </a:lnL>
                    <a:lnR>
                      <a:noFill/>
                    </a:lnR>
                    <a:lnT>
                      <a:noFill/>
                    </a:lnT>
                    <a:lnB>
                      <a:noFill/>
                    </a:lnB>
                    <a:noFill/>
                  </a:tcPr>
                </a:tc>
                <a:tc>
                  <a:txBody>
                    <a:bodyPr/>
                    <a:lstStyle/>
                    <a:p>
                      <a:r>
                        <a:rPr lang="en-US" sz="1600" i="1" dirty="0"/>
                        <a:t>Energy Consumption Monitoring and Management Using IoT</a:t>
                      </a:r>
                      <a:r>
                        <a:rPr lang="en-US" sz="1600" dirty="0"/>
                        <a:t> (2019)</a:t>
                      </a:r>
                    </a:p>
                  </a:txBody>
                  <a:tcPr marL="43448" marR="43448" marT="21724" marB="21724" anchor="ctr">
                    <a:lnL>
                      <a:noFill/>
                    </a:lnL>
                    <a:lnR>
                      <a:noFill/>
                    </a:lnR>
                    <a:lnT>
                      <a:noFill/>
                    </a:lnT>
                    <a:lnB>
                      <a:noFill/>
                    </a:lnB>
                    <a:noFill/>
                  </a:tcPr>
                </a:tc>
                <a:tc>
                  <a:txBody>
                    <a:bodyPr/>
                    <a:lstStyle/>
                    <a:p>
                      <a:r>
                        <a:rPr lang="en-US" sz="1600"/>
                        <a:t>Real-time monitoring of power consumption and usage pattern analysis</a:t>
                      </a:r>
                    </a:p>
                  </a:txBody>
                  <a:tcPr marL="43448" marR="43448" marT="21724" marB="21724" anchor="ctr">
                    <a:lnL>
                      <a:noFill/>
                    </a:lnL>
                    <a:lnR>
                      <a:noFill/>
                    </a:lnR>
                    <a:lnT>
                      <a:noFill/>
                    </a:lnT>
                    <a:lnB>
                      <a:noFill/>
                    </a:lnB>
                    <a:noFill/>
                  </a:tcPr>
                </a:tc>
                <a:tc>
                  <a:txBody>
                    <a:bodyPr/>
                    <a:lstStyle/>
                    <a:p>
                      <a:r>
                        <a:rPr lang="en-IN" sz="1600"/>
                        <a:t>IoT Sensors, Data Analytics</a:t>
                      </a:r>
                    </a:p>
                  </a:txBody>
                  <a:tcPr marL="43448" marR="43448" marT="21724" marB="21724" anchor="ctr">
                    <a:lnL>
                      <a:noFill/>
                    </a:lnL>
                    <a:lnR>
                      <a:noFill/>
                    </a:lnR>
                    <a:lnT>
                      <a:noFill/>
                    </a:lnT>
                    <a:lnB>
                      <a:noFill/>
                    </a:lnB>
                    <a:noFill/>
                  </a:tcPr>
                </a:tc>
                <a:tc>
                  <a:txBody>
                    <a:bodyPr/>
                    <a:lstStyle/>
                    <a:p>
                      <a:r>
                        <a:rPr lang="en-US" sz="1600"/>
                        <a:t>Helped users understand consumption patterns, reducing energy waste</a:t>
                      </a:r>
                    </a:p>
                  </a:txBody>
                  <a:tcPr marL="43448" marR="43448" marT="21724" marB="21724" anchor="ctr">
                    <a:lnL>
                      <a:noFill/>
                    </a:lnL>
                    <a:lnR>
                      <a:noFill/>
                    </a:lnR>
                    <a:lnT>
                      <a:noFill/>
                    </a:lnT>
                    <a:lnB>
                      <a:noFill/>
                    </a:lnB>
                    <a:noFill/>
                  </a:tcPr>
                </a:tc>
                <a:extLst>
                  <a:ext uri="{0D108BD9-81ED-4DB2-BD59-A6C34878D82A}">
                    <a16:rowId xmlns:a16="http://schemas.microsoft.com/office/drawing/2014/main" val="3935437376"/>
                  </a:ext>
                </a:extLst>
              </a:tr>
              <a:tr h="953583">
                <a:tc>
                  <a:txBody>
                    <a:bodyPr/>
                    <a:lstStyle/>
                    <a:p>
                      <a:r>
                        <a:rPr lang="en-IN" sz="1600"/>
                        <a:t>3</a:t>
                      </a:r>
                    </a:p>
                  </a:txBody>
                  <a:tcPr marL="43448" marR="43448" marT="21724" marB="21724" anchor="ctr">
                    <a:lnL>
                      <a:noFill/>
                    </a:lnL>
                    <a:lnR>
                      <a:noFill/>
                    </a:lnR>
                    <a:lnT>
                      <a:noFill/>
                    </a:lnT>
                    <a:lnB>
                      <a:noFill/>
                    </a:lnB>
                    <a:noFill/>
                  </a:tcPr>
                </a:tc>
                <a:tc>
                  <a:txBody>
                    <a:bodyPr/>
                    <a:lstStyle/>
                    <a:p>
                      <a:r>
                        <a:rPr lang="en-US" sz="1600" i="1" dirty="0"/>
                        <a:t>Energy Efficiency Optimization of Buildings Using Smart IoT Sensors</a:t>
                      </a:r>
                      <a:r>
                        <a:rPr lang="en-US" sz="1600" dirty="0"/>
                        <a:t> (2020)</a:t>
                      </a:r>
                    </a:p>
                  </a:txBody>
                  <a:tcPr marL="43448" marR="43448" marT="21724" marB="21724" anchor="ctr">
                    <a:lnL>
                      <a:noFill/>
                    </a:lnL>
                    <a:lnR>
                      <a:noFill/>
                    </a:lnR>
                    <a:lnT>
                      <a:noFill/>
                    </a:lnT>
                    <a:lnB>
                      <a:noFill/>
                    </a:lnB>
                    <a:noFill/>
                  </a:tcPr>
                </a:tc>
                <a:tc>
                  <a:txBody>
                    <a:bodyPr/>
                    <a:lstStyle/>
                    <a:p>
                      <a:r>
                        <a:rPr lang="en-US" sz="1600" dirty="0"/>
                        <a:t>Optimizing energy usage in buildings using real-time data from IoT sensors</a:t>
                      </a:r>
                    </a:p>
                  </a:txBody>
                  <a:tcPr marL="43448" marR="43448" marT="21724" marB="21724" anchor="ctr">
                    <a:lnL>
                      <a:noFill/>
                    </a:lnL>
                    <a:lnR>
                      <a:noFill/>
                    </a:lnR>
                    <a:lnT>
                      <a:noFill/>
                    </a:lnT>
                    <a:lnB>
                      <a:noFill/>
                    </a:lnB>
                    <a:noFill/>
                  </a:tcPr>
                </a:tc>
                <a:tc>
                  <a:txBody>
                    <a:bodyPr/>
                    <a:lstStyle/>
                    <a:p>
                      <a:r>
                        <a:rPr lang="en-IN" sz="1600"/>
                        <a:t>Smart Sensors, IoT Network</a:t>
                      </a:r>
                    </a:p>
                  </a:txBody>
                  <a:tcPr marL="43448" marR="43448" marT="21724" marB="21724" anchor="ctr">
                    <a:lnL>
                      <a:noFill/>
                    </a:lnL>
                    <a:lnR>
                      <a:noFill/>
                    </a:lnR>
                    <a:lnT>
                      <a:noFill/>
                    </a:lnT>
                    <a:lnB>
                      <a:noFill/>
                    </a:lnB>
                    <a:noFill/>
                  </a:tcPr>
                </a:tc>
                <a:tc>
                  <a:txBody>
                    <a:bodyPr/>
                    <a:lstStyle/>
                    <a:p>
                      <a:r>
                        <a:rPr lang="en-US" sz="1600"/>
                        <a:t>Enabled reduction in energy waste through data-driven insights</a:t>
                      </a:r>
                    </a:p>
                  </a:txBody>
                  <a:tcPr marL="43448" marR="43448" marT="21724" marB="21724" anchor="ctr">
                    <a:lnL>
                      <a:noFill/>
                    </a:lnL>
                    <a:lnR>
                      <a:noFill/>
                    </a:lnR>
                    <a:lnT>
                      <a:noFill/>
                    </a:lnT>
                    <a:lnB>
                      <a:noFill/>
                    </a:lnB>
                    <a:noFill/>
                  </a:tcPr>
                </a:tc>
                <a:extLst>
                  <a:ext uri="{0D108BD9-81ED-4DB2-BD59-A6C34878D82A}">
                    <a16:rowId xmlns:a16="http://schemas.microsoft.com/office/drawing/2014/main" val="1677774661"/>
                  </a:ext>
                </a:extLst>
              </a:tr>
              <a:tr h="953583">
                <a:tc>
                  <a:txBody>
                    <a:bodyPr/>
                    <a:lstStyle/>
                    <a:p>
                      <a:r>
                        <a:rPr lang="en-IN" sz="1600"/>
                        <a:t>4</a:t>
                      </a:r>
                    </a:p>
                  </a:txBody>
                  <a:tcPr marL="43448" marR="43448" marT="21724" marB="21724" anchor="ctr">
                    <a:lnL>
                      <a:noFill/>
                    </a:lnL>
                    <a:lnR>
                      <a:noFill/>
                    </a:lnR>
                    <a:lnT>
                      <a:noFill/>
                    </a:lnT>
                    <a:lnB>
                      <a:noFill/>
                    </a:lnB>
                    <a:noFill/>
                  </a:tcPr>
                </a:tc>
                <a:tc>
                  <a:txBody>
                    <a:bodyPr/>
                    <a:lstStyle/>
                    <a:p>
                      <a:r>
                        <a:rPr lang="en-US" sz="1600" i="1"/>
                        <a:t>Cloud-Based Smart Home Energy Management System</a:t>
                      </a:r>
                      <a:r>
                        <a:rPr lang="en-US" sz="1600"/>
                        <a:t> (2017)</a:t>
                      </a:r>
                    </a:p>
                  </a:txBody>
                  <a:tcPr marL="43448" marR="43448" marT="21724" marB="21724" anchor="ctr">
                    <a:lnL>
                      <a:noFill/>
                    </a:lnL>
                    <a:lnR>
                      <a:noFill/>
                    </a:lnR>
                    <a:lnT>
                      <a:noFill/>
                    </a:lnT>
                    <a:lnB>
                      <a:noFill/>
                    </a:lnB>
                    <a:noFill/>
                  </a:tcPr>
                </a:tc>
                <a:tc>
                  <a:txBody>
                    <a:bodyPr/>
                    <a:lstStyle/>
                    <a:p>
                      <a:r>
                        <a:rPr lang="en-US" sz="1600"/>
                        <a:t>Integration of cloud for remote energy monitoring and control</a:t>
                      </a:r>
                    </a:p>
                  </a:txBody>
                  <a:tcPr marL="43448" marR="43448" marT="21724" marB="21724" anchor="ctr">
                    <a:lnL>
                      <a:noFill/>
                    </a:lnL>
                    <a:lnR>
                      <a:noFill/>
                    </a:lnR>
                    <a:lnT>
                      <a:noFill/>
                    </a:lnT>
                    <a:lnB>
                      <a:noFill/>
                    </a:lnB>
                    <a:noFill/>
                  </a:tcPr>
                </a:tc>
                <a:tc>
                  <a:txBody>
                    <a:bodyPr/>
                    <a:lstStyle/>
                    <a:p>
                      <a:r>
                        <a:rPr lang="en-US" sz="1600" dirty="0"/>
                        <a:t>Cloud Platforms, Smartphones, Web Interfaces</a:t>
                      </a:r>
                    </a:p>
                  </a:txBody>
                  <a:tcPr marL="43448" marR="43448" marT="21724" marB="21724" anchor="ctr">
                    <a:lnL>
                      <a:noFill/>
                    </a:lnL>
                    <a:lnR>
                      <a:noFill/>
                    </a:lnR>
                    <a:lnT>
                      <a:noFill/>
                    </a:lnT>
                    <a:lnB>
                      <a:noFill/>
                    </a:lnB>
                    <a:noFill/>
                  </a:tcPr>
                </a:tc>
                <a:tc>
                  <a:txBody>
                    <a:bodyPr/>
                    <a:lstStyle/>
                    <a:p>
                      <a:r>
                        <a:rPr lang="en-US" sz="1600"/>
                        <a:t>Provided real-time updates and remote control, improving usability</a:t>
                      </a:r>
                    </a:p>
                  </a:txBody>
                  <a:tcPr marL="43448" marR="43448" marT="21724" marB="21724" anchor="ctr">
                    <a:lnL>
                      <a:noFill/>
                    </a:lnL>
                    <a:lnR>
                      <a:noFill/>
                    </a:lnR>
                    <a:lnT>
                      <a:noFill/>
                    </a:lnT>
                    <a:lnB>
                      <a:noFill/>
                    </a:lnB>
                    <a:noFill/>
                  </a:tcPr>
                </a:tc>
                <a:extLst>
                  <a:ext uri="{0D108BD9-81ED-4DB2-BD59-A6C34878D82A}">
                    <a16:rowId xmlns:a16="http://schemas.microsoft.com/office/drawing/2014/main" val="1673777767"/>
                  </a:ext>
                </a:extLst>
              </a:tr>
              <a:tr h="1132936">
                <a:tc>
                  <a:txBody>
                    <a:bodyPr/>
                    <a:lstStyle/>
                    <a:p>
                      <a:r>
                        <a:rPr lang="en-IN" sz="1600"/>
                        <a:t>5</a:t>
                      </a:r>
                    </a:p>
                  </a:txBody>
                  <a:tcPr marL="43448" marR="43448" marT="21724" marB="21724" anchor="ctr">
                    <a:lnL>
                      <a:noFill/>
                    </a:lnL>
                    <a:lnR>
                      <a:noFill/>
                    </a:lnR>
                    <a:lnT>
                      <a:noFill/>
                    </a:lnT>
                    <a:lnB>
                      <a:noFill/>
                    </a:lnB>
                    <a:noFill/>
                  </a:tcPr>
                </a:tc>
                <a:tc>
                  <a:txBody>
                    <a:bodyPr/>
                    <a:lstStyle/>
                    <a:p>
                      <a:r>
                        <a:rPr lang="en-US" sz="1600" i="1"/>
                        <a:t>A Survey on Smart Energy Management and Power Optimization Techniques</a:t>
                      </a:r>
                      <a:r>
                        <a:rPr lang="en-US" sz="1600"/>
                        <a:t> (2021)</a:t>
                      </a:r>
                    </a:p>
                  </a:txBody>
                  <a:tcPr marL="43448" marR="43448" marT="21724" marB="21724" anchor="ctr">
                    <a:lnL>
                      <a:noFill/>
                    </a:lnL>
                    <a:lnR>
                      <a:noFill/>
                    </a:lnR>
                    <a:lnT>
                      <a:noFill/>
                    </a:lnT>
                    <a:lnB>
                      <a:noFill/>
                    </a:lnB>
                    <a:noFill/>
                  </a:tcPr>
                </a:tc>
                <a:tc>
                  <a:txBody>
                    <a:bodyPr/>
                    <a:lstStyle/>
                    <a:p>
                      <a:r>
                        <a:rPr lang="en-US" sz="1600"/>
                        <a:t>Overview of modern SEMS, including use of ML for predictive consumption</a:t>
                      </a:r>
                    </a:p>
                  </a:txBody>
                  <a:tcPr marL="43448" marR="43448" marT="21724" marB="21724" anchor="ctr">
                    <a:lnL>
                      <a:noFill/>
                    </a:lnL>
                    <a:lnR>
                      <a:noFill/>
                    </a:lnR>
                    <a:lnT>
                      <a:noFill/>
                    </a:lnT>
                    <a:lnB>
                      <a:noFill/>
                    </a:lnB>
                    <a:noFill/>
                  </a:tcPr>
                </a:tc>
                <a:tc>
                  <a:txBody>
                    <a:bodyPr/>
                    <a:lstStyle/>
                    <a:p>
                      <a:r>
                        <a:rPr lang="en-US" sz="1600" dirty="0"/>
                        <a:t>Energy Meters, Microcontrollers, Machine Learning Algorithms</a:t>
                      </a:r>
                    </a:p>
                  </a:txBody>
                  <a:tcPr marL="43448" marR="43448" marT="21724" marB="21724" anchor="ctr">
                    <a:lnL>
                      <a:noFill/>
                    </a:lnL>
                    <a:lnR>
                      <a:noFill/>
                    </a:lnR>
                    <a:lnT>
                      <a:noFill/>
                    </a:lnT>
                    <a:lnB>
                      <a:noFill/>
                    </a:lnB>
                    <a:noFill/>
                  </a:tcPr>
                </a:tc>
                <a:tc>
                  <a:txBody>
                    <a:bodyPr/>
                    <a:lstStyle/>
                    <a:p>
                      <a:r>
                        <a:rPr lang="en-US" sz="1600" dirty="0"/>
                        <a:t>Enabled proactive energy-saving through predictive analytics</a:t>
                      </a:r>
                    </a:p>
                  </a:txBody>
                  <a:tcPr marL="43448" marR="43448" marT="21724" marB="21724" anchor="ctr">
                    <a:lnL>
                      <a:noFill/>
                    </a:lnL>
                    <a:lnR>
                      <a:noFill/>
                    </a:lnR>
                    <a:lnT>
                      <a:noFill/>
                    </a:lnT>
                    <a:lnB>
                      <a:noFill/>
                    </a:lnB>
                    <a:noFill/>
                  </a:tcPr>
                </a:tc>
                <a:extLst>
                  <a:ext uri="{0D108BD9-81ED-4DB2-BD59-A6C34878D82A}">
                    <a16:rowId xmlns:a16="http://schemas.microsoft.com/office/drawing/2014/main" val="1440385301"/>
                  </a:ext>
                </a:extLst>
              </a:tr>
            </a:tbl>
          </a:graphicData>
        </a:graphic>
      </p:graphicFrame>
    </p:spTree>
    <p:extLst>
      <p:ext uri="{BB962C8B-B14F-4D97-AF65-F5344CB8AC3E}">
        <p14:creationId xmlns:p14="http://schemas.microsoft.com/office/powerpoint/2010/main" val="2557983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8FBFF-FBB8-2CFC-DE92-B82F98ECDFF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5CAF0B1-6A8A-77FE-AD6C-021EF3B90C47}"/>
              </a:ext>
            </a:extLst>
          </p:cNvPr>
          <p:cNvSpPr txBox="1"/>
          <p:nvPr/>
        </p:nvSpPr>
        <p:spPr>
          <a:xfrm>
            <a:off x="3505913" y="623441"/>
            <a:ext cx="5180173" cy="646331"/>
          </a:xfrm>
          <a:prstGeom prst="rect">
            <a:avLst/>
          </a:prstGeom>
          <a:noFill/>
        </p:spPr>
        <p:txBody>
          <a:bodyPr wrap="square" rtlCol="0">
            <a:spAutoFit/>
          </a:bodyPr>
          <a:lstStyle/>
          <a:p>
            <a:r>
              <a:rPr lang="en-IN" dirty="0"/>
              <a:t>             </a:t>
            </a:r>
            <a:r>
              <a:rPr lang="en-IN" sz="3600" dirty="0"/>
              <a:t>PROPOSED SYSTEM</a:t>
            </a:r>
          </a:p>
        </p:txBody>
      </p:sp>
      <p:sp>
        <p:nvSpPr>
          <p:cNvPr id="3" name="TextBox 2">
            <a:extLst>
              <a:ext uri="{FF2B5EF4-FFF2-40B4-BE49-F238E27FC236}">
                <a16:creationId xmlns:a16="http://schemas.microsoft.com/office/drawing/2014/main" id="{55C2CA6F-48B0-7DDF-7624-DFE6A0B84B70}"/>
              </a:ext>
            </a:extLst>
          </p:cNvPr>
          <p:cNvSpPr txBox="1"/>
          <p:nvPr/>
        </p:nvSpPr>
        <p:spPr>
          <a:xfrm>
            <a:off x="315382" y="1595021"/>
            <a:ext cx="11561234" cy="5262979"/>
          </a:xfrm>
          <a:prstGeom prst="rect">
            <a:avLst/>
          </a:prstGeom>
          <a:noFill/>
        </p:spPr>
        <p:txBody>
          <a:bodyPr wrap="square" rtlCol="0">
            <a:spAutoFit/>
          </a:bodyPr>
          <a:lstStyle/>
          <a:p>
            <a:pPr algn="just"/>
            <a:r>
              <a:rPr lang="en-US" sz="2400" dirty="0"/>
              <a:t>The proposed Smart Energy Management System (SEMS) integrates real-time monitoring, cloud connectivity, and automated control to optimize energy consumption in homes and offices. The system uses:</a:t>
            </a:r>
          </a:p>
          <a:p>
            <a:pPr algn="just"/>
            <a:r>
              <a:rPr lang="en-US" sz="2400" dirty="0"/>
              <a:t>• Sensors (ACS712 and PZEM-004T) for current, voltage, and power monitoring of individual appliances.</a:t>
            </a:r>
          </a:p>
          <a:p>
            <a:pPr algn="just"/>
            <a:r>
              <a:rPr lang="en-US" sz="2400" dirty="0"/>
              <a:t>• Microcontrollers (Arduino and ESP32) for processing sensor data and managing device control.</a:t>
            </a:r>
          </a:p>
          <a:p>
            <a:pPr algn="just"/>
            <a:r>
              <a:rPr lang="en-US" sz="2400" dirty="0"/>
              <a:t>• Cloud Platform (e.g., Blynk, </a:t>
            </a:r>
            <a:r>
              <a:rPr lang="en-US" sz="2400" dirty="0" err="1"/>
              <a:t>ThingSpeak</a:t>
            </a:r>
            <a:r>
              <a:rPr lang="en-US" sz="2400" dirty="0"/>
              <a:t>) for data storage, remote monitoring, and analysis.</a:t>
            </a:r>
          </a:p>
          <a:p>
            <a:pPr algn="just"/>
            <a:r>
              <a:rPr lang="en-US" sz="2400" dirty="0"/>
              <a:t>• Mobile App Interface for user-friendly interaction, remote appliance control, and energy consumption reports.</a:t>
            </a:r>
          </a:p>
          <a:p>
            <a:pPr algn="just"/>
            <a:r>
              <a:rPr lang="en-US" sz="2400" dirty="0"/>
              <a:t>-&gt;The system automatically adjusts power usage based on pre-defined rules, such as scheduling appliances during low-demand hours or turning off devices when they are not in use.</a:t>
            </a:r>
          </a:p>
        </p:txBody>
      </p:sp>
    </p:spTree>
    <p:extLst>
      <p:ext uri="{BB962C8B-B14F-4D97-AF65-F5344CB8AC3E}">
        <p14:creationId xmlns:p14="http://schemas.microsoft.com/office/powerpoint/2010/main" val="4024099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DF641-DB7E-6F81-813C-52B22408EEA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F4485F-849D-05C5-F186-DA6C41625E6E}"/>
              </a:ext>
            </a:extLst>
          </p:cNvPr>
          <p:cNvSpPr txBox="1"/>
          <p:nvPr/>
        </p:nvSpPr>
        <p:spPr>
          <a:xfrm>
            <a:off x="3506626" y="813941"/>
            <a:ext cx="5180173" cy="646331"/>
          </a:xfrm>
          <a:prstGeom prst="rect">
            <a:avLst/>
          </a:prstGeom>
          <a:noFill/>
        </p:spPr>
        <p:txBody>
          <a:bodyPr wrap="square" rtlCol="0">
            <a:spAutoFit/>
          </a:bodyPr>
          <a:lstStyle/>
          <a:p>
            <a:r>
              <a:rPr lang="en-IN" dirty="0"/>
              <a:t>                         </a:t>
            </a:r>
            <a:r>
              <a:rPr lang="en-IN" sz="3600" dirty="0"/>
              <a:t>ADVANTAGES</a:t>
            </a:r>
          </a:p>
        </p:txBody>
      </p:sp>
      <p:sp>
        <p:nvSpPr>
          <p:cNvPr id="3" name="TextBox 2">
            <a:extLst>
              <a:ext uri="{FF2B5EF4-FFF2-40B4-BE49-F238E27FC236}">
                <a16:creationId xmlns:a16="http://schemas.microsoft.com/office/drawing/2014/main" id="{1C738D56-FC6C-CA3C-5170-A5915DB31A93}"/>
              </a:ext>
            </a:extLst>
          </p:cNvPr>
          <p:cNvSpPr txBox="1"/>
          <p:nvPr/>
        </p:nvSpPr>
        <p:spPr>
          <a:xfrm>
            <a:off x="389466" y="1803173"/>
            <a:ext cx="11561234" cy="4524315"/>
          </a:xfrm>
          <a:prstGeom prst="rect">
            <a:avLst/>
          </a:prstGeom>
          <a:noFill/>
        </p:spPr>
        <p:txBody>
          <a:bodyPr wrap="square" rtlCol="0">
            <a:spAutoFit/>
          </a:bodyPr>
          <a:lstStyle/>
          <a:p>
            <a:pPr algn="just"/>
            <a:r>
              <a:rPr lang="en-US" sz="2400" dirty="0"/>
              <a:t>• </a:t>
            </a:r>
            <a:r>
              <a:rPr lang="en-US" sz="2800" dirty="0"/>
              <a:t>Real-Time Energy Monitoring</a:t>
            </a:r>
            <a:r>
              <a:rPr lang="en-US" sz="2400" dirty="0"/>
              <a:t>: Provides users with real-time data on energy consumption, enabling them to track usage and make informed decisions.</a:t>
            </a:r>
          </a:p>
          <a:p>
            <a:pPr algn="just"/>
            <a:r>
              <a:rPr lang="en-US" sz="2400" dirty="0"/>
              <a:t>• </a:t>
            </a:r>
            <a:r>
              <a:rPr lang="en-US" sz="2800" dirty="0"/>
              <a:t>Automated Control</a:t>
            </a:r>
            <a:r>
              <a:rPr lang="en-US" sz="2400" dirty="0"/>
              <a:t>: Automates energy management by turning off unused appliances and optimizing the operation of energy-hungry devices.</a:t>
            </a:r>
          </a:p>
          <a:p>
            <a:pPr algn="just"/>
            <a:r>
              <a:rPr lang="en-US" sz="2400" dirty="0"/>
              <a:t>• </a:t>
            </a:r>
            <a:r>
              <a:rPr lang="en-US" sz="2800" dirty="0"/>
              <a:t>Cost Savings</a:t>
            </a:r>
            <a:r>
              <a:rPr lang="en-US" sz="2400" dirty="0"/>
              <a:t>: Helps reduce electricity costs by identifying and addressing energy wastage.</a:t>
            </a:r>
          </a:p>
          <a:p>
            <a:pPr algn="just"/>
            <a:r>
              <a:rPr lang="en-US" sz="2400" dirty="0"/>
              <a:t>• </a:t>
            </a:r>
            <a:r>
              <a:rPr lang="en-US" sz="2800" dirty="0"/>
              <a:t>Sustainability</a:t>
            </a:r>
            <a:r>
              <a:rPr lang="en-US" sz="2400" dirty="0"/>
              <a:t>: Encourages eco-friendly practices by reducing unnecessary energy consumption.</a:t>
            </a:r>
          </a:p>
          <a:p>
            <a:pPr algn="just"/>
            <a:r>
              <a:rPr lang="en-US" sz="2400" dirty="0"/>
              <a:t>• </a:t>
            </a:r>
            <a:r>
              <a:rPr lang="en-US" sz="2800" dirty="0"/>
              <a:t>Remote Access</a:t>
            </a:r>
            <a:r>
              <a:rPr lang="en-US" sz="2400" dirty="0"/>
              <a:t>: Cloud connectivity allows for monitoring and controlling devices from anywhere via mobile apps or web interfaces.</a:t>
            </a:r>
          </a:p>
          <a:p>
            <a:pPr algn="just"/>
            <a:r>
              <a:rPr lang="en-US" sz="2400" dirty="0"/>
              <a:t>• </a:t>
            </a:r>
            <a:r>
              <a:rPr lang="en-US" sz="2800" dirty="0"/>
              <a:t>Scalability</a:t>
            </a:r>
            <a:r>
              <a:rPr lang="en-US" sz="2400" dirty="0"/>
              <a:t>: Can be expanded to include additional sensors or devices as needed.</a:t>
            </a:r>
          </a:p>
        </p:txBody>
      </p:sp>
    </p:spTree>
    <p:extLst>
      <p:ext uri="{BB962C8B-B14F-4D97-AF65-F5344CB8AC3E}">
        <p14:creationId xmlns:p14="http://schemas.microsoft.com/office/powerpoint/2010/main" val="254575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957BF-927B-1BD9-1804-E236D66D5C4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1C8432F-8446-57B8-F993-62E20EDC0BED}"/>
              </a:ext>
            </a:extLst>
          </p:cNvPr>
          <p:cNvSpPr txBox="1"/>
          <p:nvPr/>
        </p:nvSpPr>
        <p:spPr>
          <a:xfrm>
            <a:off x="1600200" y="826641"/>
            <a:ext cx="8293100" cy="646331"/>
          </a:xfrm>
          <a:prstGeom prst="rect">
            <a:avLst/>
          </a:prstGeom>
          <a:noFill/>
        </p:spPr>
        <p:txBody>
          <a:bodyPr wrap="square" rtlCol="0">
            <a:spAutoFit/>
          </a:bodyPr>
          <a:lstStyle/>
          <a:p>
            <a:r>
              <a:rPr lang="en-IN" dirty="0"/>
              <a:t>                         </a:t>
            </a:r>
            <a:r>
              <a:rPr lang="en-IN" sz="3600" dirty="0"/>
              <a:t>TECHNIQUE OR ALGORITHM USED</a:t>
            </a:r>
          </a:p>
        </p:txBody>
      </p:sp>
      <p:sp>
        <p:nvSpPr>
          <p:cNvPr id="3" name="TextBox 2">
            <a:extLst>
              <a:ext uri="{FF2B5EF4-FFF2-40B4-BE49-F238E27FC236}">
                <a16:creationId xmlns:a16="http://schemas.microsoft.com/office/drawing/2014/main" id="{7E1A5697-A8A6-63E6-64B1-9C68EE3459A2}"/>
              </a:ext>
            </a:extLst>
          </p:cNvPr>
          <p:cNvSpPr txBox="1"/>
          <p:nvPr/>
        </p:nvSpPr>
        <p:spPr>
          <a:xfrm>
            <a:off x="389466" y="1803173"/>
            <a:ext cx="11561234" cy="4093428"/>
          </a:xfrm>
          <a:prstGeom prst="rect">
            <a:avLst/>
          </a:prstGeom>
          <a:noFill/>
        </p:spPr>
        <p:txBody>
          <a:bodyPr wrap="square" rtlCol="0">
            <a:spAutoFit/>
          </a:bodyPr>
          <a:lstStyle/>
          <a:p>
            <a:pPr algn="just"/>
            <a:r>
              <a:rPr lang="en-US" sz="2800" dirty="0"/>
              <a:t>• Power Measurement Algorithms</a:t>
            </a:r>
            <a:r>
              <a:rPr lang="en-US" sz="2400" dirty="0"/>
              <a:t>: The system uses algorithms to calculate power consumption based on current, voltage, and energy readings from sensors like ACS712 and PZEM-004T.</a:t>
            </a:r>
          </a:p>
          <a:p>
            <a:pPr algn="just"/>
            <a:r>
              <a:rPr lang="en-US" sz="2400" dirty="0"/>
              <a:t>• </a:t>
            </a:r>
            <a:r>
              <a:rPr lang="en-US" sz="2800" dirty="0"/>
              <a:t>Data Filtering</a:t>
            </a:r>
            <a:r>
              <a:rPr lang="en-US" sz="2400" dirty="0"/>
              <a:t>: Filters sensor data to remove noise and ensure accurate readings.</a:t>
            </a:r>
          </a:p>
          <a:p>
            <a:pPr algn="just"/>
            <a:r>
              <a:rPr lang="en-US" sz="2400" dirty="0"/>
              <a:t>• </a:t>
            </a:r>
            <a:r>
              <a:rPr lang="en-US" sz="2800" dirty="0"/>
              <a:t>Cloud Communication Protocols (MQTT, HTTP): </a:t>
            </a:r>
            <a:r>
              <a:rPr lang="en-US" sz="2400" dirty="0"/>
              <a:t>These protocols are used to transmit sensor data to the cloud for storage and analysis.</a:t>
            </a:r>
          </a:p>
          <a:p>
            <a:pPr algn="just"/>
            <a:r>
              <a:rPr lang="en-US" sz="2400" dirty="0"/>
              <a:t>• </a:t>
            </a:r>
            <a:r>
              <a:rPr lang="en-US" sz="2800" dirty="0"/>
              <a:t>Automation Rules</a:t>
            </a:r>
            <a:r>
              <a:rPr lang="en-US" sz="2400" dirty="0"/>
              <a:t>: A rule-based system enables automated control of devices, based on conditions such as time of day, energy usage, and appliance status.</a:t>
            </a:r>
          </a:p>
          <a:p>
            <a:pPr algn="just"/>
            <a:r>
              <a:rPr lang="en-US" sz="2400" dirty="0"/>
              <a:t>• </a:t>
            </a:r>
            <a:r>
              <a:rPr lang="en-US" sz="2800" dirty="0"/>
              <a:t>Energy Prediction</a:t>
            </a:r>
            <a:r>
              <a:rPr lang="en-US" sz="2400" dirty="0"/>
              <a:t>: Machine learning algorithms can be incorporated to predict future energy consumption based on historical data and trends.</a:t>
            </a:r>
          </a:p>
        </p:txBody>
      </p:sp>
    </p:spTree>
    <p:extLst>
      <p:ext uri="{BB962C8B-B14F-4D97-AF65-F5344CB8AC3E}">
        <p14:creationId xmlns:p14="http://schemas.microsoft.com/office/powerpoint/2010/main" val="129314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403FF-41A0-F306-E5AC-416DBB7CD03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E37D73A-1237-6721-9AD8-B96FFDDC40A5}"/>
              </a:ext>
            </a:extLst>
          </p:cNvPr>
          <p:cNvSpPr txBox="1"/>
          <p:nvPr/>
        </p:nvSpPr>
        <p:spPr>
          <a:xfrm>
            <a:off x="1600200" y="826641"/>
            <a:ext cx="8293100" cy="646331"/>
          </a:xfrm>
          <a:prstGeom prst="rect">
            <a:avLst/>
          </a:prstGeom>
          <a:noFill/>
        </p:spPr>
        <p:txBody>
          <a:bodyPr wrap="square" rtlCol="0">
            <a:spAutoFit/>
          </a:bodyPr>
          <a:lstStyle/>
          <a:p>
            <a:r>
              <a:rPr lang="en-IN" dirty="0"/>
              <a:t>                                            </a:t>
            </a:r>
            <a:r>
              <a:rPr lang="en-IN" sz="3600" dirty="0"/>
              <a:t>MODULES NAMES  </a:t>
            </a:r>
          </a:p>
        </p:txBody>
      </p:sp>
      <p:sp>
        <p:nvSpPr>
          <p:cNvPr id="3" name="TextBox 2">
            <a:extLst>
              <a:ext uri="{FF2B5EF4-FFF2-40B4-BE49-F238E27FC236}">
                <a16:creationId xmlns:a16="http://schemas.microsoft.com/office/drawing/2014/main" id="{AD13F02F-D223-47B6-8288-528B2FFAEB6D}"/>
              </a:ext>
            </a:extLst>
          </p:cNvPr>
          <p:cNvSpPr txBox="1"/>
          <p:nvPr/>
        </p:nvSpPr>
        <p:spPr>
          <a:xfrm>
            <a:off x="389466" y="1803173"/>
            <a:ext cx="11561234" cy="4524315"/>
          </a:xfrm>
          <a:prstGeom prst="rect">
            <a:avLst/>
          </a:prstGeom>
          <a:noFill/>
        </p:spPr>
        <p:txBody>
          <a:bodyPr wrap="square" rtlCol="0">
            <a:spAutoFit/>
          </a:bodyPr>
          <a:lstStyle/>
          <a:p>
            <a:pPr algn="just"/>
            <a:r>
              <a:rPr lang="en-US" sz="2400" dirty="0"/>
              <a:t>• ACS712 (Current Sensor): Used for measuring the current flowing through an appliance.</a:t>
            </a:r>
          </a:p>
          <a:p>
            <a:pPr algn="just"/>
            <a:r>
              <a:rPr lang="en-US" sz="2400" dirty="0"/>
              <a:t>• PZEM-004T (Energy Meter): Measures voltage, current, power, energy, and frequency.</a:t>
            </a:r>
          </a:p>
          <a:p>
            <a:pPr algn="just"/>
            <a:r>
              <a:rPr lang="en-US" sz="2400" dirty="0"/>
              <a:t>• Arduino / ESP32 (Microcontroller): Collects and processes data from sensors and controls appliances.</a:t>
            </a:r>
          </a:p>
          <a:p>
            <a:pPr algn="just"/>
            <a:r>
              <a:rPr lang="en-US" sz="2400" dirty="0"/>
              <a:t>• Relay Module: Allows the microcontroller to turn appliances on or off.</a:t>
            </a:r>
          </a:p>
          <a:p>
            <a:pPr algn="just"/>
            <a:r>
              <a:rPr lang="en-US" sz="2400" dirty="0"/>
              <a:t>• Wi-Fi/Bluetooth Module (for ESP32): Facilitates communication with mobile apps or cloud services.</a:t>
            </a:r>
          </a:p>
          <a:p>
            <a:pPr algn="just"/>
            <a:r>
              <a:rPr lang="en-US" sz="2400" dirty="0"/>
              <a:t>• Cloud Platform (e.g., </a:t>
            </a:r>
            <a:r>
              <a:rPr lang="en-US" sz="2400" dirty="0" err="1"/>
              <a:t>ThingSpeak</a:t>
            </a:r>
            <a:r>
              <a:rPr lang="en-US" sz="2400" dirty="0"/>
              <a:t>, Blynk): Stores data and provides remote monitoring capabilities.</a:t>
            </a:r>
          </a:p>
          <a:p>
            <a:pPr algn="just"/>
            <a:r>
              <a:rPr lang="en-US" sz="2400" dirty="0"/>
              <a:t>• Mobile App (Blynk, custom): For user interaction, real-time monitoring, and control of appliances.</a:t>
            </a:r>
          </a:p>
          <a:p>
            <a:pPr algn="just"/>
            <a:r>
              <a:rPr lang="en-US" sz="2400" dirty="0"/>
              <a:t>• Relay (Control Switches): Used to turn devices on/off based on user input or automation.</a:t>
            </a:r>
          </a:p>
        </p:txBody>
      </p:sp>
    </p:spTree>
    <p:extLst>
      <p:ext uri="{BB962C8B-B14F-4D97-AF65-F5344CB8AC3E}">
        <p14:creationId xmlns:p14="http://schemas.microsoft.com/office/powerpoint/2010/main" val="29866577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{3FB182C1-49F1-4416-93DE-3E91CD4B9627}tf03457452</Template>
  <TotalTime>79</TotalTime>
  <Words>1107</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 Ɱ.ʝ</dc:creator>
  <cp:lastModifiedBy>Vijay Martin</cp:lastModifiedBy>
  <cp:revision>3</cp:revision>
  <dcterms:created xsi:type="dcterms:W3CDTF">2025-03-19T17:29:34Z</dcterms:created>
  <dcterms:modified xsi:type="dcterms:W3CDTF">2025-05-29T16:25:22Z</dcterms:modified>
</cp:coreProperties>
</file>