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28"/>
  </p:notesMasterIdLst>
  <p:handoutMasterIdLst>
    <p:handoutMasterId r:id="rId29"/>
  </p:handoutMasterIdLst>
  <p:sldIdLst>
    <p:sldId id="287" r:id="rId2"/>
    <p:sldId id="295" r:id="rId3"/>
    <p:sldId id="296" r:id="rId4"/>
    <p:sldId id="297" r:id="rId5"/>
    <p:sldId id="318" r:id="rId6"/>
    <p:sldId id="298" r:id="rId7"/>
    <p:sldId id="299" r:id="rId8"/>
    <p:sldId id="300" r:id="rId9"/>
    <p:sldId id="301" r:id="rId10"/>
    <p:sldId id="302" r:id="rId11"/>
    <p:sldId id="303" r:id="rId12"/>
    <p:sldId id="306" r:id="rId13"/>
    <p:sldId id="304" r:id="rId14"/>
    <p:sldId id="305" r:id="rId15"/>
    <p:sldId id="307" r:id="rId16"/>
    <p:sldId id="308" r:id="rId17"/>
    <p:sldId id="309" r:id="rId18"/>
    <p:sldId id="310" r:id="rId19"/>
    <p:sldId id="311" r:id="rId20"/>
    <p:sldId id="312" r:id="rId21"/>
    <p:sldId id="313" r:id="rId22"/>
    <p:sldId id="315" r:id="rId23"/>
    <p:sldId id="314" r:id="rId24"/>
    <p:sldId id="317" r:id="rId25"/>
    <p:sldId id="319" r:id="rId26"/>
    <p:sldId id="294" r:id="rId27"/>
  </p:sldIdLst>
  <p:sldSz cx="18288000" cy="10287000"/>
  <p:notesSz cx="6858000" cy="9144000"/>
  <p:embeddedFontLst>
    <p:embeddedFont>
      <p:font typeface="Calibri" pitchFamily="34" charset="0"/>
      <p:regular r:id="rId30"/>
      <p:bold r:id="rId31"/>
      <p:italic r:id="rId32"/>
      <p:boldItalic r:id="rId33"/>
    </p:embeddedFont>
    <p:embeddedFont>
      <p:font typeface="Calibri Light" pitchFamily="34" charset="0"/>
      <p:regular r:id="rId34"/>
      <p: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91" autoAdjust="0"/>
    <p:restoredTop sz="94624" autoAdjust="0"/>
  </p:normalViewPr>
  <p:slideViewPr>
    <p:cSldViewPr snapToGrid="0">
      <p:cViewPr varScale="1">
        <p:scale>
          <a:sx n="47" d="100"/>
          <a:sy n="47" d="100"/>
        </p:scale>
        <p:origin x="-57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xmlns=""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xmlns=""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4/4/2024</a:t>
            </a:fld>
            <a:endParaRPr lang="en-IN"/>
          </a:p>
        </p:txBody>
      </p:sp>
      <p:sp>
        <p:nvSpPr>
          <p:cNvPr id="14" name="Footer Placeholder 13">
            <a:extLst>
              <a:ext uri="{FF2B5EF4-FFF2-40B4-BE49-F238E27FC236}">
                <a16:creationId xmlns:a16="http://schemas.microsoft.com/office/drawing/2014/main" xmlns=""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F56071E2-7C69-E08A-1AFE-2E7A0032A58B}"/>
              </a:ext>
            </a:extLst>
          </p:cNvPr>
          <p:cNvSpPr>
            <a:spLocks noGrp="1"/>
          </p:cNvSpPr>
          <p:nvPr>
            <p:ph type="dt" sz="half" idx="10"/>
          </p:nvPr>
        </p:nvSpPr>
        <p:spPr/>
        <p:txBody>
          <a:bodyPr/>
          <a:lstStyle/>
          <a:p>
            <a:fld id="{A81B212C-96E6-4A1C-BD8B-5A9E1F64C4D6}" type="datetime4">
              <a:rPr lang="en-US" smtClean="0"/>
              <a:pPr/>
              <a:t>April 4, 2024</a:t>
            </a:fld>
            <a:endParaRPr lang="en-US"/>
          </a:p>
        </p:txBody>
      </p:sp>
      <p:sp>
        <p:nvSpPr>
          <p:cNvPr id="11" name="Footer Placeholder 10">
            <a:extLst>
              <a:ext uri="{FF2B5EF4-FFF2-40B4-BE49-F238E27FC236}">
                <a16:creationId xmlns:a16="http://schemas.microsoft.com/office/drawing/2014/main" xmlns=""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xmlns=""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4,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F6CA7D8D-414D-3E98-2A4E-41E1C7826D6F}"/>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a:extLst>
              <a:ext uri="{FF2B5EF4-FFF2-40B4-BE49-F238E27FC236}">
                <a16:creationId xmlns:a16="http://schemas.microsoft.com/office/drawing/2014/main" xmlns=""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“AI AUDITOR: CRAFTING YOUR PERFECT PLAYLIST WITH MACHINE LEARNING</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1.MANDHALA MANOJ BABU (VTU19600)(21UECM0149)</a:t>
            </a:r>
          </a:p>
          <a:p>
            <a:r>
              <a:rPr lang="en-IN" sz="2000" dirty="0">
                <a:latin typeface="Times New Roman" pitchFamily="18" charset="0"/>
                <a:cs typeface="Times New Roman" pitchFamily="18" charset="0"/>
              </a:rPr>
              <a:t>2.CHAKALI VIJAYMANI (VTU19315)(21UECM0041)</a:t>
            </a:r>
          </a:p>
          <a:p>
            <a:r>
              <a:rPr lang="en-IN" sz="2000" dirty="0">
                <a:latin typeface="Times New Roman" pitchFamily="18" charset="0"/>
                <a:cs typeface="Times New Roman" pitchFamily="18" charset="0"/>
              </a:rPr>
              <a:t>3.RAPURU GAUTAM (VTU19434)(21UECM0198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err="1"/>
              <a:t>Mrs.S.Thylasri</a:t>
            </a:r>
            <a:r>
              <a:rPr lang="en-IN" sz="2000" dirty="0"/>
              <a:t> Assistant professor</a:t>
            </a:r>
          </a:p>
        </p:txBody>
      </p:sp>
      <p:sp>
        <p:nvSpPr>
          <p:cNvPr id="3" name="Slide Number Placeholder 2">
            <a:extLst>
              <a:ext uri="{FF2B5EF4-FFF2-40B4-BE49-F238E27FC236}">
                <a16:creationId xmlns:a16="http://schemas.microsoft.com/office/drawing/2014/main" xmlns=""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xmlns="" id="{A914398D-2412-FDBC-ACEE-C574CFD444F7}"/>
              </a:ext>
            </a:extLst>
          </p:cNvPr>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5" name="Date Placeholder 4">
            <a:extLst>
              <a:ext uri="{FF2B5EF4-FFF2-40B4-BE49-F238E27FC236}">
                <a16:creationId xmlns:a16="http://schemas.microsoft.com/office/drawing/2014/main" xmlns="" id="{0E3CE0F6-58C9-CD16-1564-53FAD958EF9E}"/>
              </a:ext>
            </a:extLst>
          </p:cNvPr>
          <p:cNvSpPr>
            <a:spLocks noGrp="1"/>
          </p:cNvSpPr>
          <p:nvPr>
            <p:ph type="dt" sz="half" idx="10"/>
          </p:nvPr>
        </p:nvSpPr>
        <p:spPr/>
        <p:txBody>
          <a:bodyPr/>
          <a:lstStyle/>
          <a:p>
            <a:fld id="{E4D1627A-24AB-481F-9D74-76C2593C9111}" type="datetime4">
              <a:rPr lang="en-US" smtClean="0"/>
              <a:pPr/>
              <a:t>April 4, 2024</a:t>
            </a:fld>
            <a:endParaRPr lang="en-US"/>
          </a:p>
        </p:txBody>
      </p:sp>
      <p:pic>
        <p:nvPicPr>
          <p:cNvPr id="13" name="Picture 2" descr="C:\Users\Sharad\Desktop\Logo-Final-A veltech.png">
            <a:extLst>
              <a:ext uri="{FF2B5EF4-FFF2-40B4-BE49-F238E27FC236}">
                <a16:creationId xmlns:a16="http://schemas.microsoft.com/office/drawing/2014/main" xmlns=""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xmlns=""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801060" y="698561"/>
            <a:ext cx="16988176" cy="406265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MODULE 1</a:t>
            </a:r>
            <a:r>
              <a:rPr lang="en-US" sz="2800" b="1" dirty="0">
                <a:latin typeface="Times New Roman" panose="02020603050405020304" pitchFamily="18" charset="0"/>
                <a:cs typeface="Times New Roman" panose="02020603050405020304" pitchFamily="18" charset="0"/>
              </a:rPr>
              <a:t>: Importing libraries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Import required libraries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7" descr="Text&#10;&#10;Description automatically generated">
            <a:extLst>
              <a:ext uri="{FF2B5EF4-FFF2-40B4-BE49-F238E27FC236}">
                <a16:creationId xmlns:a16="http://schemas.microsoft.com/office/drawing/2014/main" xmlns="" id="{52F2A225-10B6-8E10-0073-544347CB32BD}"/>
              </a:ext>
            </a:extLst>
          </p:cNvPr>
          <p:cNvPicPr>
            <a:picLocks noChangeAspect="1"/>
          </p:cNvPicPr>
          <p:nvPr/>
        </p:nvPicPr>
        <p:blipFill>
          <a:blip r:embed="rId2"/>
          <a:stretch>
            <a:fillRect/>
          </a:stretch>
        </p:blipFill>
        <p:spPr>
          <a:xfrm>
            <a:off x="938578" y="3177931"/>
            <a:ext cx="12348797" cy="56676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721136" y="656998"/>
            <a:ext cx="16631681" cy="123110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of data </a:t>
            </a:r>
          </a:p>
          <a:p>
            <a:endParaRPr lang="en-US" sz="2800" b="1" dirty="0">
              <a:latin typeface="Times New Roman" panose="02020603050405020304" pitchFamily="18" charset="0"/>
              <a:cs typeface="Times New Roman" panose="02020603050405020304" pitchFamily="18" charset="0"/>
            </a:endParaRPr>
          </a:p>
          <a:p>
            <a:endParaRPr lang="en-IN" dirty="0"/>
          </a:p>
        </p:txBody>
      </p:sp>
      <p:pic>
        <p:nvPicPr>
          <p:cNvPr id="8" name="Picture 6" descr="A picture containing chart">
            <a:extLst>
              <a:ext uri="{FF2B5EF4-FFF2-40B4-BE49-F238E27FC236}">
                <a16:creationId xmlns:a16="http://schemas.microsoft.com/office/drawing/2014/main" xmlns="" id="{ED17B8E4-4FC1-1DB3-6A87-064C1135C97D}"/>
              </a:ext>
            </a:extLst>
          </p:cNvPr>
          <p:cNvPicPr>
            <a:picLocks noChangeAspect="1"/>
          </p:cNvPicPr>
          <p:nvPr/>
        </p:nvPicPr>
        <p:blipFill>
          <a:blip r:embed="rId2"/>
          <a:stretch>
            <a:fillRect/>
          </a:stretch>
        </p:blipFill>
        <p:spPr>
          <a:xfrm>
            <a:off x="1645921" y="1552672"/>
            <a:ext cx="12048175" cy="3572720"/>
          </a:xfrm>
          <a:prstGeom prst="rect">
            <a:avLst/>
          </a:prstGeom>
        </p:spPr>
      </p:pic>
      <p:pic>
        <p:nvPicPr>
          <p:cNvPr id="9" name="Picture 7" descr="A picture containing graphical user interface&#10;&#10;Description automatically generated">
            <a:extLst>
              <a:ext uri="{FF2B5EF4-FFF2-40B4-BE49-F238E27FC236}">
                <a16:creationId xmlns:a16="http://schemas.microsoft.com/office/drawing/2014/main" xmlns="" id="{37EBE5AF-35B2-FC73-F7AD-9418702A982E}"/>
              </a:ext>
            </a:extLst>
          </p:cNvPr>
          <p:cNvPicPr>
            <a:picLocks noChangeAspect="1"/>
          </p:cNvPicPr>
          <p:nvPr/>
        </p:nvPicPr>
        <p:blipFill>
          <a:blip r:embed="rId3"/>
          <a:stretch>
            <a:fillRect/>
          </a:stretch>
        </p:blipFill>
        <p:spPr>
          <a:xfrm>
            <a:off x="1645921" y="5876041"/>
            <a:ext cx="12048175" cy="29679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TextBox 4"/>
          <p:cNvSpPr txBox="1"/>
          <p:nvPr/>
        </p:nvSpPr>
        <p:spPr>
          <a:xfrm>
            <a:off x="832571" y="628650"/>
            <a:ext cx="17198253" cy="7109639"/>
          </a:xfrm>
          <a:prstGeom prst="rect">
            <a:avLst/>
          </a:prstGeom>
          <a:noFill/>
        </p:spPr>
        <p:txBody>
          <a:bodyPr wrap="square" rtlCol="0">
            <a:spAutoFit/>
          </a:bodyPr>
          <a:lstStyle/>
          <a:p>
            <a:r>
              <a:rPr lang="en-IN" sz="2800" b="1" dirty="0"/>
              <a:t>                                                            Module 2- </a:t>
            </a:r>
            <a:r>
              <a:rPr lang="en-US" sz="2800" b="1" dirty="0"/>
              <a:t>MACHINE LEARNING ALGORITHM(KNN)</a:t>
            </a:r>
            <a:endParaRPr lang="en-US" sz="2800" dirty="0"/>
          </a:p>
          <a:p>
            <a:r>
              <a:rPr lang="en-US" sz="2800" dirty="0"/>
              <a:t> </a:t>
            </a:r>
          </a:p>
          <a:p>
            <a:r>
              <a:rPr lang="en-US" sz="2800" dirty="0"/>
              <a:t>• One of them, K-Nearest </a:t>
            </a:r>
            <a:r>
              <a:rPr lang="en-US" sz="2800" dirty="0" err="1"/>
              <a:t>Neighbour</a:t>
            </a:r>
            <a:r>
              <a:rPr lang="en-US" sz="2800" dirty="0"/>
              <a:t> (KNN), is a technique that has been reportedly successful in categorizing music into different genres. </a:t>
            </a:r>
          </a:p>
          <a:p>
            <a:endParaRPr lang="en-US" sz="2800" dirty="0"/>
          </a:p>
          <a:p>
            <a:r>
              <a:rPr lang="en-US" sz="2800" dirty="0"/>
              <a:t>• A supervised machine learning algorithm, the K-Nearest </a:t>
            </a:r>
            <a:r>
              <a:rPr lang="en-US" sz="2800" dirty="0" err="1"/>
              <a:t>Neighbour</a:t>
            </a:r>
            <a:r>
              <a:rPr lang="en-US" sz="2800" dirty="0"/>
              <a:t> technique is used to find solutions for classification and regression problems. </a:t>
            </a:r>
          </a:p>
          <a:p>
            <a:endParaRPr lang="en-US" sz="2800" dirty="0"/>
          </a:p>
          <a:p>
            <a:r>
              <a:rPr lang="en-US" sz="2800" dirty="0"/>
              <a:t>• Relying on labeled input data to process unlabeled data in the future, this ML technique is used in music genre classification. </a:t>
            </a:r>
          </a:p>
          <a:p>
            <a:endParaRPr lang="en-US" sz="2800" dirty="0"/>
          </a:p>
          <a:p>
            <a:r>
              <a:rPr lang="en-US" sz="2800" dirty="0"/>
              <a:t>Step 1: Select the value of K neighbors(say k=5).</a:t>
            </a:r>
          </a:p>
          <a:p>
            <a:r>
              <a:rPr lang="en-US" sz="2800" dirty="0"/>
              <a:t>Step 2: Find the K (5) nearest data point for our new data point based on Euclidean distance(which we discuss later). </a:t>
            </a:r>
          </a:p>
          <a:p>
            <a:r>
              <a:rPr lang="en-US" sz="2800" dirty="0"/>
              <a:t>Step 3: Among these K data points count the data points in each category. </a:t>
            </a:r>
          </a:p>
          <a:p>
            <a:r>
              <a:rPr lang="en-US" sz="2800" dirty="0"/>
              <a:t>Step 4: Assign the new data point to the category that has the most neighbors of the new </a:t>
            </a:r>
            <a:r>
              <a:rPr lang="en-US" sz="2800" dirty="0" err="1"/>
              <a:t>datapart</a:t>
            </a:r>
            <a:endParaRPr lang="en-IN" sz="2800" b="1"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Apply machine learning algorithms</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7" name="Picture 6" descr="Graphical user interface, text, application, email&#10;&#10;Description automatically generated">
            <a:extLst>
              <a:ext uri="{FF2B5EF4-FFF2-40B4-BE49-F238E27FC236}">
                <a16:creationId xmlns:a16="http://schemas.microsoft.com/office/drawing/2014/main" xmlns="" id="{B4AFE649-10DA-B63F-1E1B-9FA89A5668A4}"/>
              </a:ext>
            </a:extLst>
          </p:cNvPr>
          <p:cNvPicPr>
            <a:picLocks noChangeAspect="1"/>
          </p:cNvPicPr>
          <p:nvPr/>
        </p:nvPicPr>
        <p:blipFill>
          <a:blip r:embed="rId2"/>
          <a:stretch>
            <a:fillRect/>
          </a:stretch>
        </p:blipFill>
        <p:spPr>
          <a:xfrm>
            <a:off x="3467910" y="1364081"/>
            <a:ext cx="12492525" cy="75588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Rectangle 5"/>
          <p:cNvSpPr/>
          <p:nvPr/>
        </p:nvSpPr>
        <p:spPr>
          <a:xfrm>
            <a:off x="3429532" y="947943"/>
            <a:ext cx="10037086"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8" name="Picture 7" descr="Table&#10;&#10;Description automatically generated">
            <a:extLst>
              <a:ext uri="{FF2B5EF4-FFF2-40B4-BE49-F238E27FC236}">
                <a16:creationId xmlns:a16="http://schemas.microsoft.com/office/drawing/2014/main" xmlns="" id="{4A91B938-492F-ED4F-E517-610E70E61FFC}"/>
              </a:ext>
            </a:extLst>
          </p:cNvPr>
          <p:cNvPicPr>
            <a:picLocks noChangeAspect="1"/>
          </p:cNvPicPr>
          <p:nvPr/>
        </p:nvPicPr>
        <p:blipFill>
          <a:blip r:embed="rId2"/>
          <a:stretch>
            <a:fillRect/>
          </a:stretch>
        </p:blipFill>
        <p:spPr>
          <a:xfrm>
            <a:off x="2141896" y="1529711"/>
            <a:ext cx="12708792" cy="4087771"/>
          </a:xfrm>
          <a:prstGeom prst="rect">
            <a:avLst/>
          </a:prstGeom>
        </p:spPr>
      </p:pic>
      <p:pic>
        <p:nvPicPr>
          <p:cNvPr id="9" name="Picture 9" descr="Table&#10;&#10;Description automatically generated">
            <a:extLst>
              <a:ext uri="{FF2B5EF4-FFF2-40B4-BE49-F238E27FC236}">
                <a16:creationId xmlns:a16="http://schemas.microsoft.com/office/drawing/2014/main" xmlns="" id="{48AFA310-DA2F-BAA0-50D2-91EC24D3BADC}"/>
              </a:ext>
            </a:extLst>
          </p:cNvPr>
          <p:cNvPicPr>
            <a:picLocks noChangeAspect="1"/>
          </p:cNvPicPr>
          <p:nvPr/>
        </p:nvPicPr>
        <p:blipFill>
          <a:blip r:embed="rId3"/>
          <a:stretch>
            <a:fillRect/>
          </a:stretch>
        </p:blipFill>
        <p:spPr>
          <a:xfrm>
            <a:off x="2141896" y="5040810"/>
            <a:ext cx="12708792" cy="40946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pic>
        <p:nvPicPr>
          <p:cNvPr id="8" name="Picture 11" descr="Diagram&#10;&#10;Description automatically generated">
            <a:extLst>
              <a:ext uri="{FF2B5EF4-FFF2-40B4-BE49-F238E27FC236}">
                <a16:creationId xmlns:a16="http://schemas.microsoft.com/office/drawing/2014/main" xmlns="" id="{B858D187-EC2E-1D3B-558A-22A209254217}"/>
              </a:ext>
            </a:extLst>
          </p:cNvPr>
          <p:cNvPicPr>
            <a:picLocks noChangeAspect="1"/>
          </p:cNvPicPr>
          <p:nvPr/>
        </p:nvPicPr>
        <p:blipFill>
          <a:blip r:embed="rId2"/>
          <a:stretch>
            <a:fillRect/>
          </a:stretch>
        </p:blipFill>
        <p:spPr>
          <a:xfrm>
            <a:off x="3950050" y="2027674"/>
            <a:ext cx="9618972" cy="62316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9" name="Picture 7" descr="Diagram&#10;&#10;Description automatically generated">
            <a:extLst>
              <a:ext uri="{FF2B5EF4-FFF2-40B4-BE49-F238E27FC236}">
                <a16:creationId xmlns:a16="http://schemas.microsoft.com/office/drawing/2014/main" xmlns="" id="{412A342B-34A1-FB4A-EE70-9D28418A4EC2}"/>
              </a:ext>
            </a:extLst>
          </p:cNvPr>
          <p:cNvPicPr>
            <a:picLocks noChangeAspect="1"/>
          </p:cNvPicPr>
          <p:nvPr/>
        </p:nvPicPr>
        <p:blipFill>
          <a:blip r:embed="rId2"/>
          <a:stretch>
            <a:fillRect/>
          </a:stretch>
        </p:blipFill>
        <p:spPr>
          <a:xfrm>
            <a:off x="6238480" y="1536843"/>
            <a:ext cx="4334270" cy="75477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8" name="Picture 6" descr="Diagram&#10;&#10;Description automatically generated">
            <a:extLst>
              <a:ext uri="{FF2B5EF4-FFF2-40B4-BE49-F238E27FC236}">
                <a16:creationId xmlns:a16="http://schemas.microsoft.com/office/drawing/2014/main" xmlns="" id="{ADD98CE3-431F-F4D6-D29D-F9E989A047DF}"/>
              </a:ext>
            </a:extLst>
          </p:cNvPr>
          <p:cNvPicPr>
            <a:picLocks noChangeAspect="1"/>
          </p:cNvPicPr>
          <p:nvPr/>
        </p:nvPicPr>
        <p:blipFill>
          <a:blip r:embed="rId2"/>
          <a:stretch>
            <a:fillRect/>
          </a:stretch>
        </p:blipFill>
        <p:spPr>
          <a:xfrm>
            <a:off x="3308578" y="1124371"/>
            <a:ext cx="9335860" cy="80382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Class Diagram    </a:t>
            </a:r>
          </a:p>
        </p:txBody>
      </p:sp>
      <p:pic>
        <p:nvPicPr>
          <p:cNvPr id="8" name="Picture 7" descr="Diagram&#10;&#10;Description automatically generated">
            <a:extLst>
              <a:ext uri="{FF2B5EF4-FFF2-40B4-BE49-F238E27FC236}">
                <a16:creationId xmlns:a16="http://schemas.microsoft.com/office/drawing/2014/main" xmlns="" id="{CE1DA295-5B05-A24C-DD79-D4954A3576CB}"/>
              </a:ext>
            </a:extLst>
          </p:cNvPr>
          <p:cNvPicPr>
            <a:picLocks noChangeAspect="1"/>
          </p:cNvPicPr>
          <p:nvPr/>
        </p:nvPicPr>
        <p:blipFill>
          <a:blip r:embed="rId2"/>
          <a:stretch>
            <a:fillRect/>
          </a:stretch>
        </p:blipFill>
        <p:spPr>
          <a:xfrm>
            <a:off x="4281188" y="2687026"/>
            <a:ext cx="8247795" cy="60884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Activity Diagram</a:t>
            </a:r>
          </a:p>
        </p:txBody>
      </p:sp>
      <p:pic>
        <p:nvPicPr>
          <p:cNvPr id="8" name="Picture 7" descr="Diagram&#10;&#10;Description automatically generated">
            <a:extLst>
              <a:ext uri="{FF2B5EF4-FFF2-40B4-BE49-F238E27FC236}">
                <a16:creationId xmlns:a16="http://schemas.microsoft.com/office/drawing/2014/main" xmlns="" id="{FBB4FB9E-919E-4EFF-741E-A62980F08D48}"/>
              </a:ext>
            </a:extLst>
          </p:cNvPr>
          <p:cNvPicPr>
            <a:picLocks noChangeAspect="1"/>
          </p:cNvPicPr>
          <p:nvPr/>
        </p:nvPicPr>
        <p:blipFill>
          <a:blip r:embed="rId2"/>
          <a:stretch>
            <a:fillRect/>
          </a:stretch>
        </p:blipFill>
        <p:spPr>
          <a:xfrm>
            <a:off x="6004879" y="1338886"/>
            <a:ext cx="7234206" cy="78517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Sequence Diagram</a:t>
            </a:r>
          </a:p>
        </p:txBody>
      </p:sp>
      <p:sp>
        <p:nvSpPr>
          <p:cNvPr id="9" name="TextBox 8">
            <a:extLst>
              <a:ext uri="{FF2B5EF4-FFF2-40B4-BE49-F238E27FC236}">
                <a16:creationId xmlns:a16="http://schemas.microsoft.com/office/drawing/2014/main" xmlns="" id="{AD9B9A7B-57B3-CBC2-604B-4BB33F54ABF8}"/>
              </a:ext>
            </a:extLst>
          </p:cNvPr>
          <p:cNvSpPr txBox="1"/>
          <p:nvPr/>
        </p:nvSpPr>
        <p:spPr>
          <a:xfrm>
            <a:off x="4572000" y="4958834"/>
            <a:ext cx="9144000" cy="369332"/>
          </a:xfrm>
          <a:prstGeom prst="rect">
            <a:avLst/>
          </a:prstGeom>
          <a:noFill/>
        </p:spPr>
        <p:txBody>
          <a:bodyPr wrap="square">
            <a:spAutoFit/>
          </a:bodyPr>
          <a:lstStyle/>
          <a:p>
            <a:r>
              <a:rPr lang="en-IN" b="0" dirty="0">
                <a:effectLst/>
              </a:rPr>
              <a:t> </a:t>
            </a:r>
            <a:endParaRPr lang="en-IN" dirty="0"/>
          </a:p>
        </p:txBody>
      </p:sp>
      <p:pic>
        <p:nvPicPr>
          <p:cNvPr id="10" name="Picture 9" descr="Diagram&#10;&#10;Description automatically generated">
            <a:extLst>
              <a:ext uri="{FF2B5EF4-FFF2-40B4-BE49-F238E27FC236}">
                <a16:creationId xmlns:a16="http://schemas.microsoft.com/office/drawing/2014/main" xmlns="" id="{8C40AA3A-31CF-D0C1-727A-89D0DBDF2E7B}"/>
              </a:ext>
            </a:extLst>
          </p:cNvPr>
          <p:cNvPicPr>
            <a:picLocks noGrp="1" noChangeAspect="1"/>
          </p:cNvPicPr>
          <p:nvPr/>
        </p:nvPicPr>
        <p:blipFill>
          <a:blip r:embed="rId2"/>
          <a:stretch>
            <a:fillRect/>
          </a:stretch>
        </p:blipFill>
        <p:spPr>
          <a:xfrm>
            <a:off x="4572000" y="2054543"/>
            <a:ext cx="6149342" cy="61779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203482" y="449180"/>
            <a:ext cx="433965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             E-R Diagram</a:t>
            </a:r>
          </a:p>
        </p:txBody>
      </p:sp>
      <p:pic>
        <p:nvPicPr>
          <p:cNvPr id="8" name="Picture 7">
            <a:extLst>
              <a:ext uri="{FF2B5EF4-FFF2-40B4-BE49-F238E27FC236}">
                <a16:creationId xmlns:a16="http://schemas.microsoft.com/office/drawing/2014/main" xmlns="" id="{F7F1C5FC-8422-42FB-6771-B063529257C8}"/>
              </a:ext>
            </a:extLst>
          </p:cNvPr>
          <p:cNvPicPr>
            <a:picLocks noChangeAspect="1"/>
          </p:cNvPicPr>
          <p:nvPr/>
        </p:nvPicPr>
        <p:blipFill>
          <a:blip r:embed="rId2"/>
          <a:stretch>
            <a:fillRect/>
          </a:stretch>
        </p:blipFill>
        <p:spPr>
          <a:xfrm>
            <a:off x="5700712" y="1252537"/>
            <a:ext cx="6886575" cy="7781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Collaboration Diagram</a:t>
            </a:r>
          </a:p>
        </p:txBody>
      </p:sp>
      <p:pic>
        <p:nvPicPr>
          <p:cNvPr id="10" name="Picture 9">
            <a:extLst>
              <a:ext uri="{FF2B5EF4-FFF2-40B4-BE49-F238E27FC236}">
                <a16:creationId xmlns:a16="http://schemas.microsoft.com/office/drawing/2014/main" xmlns="" id="{B35C4B8A-B706-AC05-83BF-4B211ADA5A71}"/>
              </a:ext>
            </a:extLst>
          </p:cNvPr>
          <p:cNvPicPr>
            <a:picLocks noChangeAspect="1"/>
          </p:cNvPicPr>
          <p:nvPr/>
        </p:nvPicPr>
        <p:blipFill>
          <a:blip r:embed="rId2"/>
          <a:stretch>
            <a:fillRect/>
          </a:stretch>
        </p:blipFill>
        <p:spPr>
          <a:xfrm>
            <a:off x="4055052" y="2604135"/>
            <a:ext cx="9886950" cy="53899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               REFERENCES</a:t>
            </a:r>
            <a:endParaRPr lang="en-IN" sz="3600" b="1" dirty="0"/>
          </a:p>
        </p:txBody>
      </p:sp>
      <p:sp>
        <p:nvSpPr>
          <p:cNvPr id="6" name="TextBox 5"/>
          <p:cNvSpPr txBox="1"/>
          <p:nvPr/>
        </p:nvSpPr>
        <p:spPr>
          <a:xfrm>
            <a:off x="353291" y="2078182"/>
            <a:ext cx="17373600" cy="7417415"/>
          </a:xfrm>
          <a:prstGeom prst="rect">
            <a:avLst/>
          </a:prstGeom>
          <a:noFill/>
        </p:spPr>
        <p:txBody>
          <a:bodyPr wrap="square" rtlCol="0">
            <a:spAutoFit/>
          </a:bodyPr>
          <a:lstStyle/>
          <a:p>
            <a:pPr marL="457200" indent="-457200">
              <a:buClr>
                <a:srgbClr val="9E3611"/>
              </a:buClr>
              <a:buFont typeface="Wingdings" panose="05000000000000000000" pitchFamily="2" charset="2"/>
              <a:buChar char="§"/>
            </a:pPr>
            <a:r>
              <a:rPr lang="en-IN" sz="2800" dirty="0">
                <a:latin typeface="Times New Roman" panose="02020603050405020304"/>
                <a:ea typeface="+mn-lt"/>
                <a:cs typeface="+mn-lt"/>
              </a:rPr>
              <a:t>A. </a:t>
            </a:r>
            <a:r>
              <a:rPr lang="en-IN" sz="2800" dirty="0" err="1">
                <a:latin typeface="Times New Roman" panose="02020603050405020304"/>
                <a:ea typeface="+mn-lt"/>
                <a:cs typeface="+mn-lt"/>
              </a:rPr>
              <a:t>Karatana</a:t>
            </a:r>
            <a:r>
              <a:rPr lang="en-IN" sz="2800" dirty="0">
                <a:latin typeface="Times New Roman" panose="02020603050405020304"/>
                <a:ea typeface="+mn-lt"/>
                <a:cs typeface="+mn-lt"/>
              </a:rPr>
              <a:t> and O. </a:t>
            </a:r>
            <a:r>
              <a:rPr lang="en-IN" sz="2800" dirty="0" err="1">
                <a:latin typeface="Times New Roman" panose="02020603050405020304"/>
                <a:ea typeface="+mn-lt"/>
                <a:cs typeface="+mn-lt"/>
              </a:rPr>
              <a:t>Yildiz</a:t>
            </a:r>
            <a:r>
              <a:rPr lang="en-IN" sz="2800" dirty="0">
                <a:latin typeface="Times New Roman" panose="02020603050405020304"/>
                <a:ea typeface="+mn-lt"/>
                <a:cs typeface="+mn-lt"/>
              </a:rPr>
              <a:t>, “Music genre classification with machine learning techniques,” in Signal Processing and Communications Applications Conference (SIU), 2017 25th, IEEE, 2019, pp. 1–4.</a:t>
            </a:r>
            <a:endParaRPr lang="en-IN" sz="3200" dirty="0">
              <a:latin typeface="Times New Roman" panose="02020603050405020304"/>
              <a:cs typeface="Times New Roman" panose="02020603050405020304"/>
            </a:endParaRPr>
          </a:p>
          <a:p>
            <a:pPr>
              <a:buClr>
                <a:srgbClr val="9E3611"/>
              </a:buClr>
            </a:pPr>
            <a:endParaRPr lang="en-IN" sz="2800" dirty="0">
              <a:latin typeface="Times New Roman" panose="02020603050405020304"/>
              <a:ea typeface="+mn-lt"/>
              <a:cs typeface="+mn-lt"/>
            </a:endParaRPr>
          </a:p>
          <a:p>
            <a:pPr marL="457200" indent="-457200">
              <a:buClr>
                <a:srgbClr val="9E3611"/>
              </a:buClr>
              <a:buFont typeface="Wingdings" panose="05000000000000000000" pitchFamily="2" charset="2"/>
              <a:buChar char="§"/>
            </a:pPr>
            <a:r>
              <a:rPr lang="en-IN" sz="2800" dirty="0">
                <a:latin typeface="Times New Roman" panose="02020603050405020304"/>
                <a:ea typeface="+mn-lt"/>
                <a:cs typeface="+mn-lt"/>
              </a:rPr>
              <a:t>A. </a:t>
            </a:r>
            <a:r>
              <a:rPr lang="en-IN" sz="2800" dirty="0" err="1">
                <a:latin typeface="Times New Roman" panose="02020603050405020304"/>
                <a:ea typeface="+mn-lt"/>
                <a:cs typeface="+mn-lt"/>
              </a:rPr>
              <a:t>Tzanetakis</a:t>
            </a:r>
            <a:r>
              <a:rPr lang="en-IN" sz="2800" dirty="0">
                <a:latin typeface="Times New Roman" panose="02020603050405020304"/>
                <a:ea typeface="+mn-lt"/>
                <a:cs typeface="+mn-lt"/>
              </a:rPr>
              <a:t>, G. and Cook, P. “Musical genre classification of audio signal”, IEEE Transactions on Speech and Audio Processing, Vol. 10, No. 3, pp. 293-302, July 2020. </a:t>
            </a:r>
            <a:endParaRPr lang="en-IN" sz="3200" dirty="0">
              <a:latin typeface="Times New Roman" panose="02020603050405020304"/>
              <a:cs typeface="Times New Roman" panose="02020603050405020304"/>
            </a:endParaRPr>
          </a:p>
          <a:p>
            <a:pPr>
              <a:buClr>
                <a:srgbClr val="9E3611"/>
              </a:buClr>
            </a:pPr>
            <a:endParaRPr lang="en-IN" sz="2800" dirty="0">
              <a:latin typeface="Times New Roman" panose="02020603050405020304"/>
              <a:ea typeface="+mn-lt"/>
              <a:cs typeface="+mn-lt"/>
            </a:endParaRPr>
          </a:p>
          <a:p>
            <a:pPr marL="457200" indent="-457200">
              <a:buClr>
                <a:srgbClr val="9E3611"/>
              </a:buClr>
              <a:buFont typeface="Wingdings" panose="05000000000000000000" pitchFamily="2" charset="2"/>
              <a:buChar char="§"/>
            </a:pPr>
            <a:r>
              <a:rPr lang="en-IN" sz="2800" dirty="0">
                <a:latin typeface="Times New Roman" panose="02020603050405020304"/>
                <a:ea typeface="+mn-lt"/>
                <a:cs typeface="+mn-lt"/>
              </a:rPr>
              <a:t>Holzapfel, A. and </a:t>
            </a:r>
            <a:r>
              <a:rPr lang="en-IN" sz="2800" dirty="0" err="1">
                <a:latin typeface="Times New Roman" panose="02020603050405020304"/>
                <a:ea typeface="+mn-lt"/>
                <a:cs typeface="+mn-lt"/>
              </a:rPr>
              <a:t>Stylianou</a:t>
            </a:r>
            <a:r>
              <a:rPr lang="en-IN" sz="2800" dirty="0">
                <a:latin typeface="Times New Roman" panose="02020603050405020304"/>
                <a:ea typeface="+mn-lt"/>
                <a:cs typeface="+mn-lt"/>
              </a:rPr>
              <a:t> Y. “Musical genre classification using nonnegative matrix factorization-based features”, IEEE Transactions on Audio, Speech, and Language Processing, Vol. 16, No. 2, pp. 424-434, 2019.</a:t>
            </a:r>
            <a:endParaRPr lang="en-IN" sz="2800" dirty="0">
              <a:latin typeface="Times New Roman" panose="02020603050405020304"/>
              <a:cs typeface="Times New Roman" panose="02020603050405020304"/>
            </a:endParaRPr>
          </a:p>
          <a:p>
            <a:pPr>
              <a:buClr>
                <a:srgbClr val="9E3611"/>
              </a:buClr>
            </a:pPr>
            <a:endParaRPr lang="en-IN" sz="2800" dirty="0">
              <a:latin typeface="Times New Roman" panose="02020603050405020304"/>
              <a:ea typeface="+mn-lt"/>
              <a:cs typeface="+mn-lt"/>
            </a:endParaRPr>
          </a:p>
          <a:p>
            <a:pPr marL="457200" indent="-457200">
              <a:buClr>
                <a:srgbClr val="9E3611"/>
              </a:buClr>
              <a:buFont typeface="Wingdings" panose="05000000000000000000" pitchFamily="2" charset="2"/>
              <a:buChar char="§"/>
            </a:pPr>
            <a:r>
              <a:rPr lang="en-IN" sz="2800" dirty="0">
                <a:latin typeface="Times New Roman" panose="02020603050405020304"/>
                <a:ea typeface="+mn-lt"/>
                <a:cs typeface="+mn-lt"/>
              </a:rPr>
              <a:t>Sturm, B. L. (2020). The GTZAN dataset: Its contents, its </a:t>
            </a:r>
            <a:r>
              <a:rPr lang="en-IN" sz="2800" dirty="0" err="1">
                <a:latin typeface="Times New Roman" panose="02020603050405020304"/>
                <a:ea typeface="+mn-lt"/>
                <a:cs typeface="+mn-lt"/>
              </a:rPr>
              <a:t>faults,their</a:t>
            </a:r>
            <a:r>
              <a:rPr lang="en-IN" sz="2800" dirty="0">
                <a:latin typeface="Times New Roman" panose="02020603050405020304"/>
                <a:ea typeface="+mn-lt"/>
                <a:cs typeface="+mn-lt"/>
              </a:rPr>
              <a:t> effects on evaluation, and its future use. </a:t>
            </a:r>
            <a:r>
              <a:rPr lang="en-IN" sz="2800" dirty="0" err="1">
                <a:latin typeface="Times New Roman" panose="02020603050405020304"/>
                <a:ea typeface="+mn-lt"/>
                <a:cs typeface="+mn-lt"/>
              </a:rPr>
              <a:t>arXiv</a:t>
            </a:r>
            <a:r>
              <a:rPr lang="en-IN" sz="2800" dirty="0">
                <a:latin typeface="Times New Roman" panose="02020603050405020304"/>
                <a:ea typeface="+mn-lt"/>
                <a:cs typeface="+mn-lt"/>
              </a:rPr>
              <a:t> preprintarXiv:1306.1461.</a:t>
            </a:r>
            <a:endParaRPr lang="en-IN" sz="3200" dirty="0">
              <a:latin typeface="Times New Roman" panose="02020603050405020304"/>
              <a:cs typeface="Times New Roman" panose="02020603050405020304"/>
            </a:endParaRPr>
          </a:p>
          <a:p>
            <a:pPr>
              <a:buClr>
                <a:srgbClr val="9E3611"/>
              </a:buClr>
            </a:pPr>
            <a:endParaRPr lang="en-IN" sz="2800" dirty="0">
              <a:latin typeface="Times New Roman" panose="02020603050405020304"/>
              <a:ea typeface="+mn-lt"/>
              <a:cs typeface="+mn-lt"/>
            </a:endParaRPr>
          </a:p>
          <a:p>
            <a:pPr marL="457200" indent="-457200">
              <a:buClr>
                <a:srgbClr val="9E3611"/>
              </a:buClr>
              <a:buFont typeface="Wingdings" panose="05000000000000000000" pitchFamily="2" charset="2"/>
              <a:buChar char="§"/>
            </a:pPr>
            <a:r>
              <a:rPr lang="en-IN" sz="2800" dirty="0" err="1">
                <a:latin typeface="Times New Roman" panose="02020603050405020304"/>
                <a:ea typeface="+mn-lt"/>
                <a:cs typeface="+mn-lt"/>
              </a:rPr>
              <a:t>Gemmeke</a:t>
            </a:r>
            <a:r>
              <a:rPr lang="en-IN" sz="2800" dirty="0">
                <a:latin typeface="Times New Roman" panose="02020603050405020304"/>
                <a:ea typeface="+mn-lt"/>
                <a:cs typeface="+mn-lt"/>
              </a:rPr>
              <a:t>, J. F., Ellis, D. P., Freedman, D., Jansen, A., </a:t>
            </a:r>
            <a:r>
              <a:rPr lang="en-IN" sz="2800" dirty="0" err="1">
                <a:latin typeface="Times New Roman" panose="02020603050405020304"/>
                <a:ea typeface="+mn-lt"/>
                <a:cs typeface="+mn-lt"/>
              </a:rPr>
              <a:t>Lawrence,W</a:t>
            </a:r>
            <a:r>
              <a:rPr lang="en-IN" sz="2800" dirty="0">
                <a:latin typeface="Times New Roman" panose="02020603050405020304"/>
                <a:ea typeface="+mn-lt"/>
                <a:cs typeface="+mn-lt"/>
              </a:rPr>
              <a:t>., Moore, R. C., ... &amp; Ritter, M. (2017, </a:t>
            </a:r>
            <a:r>
              <a:rPr lang="en-IN" sz="2800" dirty="0" err="1">
                <a:latin typeface="Times New Roman" panose="02020603050405020304"/>
                <a:ea typeface="+mn-lt"/>
                <a:cs typeface="+mn-lt"/>
              </a:rPr>
              <a:t>MarEEE</a:t>
            </a:r>
            <a:r>
              <a:rPr lang="en-IN" sz="2800" dirty="0">
                <a:latin typeface="Times New Roman" panose="02020603050405020304"/>
                <a:ea typeface="+mn-lt"/>
                <a:cs typeface="+mn-lt"/>
              </a:rPr>
              <a:t> International Conference on Acoustics, Speech and Signal Processing (ICASSP) (pp. 776-780) IEEE. Audio set: </a:t>
            </a:r>
            <a:r>
              <a:rPr lang="en-IN" sz="2800" dirty="0" err="1">
                <a:latin typeface="Times New Roman" panose="02020603050405020304"/>
                <a:ea typeface="+mn-lt"/>
                <a:cs typeface="+mn-lt"/>
              </a:rPr>
              <a:t>Anontology</a:t>
            </a:r>
            <a:r>
              <a:rPr lang="en-IN" sz="2800" dirty="0">
                <a:latin typeface="Times New Roman" panose="02020603050405020304"/>
                <a:ea typeface="+mn-lt"/>
                <a:cs typeface="+mn-lt"/>
              </a:rPr>
              <a:t> and human-</a:t>
            </a:r>
            <a:r>
              <a:rPr lang="en-IN" sz="2800" dirty="0" err="1">
                <a:latin typeface="Times New Roman" panose="02020603050405020304"/>
                <a:ea typeface="+mn-lt"/>
                <a:cs typeface="+mn-lt"/>
              </a:rPr>
              <a:t>labeled</a:t>
            </a:r>
            <a:r>
              <a:rPr lang="en-IN" sz="2800" dirty="0">
                <a:latin typeface="Times New Roman" panose="02020603050405020304"/>
                <a:ea typeface="+mn-lt"/>
                <a:cs typeface="+mn-lt"/>
              </a:rPr>
              <a:t> dataset for audio events. In 2020</a:t>
            </a:r>
            <a:endParaRPr lang="en-IN" sz="3200" dirty="0">
              <a:latin typeface="Times New Roman" panose="02020603050405020304"/>
              <a:cs typeface="Times New Roman" panose="02020603050405020304"/>
            </a:endParaRPr>
          </a:p>
          <a:p>
            <a:pPr>
              <a:buClr>
                <a:srgbClr val="9E3611"/>
              </a:buClr>
            </a:pPr>
            <a:endParaRPr lang="en-IN" sz="2800"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B02A1E-4E4F-88C7-60DC-CB2F1AFA79A4}"/>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a:extLst>
              <a:ext uri="{FF2B5EF4-FFF2-40B4-BE49-F238E27FC236}">
                <a16:creationId xmlns:a16="http://schemas.microsoft.com/office/drawing/2014/main" xmlns="" id="{54AD5E22-E4A4-0525-53BA-5120B117D407}"/>
              </a:ext>
            </a:extLst>
          </p:cNvPr>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a:extLst>
              <a:ext uri="{FF2B5EF4-FFF2-40B4-BE49-F238E27FC236}">
                <a16:creationId xmlns:a16="http://schemas.microsoft.com/office/drawing/2014/main" xmlns="" id="{4B0B08D6-FEEA-41C8-2A4C-9B439E7F9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6" name="TextBox 5">
            <a:extLst>
              <a:ext uri="{FF2B5EF4-FFF2-40B4-BE49-F238E27FC236}">
                <a16:creationId xmlns:a16="http://schemas.microsoft.com/office/drawing/2014/main" xmlns="" id="{CD779A41-D120-8EE0-733B-0AFC40733199}"/>
              </a:ext>
            </a:extLst>
          </p:cNvPr>
          <p:cNvSpPr txBox="1"/>
          <p:nvPr/>
        </p:nvSpPr>
        <p:spPr>
          <a:xfrm>
            <a:off x="871538" y="1105317"/>
            <a:ext cx="16616362" cy="8279190"/>
          </a:xfrm>
          <a:prstGeom prst="rect">
            <a:avLst/>
          </a:prstGeom>
          <a:noFill/>
        </p:spPr>
        <p:txBody>
          <a:bodyPr wrap="square">
            <a:spAutoFit/>
          </a:bodyPr>
          <a:lstStyle/>
          <a:p>
            <a:pPr marL="285750" indent="-285750">
              <a:buFont typeface="Wingdings" panose="05000000000000000000"/>
              <a:buChar char="§"/>
            </a:pPr>
            <a:r>
              <a:rPr lang="en-US" sz="2800" dirty="0" err="1">
                <a:latin typeface="Times New Roman" panose="02020603050405020304"/>
                <a:ea typeface="+mn-lt"/>
                <a:cs typeface="+mn-lt"/>
              </a:rPr>
              <a:t>Ajoodha</a:t>
            </a:r>
            <a:r>
              <a:rPr lang="en-US" sz="2800" dirty="0">
                <a:latin typeface="Times New Roman" panose="02020603050405020304"/>
                <a:ea typeface="+mn-lt"/>
                <a:cs typeface="+mn-lt"/>
              </a:rPr>
              <a:t>, R., Klein, R., &amp; Rosman, B. (2019, November). Single- labelled music genre </a:t>
            </a:r>
            <a:r>
              <a:rPr lang="en-US" sz="2800" dirty="0" err="1">
                <a:latin typeface="Times New Roman" panose="02020603050405020304"/>
                <a:ea typeface="+mn-lt"/>
                <a:cs typeface="+mn-lt"/>
              </a:rPr>
              <a:t>classiﬁ</a:t>
            </a:r>
            <a:r>
              <a:rPr lang="en-US" sz="2800" dirty="0">
                <a:latin typeface="Times New Roman" panose="02020603050405020304"/>
                <a:ea typeface="+mn-lt"/>
                <a:cs typeface="+mn-lt"/>
              </a:rPr>
              <a:t> cation using content-based features. In 2015 Pattern Recognition Association of South Africa and Robotics and Mechatronics International Conference (PRASA- </a:t>
            </a:r>
            <a:r>
              <a:rPr lang="en-US" sz="2800" dirty="0" err="1">
                <a:latin typeface="Times New Roman" panose="02020603050405020304"/>
                <a:ea typeface="+mn-lt"/>
                <a:cs typeface="+mn-lt"/>
              </a:rPr>
              <a:t>RobMech</a:t>
            </a:r>
            <a:r>
              <a:rPr lang="en-US" sz="2800" dirty="0">
                <a:latin typeface="Times New Roman" panose="02020603050405020304"/>
                <a:ea typeface="+mn-lt"/>
                <a:cs typeface="+mn-lt"/>
              </a:rPr>
              <a:t>) (pp. 66-71). IEEE.</a:t>
            </a:r>
          </a:p>
          <a:p>
            <a:pPr marL="285750" indent="-285750">
              <a:buFont typeface="Wingdings" panose="05000000000000000000"/>
              <a:buChar char="§"/>
            </a:pPr>
            <a:endParaRPr lang="en-US" sz="2800" dirty="0">
              <a:latin typeface="Times New Roman" panose="02020603050405020304"/>
              <a:ea typeface="+mn-lt"/>
              <a:cs typeface="Times New Roman" panose="02020603050405020304"/>
            </a:endParaRPr>
          </a:p>
          <a:p>
            <a:pPr marL="285750" indent="-285750">
              <a:buFont typeface="Wingdings" panose="05000000000000000000"/>
              <a:buChar char="§"/>
            </a:pPr>
            <a:r>
              <a:rPr lang="en-US" sz="2800" dirty="0">
                <a:latin typeface="Times New Roman" panose="02020603050405020304"/>
                <a:ea typeface="+mn-lt"/>
                <a:cs typeface="+mn-lt"/>
              </a:rPr>
              <a:t> Xu, C., </a:t>
            </a:r>
            <a:r>
              <a:rPr lang="en-US" sz="2800" dirty="0" err="1">
                <a:latin typeface="Times New Roman" panose="02020603050405020304"/>
                <a:ea typeface="+mn-lt"/>
                <a:cs typeface="+mn-lt"/>
              </a:rPr>
              <a:t>Maddage</a:t>
            </a:r>
            <a:r>
              <a:rPr lang="en-US" sz="2800" dirty="0">
                <a:latin typeface="Times New Roman" panose="02020603050405020304"/>
                <a:ea typeface="+mn-lt"/>
                <a:cs typeface="+mn-lt"/>
              </a:rPr>
              <a:t>, N. C., Shao, X., Cao, F., &amp; Tian, Q. (2003,April). Musical genre classification using support vector machines. In 2003 IEEE International Conference on </a:t>
            </a:r>
            <a:r>
              <a:rPr lang="en-US" sz="2800" dirty="0" err="1">
                <a:latin typeface="Times New Roman" panose="02020603050405020304"/>
                <a:ea typeface="+mn-lt"/>
                <a:cs typeface="+mn-lt"/>
              </a:rPr>
              <a:t>Acoustics,Speech</a:t>
            </a:r>
            <a:r>
              <a:rPr lang="en-US" sz="2800" dirty="0">
                <a:latin typeface="Times New Roman" panose="02020603050405020304"/>
                <a:ea typeface="+mn-lt"/>
                <a:cs typeface="+mn-lt"/>
              </a:rPr>
              <a:t>, and Signal Processing, 2003. Proceedings.(ICASSP’03).(Vol. 5, pp. V-429). IEEE</a:t>
            </a:r>
          </a:p>
          <a:p>
            <a:pPr marL="285750" indent="-285750">
              <a:buFont typeface="Wingdings" panose="05000000000000000000"/>
              <a:buChar char="§"/>
            </a:pPr>
            <a:endParaRPr lang="en-US" sz="2800" dirty="0">
              <a:latin typeface="Times New Roman" panose="02020603050405020304"/>
              <a:cs typeface="Times New Roman" panose="02020603050405020304"/>
            </a:endParaRPr>
          </a:p>
          <a:p>
            <a:pPr marL="285750" indent="-285750">
              <a:buFont typeface="Wingdings" panose="05000000000000000000"/>
              <a:buChar char="§"/>
            </a:pPr>
            <a:r>
              <a:rPr lang="en-US" sz="2800" dirty="0">
                <a:latin typeface="Times New Roman" panose="02020603050405020304"/>
                <a:ea typeface="+mn-lt"/>
                <a:cs typeface="+mn-lt"/>
              </a:rPr>
              <a:t>Balachandra K, Neha Kumari, Tushar Shukla, Kumar Satyam, “Music Genre Classification for Indian Music Genre”, IJRASET – 2021.</a:t>
            </a:r>
          </a:p>
          <a:p>
            <a:pPr marL="285750" indent="-285750">
              <a:buFont typeface="Wingdings" panose="05000000000000000000"/>
              <a:buChar char="§"/>
            </a:pPr>
            <a:endParaRPr lang="en-US" sz="2800" dirty="0">
              <a:latin typeface="Times New Roman" panose="02020603050405020304"/>
              <a:cs typeface="Times New Roman" panose="02020603050405020304"/>
            </a:endParaRPr>
          </a:p>
          <a:p>
            <a:pPr marL="285750" indent="-285750">
              <a:buFont typeface="Wingdings" panose="05000000000000000000"/>
              <a:buChar char="§"/>
            </a:pPr>
            <a:r>
              <a:rPr lang="en-US" sz="2800" dirty="0" err="1">
                <a:latin typeface="Times New Roman" panose="02020603050405020304"/>
                <a:ea typeface="+mn-lt"/>
                <a:cs typeface="+mn-lt"/>
              </a:rPr>
              <a:t>Hareesh</a:t>
            </a:r>
            <a:r>
              <a:rPr lang="en-US" sz="2800" dirty="0">
                <a:latin typeface="Times New Roman" panose="02020603050405020304"/>
                <a:ea typeface="+mn-lt"/>
                <a:cs typeface="+mn-lt"/>
              </a:rPr>
              <a:t> </a:t>
            </a:r>
            <a:r>
              <a:rPr lang="en-US" sz="2800" dirty="0" err="1">
                <a:latin typeface="Times New Roman" panose="02020603050405020304"/>
                <a:ea typeface="+mn-lt"/>
                <a:cs typeface="+mn-lt"/>
              </a:rPr>
              <a:t>Bahuleyan</a:t>
            </a:r>
            <a:r>
              <a:rPr lang="en-US" sz="2800" dirty="0">
                <a:latin typeface="Times New Roman" panose="02020603050405020304"/>
                <a:ea typeface="+mn-lt"/>
                <a:cs typeface="+mn-lt"/>
              </a:rPr>
              <a:t>, “Music Genre Classification using Machine Learning Techniques”, arXiv:1804.01149v1 [cs.SD] – 2018</a:t>
            </a:r>
            <a:r>
              <a:rPr lang="en-US" sz="2800" dirty="0">
                <a:ea typeface="+mn-lt"/>
                <a:cs typeface="+mn-lt"/>
              </a:rPr>
              <a:t>.</a:t>
            </a:r>
          </a:p>
          <a:p>
            <a:pPr marL="285750" indent="-285750">
              <a:buFont typeface="Wingdings" panose="05000000000000000000"/>
              <a:buChar char="§"/>
            </a:pPr>
            <a:endParaRPr lang="en-US" sz="2800" dirty="0">
              <a:latin typeface="Times New Roman" panose="02020603050405020304"/>
              <a:cs typeface="Times New Roman" panose="02020603050405020304"/>
            </a:endParaRPr>
          </a:p>
          <a:p>
            <a:pPr marL="285750" indent="-285750">
              <a:buFont typeface="Wingdings" panose="05000000000000000000"/>
              <a:buChar char="§"/>
            </a:pPr>
            <a:r>
              <a:rPr lang="en-US" sz="2800" dirty="0">
                <a:latin typeface="Times New Roman" panose="02020603050405020304"/>
                <a:ea typeface="+mn-lt"/>
                <a:cs typeface="+mn-lt"/>
              </a:rPr>
              <a:t>Nirmal M R, “Music Genre Classification using Spectrograms”, International Conference on Power, Instrumentation, Control and Computing (PICC) – 2020.</a:t>
            </a:r>
          </a:p>
          <a:p>
            <a:pPr marL="285750" indent="-285750">
              <a:buFont typeface="Wingdings" panose="05000000000000000000"/>
              <a:buChar char="§"/>
            </a:pPr>
            <a:endParaRPr lang="en-US" sz="2800" dirty="0">
              <a:latin typeface="Times New Roman" panose="02020603050405020304"/>
              <a:ea typeface="+mn-lt"/>
              <a:cs typeface="+mn-lt"/>
            </a:endParaRPr>
          </a:p>
          <a:p>
            <a:pPr marL="285750" indent="-285750">
              <a:buFont typeface="Wingdings" panose="05000000000000000000"/>
              <a:buChar char="§"/>
            </a:pPr>
            <a:r>
              <a:rPr lang="en-US" sz="2800" dirty="0">
                <a:latin typeface="Times New Roman" panose="02020603050405020304"/>
                <a:ea typeface="+mn-lt"/>
                <a:cs typeface="+mn-lt"/>
              </a:rPr>
              <a:t>https://www.kaggle.com/andradaolteanu/gtzandataset-music-genre-classification </a:t>
            </a:r>
            <a:endParaRPr lang="en-US" sz="2800" dirty="0">
              <a:latin typeface="Times New Roman" panose="02020603050405020304"/>
              <a:cs typeface="Times New Roman" panose="02020603050405020304"/>
            </a:endParaRPr>
          </a:p>
          <a:p>
            <a:pPr marL="285750" indent="-285750">
              <a:buFont typeface="Wingdings" panose="05000000000000000000"/>
              <a:buChar char="§"/>
            </a:pPr>
            <a:endParaRPr lang="en-US" sz="2800" dirty="0">
              <a:latin typeface="Times New Roman" panose="02020603050405020304"/>
              <a:cs typeface="Times New Roman" panose="02020603050405020304"/>
            </a:endParaRPr>
          </a:p>
        </p:txBody>
      </p:sp>
    </p:spTree>
    <p:extLst>
      <p:ext uri="{BB962C8B-B14F-4D97-AF65-F5344CB8AC3E}">
        <p14:creationId xmlns:p14="http://schemas.microsoft.com/office/powerpoint/2010/main" xmlns="" val="152404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a:extLst>
              <a:ext uri="{FF2B5EF4-FFF2-40B4-BE49-F238E27FC236}">
                <a16:creationId xmlns:a16="http://schemas.microsoft.com/office/drawing/2014/main" xmlns=""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10" name="Footer Placeholder 9">
            <a:extLst>
              <a:ext uri="{FF2B5EF4-FFF2-40B4-BE49-F238E27FC236}">
                <a16:creationId xmlns:a16="http://schemas.microsoft.com/office/drawing/2014/main" xmlns="" id="{C085D79C-5367-5D11-F316-8E41FBE4E674}"/>
              </a:ext>
            </a:extLst>
          </p:cNvPr>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11" name="Date Placeholder 10">
            <a:extLst>
              <a:ext uri="{FF2B5EF4-FFF2-40B4-BE49-F238E27FC236}">
                <a16:creationId xmlns:a16="http://schemas.microsoft.com/office/drawing/2014/main" xmlns="" id="{245F8EC2-D106-5A27-3961-508236D30CF6}"/>
              </a:ext>
            </a:extLst>
          </p:cNvPr>
          <p:cNvSpPr>
            <a:spLocks noGrp="1"/>
          </p:cNvSpPr>
          <p:nvPr>
            <p:ph type="dt" sz="half" idx="10"/>
          </p:nvPr>
        </p:nvSpPr>
        <p:spPr/>
        <p:txBody>
          <a:bodyPr/>
          <a:lstStyle/>
          <a:p>
            <a:fld id="{FC19F4A3-E32D-4520-B9BC-6787D8D72445}" type="datetime4">
              <a:rPr lang="en-US" smtClean="0"/>
              <a:pPr/>
              <a:t>April 4, 2024</a:t>
            </a:fld>
            <a:endParaRPr lang="en-US"/>
          </a:p>
        </p:txBody>
      </p:sp>
      <p:pic>
        <p:nvPicPr>
          <p:cNvPr id="12" name="Picture 2" descr="C:\Users\Sharad\Desktop\Logo-Final-A veltech.png">
            <a:extLst>
              <a:ext uri="{FF2B5EF4-FFF2-40B4-BE49-F238E27FC236}">
                <a16:creationId xmlns:a16="http://schemas.microsoft.com/office/drawing/2014/main" xmlns="" id="{02DAE25E-C86A-BBED-9DA8-E19B5DADF85E}"/>
              </a:ext>
            </a:extLst>
          </p:cNvPr>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a:extLst>
              <a:ext uri="{FF2B5EF4-FFF2-40B4-BE49-F238E27FC236}">
                <a16:creationId xmlns:a16="http://schemas.microsoft.com/office/drawing/2014/main" xmlns="" id="{7EE4605A-6D92-B592-0DB8-CF20E13BC4F5}"/>
              </a:ext>
            </a:extLst>
          </p:cNvPr>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8140177"/>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457200" indent="-457200" algn="just">
              <a:buFont typeface="Arial" panose="020B0604020202020204" pitchFamily="34" charset="0"/>
              <a:buChar char="•"/>
            </a:pPr>
            <a:r>
              <a:rPr lang="en-US" sz="3200" dirty="0">
                <a:latin typeface="Times New Roman" panose="02020603050405020304"/>
                <a:ea typeface="+mn-lt"/>
                <a:cs typeface="+mn-lt"/>
              </a:rPr>
              <a:t>The music industry has undergone major changes from its conventional existence and also in the form of music created in last few years. The ever-growing customer base has also increased the market for different music styles.</a:t>
            </a:r>
            <a:endParaRPr lang="en-US" sz="3200" dirty="0">
              <a:latin typeface="Times New Roman" panose="02020603050405020304"/>
              <a:ea typeface="+mn-lt"/>
              <a:cs typeface="Times New Roman" panose="02020603050405020304"/>
            </a:endParaRPr>
          </a:p>
          <a:p>
            <a:pPr marL="457200" indent="-457200" algn="just">
              <a:buClr>
                <a:srgbClr val="9E3611"/>
              </a:buClr>
              <a:buFont typeface="Arial" panose="020B0604020202020204" pitchFamily="34" charset="0"/>
              <a:buChar char="•"/>
            </a:pPr>
            <a:r>
              <a:rPr lang="en-US" sz="3200" dirty="0">
                <a:latin typeface="Times New Roman" panose="02020603050405020304"/>
                <a:ea typeface="+mn-lt"/>
                <a:cs typeface="+mn-lt"/>
              </a:rPr>
              <a:t>A music genre is a conventional category that identifies some pieces of music as belonging to a shared tradition or set of conventions.</a:t>
            </a:r>
          </a:p>
          <a:p>
            <a:pPr marL="457200" indent="-457200" algn="just">
              <a:buClr>
                <a:srgbClr val="9E3611"/>
              </a:buClr>
              <a:buFont typeface="Arial" panose="020B0604020202020204" pitchFamily="34" charset="0"/>
              <a:buChar char="•"/>
            </a:pPr>
            <a:r>
              <a:rPr lang="en-US" sz="3200" dirty="0">
                <a:latin typeface="Times New Roman" panose="02020603050405020304"/>
                <a:ea typeface="+mn-lt"/>
                <a:cs typeface="+mn-lt"/>
              </a:rPr>
              <a:t>Music can be divided into different genres in many Different ways. The popular music genres are Pop, Hip-Hop, Rock, Jazz, Blues, Country and Metal.</a:t>
            </a:r>
          </a:p>
          <a:p>
            <a:pPr marL="457200" indent="-457200" algn="just">
              <a:buClr>
                <a:srgbClr val="9E3611"/>
              </a:buClr>
              <a:buFont typeface="Arial" panose="020B0604020202020204" pitchFamily="34" charset="0"/>
              <a:buChar char="•"/>
            </a:pPr>
            <a:r>
              <a:rPr lang="en-US" sz="3200" dirty="0">
                <a:latin typeface="Times New Roman" panose="02020603050405020304"/>
                <a:ea typeface="+mn-lt"/>
                <a:cs typeface="+mn-lt"/>
              </a:rPr>
              <a:t>Categorizing music files According to their genre is a challenging task in the area of music information retrieval (MIR).</a:t>
            </a:r>
          </a:p>
          <a:p>
            <a:pPr marL="457200" indent="-457200" algn="just">
              <a:buClr>
                <a:srgbClr val="9E3611"/>
              </a:buClr>
              <a:buFont typeface="Arial" panose="020B0604020202020204" pitchFamily="34" charset="0"/>
              <a:buChar char="•"/>
            </a:pPr>
            <a:r>
              <a:rPr lang="en-US" sz="3200" dirty="0">
                <a:latin typeface="Times New Roman" panose="02020603050405020304"/>
                <a:ea typeface="+mn-lt"/>
                <a:cs typeface="+mn-lt"/>
              </a:rPr>
              <a:t>Automatic music genre Classification is important to obtain music from a large collection. It finds applications in the real world in various fields like Automatic tagging of unknown piece of music (useful for apps like </a:t>
            </a:r>
            <a:r>
              <a:rPr lang="en-US" sz="3200" dirty="0" err="1">
                <a:latin typeface="Times New Roman" panose="02020603050405020304"/>
                <a:ea typeface="+mn-lt"/>
                <a:cs typeface="+mn-lt"/>
              </a:rPr>
              <a:t>Saavn</a:t>
            </a:r>
            <a:r>
              <a:rPr lang="en-US" sz="3200" dirty="0">
                <a:latin typeface="Times New Roman" panose="02020603050405020304"/>
                <a:ea typeface="+mn-lt"/>
                <a:cs typeface="+mn-lt"/>
              </a:rPr>
              <a:t>, </a:t>
            </a:r>
            <a:r>
              <a:rPr lang="en-US" sz="3200" dirty="0" err="1">
                <a:latin typeface="Times New Roman" panose="02020603050405020304"/>
                <a:ea typeface="+mn-lt"/>
                <a:cs typeface="+mn-lt"/>
              </a:rPr>
              <a:t>Wynk</a:t>
            </a:r>
            <a:r>
              <a:rPr lang="en-US" sz="3200" dirty="0">
                <a:latin typeface="Times New Roman" panose="02020603050405020304"/>
                <a:ea typeface="+mn-lt"/>
                <a:cs typeface="+mn-lt"/>
              </a:rPr>
              <a:t> etc.).</a:t>
            </a:r>
            <a:r>
              <a:rPr lang="en-US" sz="3200" dirty="0">
                <a:ea typeface="+mn-lt"/>
                <a:cs typeface="+mn-lt"/>
              </a:rPr>
              <a:t> </a:t>
            </a:r>
          </a:p>
          <a:p>
            <a:pPr lvl="1">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2485745"/>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endParaRPr lang="en-IN" sz="24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816522" y="2011680"/>
            <a:ext cx="16940775" cy="4832092"/>
          </a:xfrm>
          <a:prstGeom prst="rect">
            <a:avLst/>
          </a:prstGeom>
        </p:spPr>
        <p:txBody>
          <a:bodyPr wrap="square">
            <a:spAutoFit/>
          </a:bodyPr>
          <a:lstStyle/>
          <a:p>
            <a:pPr marL="0" indent="0">
              <a:buNone/>
            </a:pPr>
            <a:r>
              <a:rPr lang="en-IN" sz="2800" b="1" dirty="0">
                <a:latin typeface="Times New Roman" panose="02020603050405020304"/>
                <a:cs typeface="Times New Roman" panose="02020603050405020304"/>
              </a:rPr>
              <a:t>Aim of the Project: </a:t>
            </a:r>
            <a:endParaRPr lang="en-IN" sz="2800" b="1"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a:ea typeface="+mn-lt"/>
                <a:cs typeface="+mn-lt"/>
              </a:rPr>
              <a:t>Audio processing is one of the most complex tasks in data science as compared to image processing and other classification techniques. One such application is music genre classification which aims to classify the audio files in certain categories of sound to which they belong. The application is very important and requires automation to reduce the manual error and time because if we have to classify the music manually then one has to listen out each file for the complete duration.</a:t>
            </a:r>
          </a:p>
          <a:p>
            <a:pPr marL="0" indent="0" algn="just">
              <a:buNone/>
            </a:pPr>
            <a:endParaRPr lang="en-IN" sz="2800" dirty="0">
              <a:latin typeface="Times New Roman" panose="02020603050405020304"/>
              <a:cs typeface="Times New Roman" panose="02020603050405020304"/>
            </a:endParaRPr>
          </a:p>
          <a:p>
            <a:pPr marL="0" indent="0">
              <a:buNone/>
            </a:pPr>
            <a:r>
              <a:rPr lang="en-US" sz="2800" b="1" dirty="0">
                <a:latin typeface="Times New Roman" panose="02020603050405020304"/>
                <a:cs typeface="Times New Roman" panose="02020603050405020304"/>
              </a:rPr>
              <a:t>Scope of the Project:</a:t>
            </a:r>
            <a:endParaRPr lang="en-IN" sz="2000" dirty="0">
              <a:latin typeface="Times New Roman" panose="02020603050405020304"/>
              <a:cs typeface="Times New Roman" panose="02020603050405020304"/>
            </a:endParaRPr>
          </a:p>
          <a:p>
            <a:pPr marL="0" indent="0" algn="just">
              <a:buNone/>
            </a:pPr>
            <a:r>
              <a:rPr lang="en-US" sz="2800" dirty="0">
                <a:latin typeface="Times New Roman" panose="02020603050405020304"/>
                <a:ea typeface="+mn-lt"/>
                <a:cs typeface="+mn-lt"/>
              </a:rPr>
              <a:t>Scope of the project </a:t>
            </a:r>
            <a:r>
              <a:rPr lang="en-US" sz="2800" b="1" dirty="0">
                <a:latin typeface="Times New Roman" panose="02020603050405020304"/>
                <a:ea typeface="+mn-lt"/>
                <a:cs typeface="+mn-lt"/>
              </a:rPr>
              <a:t>"</a:t>
            </a:r>
            <a:r>
              <a:rPr lang="en-IN" sz="2800" b="1" dirty="0">
                <a:latin typeface="Times New Roman" pitchFamily="18" charset="0"/>
                <a:cs typeface="Times New Roman" pitchFamily="18" charset="0"/>
              </a:rPr>
              <a:t> AI AUDITOR: CRAFTING YOUR PERFECT PLAYLIST WITH MACHINE LEARNING </a:t>
            </a:r>
            <a:r>
              <a:rPr lang="en-US" sz="2800" b="1" dirty="0">
                <a:latin typeface="Times New Roman" panose="02020603050405020304"/>
                <a:ea typeface="+mn-lt"/>
                <a:cs typeface="+mn-lt"/>
              </a:rPr>
              <a:t>"</a:t>
            </a:r>
            <a:r>
              <a:rPr lang="en-US" sz="2800" dirty="0">
                <a:latin typeface="Times New Roman" panose="02020603050405020304"/>
                <a:ea typeface="+mn-lt"/>
                <a:cs typeface="+mn-lt"/>
              </a:rPr>
              <a:t> to give multiple audio files, and the task is to categorize each audio file in a certain category like audio belongs to Disco, hip-hop, etc.</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7" name="Picture 6">
            <a:extLst>
              <a:ext uri="{FF2B5EF4-FFF2-40B4-BE49-F238E27FC236}">
                <a16:creationId xmlns:a16="http://schemas.microsoft.com/office/drawing/2014/main" xmlns="" id="{14C36713-30AA-45E7-6180-79182EE2EFCC}"/>
              </a:ext>
            </a:extLst>
          </p:cNvPr>
          <p:cNvPicPr>
            <a:picLocks noChangeAspect="1"/>
          </p:cNvPicPr>
          <p:nvPr/>
        </p:nvPicPr>
        <p:blipFill>
          <a:blip r:embed="rId3"/>
          <a:stretch>
            <a:fillRect/>
          </a:stretch>
        </p:blipFill>
        <p:spPr>
          <a:xfrm>
            <a:off x="4710896" y="2245489"/>
            <a:ext cx="8866207" cy="4768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667973" y="1342797"/>
            <a:ext cx="16227644" cy="8463855"/>
          </a:xfrm>
          <a:prstGeom prst="rect">
            <a:avLst/>
          </a:prstGeom>
        </p:spPr>
        <p:txBody>
          <a:bodyPr wrap="square">
            <a:spAutoFit/>
          </a:bodyPr>
          <a:lstStyle/>
          <a:p>
            <a:pPr marL="285750" indent="-285750">
              <a:buFont typeface="Arial" panose="020B0604020202020204"/>
              <a:buChar char="•"/>
            </a:pPr>
            <a:r>
              <a:rPr lang="en-US" sz="3200" dirty="0">
                <a:solidFill>
                  <a:srgbClr val="222222"/>
                </a:solidFill>
                <a:latin typeface="Times New Roman" panose="02020603050405020304"/>
                <a:ea typeface="Lato"/>
                <a:cs typeface="Lato"/>
              </a:rPr>
              <a:t>Audio classification is an Application of machine learning where different sound is categorized in certain categories. </a:t>
            </a:r>
          </a:p>
          <a:p>
            <a:pPr algn="just">
              <a:buFont typeface="Arial" panose="020B0604020202020204"/>
              <a:buChar char="•"/>
            </a:pPr>
            <a:r>
              <a:rPr lang="en-US" sz="3200" dirty="0">
                <a:latin typeface="Times New Roman" panose="02020603050405020304"/>
                <a:ea typeface="+mn-lt"/>
                <a:cs typeface="+mn-lt"/>
              </a:rPr>
              <a:t> The music genre classification can be built using different approaches in which</a:t>
            </a:r>
            <a:r>
              <a:rPr lang="en-IN" altLang="en-US" sz="3200" dirty="0">
                <a:latin typeface="Times New Roman" panose="02020603050405020304"/>
                <a:ea typeface="+mn-lt"/>
                <a:cs typeface="+mn-lt"/>
              </a:rPr>
              <a:t> the </a:t>
            </a:r>
            <a:r>
              <a:rPr lang="en-US" sz="3200" dirty="0">
                <a:latin typeface="Times New Roman" panose="02020603050405020304"/>
                <a:ea typeface="+mn-lt"/>
                <a:cs typeface="+mn-lt"/>
              </a:rPr>
              <a:t>top 4            approaches that are mostly used are listed below.</a:t>
            </a:r>
            <a:endParaRPr lang="en-US" sz="3200" dirty="0">
              <a:solidFill>
                <a:srgbClr val="222222"/>
              </a:solidFill>
              <a:latin typeface="Times New Roman" panose="02020603050405020304"/>
              <a:ea typeface="Lato"/>
              <a:cs typeface="Lato"/>
            </a:endParaRPr>
          </a:p>
          <a:p>
            <a:pPr marL="342900" indent="-342900" algn="just">
              <a:buAutoNum type="arabicPeriod"/>
            </a:pPr>
            <a:r>
              <a:rPr lang="en-US" sz="3200" dirty="0">
                <a:latin typeface="Times New Roman" panose="02020603050405020304"/>
                <a:cs typeface="Times New Roman" panose="02020603050405020304"/>
              </a:rPr>
              <a:t>K-Nearest Neighbors</a:t>
            </a:r>
          </a:p>
          <a:p>
            <a:pPr marL="342900" indent="-342900" algn="just">
              <a:buAutoNum type="arabicPeriod"/>
            </a:pPr>
            <a:r>
              <a:rPr lang="en-US" sz="3200" dirty="0">
                <a:latin typeface="Times New Roman" panose="02020603050405020304"/>
                <a:cs typeface="Times New Roman" panose="02020603050405020304"/>
              </a:rPr>
              <a:t>Multiclass support vector machine</a:t>
            </a:r>
          </a:p>
          <a:p>
            <a:pPr marL="342900" indent="-342900" algn="just">
              <a:buAutoNum type="arabicPeriod"/>
            </a:pPr>
            <a:r>
              <a:rPr lang="en-US" sz="3200" dirty="0">
                <a:latin typeface="Times New Roman" panose="02020603050405020304"/>
                <a:cs typeface="Times New Roman" panose="02020603050405020304"/>
              </a:rPr>
              <a:t>K-means clustering algorithm</a:t>
            </a:r>
          </a:p>
          <a:p>
            <a:pPr marL="342900" indent="-342900" algn="just">
              <a:buAutoNum type="arabicPeriod"/>
            </a:pPr>
            <a:r>
              <a:rPr lang="en-US" sz="3200" dirty="0">
                <a:latin typeface="Times New Roman" panose="02020603050405020304"/>
                <a:cs typeface="Times New Roman" panose="02020603050405020304"/>
              </a:rPr>
              <a:t>Convolutional neural network.</a:t>
            </a:r>
          </a:p>
          <a:p>
            <a:pPr marL="285750" indent="-285750" algn="just">
              <a:buFont typeface="Arial" panose="020B0604020202020204"/>
              <a:buChar char="•"/>
            </a:pPr>
            <a:r>
              <a:rPr lang="en-US" sz="3200" dirty="0">
                <a:latin typeface="Times New Roman" panose="02020603050405020304"/>
                <a:ea typeface="+mn-lt"/>
                <a:cs typeface="+mn-lt"/>
              </a:rPr>
              <a:t>We will use K-Nearest Neighbors algorithm because various researches prove it is one of the best algorithms to give good performance and till time along with optimized models organizations uses this algorithm in recommendation systems as support.</a:t>
            </a:r>
            <a:endParaRPr lang="en-US" sz="3200" dirty="0">
              <a:solidFill>
                <a:srgbClr val="000000"/>
              </a:solidFill>
              <a:latin typeface="Times New Roman" panose="02020603050405020304"/>
              <a:ea typeface="Lato"/>
              <a:cs typeface="Times New Roman" panose="02020603050405020304"/>
            </a:endParaRPr>
          </a:p>
          <a:p>
            <a:pPr marL="285750" indent="-285750" algn="just">
              <a:buFont typeface="Arial" panose="020B0604020202020204"/>
              <a:buChar char="•"/>
            </a:pPr>
            <a:r>
              <a:rPr lang="en-US" sz="3200" dirty="0">
                <a:latin typeface="Times New Roman" panose="02020603050405020304"/>
                <a:ea typeface="+mn-lt"/>
                <a:cs typeface="+mn-lt"/>
              </a:rPr>
              <a:t>K-Nearest </a:t>
            </a:r>
            <a:r>
              <a:rPr lang="en-US" sz="3200" dirty="0" err="1">
                <a:latin typeface="Times New Roman" panose="02020603050405020304"/>
                <a:ea typeface="+mn-lt"/>
                <a:cs typeface="+mn-lt"/>
              </a:rPr>
              <a:t>Neighbour</a:t>
            </a:r>
            <a:r>
              <a:rPr lang="en-US" sz="3200" dirty="0">
                <a:latin typeface="Times New Roman" panose="02020603050405020304"/>
                <a:ea typeface="+mn-lt"/>
                <a:cs typeface="+mn-lt"/>
              </a:rPr>
              <a:t> (KNN) is a machine learning algorithm used for regression, and classification. It is also known as the lazy learner algorithm. It simply uses a distance-based method o find the K number of similar </a:t>
            </a:r>
            <a:r>
              <a:rPr lang="en-US" sz="3200" dirty="0" err="1">
                <a:latin typeface="Times New Roman" panose="02020603050405020304"/>
                <a:ea typeface="+mn-lt"/>
                <a:cs typeface="+mn-lt"/>
              </a:rPr>
              <a:t>neighbours</a:t>
            </a:r>
            <a:r>
              <a:rPr lang="en-US" sz="3200" dirty="0">
                <a:latin typeface="Times New Roman" panose="02020603050405020304"/>
                <a:ea typeface="+mn-lt"/>
                <a:cs typeface="+mn-lt"/>
              </a:rPr>
              <a:t> to new data and the class in which the majority of </a:t>
            </a:r>
            <a:r>
              <a:rPr lang="en-US" sz="3200" dirty="0" err="1">
                <a:latin typeface="Times New Roman" panose="02020603050405020304"/>
                <a:ea typeface="+mn-lt"/>
                <a:cs typeface="+mn-lt"/>
              </a:rPr>
              <a:t>neighbours</a:t>
            </a:r>
            <a:r>
              <a:rPr lang="en-US" sz="3200" dirty="0">
                <a:latin typeface="Times New Roman" panose="02020603050405020304"/>
                <a:ea typeface="+mn-lt"/>
                <a:cs typeface="+mn-lt"/>
              </a:rPr>
              <a:t> lies, it results in that class as an output. Now let us get our system ready for project implementation.</a:t>
            </a:r>
          </a:p>
          <a:p>
            <a:endParaRPr lang="en-US" sz="3200" dirty="0">
              <a:solidFill>
                <a:srgbClr val="222222"/>
              </a:solidFill>
              <a:latin typeface="Times New Roman" panose="02020603050405020304"/>
              <a:ea typeface="Lato"/>
              <a:cs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xmlns="" val="846249628"/>
              </p:ext>
            </p:extLst>
          </p:nvPr>
        </p:nvGraphicFramePr>
        <p:xfrm>
          <a:off x="955962" y="2326407"/>
          <a:ext cx="16957964" cy="6372397"/>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xmlns="" val="20000"/>
                    </a:ext>
                  </a:extLst>
                </a:gridCol>
                <a:gridCol w="4239491">
                  <a:extLst>
                    <a:ext uri="{9D8B030D-6E8A-4147-A177-3AD203B41FA5}">
                      <a16:colId xmlns:a16="http://schemas.microsoft.com/office/drawing/2014/main" xmlns="" val="20001"/>
                    </a:ext>
                  </a:extLst>
                </a:gridCol>
                <a:gridCol w="4239491">
                  <a:extLst>
                    <a:ext uri="{9D8B030D-6E8A-4147-A177-3AD203B41FA5}">
                      <a16:colId xmlns:a16="http://schemas.microsoft.com/office/drawing/2014/main" xmlns="" val="20002"/>
                    </a:ext>
                  </a:extLst>
                </a:gridCol>
                <a:gridCol w="4239491">
                  <a:extLst>
                    <a:ext uri="{9D8B030D-6E8A-4147-A177-3AD203B41FA5}">
                      <a16:colId xmlns:a16="http://schemas.microsoft.com/office/drawing/2014/main" xmlns="" val="20003"/>
                    </a:ext>
                  </a:extLst>
                </a:gridCol>
              </a:tblGrid>
              <a:tr h="1663237">
                <a:tc>
                  <a:txBody>
                    <a:bodyPr/>
                    <a:lstStyle/>
                    <a:p>
                      <a:pPr algn="ctr"/>
                      <a:r>
                        <a:rPr lang="en-IN" sz="3200"/>
                        <a:t>Author’s Name</a:t>
                      </a:r>
                      <a:endParaRPr lang="en-IN" sz="3200" dirty="0"/>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xmlns="" val="10000"/>
                  </a:ext>
                </a:extLst>
              </a:tr>
              <a:tr h="784098">
                <a:tc>
                  <a:txBody>
                    <a:bodyPr/>
                    <a:lstStyle/>
                    <a:p>
                      <a:r>
                        <a:rPr lang="en-US">
                          <a:latin typeface="Times New Roman" panose="02020603050405020304"/>
                          <a:ea typeface="+mn-lt"/>
                          <a:cs typeface="+mn-lt"/>
                        </a:rPr>
                        <a:t>Ossama Abdel-Hamid, Abdel-rahman Mohamed, Hui Jiang, Li Deng, Gerald Penn, and Dong Yu</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a:ea typeface="+mn-lt"/>
                          <a:cs typeface="+mn-lt"/>
                        </a:rPr>
                        <a:t>IEEE/ACM Transactions on audio, speech, and language processing 22(10):1533–1545</a:t>
                      </a:r>
                      <a:r>
                        <a:rPr lang="en-US" dirty="0">
                          <a:ea typeface="+mn-lt"/>
                          <a:cs typeface="+mn-lt"/>
                        </a:rPr>
                        <a:t>.</a:t>
                      </a:r>
                    </a:p>
                  </a:txBody>
                  <a:tcPr/>
                </a:tc>
                <a:tc>
                  <a:txBody>
                    <a:bodyPr/>
                    <a:lstStyle/>
                    <a:p>
                      <a:pPr algn="ctr"/>
                      <a:r>
                        <a:rPr lang="en-IN" dirty="0"/>
                        <a:t>2020</a:t>
                      </a:r>
                    </a:p>
                  </a:txBody>
                  <a:tcPr/>
                </a:tc>
                <a:tc>
                  <a:txBody>
                    <a:bodyPr/>
                    <a:lstStyle/>
                    <a:p>
                      <a:r>
                        <a:rPr lang="en-US" dirty="0">
                          <a:latin typeface="Times New Roman" panose="02020603050405020304"/>
                          <a:ea typeface="+mn-lt"/>
                          <a:cs typeface="+mn-lt"/>
                        </a:rPr>
                        <a:t>Convolutional neural networks for speech recognition</a:t>
                      </a:r>
                      <a:endParaRPr lang="en-IN" dirty="0"/>
                    </a:p>
                  </a:txBody>
                  <a:tcPr/>
                </a:tc>
                <a:extLst>
                  <a:ext uri="{0D108BD9-81ED-4DB2-BD59-A6C34878D82A}">
                    <a16:rowId xmlns:a16="http://schemas.microsoft.com/office/drawing/2014/main" xmlns="" val="10001"/>
                  </a:ext>
                </a:extLst>
              </a:tr>
              <a:tr h="784098">
                <a:tc>
                  <a:txBody>
                    <a:bodyPr/>
                    <a:lstStyle/>
                    <a:p>
                      <a:r>
                        <a:rPr lang="en-US">
                          <a:latin typeface="Times New Roman" panose="02020603050405020304"/>
                          <a:ea typeface="+mn-lt"/>
                          <a:cs typeface="+mn-lt"/>
                        </a:rPr>
                        <a:t>Lam Hoang</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a:ea typeface="+mn-lt"/>
                          <a:cs typeface="+mn-lt"/>
                        </a:rPr>
                        <a:t>ACM Symposium on Neural Gaze Detection, Woodstock, NY . ACM, New York, NY, USA, 3 pages. https://doi.org/10.1145/ 1122445.112245.</a:t>
                      </a:r>
                    </a:p>
                    <a:p>
                      <a:endParaRPr lang="en-IN" dirty="0"/>
                    </a:p>
                  </a:txBody>
                  <a:tcPr/>
                </a:tc>
                <a:tc>
                  <a:txBody>
                    <a:bodyPr/>
                    <a:lstStyle/>
                    <a:p>
                      <a:pPr algn="ctr"/>
                      <a:r>
                        <a:rPr lang="en-IN" dirty="0"/>
                        <a:t>2018</a:t>
                      </a:r>
                    </a:p>
                  </a:txBody>
                  <a:tcPr/>
                </a:tc>
                <a:tc>
                  <a:txBody>
                    <a:bodyPr/>
                    <a:lstStyle/>
                    <a:p>
                      <a:r>
                        <a:rPr lang="en-US" dirty="0">
                          <a:latin typeface="Times New Roman" panose="02020603050405020304"/>
                          <a:ea typeface="+mn-lt"/>
                          <a:cs typeface="+mn-lt"/>
                        </a:rPr>
                        <a:t>Literature Review about Music Genre Classification. In Woodstock ’18</a:t>
                      </a:r>
                      <a:endParaRPr lang="en-IN" dirty="0"/>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143951826"/>
              </p:ext>
            </p:extLst>
          </p:nvPr>
        </p:nvGraphicFramePr>
        <p:xfrm>
          <a:off x="819150" y="1496436"/>
          <a:ext cx="16957964" cy="5334000"/>
        </p:xfrm>
        <a:graphic>
          <a:graphicData uri="http://schemas.openxmlformats.org/drawingml/2006/table">
            <a:tbl>
              <a:tblPr firstRow="1" bandRow="1">
                <a:tableStyleId>{3C2FFA5D-87B4-456A-9821-1D502468CF0F}</a:tableStyleId>
              </a:tblPr>
              <a:tblGrid>
                <a:gridCol w="4239491">
                  <a:extLst>
                    <a:ext uri="{9D8B030D-6E8A-4147-A177-3AD203B41FA5}">
                      <a16:colId xmlns:a16="http://schemas.microsoft.com/office/drawing/2014/main" xmlns="" val="20000"/>
                    </a:ext>
                  </a:extLst>
                </a:gridCol>
                <a:gridCol w="4239491">
                  <a:extLst>
                    <a:ext uri="{9D8B030D-6E8A-4147-A177-3AD203B41FA5}">
                      <a16:colId xmlns:a16="http://schemas.microsoft.com/office/drawing/2014/main" xmlns="" val="20001"/>
                    </a:ext>
                  </a:extLst>
                </a:gridCol>
                <a:gridCol w="4239491">
                  <a:extLst>
                    <a:ext uri="{9D8B030D-6E8A-4147-A177-3AD203B41FA5}">
                      <a16:colId xmlns:a16="http://schemas.microsoft.com/office/drawing/2014/main" xmlns="" val="20002"/>
                    </a:ext>
                  </a:extLst>
                </a:gridCol>
                <a:gridCol w="4239491">
                  <a:extLst>
                    <a:ext uri="{9D8B030D-6E8A-4147-A177-3AD203B41FA5}">
                      <a16:colId xmlns:a16="http://schemas.microsoft.com/office/drawing/2014/main" xmlns="" val="20003"/>
                    </a:ext>
                  </a:extLst>
                </a:gridCol>
              </a:tblGrid>
              <a:tr h="0">
                <a:tc>
                  <a:txBody>
                    <a:bodyPr/>
                    <a:lstStyle/>
                    <a:p>
                      <a:pPr algn="ctr"/>
                      <a:r>
                        <a:rPr lang="en-US" dirty="0">
                          <a:latin typeface="Times New Roman" panose="02020603050405020304"/>
                          <a:ea typeface="+mn-lt"/>
                          <a:cs typeface="+mn-lt"/>
                        </a:rPr>
                        <a:t>Authors name</a:t>
                      </a:r>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pPr algn="ct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p>
                      <a:pPr algn="ctr"/>
                      <a:endParaRPr lang="en-IN" dirty="0"/>
                    </a:p>
                  </a:txBody>
                  <a:tcPr/>
                </a:tc>
                <a:extLst>
                  <a:ext uri="{0D108BD9-81ED-4DB2-BD59-A6C34878D82A}">
                    <a16:rowId xmlns:a16="http://schemas.microsoft.com/office/drawing/2014/main" xmlns="" val="10000"/>
                  </a:ext>
                </a:extLst>
              </a:tr>
              <a:tr h="1003877">
                <a:tc>
                  <a:txBody>
                    <a:bodyPr/>
                    <a:lstStyle/>
                    <a:p>
                      <a:r>
                        <a:rPr lang="en-US" dirty="0" err="1">
                          <a:latin typeface="Times New Roman" panose="02020603050405020304"/>
                          <a:ea typeface="+mn-lt"/>
                          <a:cs typeface="+mn-lt"/>
                        </a:rPr>
                        <a:t>Hareesh</a:t>
                      </a:r>
                      <a:r>
                        <a:rPr lang="en-US" dirty="0">
                          <a:latin typeface="Times New Roman" panose="02020603050405020304"/>
                          <a:ea typeface="+mn-lt"/>
                          <a:cs typeface="+mn-lt"/>
                        </a:rPr>
                        <a:t> </a:t>
                      </a:r>
                      <a:r>
                        <a:rPr lang="en-US" dirty="0" err="1">
                          <a:latin typeface="Times New Roman" panose="02020603050405020304"/>
                          <a:ea typeface="+mn-lt"/>
                          <a:cs typeface="+mn-lt"/>
                        </a:rPr>
                        <a:t>Bahuleyan</a:t>
                      </a:r>
                      <a:endParaRPr lang="en-IN" dirty="0"/>
                    </a:p>
                  </a:txBody>
                  <a:tcPr/>
                </a:tc>
                <a:tc>
                  <a:txBody>
                    <a:bodyPr/>
                    <a:lstStyle/>
                    <a:p>
                      <a:r>
                        <a:rPr lang="en-US" dirty="0" err="1">
                          <a:latin typeface="Times New Roman" panose="02020603050405020304"/>
                          <a:ea typeface="+mn-lt"/>
                          <a:cs typeface="+mn-lt"/>
                        </a:rPr>
                        <a:t>CoRR</a:t>
                      </a:r>
                      <a:r>
                        <a:rPr lang="en-US" dirty="0">
                          <a:latin typeface="Times New Roman" panose="02020603050405020304"/>
                          <a:ea typeface="+mn-lt"/>
                          <a:cs typeface="+mn-lt"/>
                        </a:rPr>
                        <a:t>, abs/1804.01149</a:t>
                      </a:r>
                      <a:endParaRPr lang="en-IN" dirty="0"/>
                    </a:p>
                  </a:txBody>
                  <a:tcPr/>
                </a:tc>
                <a:tc>
                  <a:txBody>
                    <a:bodyPr/>
                    <a:lstStyle/>
                    <a:p>
                      <a:pPr algn="ctr"/>
                      <a:r>
                        <a:rPr lang="en-IN" dirty="0"/>
                        <a:t>2018</a:t>
                      </a:r>
                    </a:p>
                  </a:txBody>
                  <a:tcPr/>
                </a:tc>
                <a:tc>
                  <a:txBody>
                    <a:bodyPr/>
                    <a:lstStyle/>
                    <a:p>
                      <a:r>
                        <a:rPr lang="en-US" dirty="0">
                          <a:latin typeface="Times New Roman" panose="02020603050405020304"/>
                          <a:ea typeface="+mn-lt"/>
                          <a:cs typeface="+mn-lt"/>
                        </a:rPr>
                        <a:t>Music genre classification using machine learning techniques</a:t>
                      </a:r>
                      <a:endParaRPr lang="en-IN" dirty="0"/>
                    </a:p>
                  </a:txBody>
                  <a:tcPr/>
                </a:tc>
                <a:extLst>
                  <a:ext uri="{0D108BD9-81ED-4DB2-BD59-A6C34878D82A}">
                    <a16:rowId xmlns:a16="http://schemas.microsoft.com/office/drawing/2014/main" xmlns="" val="111952019"/>
                  </a:ext>
                </a:extLst>
              </a:tr>
              <a:tr h="1003877">
                <a:tc>
                  <a:txBody>
                    <a:bodyPr/>
                    <a:lstStyle/>
                    <a:p>
                      <a:r>
                        <a:rPr lang="en-US" dirty="0">
                          <a:latin typeface="Times New Roman" panose="02020603050405020304"/>
                          <a:ea typeface="+mn-lt"/>
                          <a:cs typeface="+mn-lt"/>
                        </a:rPr>
                        <a:t>Prajwal R*1, Shubham Sharma*2, Prasanna Naik*3, Mrs. </a:t>
                      </a:r>
                      <a:r>
                        <a:rPr lang="en-US" dirty="0" err="1">
                          <a:latin typeface="Times New Roman" panose="02020603050405020304"/>
                          <a:ea typeface="+mn-lt"/>
                          <a:cs typeface="+mn-lt"/>
                        </a:rPr>
                        <a:t>Sugna</a:t>
                      </a:r>
                      <a:r>
                        <a:rPr lang="en-US" dirty="0">
                          <a:latin typeface="Times New Roman" panose="02020603050405020304"/>
                          <a:ea typeface="+mn-lt"/>
                          <a:cs typeface="+mn-lt"/>
                        </a:rPr>
                        <a:t> Mk*4</a:t>
                      </a:r>
                      <a:endParaRPr lang="en-IN" dirty="0"/>
                    </a:p>
                  </a:txBody>
                  <a:tcPr/>
                </a:tc>
                <a:tc>
                  <a:txBody>
                    <a:bodyPr/>
                    <a:lstStyle/>
                    <a:p>
                      <a:r>
                        <a:rPr lang="en-US" dirty="0">
                          <a:latin typeface="Times New Roman" panose="02020603050405020304"/>
                          <a:ea typeface="+mn-lt"/>
                          <a:cs typeface="+mn-lt"/>
                        </a:rPr>
                        <a:t>IN Volume:03/Issue:07/July-2021</a:t>
                      </a:r>
                      <a:endParaRPr lang="en-IN" dirty="0"/>
                    </a:p>
                  </a:txBody>
                  <a:tcPr/>
                </a:tc>
                <a:tc>
                  <a:txBody>
                    <a:bodyPr/>
                    <a:lstStyle/>
                    <a:p>
                      <a:pPr algn="ctr"/>
                      <a:r>
                        <a:rPr lang="en-IN" dirty="0"/>
                        <a:t>2021</a:t>
                      </a:r>
                    </a:p>
                  </a:txBody>
                  <a:tcPr/>
                </a:tc>
                <a:tc>
                  <a:txBody>
                    <a:bodyPr/>
                    <a:lstStyle/>
                    <a:p>
                      <a:r>
                        <a:rPr lang="en-IN" sz="2400" b="0" dirty="0">
                          <a:latin typeface="Times New Roman" pitchFamily="18" charset="0"/>
                          <a:cs typeface="Times New Roman" pitchFamily="18" charset="0"/>
                        </a:rPr>
                        <a:t>AI AUDITOR: CRAFTING YOUR PERFECT PLAYLIST WITH MACHINE LEARNING</a:t>
                      </a:r>
                      <a:endParaRPr lang="en-IN" b="0" dirty="0"/>
                    </a:p>
                  </a:txBody>
                  <a:tcPr/>
                </a:tc>
                <a:extLst>
                  <a:ext uri="{0D108BD9-81ED-4DB2-BD59-A6C34878D82A}">
                    <a16:rowId xmlns:a16="http://schemas.microsoft.com/office/drawing/2014/main" xmlns="" val="1532033359"/>
                  </a:ext>
                </a:extLst>
              </a:tr>
              <a:tr h="818396">
                <a:tc>
                  <a:txBody>
                    <a:bodyPr/>
                    <a:lstStyle/>
                    <a:p>
                      <a:r>
                        <a:rPr lang="en-US" dirty="0" err="1">
                          <a:latin typeface="Times New Roman" panose="02020603050405020304"/>
                          <a:ea typeface="+mn-lt"/>
                          <a:cs typeface="+mn-lt"/>
                        </a:rPr>
                        <a:t>Wenli</a:t>
                      </a:r>
                      <a:r>
                        <a:rPr lang="en-US" dirty="0">
                          <a:latin typeface="Times New Roman" panose="02020603050405020304"/>
                          <a:ea typeface="+mn-lt"/>
                          <a:cs typeface="+mn-lt"/>
                        </a:rPr>
                        <a:t> Wu ; Fang Han ; </a:t>
                      </a:r>
                      <a:r>
                        <a:rPr lang="en-US" dirty="0" err="1">
                          <a:latin typeface="Times New Roman" panose="02020603050405020304"/>
                          <a:ea typeface="+mn-lt"/>
                          <a:cs typeface="+mn-lt"/>
                        </a:rPr>
                        <a:t>Guangxiao</a:t>
                      </a:r>
                      <a:r>
                        <a:rPr lang="en-US" dirty="0">
                          <a:latin typeface="Times New Roman" panose="02020603050405020304"/>
                          <a:ea typeface="+mn-lt"/>
                          <a:cs typeface="+mn-lt"/>
                        </a:rPr>
                        <a:t> Song ; </a:t>
                      </a:r>
                      <a:r>
                        <a:rPr lang="en-US" dirty="0" err="1">
                          <a:latin typeface="Times New Roman" panose="02020603050405020304"/>
                          <a:ea typeface="+mn-lt"/>
                          <a:cs typeface="+mn-lt"/>
                        </a:rPr>
                        <a:t>Zhijie</a:t>
                      </a:r>
                      <a:r>
                        <a:rPr lang="en-US" dirty="0">
                          <a:latin typeface="Times New Roman" panose="02020603050405020304"/>
                          <a:ea typeface="+mn-lt"/>
                          <a:cs typeface="+mn-lt"/>
                        </a:rPr>
                        <a:t> Wang</a:t>
                      </a:r>
                      <a:endParaRPr lang="en-IN" dirty="0"/>
                    </a:p>
                  </a:txBody>
                  <a:tcPr/>
                </a:tc>
                <a:tc>
                  <a:txBody>
                    <a:bodyPr/>
                    <a:lstStyle/>
                    <a:p>
                      <a:r>
                        <a:rPr lang="en-US" dirty="0">
                          <a:latin typeface="Times New Roman" panose="02020603050405020304"/>
                          <a:ea typeface="+mn-lt"/>
                          <a:cs typeface="+mn-lt"/>
                        </a:rPr>
                        <a:t>Chinese Automation Congress (CAC)</a:t>
                      </a:r>
                      <a:endParaRPr lang="en-IN" dirty="0"/>
                    </a:p>
                  </a:txBody>
                  <a:tcPr/>
                </a:tc>
                <a:tc>
                  <a:txBody>
                    <a:bodyPr/>
                    <a:lstStyle/>
                    <a:p>
                      <a:pPr algn="ctr"/>
                      <a:r>
                        <a:rPr lang="en-IN" dirty="0"/>
                        <a:t>2018</a:t>
                      </a:r>
                    </a:p>
                  </a:txBody>
                  <a:tcPr/>
                </a:tc>
                <a:tc>
                  <a:txBody>
                    <a:bodyPr/>
                    <a:lstStyle/>
                    <a:p>
                      <a:r>
                        <a:rPr lang="en-US" dirty="0">
                          <a:latin typeface="Times New Roman" panose="02020603050405020304"/>
                          <a:ea typeface="+mn-lt"/>
                          <a:cs typeface="+mn-lt"/>
                        </a:rPr>
                        <a:t>Music Genre Classification Using Independent Recurrent Neural Network</a:t>
                      </a:r>
                      <a:endParaRPr lang="en-IN"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5570756"/>
          </a:xfrm>
          <a:prstGeom prst="rect">
            <a:avLst/>
          </a:prstGeom>
        </p:spPr>
        <p:txBody>
          <a:bodyPr wrap="square">
            <a:spAutoFit/>
          </a:bodyPr>
          <a:lstStyle/>
          <a:p>
            <a:r>
              <a:rPr lang="en-US" sz="3200" dirty="0">
                <a:latin typeface="Times New Roman" panose="02020603050405020304"/>
                <a:cs typeface="Times New Roman" panose="02020603050405020304"/>
              </a:rPr>
              <a:t>MODULE 1:</a:t>
            </a:r>
            <a:endParaRPr lang="en-US" sz="3200" dirty="0">
              <a:latin typeface="Times New Roman" panose="02020603050405020304"/>
              <a:cs typeface="Times New Roman" panose="02020603050405020304" pitchFamily="18" charset="0"/>
            </a:endParaRPr>
          </a:p>
          <a:p>
            <a:r>
              <a:rPr lang="en-US" sz="3200" dirty="0">
                <a:latin typeface="Times New Roman" panose="02020603050405020304"/>
                <a:cs typeface="Times New Roman" panose="02020603050405020304"/>
              </a:rPr>
              <a:t>Implementation of Music Genre Classification.</a:t>
            </a:r>
          </a:p>
          <a:p>
            <a:pPr marL="0" indent="0">
              <a:buNone/>
            </a:pPr>
            <a:r>
              <a:rPr lang="en-US" sz="3200" dirty="0">
                <a:latin typeface="Times New Roman" panose="02020603050405020304"/>
                <a:cs typeface="Times New Roman" panose="02020603050405020304"/>
              </a:rPr>
              <a:t>Step 1:  Import required libraries.</a:t>
            </a:r>
          </a:p>
          <a:p>
            <a:pPr marL="0" indent="0">
              <a:buNone/>
            </a:pPr>
            <a:r>
              <a:rPr lang="en-US" sz="3200" dirty="0">
                <a:latin typeface="Times New Roman" panose="02020603050405020304"/>
                <a:cs typeface="Times New Roman" panose="02020603050405020304"/>
              </a:rPr>
              <a:t>Step 2:  Processing of  data.</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a:cs typeface="Times New Roman" panose="02020603050405020304"/>
              </a:rPr>
              <a:t>Step 3: Apply Machine Learning Algorithms.</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a:cs typeface="Times New Roman" panose="02020603050405020304"/>
              </a:rPr>
              <a:t>Step 4: Get the output. </a:t>
            </a:r>
            <a:endParaRPr lang="en-US" sz="3200" dirty="0">
              <a:latin typeface="Times New Roman" panose="02020603050405020304" pitchFamily="18" charset="0"/>
              <a:cs typeface="Times New Roman" panose="02020603050405020304" pitchFamily="18" charset="0"/>
            </a:endParaRPr>
          </a:p>
          <a:p>
            <a:pPr marL="0" indent="0">
              <a:buClr>
                <a:srgbClr val="D34817">
                  <a:lumMod val="75000"/>
                </a:srgbClr>
              </a:buClr>
              <a:buNone/>
            </a:pPr>
            <a:endParaRPr lang="en-US" sz="3200"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a:cs typeface="Times New Roman" panose="02020603050405020304"/>
            </a:endParaRPr>
          </a:p>
          <a:p>
            <a:pPr>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443</TotalTime>
  <Words>1223</Words>
  <Application>Microsoft Office PowerPoint</Application>
  <PresentationFormat>Custom</PresentationFormat>
  <Paragraphs>231</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Times New Roman</vt:lpstr>
      <vt:lpstr>Calibri</vt:lpstr>
      <vt:lpstr>Wingdings</vt:lpstr>
      <vt:lpstr>Lato</vt:lpstr>
      <vt:lpstr>Calibri Light</vt:lpstr>
      <vt:lpstr>Retrospect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NAAG</cp:lastModifiedBy>
  <cp:revision>24</cp:revision>
  <dcterms:modified xsi:type="dcterms:W3CDTF">2024-04-04T03:03:33Z</dcterms:modified>
</cp:coreProperties>
</file>