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30"/>
  </p:notesMasterIdLst>
  <p:handoutMasterIdLst>
    <p:handoutMasterId r:id="rId31"/>
  </p:handoutMasterIdLst>
  <p:sldIdLst>
    <p:sldId id="287" r:id="rId2"/>
    <p:sldId id="295" r:id="rId3"/>
    <p:sldId id="296" r:id="rId4"/>
    <p:sldId id="297" r:id="rId5"/>
    <p:sldId id="318" r:id="rId6"/>
    <p:sldId id="298" r:id="rId7"/>
    <p:sldId id="299" r:id="rId8"/>
    <p:sldId id="301" r:id="rId9"/>
    <p:sldId id="302" r:id="rId10"/>
    <p:sldId id="303" r:id="rId11"/>
    <p:sldId id="304" r:id="rId12"/>
    <p:sldId id="305" r:id="rId13"/>
    <p:sldId id="307" r:id="rId14"/>
    <p:sldId id="308" r:id="rId15"/>
    <p:sldId id="309" r:id="rId16"/>
    <p:sldId id="310" r:id="rId17"/>
    <p:sldId id="311" r:id="rId18"/>
    <p:sldId id="312" r:id="rId19"/>
    <p:sldId id="319" r:id="rId20"/>
    <p:sldId id="320" r:id="rId21"/>
    <p:sldId id="321" r:id="rId22"/>
    <p:sldId id="322" r:id="rId23"/>
    <p:sldId id="323" r:id="rId24"/>
    <p:sldId id="325" r:id="rId25"/>
    <p:sldId id="326" r:id="rId26"/>
    <p:sldId id="327" r:id="rId27"/>
    <p:sldId id="329" r:id="rId28"/>
    <p:sldId id="294" r:id="rId29"/>
  </p:sldIdLst>
  <p:sldSz cx="18288000" cy="10287000"/>
  <p:notesSz cx="6858000" cy="9144000"/>
  <p:embeddedFontLst>
    <p:embeddedFont>
      <p:font typeface="Rockwell" panose="02060603020205020403" pitchFamily="18" charset="0"/>
      <p:regular r:id="rId32"/>
      <p:bold r:id="rId33"/>
      <p:italic r:id="rId34"/>
      <p:boldItalic r:id="rId35"/>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D90BD92-283B-1A0B-49DE-DE2B2088D2E4}" v="754" dt="2024-04-17T17:39:23.034"/>
  </p1510:revLst>
</p1510:revInfo>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34" autoAdjust="0"/>
    <p:restoredTop sz="94624" autoAdjust="0"/>
  </p:normalViewPr>
  <p:slideViewPr>
    <p:cSldViewPr snapToGrid="0" showGuides="1">
      <p:cViewPr varScale="1">
        <p:scale>
          <a:sx n="52" d="100"/>
          <a:sy n="52" d="100"/>
        </p:scale>
        <p:origin x="778" y="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snapToGrid="0">
      <p:cViewPr varScale="1">
        <p:scale>
          <a:sx n="62" d="100"/>
          <a:sy n="62" d="100"/>
        </p:scale>
        <p:origin x="3154" y="6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2.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1.fntdata"/><Relationship Id="rId37" Type="http://schemas.openxmlformats.org/officeDocument/2006/relationships/viewProps" Target="viewProps.xml"/><Relationship Id="rId40"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font" Target="fonts/font4.fntdata"/><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Slide Number Placeholder 6"/>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076B784-4FB6-471C-91EA-1AAA7047F172}" type="slidenum">
              <a:rPr lang="en-IN" smtClean="0"/>
              <a:t>‹#›</a:t>
            </a:fld>
            <a:endParaRPr lang="en-IN"/>
          </a:p>
        </p:txBody>
      </p:sp>
      <p:sp>
        <p:nvSpPr>
          <p:cNvPr id="9" name="Header Placeholder 8"/>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dirty="0" err="1"/>
              <a:t>xvs</a:t>
            </a:r>
            <a:endParaRPr lang="en-IN" dirty="0"/>
          </a:p>
        </p:txBody>
      </p:sp>
      <p:sp>
        <p:nvSpPr>
          <p:cNvPr id="12" name="Date Placeholder 11"/>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0F12033-2EDF-405D-A660-8698D41E1567}" type="datetime1">
              <a:rPr lang="en-US" smtClean="0"/>
              <a:t>4/18/2024</a:t>
            </a:fld>
            <a:endParaRPr lang="en-IN"/>
          </a:p>
        </p:txBody>
      </p:sp>
      <p:sp>
        <p:nvSpPr>
          <p:cNvPr id="14" name="Footer Placeholder 1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IN"/>
              <a:t>SAD</a:t>
            </a:r>
          </a:p>
        </p:txBody>
      </p:sp>
    </p:spTree>
    <p:extLst>
      <p:ext uri="{BB962C8B-B14F-4D97-AF65-F5344CB8AC3E}">
        <p14:creationId xmlns:p14="http://schemas.microsoft.com/office/powerpoint/2010/main" val="290114306"/>
      </p:ext>
    </p:extLst>
  </p:cSld>
  <p:clrMap bg1="lt1" tx1="dk1" bg2="lt2" tx2="dk2" accent1="accent1" accent2="accent2" accent3="accent3" accent4="accent4" accent5="accent5" accent6="accent6" hlink="hlink" folHlink="folHlink"/>
  <p:hf hd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4186210308"/>
      </p:ext>
    </p:extLst>
  </p:cSld>
  <p:clrMap bg1="lt1" tx1="dk1" bg2="dk2" tx2="lt2" accent1="accent1" accent2="accent2" accent3="accent3" accent4="accent4" accent5="accent5" accent6="accent6" hlink="hlink" folHlink="folHlink"/>
  <p:hf hdr="0"/>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a:p>
        </p:txBody>
      </p:sp>
    </p:spTree>
    <p:extLst>
      <p:ext uri="{BB962C8B-B14F-4D97-AF65-F5344CB8AC3E}">
        <p14:creationId xmlns:p14="http://schemas.microsoft.com/office/powerpoint/2010/main" val="9011281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Tree>
    <p:extLst>
      <p:ext uri="{BB962C8B-B14F-4D97-AF65-F5344CB8AC3E}">
        <p14:creationId xmlns:p14="http://schemas.microsoft.com/office/powerpoint/2010/main" val="33324707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4763" y="9601200"/>
            <a:ext cx="18283238" cy="685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23" y="9501474"/>
            <a:ext cx="18283238" cy="96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645920" y="1138428"/>
            <a:ext cx="15087600" cy="5349240"/>
          </a:xfrm>
        </p:spPr>
        <p:txBody>
          <a:bodyPr anchor="b">
            <a:normAutofit/>
          </a:bodyPr>
          <a:lstStyle>
            <a:lvl1pPr algn="l">
              <a:lnSpc>
                <a:spcPct val="85000"/>
              </a:lnSpc>
              <a:defRPr sz="12000" spc="-75"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650077" y="6683430"/>
            <a:ext cx="15087600" cy="1714500"/>
          </a:xfrm>
        </p:spPr>
        <p:txBody>
          <a:bodyPr lIns="91440" rIns="91440">
            <a:normAutofit/>
          </a:bodyPr>
          <a:lstStyle>
            <a:lvl1pPr marL="0" indent="0" algn="l">
              <a:buNone/>
              <a:defRPr sz="3600" cap="all" spc="300" baseline="0">
                <a:solidFill>
                  <a:schemeClr val="tx2"/>
                </a:solidFill>
                <a:latin typeface="+mj-lt"/>
              </a:defRPr>
            </a:lvl1pPr>
            <a:lvl2pPr marL="685800" indent="0" algn="ctr">
              <a:buNone/>
              <a:defRPr sz="3600"/>
            </a:lvl2pPr>
            <a:lvl3pPr marL="1371600" indent="0" algn="ctr">
              <a:buNone/>
              <a:defRPr sz="3600"/>
            </a:lvl3pPr>
            <a:lvl4pPr marL="2057400" indent="0" algn="ctr">
              <a:buNone/>
              <a:defRPr sz="3000"/>
            </a:lvl4pPr>
            <a:lvl5pPr marL="2743200" indent="0" algn="ctr">
              <a:buNone/>
              <a:defRPr sz="3000"/>
            </a:lvl5pPr>
            <a:lvl6pPr marL="3429000" indent="0" algn="ctr">
              <a:buNone/>
              <a:defRPr sz="3000"/>
            </a:lvl6pPr>
            <a:lvl7pPr marL="4114800" indent="0" algn="ctr">
              <a:buNone/>
              <a:defRPr sz="3000"/>
            </a:lvl7pPr>
            <a:lvl8pPr marL="4800600" indent="0" algn="ctr">
              <a:buNone/>
              <a:defRPr sz="3000"/>
            </a:lvl8pPr>
            <a:lvl9pPr marL="5486400" indent="0" algn="ctr">
              <a:buNone/>
              <a:defRPr sz="3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42A4A78-AB98-4C27-A03B-1FDB5F943EB5}" type="datetime4">
              <a:rPr lang="en-US" smtClean="0"/>
              <a:t>April 18, 2024</a:t>
            </a:fld>
            <a:endParaRPr lang="en-US"/>
          </a:p>
        </p:txBody>
      </p:sp>
      <p:sp>
        <p:nvSpPr>
          <p:cNvPr id="5" name="Footer Placeholder 4"/>
          <p:cNvSpPr>
            <a:spLocks noGrp="1"/>
          </p:cNvSpPr>
          <p:nvPr>
            <p:ph type="ftr" sz="quarter" idx="11"/>
          </p:nvPr>
        </p:nvSpPr>
        <p:spPr/>
        <p:txBody>
          <a:bodyPr/>
          <a:lstStyle/>
          <a:p>
            <a:r>
              <a:rPr lang="en-IN" dirty="0"/>
              <a:t>DEPARTMENT OF COMPUTER SCIENCE &amp; ENGINEERING   / </a:t>
            </a:r>
            <a:r>
              <a:rPr lang="en-US" dirty="0"/>
              <a:t>AI AUDITOR: CRAFTING YOUR PERFECT PLAYLIST WITH MACHINE LEARNING</a:t>
            </a:r>
            <a:endParaRPr lang="en-IN"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cxnSp>
        <p:nvCxnSpPr>
          <p:cNvPr id="9" name="Straight Connector 8"/>
          <p:cNvCxnSpPr/>
          <p:nvPr/>
        </p:nvCxnSpPr>
        <p:spPr>
          <a:xfrm>
            <a:off x="1811487" y="6515100"/>
            <a:ext cx="1481328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613E0C0-228A-4082-81D2-A22D1B3A4D51}" type="datetime4">
              <a:rPr lang="en-US" smtClean="0"/>
              <a:t>April 18, 2024</a:t>
            </a:fld>
            <a:endParaRPr lang="en-US"/>
          </a:p>
        </p:txBody>
      </p:sp>
      <p:sp>
        <p:nvSpPr>
          <p:cNvPr id="5" name="Footer Placeholder 4"/>
          <p:cNvSpPr>
            <a:spLocks noGrp="1"/>
          </p:cNvSpPr>
          <p:nvPr>
            <p:ph type="ftr" sz="quarter" idx="11"/>
          </p:nvPr>
        </p:nvSpPr>
        <p:spPr/>
        <p:txBody>
          <a:bodyPr/>
          <a:lstStyle/>
          <a:p>
            <a:r>
              <a:rPr lang="en-IN" dirty="0"/>
              <a:t>DEPARTMENT OF COMPUTER SCIENCE &amp; ENGINEERING   / </a:t>
            </a:r>
            <a:r>
              <a:rPr lang="en-US" dirty="0"/>
              <a:t>AI AUDITOR: CRAFTING YOUR PERFECT PLAYLIST WITH MACHINE LEARNING</a:t>
            </a:r>
            <a:endParaRPr lang="en-IN"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4763" y="9601200"/>
            <a:ext cx="18283238" cy="685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23" y="9501474"/>
            <a:ext cx="18283238" cy="96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3087350" y="622168"/>
            <a:ext cx="3943350" cy="863613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57300" y="622167"/>
            <a:ext cx="11601450" cy="8636133"/>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4138729-B38B-4E7B-A4F9-C7D61D129B30}" type="datetime4">
              <a:rPr lang="en-US" smtClean="0"/>
              <a:t>April 18, 2024</a:t>
            </a:fld>
            <a:endParaRPr lang="en-US"/>
          </a:p>
        </p:txBody>
      </p:sp>
      <p:sp>
        <p:nvSpPr>
          <p:cNvPr id="5" name="Footer Placeholder 4"/>
          <p:cNvSpPr>
            <a:spLocks noGrp="1"/>
          </p:cNvSpPr>
          <p:nvPr>
            <p:ph type="ftr" sz="quarter" idx="11"/>
          </p:nvPr>
        </p:nvSpPr>
        <p:spPr/>
        <p:txBody>
          <a:bodyPr/>
          <a:lstStyle/>
          <a:p>
            <a:r>
              <a:rPr lang="en-IN" dirty="0"/>
              <a:t>DEPARTMENT OF COMPUTER SCIENCE &amp; ENGINEERING   / </a:t>
            </a:r>
            <a:r>
              <a:rPr lang="en-US" dirty="0"/>
              <a:t>AI AUDITOR: CRAFTING YOUR PERFECT PLAYLIST WITH MACHINE LEARNING</a:t>
            </a:r>
            <a:endParaRPr lang="en-IN"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1D00544-B2CB-480A-8E68-8A818093FCE5}" type="datetime4">
              <a:rPr lang="en-US" smtClean="0"/>
              <a:t>April 18, 2024</a:t>
            </a:fld>
            <a:endParaRPr lang="en-US"/>
          </a:p>
        </p:txBody>
      </p:sp>
      <p:sp>
        <p:nvSpPr>
          <p:cNvPr id="5" name="Footer Placeholder 4"/>
          <p:cNvSpPr>
            <a:spLocks noGrp="1"/>
          </p:cNvSpPr>
          <p:nvPr>
            <p:ph type="ftr" sz="quarter" idx="11"/>
          </p:nvPr>
        </p:nvSpPr>
        <p:spPr/>
        <p:txBody>
          <a:bodyPr/>
          <a:lstStyle/>
          <a:p>
            <a:r>
              <a:rPr lang="en-IN" dirty="0"/>
              <a:t>DEPARTMENT OF COMPUTER SCIENCE &amp; ENGINEERING   / </a:t>
            </a:r>
            <a:r>
              <a:rPr lang="en-US" dirty="0"/>
              <a:t>AI AUDITOR: CRAFTING YOUR PERFECT PLAYLIST WITH MACHINE LEARNING</a:t>
            </a:r>
            <a:endParaRPr lang="en-IN"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4763" y="9601200"/>
            <a:ext cx="18283238" cy="685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23" y="9501474"/>
            <a:ext cx="18283238" cy="96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45920" y="1138428"/>
            <a:ext cx="15087600" cy="5349240"/>
          </a:xfrm>
        </p:spPr>
        <p:txBody>
          <a:bodyPr anchor="b" anchorCtr="0">
            <a:normAutofit/>
          </a:bodyPr>
          <a:lstStyle>
            <a:lvl1pPr>
              <a:lnSpc>
                <a:spcPct val="85000"/>
              </a:lnSpc>
              <a:defRPr sz="12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645920" y="6679692"/>
            <a:ext cx="15087600" cy="1714500"/>
          </a:xfrm>
        </p:spPr>
        <p:txBody>
          <a:bodyPr lIns="91440" rIns="91440" anchor="t" anchorCtr="0">
            <a:normAutofit/>
          </a:bodyPr>
          <a:lstStyle>
            <a:lvl1pPr marL="0" indent="0">
              <a:buNone/>
              <a:defRPr sz="3600" cap="all" spc="300" baseline="0">
                <a:solidFill>
                  <a:schemeClr val="tx2"/>
                </a:solidFill>
                <a:latin typeface="+mj-lt"/>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EC21569-787D-4B28-BF58-C15BD049FF4C}" type="datetime4">
              <a:rPr lang="en-US" smtClean="0"/>
              <a:t>April 18, 2024</a:t>
            </a:fld>
            <a:endParaRPr lang="en-US"/>
          </a:p>
        </p:txBody>
      </p:sp>
      <p:sp>
        <p:nvSpPr>
          <p:cNvPr id="5" name="Footer Placeholder 4"/>
          <p:cNvSpPr>
            <a:spLocks noGrp="1"/>
          </p:cNvSpPr>
          <p:nvPr>
            <p:ph type="ftr" sz="quarter" idx="11"/>
          </p:nvPr>
        </p:nvSpPr>
        <p:spPr/>
        <p:txBody>
          <a:bodyPr/>
          <a:lstStyle/>
          <a:p>
            <a:r>
              <a:rPr lang="en-IN" dirty="0"/>
              <a:t>DEPARTMENT OF COMPUTER SCIENCE &amp; ENGINEERING   / </a:t>
            </a:r>
            <a:r>
              <a:rPr lang="en-US" dirty="0"/>
              <a:t>AI AUDITOR: CRAFTING YOUR PERFECT PLAYLIST WITH MACHINE LEARNING</a:t>
            </a:r>
            <a:endParaRPr lang="en-IN"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cxnSp>
        <p:nvCxnSpPr>
          <p:cNvPr id="9" name="Straight Connector 8"/>
          <p:cNvCxnSpPr/>
          <p:nvPr/>
        </p:nvCxnSpPr>
        <p:spPr>
          <a:xfrm>
            <a:off x="1811487" y="6515100"/>
            <a:ext cx="1481328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645920" y="429905"/>
            <a:ext cx="15087600" cy="217613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645919" y="2768601"/>
            <a:ext cx="7406640" cy="60350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9326880" y="2768603"/>
            <a:ext cx="7406640" cy="60350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C689255-858F-4E3D-94A1-E1E39F87E4E8}" type="datetime4">
              <a:rPr lang="en-US" smtClean="0"/>
              <a:t>April 18, 2024</a:t>
            </a:fld>
            <a:endParaRPr lang="en-US"/>
          </a:p>
        </p:txBody>
      </p:sp>
      <p:sp>
        <p:nvSpPr>
          <p:cNvPr id="6" name="Footer Placeholder 5"/>
          <p:cNvSpPr>
            <a:spLocks noGrp="1"/>
          </p:cNvSpPr>
          <p:nvPr>
            <p:ph type="ftr" sz="quarter" idx="11"/>
          </p:nvPr>
        </p:nvSpPr>
        <p:spPr/>
        <p:txBody>
          <a:bodyPr/>
          <a:lstStyle/>
          <a:p>
            <a:r>
              <a:rPr lang="en-IN" dirty="0"/>
              <a:t>DEPARTMENT OF COMPUTER SCIENCE &amp; ENGINEERING   / </a:t>
            </a:r>
            <a:r>
              <a:rPr lang="en-US" dirty="0"/>
              <a:t>AI AUDITOR: CRAFTING YOUR PERFECT PLAYLIST WITH MACHINE LEARNING</a:t>
            </a:r>
            <a:endParaRPr lang="en-IN"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645920" y="429905"/>
            <a:ext cx="15087600" cy="2176136"/>
          </a:xfrm>
        </p:spPr>
        <p:txBody>
          <a:bodyPr/>
          <a:lstStyle/>
          <a:p>
            <a:r>
              <a:rPr lang="en-US"/>
              <a:t>Click to edit Master title style</a:t>
            </a:r>
            <a:endParaRPr lang="en-US" dirty="0"/>
          </a:p>
        </p:txBody>
      </p:sp>
      <p:sp>
        <p:nvSpPr>
          <p:cNvPr id="3" name="Text Placeholder 2"/>
          <p:cNvSpPr>
            <a:spLocks noGrp="1"/>
          </p:cNvSpPr>
          <p:nvPr>
            <p:ph type="body" idx="1"/>
          </p:nvPr>
        </p:nvSpPr>
        <p:spPr>
          <a:xfrm>
            <a:off x="1645920" y="2769078"/>
            <a:ext cx="7406640" cy="1104423"/>
          </a:xfrm>
        </p:spPr>
        <p:txBody>
          <a:bodyPr lIns="91440" rIns="91440" anchor="ctr">
            <a:normAutofit/>
          </a:bodyPr>
          <a:lstStyle>
            <a:lvl1pPr marL="0" indent="0">
              <a:buNone/>
              <a:defRPr sz="3000" b="0" cap="all" baseline="0">
                <a:solidFill>
                  <a:schemeClr val="tx2"/>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4" name="Content Placeholder 3"/>
          <p:cNvSpPr>
            <a:spLocks noGrp="1"/>
          </p:cNvSpPr>
          <p:nvPr>
            <p:ph sz="half" idx="2"/>
          </p:nvPr>
        </p:nvSpPr>
        <p:spPr>
          <a:xfrm>
            <a:off x="1645920" y="3873501"/>
            <a:ext cx="7406640" cy="5067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9326880" y="2769078"/>
            <a:ext cx="7406640" cy="1104423"/>
          </a:xfrm>
        </p:spPr>
        <p:txBody>
          <a:bodyPr lIns="91440" rIns="91440" anchor="ctr">
            <a:normAutofit/>
          </a:bodyPr>
          <a:lstStyle>
            <a:lvl1pPr marL="0" indent="0">
              <a:buNone/>
              <a:defRPr sz="3000" b="0" cap="all" baseline="0">
                <a:solidFill>
                  <a:schemeClr val="tx2"/>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6" name="Content Placeholder 5"/>
          <p:cNvSpPr>
            <a:spLocks noGrp="1"/>
          </p:cNvSpPr>
          <p:nvPr>
            <p:ph sz="quarter" idx="4"/>
          </p:nvPr>
        </p:nvSpPr>
        <p:spPr>
          <a:xfrm>
            <a:off x="9326880" y="3873501"/>
            <a:ext cx="7406640" cy="5067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A81B212C-96E6-4A1C-BD8B-5A9E1F64C4D6}" type="datetime4">
              <a:rPr lang="en-US" smtClean="0"/>
              <a:t>April 18, 2024</a:t>
            </a:fld>
            <a:endParaRPr lang="en-US"/>
          </a:p>
        </p:txBody>
      </p:sp>
      <p:sp>
        <p:nvSpPr>
          <p:cNvPr id="11" name="Footer Placeholder 10"/>
          <p:cNvSpPr>
            <a:spLocks noGrp="1"/>
          </p:cNvSpPr>
          <p:nvPr>
            <p:ph type="ftr" sz="quarter" idx="11"/>
          </p:nvPr>
        </p:nvSpPr>
        <p:spPr/>
        <p:txBody>
          <a:bodyPr/>
          <a:lstStyle/>
          <a:p>
            <a:r>
              <a:rPr lang="en-IN" dirty="0"/>
              <a:t>DEPARTMENT OF COMPUTER SCIENCE &amp; ENGINEERING   / </a:t>
            </a:r>
            <a:r>
              <a:rPr lang="en-US" dirty="0"/>
              <a:t>AI AUDITOR: CRAFTING YOUR PERFECT PLAYLIST WITH MACHINE LEARNING</a:t>
            </a:r>
            <a:endParaRPr lang="en-IN" dirty="0"/>
          </a:p>
        </p:txBody>
      </p:sp>
      <p:sp>
        <p:nvSpPr>
          <p:cNvPr id="12" name="Slide Number Placeholder 11"/>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0E3FEEA-94A0-4780-8034-6B4F50182C72}" type="datetime4">
              <a:rPr lang="en-US" smtClean="0"/>
              <a:t>April 18, 2024</a:t>
            </a:fld>
            <a:endParaRPr lang="en-US"/>
          </a:p>
        </p:txBody>
      </p:sp>
      <p:sp>
        <p:nvSpPr>
          <p:cNvPr id="4" name="Footer Placeholder 3"/>
          <p:cNvSpPr>
            <a:spLocks noGrp="1"/>
          </p:cNvSpPr>
          <p:nvPr>
            <p:ph type="ftr" sz="quarter" idx="11"/>
          </p:nvPr>
        </p:nvSpPr>
        <p:spPr/>
        <p:txBody>
          <a:bodyPr/>
          <a:lstStyle/>
          <a:p>
            <a:r>
              <a:rPr lang="en-IN" dirty="0"/>
              <a:t>DEPARTMENT OF COMPUTER SCIENCE &amp; ENGINEERING   / </a:t>
            </a:r>
            <a:r>
              <a:rPr lang="en-US" dirty="0"/>
              <a:t>AI AUDITOR: CRAFTING YOUR PERFECT PLAYLIST WITH MACHINE LEARNING</a:t>
            </a:r>
            <a:endParaRPr lang="en-IN"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5" name="Rectangle 4"/>
          <p:cNvSpPr/>
          <p:nvPr/>
        </p:nvSpPr>
        <p:spPr>
          <a:xfrm>
            <a:off x="4763" y="9601200"/>
            <a:ext cx="18283238" cy="685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23" y="9501474"/>
            <a:ext cx="18283238" cy="96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84B1D917-16EA-4D69-8845-9832B0C2F6AA}" type="datetime4">
              <a:rPr lang="en-US" smtClean="0"/>
              <a:t>April 18, 2024</a:t>
            </a:fld>
            <a:endParaRPr lang="en-US"/>
          </a:p>
        </p:txBody>
      </p:sp>
      <p:sp>
        <p:nvSpPr>
          <p:cNvPr id="3" name="Footer Placeholder 2"/>
          <p:cNvSpPr>
            <a:spLocks noGrp="1"/>
          </p:cNvSpPr>
          <p:nvPr>
            <p:ph type="ftr" sz="quarter" idx="11"/>
          </p:nvPr>
        </p:nvSpPr>
        <p:spPr/>
        <p:txBody>
          <a:bodyPr/>
          <a:lstStyle/>
          <a:p>
            <a:r>
              <a:rPr lang="en-IN" dirty="0"/>
              <a:t>DEPARTMENT OF COMPUTER SCIENCE &amp; ENGINEERING   / </a:t>
            </a:r>
            <a:r>
              <a:rPr lang="en-US" dirty="0"/>
              <a:t>AI AUDITOR: CRAFTING YOUR PERFECT PLAYLIST WITH MACHINE LEARNING</a:t>
            </a:r>
            <a:endParaRPr lang="en-IN"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25" y="0"/>
            <a:ext cx="6076187" cy="10287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6060107" y="0"/>
            <a:ext cx="96012" cy="10287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5800" y="891538"/>
            <a:ext cx="4800600" cy="3429000"/>
          </a:xfrm>
        </p:spPr>
        <p:txBody>
          <a:bodyPr anchor="b">
            <a:normAutofit/>
          </a:bodyPr>
          <a:lstStyle>
            <a:lvl1pPr>
              <a:defRPr sz="5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7200900" y="1097280"/>
            <a:ext cx="9738360" cy="78867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4389120"/>
            <a:ext cx="4800600" cy="5068686"/>
          </a:xfrm>
        </p:spPr>
        <p:txBody>
          <a:bodyPr lIns="91440" rIns="91440">
            <a:normAutofit/>
          </a:bodyPr>
          <a:lstStyle>
            <a:lvl1pPr marL="0" indent="0">
              <a:buNone/>
              <a:defRPr sz="2250">
                <a:solidFill>
                  <a:srgbClr val="FFFFFF"/>
                </a:solidFill>
              </a:defRPr>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5" name="Date Placeholder 4"/>
          <p:cNvSpPr>
            <a:spLocks noGrp="1"/>
          </p:cNvSpPr>
          <p:nvPr>
            <p:ph type="dt" sz="half" idx="10"/>
          </p:nvPr>
        </p:nvSpPr>
        <p:spPr>
          <a:xfrm>
            <a:off x="698268" y="9689678"/>
            <a:ext cx="3927765" cy="547688"/>
          </a:xfrm>
        </p:spPr>
        <p:txBody>
          <a:bodyPr/>
          <a:lstStyle>
            <a:lvl1pPr algn="l">
              <a:defRPr/>
            </a:lvl1pPr>
          </a:lstStyle>
          <a:p>
            <a:fld id="{5A61ED53-1557-48CE-8123-0F97BD6F5650}" type="datetime4">
              <a:rPr lang="en-US" smtClean="0"/>
              <a:t>April 18, 2024</a:t>
            </a:fld>
            <a:endParaRPr lang="en-US"/>
          </a:p>
        </p:txBody>
      </p:sp>
      <p:sp>
        <p:nvSpPr>
          <p:cNvPr id="6" name="Footer Placeholder 5"/>
          <p:cNvSpPr>
            <a:spLocks noGrp="1"/>
          </p:cNvSpPr>
          <p:nvPr>
            <p:ph type="ftr" sz="quarter" idx="11"/>
          </p:nvPr>
        </p:nvSpPr>
        <p:spPr>
          <a:xfrm>
            <a:off x="7200900" y="9689678"/>
            <a:ext cx="6972300" cy="547688"/>
          </a:xfrm>
        </p:spPr>
        <p:txBody>
          <a:bodyPr/>
          <a:lstStyle>
            <a:lvl1pPr algn="l">
              <a:defRPr>
                <a:solidFill>
                  <a:schemeClr val="tx2"/>
                </a:solidFill>
              </a:defRPr>
            </a:lvl1pPr>
          </a:lstStyle>
          <a:p>
            <a:r>
              <a:rPr lang="en-IN" dirty="0"/>
              <a:t>DEPARTMENT OF COMPUTER SCIENCE &amp; ENGINEERING   / </a:t>
            </a:r>
            <a:r>
              <a:rPr lang="en-US" dirty="0"/>
              <a:t>AI AUDITOR: CRAFTING YOUR PERFECT PLAYLIST WITH MACHINE LEARNING</a:t>
            </a:r>
            <a:endParaRPr lang="en-IN"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pPr marL="0" lvl="0" indent="0" algn="r" rtl="0">
              <a:spcBef>
                <a:spcPts val="0"/>
              </a:spcBef>
              <a:spcAft>
                <a:spcPts val="0"/>
              </a:spcAft>
              <a:buNone/>
            </a:pPr>
            <a:fld id="{00000000-1234-1234-1234-123412341234}"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1" y="7429500"/>
            <a:ext cx="18283238" cy="2857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23" y="7372614"/>
            <a:ext cx="18283238" cy="96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45920" y="7612380"/>
            <a:ext cx="15169896" cy="1234440"/>
          </a:xfrm>
        </p:spPr>
        <p:txBody>
          <a:bodyPr lIns="91440" tIns="0" rIns="91440" bIns="0" anchor="b">
            <a:noAutofit/>
          </a:bodyPr>
          <a:lstStyle>
            <a:lvl1pPr>
              <a:defRPr sz="54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23" y="0"/>
            <a:ext cx="18287978" cy="7372614"/>
          </a:xfrm>
          <a:blipFill>
            <a:blip r:embed="rId2"/>
            <a:stretch>
              <a:fillRect/>
            </a:stretch>
          </a:blipFill>
        </p:spPr>
        <p:txBody>
          <a:bodyPr lIns="457200" tIns="457200" anchor="t"/>
          <a:lstStyle>
            <a:lvl1pPr marL="0" indent="0">
              <a:buNone/>
              <a:defRPr sz="4800">
                <a:solidFill>
                  <a:schemeClr val="bg1"/>
                </a:solidFill>
              </a:defRPr>
            </a:lvl1pPr>
            <a:lvl2pPr marL="685800" indent="0">
              <a:buNone/>
              <a:defRPr sz="4200"/>
            </a:lvl2pPr>
            <a:lvl3pPr marL="1371600" indent="0">
              <a:buNone/>
              <a:defRPr sz="3600"/>
            </a:lvl3pPr>
            <a:lvl4pPr marL="2057400" indent="0">
              <a:buNone/>
              <a:defRPr sz="3000"/>
            </a:lvl4pPr>
            <a:lvl5pPr marL="2743200" indent="0">
              <a:buNone/>
              <a:defRPr sz="3000"/>
            </a:lvl5pPr>
            <a:lvl6pPr marL="3429000" indent="0">
              <a:buNone/>
              <a:defRPr sz="3000"/>
            </a:lvl6pPr>
            <a:lvl7pPr marL="4114800" indent="0">
              <a:buNone/>
              <a:defRPr sz="3000"/>
            </a:lvl7pPr>
            <a:lvl8pPr marL="4800600" indent="0">
              <a:buNone/>
              <a:defRPr sz="3000"/>
            </a:lvl8pPr>
            <a:lvl9pPr marL="5486400" indent="0">
              <a:buNone/>
              <a:defRPr sz="3000"/>
            </a:lvl9pPr>
          </a:lstStyle>
          <a:p>
            <a:r>
              <a:rPr lang="en-US"/>
              <a:t>Click icon to add picture</a:t>
            </a:r>
            <a:endParaRPr lang="en-US" dirty="0"/>
          </a:p>
        </p:txBody>
      </p:sp>
      <p:sp>
        <p:nvSpPr>
          <p:cNvPr id="4" name="Text Placeholder 3"/>
          <p:cNvSpPr>
            <a:spLocks noGrp="1"/>
          </p:cNvSpPr>
          <p:nvPr>
            <p:ph type="body" sz="half" idx="2"/>
          </p:nvPr>
        </p:nvSpPr>
        <p:spPr>
          <a:xfrm>
            <a:off x="1645920" y="8860535"/>
            <a:ext cx="15169896" cy="891540"/>
          </a:xfrm>
        </p:spPr>
        <p:txBody>
          <a:bodyPr lIns="91440" tIns="0" rIns="91440" bIns="0">
            <a:normAutofit/>
          </a:bodyPr>
          <a:lstStyle>
            <a:lvl1pPr marL="0" indent="0">
              <a:spcBef>
                <a:spcPts val="0"/>
              </a:spcBef>
              <a:spcAft>
                <a:spcPts val="900"/>
              </a:spcAft>
              <a:buNone/>
              <a:defRPr sz="2250">
                <a:solidFill>
                  <a:srgbClr val="FFFFFF"/>
                </a:solidFill>
              </a:defRPr>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5" name="Date Placeholder 4"/>
          <p:cNvSpPr>
            <a:spLocks noGrp="1"/>
          </p:cNvSpPr>
          <p:nvPr>
            <p:ph type="dt" sz="half" idx="10"/>
          </p:nvPr>
        </p:nvSpPr>
        <p:spPr/>
        <p:txBody>
          <a:bodyPr/>
          <a:lstStyle/>
          <a:p>
            <a:fld id="{66FC48DB-39AD-497D-8330-7463C2179DE1}" type="datetime4">
              <a:rPr lang="en-US" smtClean="0"/>
              <a:t>April 18, 2024</a:t>
            </a:fld>
            <a:endParaRPr lang="en-US"/>
          </a:p>
        </p:txBody>
      </p:sp>
      <p:sp>
        <p:nvSpPr>
          <p:cNvPr id="6" name="Footer Placeholder 5"/>
          <p:cNvSpPr>
            <a:spLocks noGrp="1"/>
          </p:cNvSpPr>
          <p:nvPr>
            <p:ph type="ftr" sz="quarter" idx="11"/>
          </p:nvPr>
        </p:nvSpPr>
        <p:spPr/>
        <p:txBody>
          <a:bodyPr/>
          <a:lstStyle/>
          <a:p>
            <a:r>
              <a:rPr lang="en-IN" dirty="0"/>
              <a:t>DEPARTMENT OF COMPUTER SCIENCE &amp; ENGINEERING   / </a:t>
            </a:r>
            <a:r>
              <a:rPr lang="en-US" dirty="0"/>
              <a:t>AI AUDITOR: CRAFTING YOUR PERFECT PLAYLIST WITH MACHINE LEARNING</a:t>
            </a:r>
            <a:endParaRPr lang="en-IN"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2" y="9601200"/>
            <a:ext cx="18288000" cy="685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 y="9501474"/>
            <a:ext cx="18288002" cy="9899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645920" y="429905"/>
            <a:ext cx="15087600" cy="2176136"/>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645920" y="2768601"/>
            <a:ext cx="15087600" cy="603504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645921" y="9689678"/>
            <a:ext cx="3708407" cy="547688"/>
          </a:xfrm>
          <a:prstGeom prst="rect">
            <a:avLst/>
          </a:prstGeom>
        </p:spPr>
        <p:txBody>
          <a:bodyPr vert="horz" lIns="91440" tIns="45720" rIns="91440" bIns="45720" rtlCol="0" anchor="ctr"/>
          <a:lstStyle>
            <a:lvl1pPr algn="l">
              <a:defRPr sz="1350">
                <a:solidFill>
                  <a:srgbClr val="FFFFFF"/>
                </a:solidFill>
              </a:defRPr>
            </a:lvl1pPr>
          </a:lstStyle>
          <a:p>
            <a:fld id="{04A8CDA6-3F51-4CAD-8EC3-2E80C1A81474}" type="datetime4">
              <a:rPr lang="en-US" smtClean="0"/>
              <a:t>April 18, 2024</a:t>
            </a:fld>
            <a:endParaRPr lang="en-US"/>
          </a:p>
        </p:txBody>
      </p:sp>
      <p:sp>
        <p:nvSpPr>
          <p:cNvPr id="5" name="Footer Placeholder 4"/>
          <p:cNvSpPr>
            <a:spLocks noGrp="1"/>
          </p:cNvSpPr>
          <p:nvPr>
            <p:ph type="ftr" sz="quarter" idx="3"/>
          </p:nvPr>
        </p:nvSpPr>
        <p:spPr>
          <a:xfrm>
            <a:off x="5529278" y="9689678"/>
            <a:ext cx="7234206" cy="547688"/>
          </a:xfrm>
          <a:prstGeom prst="rect">
            <a:avLst/>
          </a:prstGeom>
        </p:spPr>
        <p:txBody>
          <a:bodyPr vert="horz" lIns="91440" tIns="45720" rIns="91440" bIns="45720" rtlCol="0" anchor="ctr"/>
          <a:lstStyle>
            <a:lvl1pPr algn="ctr">
              <a:defRPr sz="1350" cap="all" baseline="0">
                <a:solidFill>
                  <a:srgbClr val="FFFFFF"/>
                </a:solidFill>
              </a:defRPr>
            </a:lvl1pPr>
          </a:lstStyle>
          <a:p>
            <a:r>
              <a:rPr lang="en-IN" dirty="0"/>
              <a:t>DEPARTMENT OF COMPUTER SCIENCE &amp; ENGINEERING   / </a:t>
            </a:r>
            <a:r>
              <a:rPr lang="en-US" dirty="0"/>
              <a:t>AI AUDITOR: CRAFTING YOUR PERFECT PLAYLIST WITH MACHINE LEARNING</a:t>
            </a:r>
            <a:endParaRPr lang="en-IN" dirty="0"/>
          </a:p>
        </p:txBody>
      </p:sp>
      <p:sp>
        <p:nvSpPr>
          <p:cNvPr id="6" name="Slide Number Placeholder 5"/>
          <p:cNvSpPr>
            <a:spLocks noGrp="1"/>
          </p:cNvSpPr>
          <p:nvPr>
            <p:ph type="sldNum" sz="quarter" idx="4"/>
          </p:nvPr>
        </p:nvSpPr>
        <p:spPr>
          <a:xfrm>
            <a:off x="14850688" y="9689678"/>
            <a:ext cx="1968038" cy="547688"/>
          </a:xfrm>
          <a:prstGeom prst="rect">
            <a:avLst/>
          </a:prstGeom>
        </p:spPr>
        <p:txBody>
          <a:bodyPr vert="horz" lIns="91440" tIns="45720" rIns="91440" bIns="45720" rtlCol="0" anchor="ctr"/>
          <a:lstStyle>
            <a:lvl1pPr algn="r">
              <a:defRPr sz="1575">
                <a:solidFill>
                  <a:srgbClr val="FFFFFF"/>
                </a:solidFill>
              </a:defRPr>
            </a:lvl1pPr>
          </a:lstStyle>
          <a:p>
            <a:pPr marL="0" lvl="0" indent="0" algn="r" rtl="0">
              <a:spcBef>
                <a:spcPts val="0"/>
              </a:spcBef>
              <a:spcAft>
                <a:spcPts val="0"/>
              </a:spcAft>
              <a:buNone/>
            </a:pPr>
            <a:fld id="{00000000-1234-1234-1234-123412341234}" type="slidenum">
              <a:rPr lang="en-US" smtClean="0"/>
              <a:t>‹#›</a:t>
            </a:fld>
            <a:endParaRPr lang="en-US"/>
          </a:p>
        </p:txBody>
      </p:sp>
      <p:cxnSp>
        <p:nvCxnSpPr>
          <p:cNvPr id="10" name="Straight Connector 9"/>
          <p:cNvCxnSpPr/>
          <p:nvPr/>
        </p:nvCxnSpPr>
        <p:spPr>
          <a:xfrm>
            <a:off x="1790298" y="2606768"/>
            <a:ext cx="149504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1371600" rtl="0" eaLnBrk="1" latinLnBrk="0" hangingPunct="1">
        <a:lnSpc>
          <a:spcPct val="85000"/>
        </a:lnSpc>
        <a:spcBef>
          <a:spcPct val="0"/>
        </a:spcBef>
        <a:buNone/>
        <a:defRPr sz="7200" kern="1200" spc="-75" baseline="0">
          <a:solidFill>
            <a:schemeClr val="tx1">
              <a:lumMod val="75000"/>
              <a:lumOff val="25000"/>
            </a:schemeClr>
          </a:solidFill>
          <a:latin typeface="+mj-lt"/>
          <a:ea typeface="+mj-ea"/>
          <a:cs typeface="+mj-cs"/>
        </a:defRPr>
      </a:lvl1pPr>
    </p:titleStyle>
    <p:bodyStyle>
      <a:lvl1pPr marL="137160" indent="-137160" algn="l" defTabSz="1371600" rtl="0" eaLnBrk="1" latinLnBrk="0" hangingPunct="1">
        <a:lnSpc>
          <a:spcPct val="90000"/>
        </a:lnSpc>
        <a:spcBef>
          <a:spcPts val="1800"/>
        </a:spcBef>
        <a:spcAft>
          <a:spcPts val="300"/>
        </a:spcAft>
        <a:buClr>
          <a:schemeClr val="accent1"/>
        </a:buClr>
        <a:buSzPct val="100000"/>
        <a:buFont typeface="Calibri" panose="020F0502020204030204" pitchFamily="34" charset="0"/>
        <a:buChar char=" "/>
        <a:defRPr sz="3000" kern="1200">
          <a:solidFill>
            <a:schemeClr val="tx1">
              <a:lumMod val="75000"/>
              <a:lumOff val="25000"/>
            </a:schemeClr>
          </a:solidFill>
          <a:latin typeface="+mn-lt"/>
          <a:ea typeface="+mn-ea"/>
          <a:cs typeface="+mn-cs"/>
        </a:defRPr>
      </a:lvl1pPr>
      <a:lvl2pPr marL="575945" indent="-274320" algn="l" defTabSz="1371600" rtl="0" eaLnBrk="1" latinLnBrk="0" hangingPunct="1">
        <a:lnSpc>
          <a:spcPct val="90000"/>
        </a:lnSpc>
        <a:spcBef>
          <a:spcPts val="300"/>
        </a:spcBef>
        <a:spcAft>
          <a:spcPts val="600"/>
        </a:spcAft>
        <a:buClr>
          <a:schemeClr val="accent1"/>
        </a:buClr>
        <a:buFont typeface="Calibri" panose="020F0502020204030204" pitchFamily="34" charset="0"/>
        <a:buChar char="◦"/>
        <a:defRPr sz="2700" kern="1200">
          <a:solidFill>
            <a:schemeClr val="tx1">
              <a:lumMod val="75000"/>
              <a:lumOff val="25000"/>
            </a:schemeClr>
          </a:solidFill>
          <a:latin typeface="+mn-lt"/>
          <a:ea typeface="+mn-ea"/>
          <a:cs typeface="+mn-cs"/>
        </a:defRPr>
      </a:lvl2pPr>
      <a:lvl3pPr marL="850265" indent="-274320" algn="l" defTabSz="1371600" rtl="0" eaLnBrk="1" latinLnBrk="0" hangingPunct="1">
        <a:lnSpc>
          <a:spcPct val="90000"/>
        </a:lnSpc>
        <a:spcBef>
          <a:spcPts val="300"/>
        </a:spcBef>
        <a:spcAft>
          <a:spcPts val="600"/>
        </a:spcAft>
        <a:buClr>
          <a:schemeClr val="accent1"/>
        </a:buClr>
        <a:buFont typeface="Calibri" panose="020F0502020204030204" pitchFamily="34" charset="0"/>
        <a:buChar char="◦"/>
        <a:defRPr sz="2100" kern="1200">
          <a:solidFill>
            <a:schemeClr val="tx1">
              <a:lumMod val="75000"/>
              <a:lumOff val="25000"/>
            </a:schemeClr>
          </a:solidFill>
          <a:latin typeface="+mn-lt"/>
          <a:ea typeface="+mn-ea"/>
          <a:cs typeface="+mn-cs"/>
        </a:defRPr>
      </a:lvl3pPr>
      <a:lvl4pPr marL="1124585" indent="-274320" algn="l" defTabSz="1371600" rtl="0" eaLnBrk="1" latinLnBrk="0" hangingPunct="1">
        <a:lnSpc>
          <a:spcPct val="90000"/>
        </a:lnSpc>
        <a:spcBef>
          <a:spcPts val="300"/>
        </a:spcBef>
        <a:spcAft>
          <a:spcPts val="600"/>
        </a:spcAft>
        <a:buClr>
          <a:schemeClr val="accent1"/>
        </a:buClr>
        <a:buFont typeface="Calibri" panose="020F0502020204030204" pitchFamily="34" charset="0"/>
        <a:buChar char="◦"/>
        <a:defRPr sz="2100" kern="1200">
          <a:solidFill>
            <a:schemeClr val="tx1">
              <a:lumMod val="75000"/>
              <a:lumOff val="25000"/>
            </a:schemeClr>
          </a:solidFill>
          <a:latin typeface="+mn-lt"/>
          <a:ea typeface="+mn-ea"/>
          <a:cs typeface="+mn-cs"/>
        </a:defRPr>
      </a:lvl4pPr>
      <a:lvl5pPr marL="1398905" indent="-274320" algn="l" defTabSz="1371600" rtl="0" eaLnBrk="1" latinLnBrk="0" hangingPunct="1">
        <a:lnSpc>
          <a:spcPct val="90000"/>
        </a:lnSpc>
        <a:spcBef>
          <a:spcPts val="300"/>
        </a:spcBef>
        <a:spcAft>
          <a:spcPts val="600"/>
        </a:spcAft>
        <a:buClr>
          <a:schemeClr val="accent1"/>
        </a:buClr>
        <a:buFont typeface="Calibri" panose="020F0502020204030204" pitchFamily="34" charset="0"/>
        <a:buChar char="◦"/>
        <a:defRPr sz="2100" kern="1200">
          <a:solidFill>
            <a:schemeClr val="tx1">
              <a:lumMod val="75000"/>
              <a:lumOff val="25000"/>
            </a:schemeClr>
          </a:solidFill>
          <a:latin typeface="+mn-lt"/>
          <a:ea typeface="+mn-ea"/>
          <a:cs typeface="+mn-cs"/>
        </a:defRPr>
      </a:lvl5pPr>
      <a:lvl6pPr marL="1649730" indent="-342900" algn="l" defTabSz="1371600" rtl="0" eaLnBrk="1" latinLnBrk="0" hangingPunct="1">
        <a:lnSpc>
          <a:spcPct val="90000"/>
        </a:lnSpc>
        <a:spcBef>
          <a:spcPts val="300"/>
        </a:spcBef>
        <a:spcAft>
          <a:spcPts val="600"/>
        </a:spcAft>
        <a:buClr>
          <a:schemeClr val="accent1"/>
        </a:buClr>
        <a:buFont typeface="Calibri" panose="020F0502020204030204" pitchFamily="34" charset="0"/>
        <a:buChar char="◦"/>
        <a:defRPr sz="2100" kern="1200">
          <a:solidFill>
            <a:schemeClr val="tx1">
              <a:lumMod val="75000"/>
              <a:lumOff val="25000"/>
            </a:schemeClr>
          </a:solidFill>
          <a:latin typeface="+mn-lt"/>
          <a:ea typeface="+mn-ea"/>
          <a:cs typeface="+mn-cs"/>
        </a:defRPr>
      </a:lvl6pPr>
      <a:lvl7pPr marL="1950085" indent="-342900" algn="l" defTabSz="1371600" rtl="0" eaLnBrk="1" latinLnBrk="0" hangingPunct="1">
        <a:lnSpc>
          <a:spcPct val="90000"/>
        </a:lnSpc>
        <a:spcBef>
          <a:spcPts val="300"/>
        </a:spcBef>
        <a:spcAft>
          <a:spcPts val="600"/>
        </a:spcAft>
        <a:buClr>
          <a:schemeClr val="accent1"/>
        </a:buClr>
        <a:buFont typeface="Calibri" panose="020F0502020204030204" pitchFamily="34" charset="0"/>
        <a:buChar char="◦"/>
        <a:defRPr sz="2100" kern="1200">
          <a:solidFill>
            <a:schemeClr val="tx1">
              <a:lumMod val="75000"/>
              <a:lumOff val="25000"/>
            </a:schemeClr>
          </a:solidFill>
          <a:latin typeface="+mn-lt"/>
          <a:ea typeface="+mn-ea"/>
          <a:cs typeface="+mn-cs"/>
        </a:defRPr>
      </a:lvl7pPr>
      <a:lvl8pPr marL="2249805" indent="-342900" algn="l" defTabSz="1371600" rtl="0" eaLnBrk="1" latinLnBrk="0" hangingPunct="1">
        <a:lnSpc>
          <a:spcPct val="90000"/>
        </a:lnSpc>
        <a:spcBef>
          <a:spcPts val="300"/>
        </a:spcBef>
        <a:spcAft>
          <a:spcPts val="600"/>
        </a:spcAft>
        <a:buClr>
          <a:schemeClr val="accent1"/>
        </a:buClr>
        <a:buFont typeface="Calibri" panose="020F0502020204030204" pitchFamily="34" charset="0"/>
        <a:buChar char="◦"/>
        <a:defRPr sz="2100" kern="1200">
          <a:solidFill>
            <a:schemeClr val="tx1">
              <a:lumMod val="75000"/>
              <a:lumOff val="25000"/>
            </a:schemeClr>
          </a:solidFill>
          <a:latin typeface="+mn-lt"/>
          <a:ea typeface="+mn-ea"/>
          <a:cs typeface="+mn-cs"/>
        </a:defRPr>
      </a:lvl8pPr>
      <a:lvl9pPr marL="2550160" indent="-342900" algn="l" defTabSz="1371600" rtl="0" eaLnBrk="1" latinLnBrk="0" hangingPunct="1">
        <a:lnSpc>
          <a:spcPct val="90000"/>
        </a:lnSpc>
        <a:spcBef>
          <a:spcPts val="300"/>
        </a:spcBef>
        <a:spcAft>
          <a:spcPts val="600"/>
        </a:spcAft>
        <a:buClr>
          <a:schemeClr val="accent1"/>
        </a:buClr>
        <a:buFont typeface="Calibri" panose="020F0502020204030204" pitchFamily="34" charset="0"/>
        <a:buChar char="◦"/>
        <a:defRPr sz="2100" kern="1200">
          <a:solidFill>
            <a:schemeClr val="tx1">
              <a:lumMod val="75000"/>
              <a:lumOff val="25000"/>
            </a:schemeClr>
          </a:solidFill>
          <a:latin typeface="+mn-lt"/>
          <a:ea typeface="+mn-ea"/>
          <a:cs typeface="+mn-cs"/>
        </a:defRPr>
      </a:lvl9pPr>
    </p:bodyStyle>
    <p:otherStyle>
      <a:defPPr>
        <a:defRPr lang="en-US"/>
      </a:defPPr>
      <a:lvl1pPr marL="0" algn="l" defTabSz="1371600" rtl="0" eaLnBrk="1" latinLnBrk="0" hangingPunct="1">
        <a:defRPr sz="2700" kern="1200">
          <a:solidFill>
            <a:schemeClr val="tx1"/>
          </a:solidFill>
          <a:latin typeface="+mn-lt"/>
          <a:ea typeface="+mn-ea"/>
          <a:cs typeface="+mn-cs"/>
        </a:defRPr>
      </a:lvl1pPr>
      <a:lvl2pPr marL="685800" algn="l" defTabSz="1371600" rtl="0" eaLnBrk="1" latinLnBrk="0" hangingPunct="1">
        <a:defRPr sz="2700" kern="1200">
          <a:solidFill>
            <a:schemeClr val="tx1"/>
          </a:solidFill>
          <a:latin typeface="+mn-lt"/>
          <a:ea typeface="+mn-ea"/>
          <a:cs typeface="+mn-cs"/>
        </a:defRPr>
      </a:lvl2pPr>
      <a:lvl3pPr marL="1371600" algn="l" defTabSz="1371600" rtl="0" eaLnBrk="1" latinLnBrk="0" hangingPunct="1">
        <a:defRPr sz="2700" kern="1200">
          <a:solidFill>
            <a:schemeClr val="tx1"/>
          </a:solidFill>
          <a:latin typeface="+mn-lt"/>
          <a:ea typeface="+mn-ea"/>
          <a:cs typeface="+mn-cs"/>
        </a:defRPr>
      </a:lvl3pPr>
      <a:lvl4pPr marL="2057400" algn="l" defTabSz="1371600" rtl="0" eaLnBrk="1" latinLnBrk="0" hangingPunct="1">
        <a:defRPr sz="2700" kern="1200">
          <a:solidFill>
            <a:schemeClr val="tx1"/>
          </a:solidFill>
          <a:latin typeface="+mn-lt"/>
          <a:ea typeface="+mn-ea"/>
          <a:cs typeface="+mn-cs"/>
        </a:defRPr>
      </a:lvl4pPr>
      <a:lvl5pPr marL="2743200" algn="l" defTabSz="1371600" rtl="0" eaLnBrk="1" latinLnBrk="0" hangingPunct="1">
        <a:defRPr sz="2700" kern="1200">
          <a:solidFill>
            <a:schemeClr val="tx1"/>
          </a:solidFill>
          <a:latin typeface="+mn-lt"/>
          <a:ea typeface="+mn-ea"/>
          <a:cs typeface="+mn-cs"/>
        </a:defRPr>
      </a:lvl5pPr>
      <a:lvl6pPr marL="3429000" algn="l" defTabSz="1371600" rtl="0" eaLnBrk="1" latinLnBrk="0" hangingPunct="1">
        <a:defRPr sz="2700" kern="1200">
          <a:solidFill>
            <a:schemeClr val="tx1"/>
          </a:solidFill>
          <a:latin typeface="+mn-lt"/>
          <a:ea typeface="+mn-ea"/>
          <a:cs typeface="+mn-cs"/>
        </a:defRPr>
      </a:lvl6pPr>
      <a:lvl7pPr marL="4114800" algn="l" defTabSz="1371600" rtl="0" eaLnBrk="1" latinLnBrk="0" hangingPunct="1">
        <a:defRPr sz="2700" kern="1200">
          <a:solidFill>
            <a:schemeClr val="tx1"/>
          </a:solidFill>
          <a:latin typeface="+mn-lt"/>
          <a:ea typeface="+mn-ea"/>
          <a:cs typeface="+mn-cs"/>
        </a:defRPr>
      </a:lvl7pPr>
      <a:lvl8pPr marL="4800600" algn="l" defTabSz="1371600" rtl="0" eaLnBrk="1" latinLnBrk="0" hangingPunct="1">
        <a:defRPr sz="2700" kern="1200">
          <a:solidFill>
            <a:schemeClr val="tx1"/>
          </a:solidFill>
          <a:latin typeface="+mn-lt"/>
          <a:ea typeface="+mn-ea"/>
          <a:cs typeface="+mn-cs"/>
        </a:defRPr>
      </a:lvl8pPr>
      <a:lvl9pPr marL="5486400" algn="l" defTabSz="1371600" rtl="0" eaLnBrk="1" latinLnBrk="0" hangingPunct="1">
        <a:defRPr sz="2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hyperlink" Target="https://www.analyticsvidhya.com/blog/2022/03/music-genre-classification-project-using-machine-learning-techniques/" TargetMode="External"/><Relationship Id="rId2" Type="http://schemas.openxmlformats.org/officeDocument/2006/relationships/hyperlink" Target="https://www.kaggle.com/andradaolteanu/gtzandataset-music-genre-classification" TargetMode="External"/><Relationship Id="rId1" Type="http://schemas.openxmlformats.org/officeDocument/2006/relationships/slideLayout" Target="../slideLayouts/slideLayout7.xml"/><Relationship Id="rId6" Type="http://schemas.openxmlformats.org/officeDocument/2006/relationships/hyperlink" Target="https://www.analyticssteps.com/blogs/music-genre-classification-using-machine-learning" TargetMode="External"/><Relationship Id="rId5" Type="http://schemas.openxmlformats.org/officeDocument/2006/relationships/hyperlink" Target="https://www.geeksforgeeks.org/music-genre-classifier-using-machine-learning/" TargetMode="External"/><Relationship Id="rId4" Type="http://schemas.openxmlformats.org/officeDocument/2006/relationships/hyperlink" Target="https://www.clairvoyant.ai/blog/music-genre-classification-using-cnn"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3" descr="C:\Users\Sharad\Desktop\download veltech.png"/>
          <p:cNvPicPr>
            <a:picLocks noChangeAspect="1" noChangeArrowheads="1"/>
          </p:cNvPicPr>
          <p:nvPr/>
        </p:nvPicPr>
        <p:blipFill>
          <a:blip r:embed="rId3"/>
          <a:srcRect/>
          <a:stretch>
            <a:fillRect/>
          </a:stretch>
        </p:blipFill>
        <p:spPr bwMode="auto">
          <a:xfrm>
            <a:off x="6826102" y="0"/>
            <a:ext cx="4295554" cy="1438275"/>
          </a:xfrm>
          <a:prstGeom prst="rect">
            <a:avLst/>
          </a:prstGeom>
          <a:noFill/>
        </p:spPr>
      </p:pic>
      <p:sp>
        <p:nvSpPr>
          <p:cNvPr id="22" name="Rectangle 21"/>
          <p:cNvSpPr/>
          <p:nvPr/>
        </p:nvSpPr>
        <p:spPr>
          <a:xfrm>
            <a:off x="602672" y="2009983"/>
            <a:ext cx="17415164" cy="3314946"/>
          </a:xfrm>
          <a:prstGeom prst="rect">
            <a:avLst/>
          </a:prstGeom>
        </p:spPr>
        <p:txBody>
          <a:bodyPr wrap="square" lIns="91440" tIns="45720" rIns="91440" bIns="45720" anchor="t">
            <a:spAutoFit/>
          </a:bodyPr>
          <a:lstStyle/>
          <a:p>
            <a:pPr marL="12065" marR="5080" algn="ctr">
              <a:lnSpc>
                <a:spcPct val="102000"/>
              </a:lnSpc>
              <a:spcBef>
                <a:spcPts val="70"/>
              </a:spcBef>
            </a:pPr>
            <a:r>
              <a:rPr lang="en-IN" sz="2000" b="1" spc="-25" dirty="0">
                <a:latin typeface="Times New Roman" panose="02020603050405020304" pitchFamily="18" charset="0"/>
                <a:cs typeface="Times New Roman" panose="02020603050405020304" pitchFamily="18" charset="0"/>
              </a:rPr>
              <a:t>DEPARTMENT </a:t>
            </a:r>
            <a:r>
              <a:rPr lang="en-IN" sz="2000" b="1" spc="-5" dirty="0">
                <a:latin typeface="Times New Roman" panose="02020603050405020304" pitchFamily="18" charset="0"/>
                <a:cs typeface="Times New Roman" panose="02020603050405020304" pitchFamily="18" charset="0"/>
              </a:rPr>
              <a:t>OF COMPUTER SCIENCE</a:t>
            </a:r>
            <a:r>
              <a:rPr lang="en-IN" sz="2000" b="1" spc="-125" dirty="0">
                <a:latin typeface="Times New Roman" panose="02020603050405020304" pitchFamily="18" charset="0"/>
                <a:cs typeface="Times New Roman" panose="02020603050405020304" pitchFamily="18" charset="0"/>
              </a:rPr>
              <a:t> </a:t>
            </a:r>
            <a:r>
              <a:rPr lang="en-IN" sz="2000" b="1" dirty="0">
                <a:latin typeface="Times New Roman" panose="02020603050405020304" pitchFamily="18" charset="0"/>
                <a:cs typeface="Times New Roman" panose="02020603050405020304" pitchFamily="18" charset="0"/>
              </a:rPr>
              <a:t>&amp;  </a:t>
            </a:r>
            <a:r>
              <a:rPr lang="en-IN" sz="2000" b="1" spc="-5" dirty="0">
                <a:latin typeface="Times New Roman" panose="02020603050405020304" pitchFamily="18" charset="0"/>
                <a:cs typeface="Times New Roman" panose="02020603050405020304" pitchFamily="18" charset="0"/>
              </a:rPr>
              <a:t>ENGINEERING </a:t>
            </a:r>
          </a:p>
          <a:p>
            <a:pPr marL="12065" marR="5080" algn="ctr">
              <a:lnSpc>
                <a:spcPct val="102000"/>
              </a:lnSpc>
              <a:spcBef>
                <a:spcPts val="70"/>
              </a:spcBef>
            </a:pPr>
            <a:r>
              <a:rPr lang="en-IN" sz="2000" b="1" spc="-5" dirty="0">
                <a:latin typeface="Times New Roman" panose="02020603050405020304" pitchFamily="18" charset="0"/>
                <a:cs typeface="Times New Roman" panose="02020603050405020304" pitchFamily="18" charset="0"/>
              </a:rPr>
              <a:t>SCHOOL OF COMPUTING  </a:t>
            </a:r>
          </a:p>
          <a:p>
            <a:pPr marL="12065" marR="5080" algn="ctr">
              <a:lnSpc>
                <a:spcPct val="102000"/>
              </a:lnSpc>
              <a:spcBef>
                <a:spcPts val="70"/>
              </a:spcBef>
            </a:pPr>
            <a:r>
              <a:rPr lang="en-IN" sz="2000" b="1" dirty="0">
                <a:latin typeface="Times New Roman" panose="02020603050405020304" pitchFamily="18" charset="0"/>
                <a:cs typeface="Times New Roman" panose="02020603050405020304" pitchFamily="18" charset="0"/>
              </a:rPr>
              <a:t>10214CS602 </a:t>
            </a:r>
            <a:r>
              <a:rPr lang="en-IN" sz="2000" b="1" spc="-5" dirty="0">
                <a:latin typeface="Times New Roman" panose="02020603050405020304" pitchFamily="18" charset="0"/>
                <a:cs typeface="Times New Roman" panose="02020603050405020304" pitchFamily="18" charset="0"/>
              </a:rPr>
              <a:t>MINOR PROJECT -II</a:t>
            </a:r>
          </a:p>
          <a:p>
            <a:pPr marL="12065" marR="5080" algn="ctr">
              <a:lnSpc>
                <a:spcPct val="102000"/>
              </a:lnSpc>
              <a:spcBef>
                <a:spcPts val="70"/>
              </a:spcBef>
            </a:pPr>
            <a:r>
              <a:rPr lang="en-IN" sz="2000" b="1" spc="-5" dirty="0">
                <a:latin typeface="Times New Roman" panose="02020603050405020304" pitchFamily="18" charset="0"/>
                <a:cs typeface="Times New Roman" panose="02020603050405020304" pitchFamily="18" charset="0"/>
              </a:rPr>
              <a:t>WINTER SEMESTER(2023-2024)  </a:t>
            </a:r>
          </a:p>
          <a:p>
            <a:pPr marL="12065" marR="5080" algn="ctr">
              <a:lnSpc>
                <a:spcPct val="102000"/>
              </a:lnSpc>
              <a:spcBef>
                <a:spcPts val="70"/>
              </a:spcBef>
            </a:pPr>
            <a:r>
              <a:rPr lang="en-IN" sz="2400" b="1" spc="-5" dirty="0">
                <a:latin typeface="Times New Roman" panose="02020603050405020304" pitchFamily="18" charset="0"/>
                <a:cs typeface="Times New Roman" panose="02020603050405020304" pitchFamily="18" charset="0"/>
              </a:rPr>
              <a:t>REVIEW-II</a:t>
            </a:r>
            <a:endParaRPr lang="en-IN" sz="2400" b="1" dirty="0">
              <a:latin typeface="Times New Roman" panose="02020603050405020304" pitchFamily="18" charset="0"/>
              <a:cs typeface="Times New Roman" panose="02020603050405020304" pitchFamily="18" charset="0"/>
            </a:endParaRPr>
          </a:p>
          <a:p>
            <a:pPr marL="758190"/>
            <a:r>
              <a:rPr lang="en-IN" sz="2000" b="1" dirty="0">
                <a:latin typeface="Times New Roman" panose="02020603050405020304" pitchFamily="18" charset="0"/>
                <a:cs typeface="Times New Roman" panose="02020603050405020304" pitchFamily="18" charset="0"/>
              </a:rPr>
              <a:t>                                                                                                                                      </a:t>
            </a:r>
          </a:p>
          <a:p>
            <a:pPr marL="758190"/>
            <a:endParaRPr lang="en-IN" sz="2000" b="1" dirty="0">
              <a:latin typeface="Times New Roman" panose="02020603050405020304" pitchFamily="18" charset="0"/>
              <a:cs typeface="Times New Roman" panose="02020603050405020304" pitchFamily="18" charset="0"/>
            </a:endParaRPr>
          </a:p>
          <a:p>
            <a:pPr marL="758190"/>
            <a:r>
              <a:rPr lang="en-IN" sz="2000" b="1" dirty="0">
                <a:latin typeface="Times New Roman" panose="02020603050405020304" pitchFamily="18" charset="0"/>
                <a:cs typeface="Times New Roman" panose="02020603050405020304" pitchFamily="18" charset="0"/>
              </a:rPr>
              <a:t>                                                                                                                                                         </a:t>
            </a:r>
          </a:p>
          <a:p>
            <a:pPr marL="758190"/>
            <a:r>
              <a:rPr lang="en-IN" sz="2000" b="1" dirty="0">
                <a:latin typeface="Times New Roman"/>
                <a:cs typeface="Times New Roman"/>
              </a:rPr>
              <a:t>                                               “</a:t>
            </a:r>
            <a:r>
              <a:rPr lang="en-IN" sz="2000" b="1" dirty="0">
                <a:latin typeface="Times New Roman" pitchFamily="18" charset="0"/>
                <a:cs typeface="Times New Roman" pitchFamily="18" charset="0"/>
              </a:rPr>
              <a:t>AI AUDITOR: CRAFTING YOUR PERFECT PLAYLIST WITH MACHINE LEARNING</a:t>
            </a:r>
            <a:r>
              <a:rPr lang="en-IN" sz="2000" b="1" dirty="0">
                <a:latin typeface="Times New Roman"/>
                <a:cs typeface="Times New Roman"/>
              </a:rPr>
              <a:t>”</a:t>
            </a:r>
            <a:endParaRPr lang="en-IN" sz="2000" dirty="0">
              <a:latin typeface="Times New Roman"/>
              <a:cs typeface="Times New Roman"/>
            </a:endParaRPr>
          </a:p>
          <a:p>
            <a:pPr marL="758190"/>
            <a:endParaRPr lang="en-IN" sz="2000" b="1" dirty="0">
              <a:latin typeface="Times New Roman"/>
              <a:cs typeface="Times New Roman"/>
            </a:endParaRPr>
          </a:p>
        </p:txBody>
      </p:sp>
      <p:sp>
        <p:nvSpPr>
          <p:cNvPr id="29" name="Slide Number Placeholder 3"/>
          <p:cNvSpPr txBox="1"/>
          <p:nvPr/>
        </p:nvSpPr>
        <p:spPr>
          <a:xfrm>
            <a:off x="15740698" y="275977"/>
            <a:ext cx="2133600" cy="365125"/>
          </a:xfrm>
          <a:prstGeom prst="rect">
            <a:avLst/>
          </a:prstGeom>
          <a:noFill/>
          <a:ln>
            <a:noFill/>
          </a:ln>
        </p:spPr>
        <p:txBody>
          <a:bodyPr spcFirstLastPara="1" wrap="square" lIns="91425" tIns="45700" rIns="91425" bIns="45700" anchor="ctr"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panose="020B0604020202020204"/>
              <a:buNone/>
              <a:defRPr/>
            </a:pPr>
            <a:endParaRPr kumimoji="0" lang="en-US" sz="2000" b="0" i="0" u="none" strike="noStrike" kern="0" cap="none" spc="0" normalizeH="0" baseline="0" noProof="0" dirty="0">
              <a:ln>
                <a:noFill/>
              </a:ln>
              <a:solidFill>
                <a:schemeClr val="tx1"/>
              </a:solidFill>
              <a:effectLst/>
              <a:uLnTx/>
              <a:uFillTx/>
              <a:latin typeface="Times New Roman" panose="02020603050405020304" pitchFamily="18" charset="0"/>
              <a:ea typeface="Calibri" panose="020F0502020204030204"/>
              <a:cs typeface="Times New Roman" panose="02020603050405020304" pitchFamily="18" charset="0"/>
              <a:sym typeface="Calibri" panose="020F0502020204030204"/>
            </a:endParaRPr>
          </a:p>
        </p:txBody>
      </p:sp>
      <p:sp>
        <p:nvSpPr>
          <p:cNvPr id="31" name="Rectangle 30"/>
          <p:cNvSpPr/>
          <p:nvPr/>
        </p:nvSpPr>
        <p:spPr>
          <a:xfrm>
            <a:off x="351841" y="7474948"/>
            <a:ext cx="9144000" cy="1323439"/>
          </a:xfrm>
          <a:prstGeom prst="rect">
            <a:avLst/>
          </a:prstGeom>
        </p:spPr>
        <p:txBody>
          <a:bodyPr>
            <a:spAutoFit/>
          </a:bodyPr>
          <a:lstStyle/>
          <a:p>
            <a:r>
              <a:rPr lang="en-IN" sz="2000" dirty="0">
                <a:latin typeface="Times New Roman" panose="02020603050405020304" pitchFamily="18" charset="0"/>
                <a:cs typeface="Times New Roman" panose="02020603050405020304" pitchFamily="18" charset="0"/>
              </a:rPr>
              <a:t>1.MANDHALA MANOJ BABU (VTU19600)(21UECM0149)</a:t>
            </a:r>
          </a:p>
          <a:p>
            <a:r>
              <a:rPr lang="en-IN" sz="2000" dirty="0">
                <a:latin typeface="Times New Roman" panose="02020603050405020304" pitchFamily="18" charset="0"/>
                <a:cs typeface="Times New Roman" panose="02020603050405020304" pitchFamily="18" charset="0"/>
              </a:rPr>
              <a:t>2.CHAKALI VIJAYMANI (VTU19315)(21UECM0041)</a:t>
            </a:r>
          </a:p>
          <a:p>
            <a:r>
              <a:rPr lang="en-IN" sz="2000" dirty="0">
                <a:latin typeface="Times New Roman" panose="02020603050405020304" pitchFamily="18" charset="0"/>
                <a:cs typeface="Times New Roman" panose="02020603050405020304" pitchFamily="18" charset="0"/>
              </a:rPr>
              <a:t>3.RAPURU GAUTAM (VTU19434)(21UECM0198</a:t>
            </a:r>
            <a:r>
              <a:rPr lang="en-IN" sz="2000" dirty="0"/>
              <a:t>)</a:t>
            </a:r>
          </a:p>
          <a:p>
            <a:endParaRPr lang="en-IN" sz="2000" dirty="0"/>
          </a:p>
        </p:txBody>
      </p:sp>
      <p:sp>
        <p:nvSpPr>
          <p:cNvPr id="32" name="TextBox 31"/>
          <p:cNvSpPr txBox="1"/>
          <p:nvPr/>
        </p:nvSpPr>
        <p:spPr>
          <a:xfrm>
            <a:off x="351841" y="7003473"/>
            <a:ext cx="4344850" cy="400110"/>
          </a:xfrm>
          <a:prstGeom prst="rect">
            <a:avLst/>
          </a:prstGeom>
          <a:noFill/>
        </p:spPr>
        <p:txBody>
          <a:bodyPr wrap="square" rtlCol="0">
            <a:spAutoFit/>
          </a:bodyPr>
          <a:lstStyle/>
          <a:p>
            <a:r>
              <a:rPr lang="en-IN" sz="2000" b="1" dirty="0">
                <a:latin typeface="Times New Roman" panose="02020603050405020304" pitchFamily="18" charset="0"/>
                <a:cs typeface="Times New Roman" panose="02020603050405020304" pitchFamily="18" charset="0"/>
              </a:rPr>
              <a:t>PRESENTED BY</a:t>
            </a:r>
          </a:p>
        </p:txBody>
      </p:sp>
      <p:sp>
        <p:nvSpPr>
          <p:cNvPr id="33" name="TextBox 32"/>
          <p:cNvSpPr txBox="1"/>
          <p:nvPr/>
        </p:nvSpPr>
        <p:spPr>
          <a:xfrm>
            <a:off x="12258371" y="6583970"/>
            <a:ext cx="3168503" cy="400110"/>
          </a:xfrm>
          <a:prstGeom prst="rect">
            <a:avLst/>
          </a:prstGeom>
          <a:noFill/>
        </p:spPr>
        <p:txBody>
          <a:bodyPr wrap="square" rtlCol="0">
            <a:spAutoFit/>
          </a:bodyPr>
          <a:lstStyle/>
          <a:p>
            <a:r>
              <a:rPr lang="en-IN" sz="2000" b="1" dirty="0">
                <a:latin typeface="Times New Roman" panose="02020603050405020304" pitchFamily="18" charset="0"/>
                <a:cs typeface="Times New Roman" panose="02020603050405020304" pitchFamily="18" charset="0"/>
              </a:rPr>
              <a:t>SUPERVISED BY</a:t>
            </a:r>
          </a:p>
        </p:txBody>
      </p:sp>
      <p:sp>
        <p:nvSpPr>
          <p:cNvPr id="34" name="TextBox 33"/>
          <p:cNvSpPr txBox="1"/>
          <p:nvPr/>
        </p:nvSpPr>
        <p:spPr>
          <a:xfrm>
            <a:off x="11884301" y="7199210"/>
            <a:ext cx="5884154" cy="707886"/>
          </a:xfrm>
          <a:prstGeom prst="rect">
            <a:avLst/>
          </a:prstGeom>
          <a:noFill/>
        </p:spPr>
        <p:txBody>
          <a:bodyPr wrap="square" rtlCol="0">
            <a:spAutoFit/>
          </a:bodyPr>
          <a:lstStyle/>
          <a:p>
            <a:r>
              <a:rPr lang="en-IN" sz="2000" dirty="0" err="1"/>
              <a:t>Mrs.S.Thylasri</a:t>
            </a:r>
            <a:r>
              <a:rPr lang="en-IN" sz="2000" dirty="0"/>
              <a:t> Assistant professor</a:t>
            </a:r>
          </a:p>
          <a:p>
            <a:endParaRPr lang="en-IN" sz="2000" dirty="0"/>
          </a:p>
        </p:txBody>
      </p:sp>
      <p:sp>
        <p:nvSpPr>
          <p:cNvPr id="3" name="Slide Number Placeholder 2"/>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1</a:t>
            </a:fld>
            <a:endParaRPr lang="en-US" dirty="0"/>
          </a:p>
        </p:txBody>
      </p:sp>
      <p:sp>
        <p:nvSpPr>
          <p:cNvPr id="4" name="Footer Placeholder 3"/>
          <p:cNvSpPr>
            <a:spLocks noGrp="1"/>
          </p:cNvSpPr>
          <p:nvPr>
            <p:ph type="ftr" sz="quarter" idx="11"/>
          </p:nvPr>
        </p:nvSpPr>
        <p:spPr/>
        <p:txBody>
          <a:bodyPr/>
          <a:lstStyle/>
          <a:p>
            <a:r>
              <a:rPr lang="en-IN" dirty="0"/>
              <a:t>DEPARTMENT OF COMPUTER SCIENCE &amp; ENGINEERING   / </a:t>
            </a:r>
            <a:r>
              <a:rPr lang="en-IN" sz="1400" b="1" dirty="0">
                <a:latin typeface="Times New Roman" pitchFamily="18" charset="0"/>
                <a:cs typeface="Times New Roman" pitchFamily="18" charset="0"/>
              </a:rPr>
              <a:t>AI AUDITOR: CRAFTING YOUR PERFECT PLAYLIST WITH MACHINE LEARNING</a:t>
            </a:r>
            <a:endParaRPr lang="en-IN" dirty="0"/>
          </a:p>
        </p:txBody>
      </p:sp>
      <p:sp>
        <p:nvSpPr>
          <p:cNvPr id="5" name="Date Placeholder 4"/>
          <p:cNvSpPr>
            <a:spLocks noGrp="1"/>
          </p:cNvSpPr>
          <p:nvPr>
            <p:ph type="dt" sz="half" idx="10"/>
          </p:nvPr>
        </p:nvSpPr>
        <p:spPr/>
        <p:txBody>
          <a:bodyPr/>
          <a:lstStyle/>
          <a:p>
            <a:fld id="{E4D1627A-24AB-481F-9D74-76C2593C9111}" type="datetime4">
              <a:rPr lang="en-US" smtClean="0"/>
              <a:t>April 18, 2024</a:t>
            </a:fld>
            <a:endParaRPr lang="en-US"/>
          </a:p>
        </p:txBody>
      </p:sp>
      <p:pic>
        <p:nvPicPr>
          <p:cNvPr id="13" name="Picture 2" descr="C:\Users\Sharad\Desktop\Logo-Final-A veltech.png"/>
          <p:cNvPicPr>
            <a:picLocks noChangeAspect="1" noChangeArrowheads="1"/>
          </p:cNvPicPr>
          <p:nvPr/>
        </p:nvPicPr>
        <p:blipFill>
          <a:blip r:embed="rId4"/>
          <a:srcRect/>
          <a:stretch>
            <a:fillRect/>
          </a:stretch>
        </p:blipFill>
        <p:spPr bwMode="auto">
          <a:xfrm>
            <a:off x="15597269" y="293828"/>
            <a:ext cx="1160907" cy="1223246"/>
          </a:xfrm>
          <a:prstGeom prst="rect">
            <a:avLst/>
          </a:prstGeom>
          <a:noFill/>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B1D917-16EA-4D69-8845-9832B0C2F6AA}" type="datetime4">
              <a:rPr lang="en-US" smtClean="0"/>
              <a:t>April 18, 2024</a:t>
            </a:fld>
            <a:endParaRPr lang="en-US"/>
          </a:p>
        </p:txBody>
      </p:sp>
      <p:sp>
        <p:nvSpPr>
          <p:cNvPr id="3" name="Footer Placeholder 2"/>
          <p:cNvSpPr>
            <a:spLocks noGrp="1"/>
          </p:cNvSpPr>
          <p:nvPr>
            <p:ph type="ftr" sz="quarter" idx="11"/>
          </p:nvPr>
        </p:nvSpPr>
        <p:spPr/>
        <p:txBody>
          <a:bodyPr/>
          <a:lstStyle/>
          <a:p>
            <a:r>
              <a:rPr lang="en-IN" dirty="0"/>
              <a:t>DEPARTMENT OF COMPUTER SCIENCE &amp; ENGINEERING   / </a:t>
            </a:r>
            <a:r>
              <a:rPr lang="en-US" dirty="0"/>
              <a:t>AI AUDITOR: CRAFTING YOUR PERFECT PLAYLIST WITH MACHINE LEARNING</a:t>
            </a:r>
            <a:endParaRPr lang="en-IN"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10</a:t>
            </a:fld>
            <a:endParaRPr lang="en-US"/>
          </a:p>
        </p:txBody>
      </p:sp>
      <p:sp>
        <p:nvSpPr>
          <p:cNvPr id="5" name="Rectangle 4"/>
          <p:cNvSpPr/>
          <p:nvPr/>
        </p:nvSpPr>
        <p:spPr>
          <a:xfrm>
            <a:off x="1346551" y="678564"/>
            <a:ext cx="16631681" cy="584775"/>
          </a:xfrm>
          <a:prstGeom prst="rect">
            <a:avLst/>
          </a:prstGeom>
        </p:spPr>
        <p:txBody>
          <a:bodyPr wrap="square" lIns="91440" tIns="45720" rIns="91440" bIns="45720" anchor="t">
            <a:spAutoFit/>
          </a:bodyPr>
          <a:lstStyle/>
          <a:p>
            <a:r>
              <a:rPr lang="en-US" sz="3200" dirty="0">
                <a:latin typeface="Times New Roman"/>
                <a:cs typeface="Times New Roman"/>
              </a:rPr>
              <a:t>Step 2:  Processing of  data.</a:t>
            </a:r>
          </a:p>
        </p:txBody>
      </p:sp>
      <p:sp>
        <p:nvSpPr>
          <p:cNvPr id="8" name="Rectangle 7"/>
          <p:cNvSpPr/>
          <p:nvPr/>
        </p:nvSpPr>
        <p:spPr>
          <a:xfrm>
            <a:off x="1549688" y="7909853"/>
            <a:ext cx="184731" cy="369332"/>
          </a:xfrm>
          <a:prstGeom prst="rect">
            <a:avLst/>
          </a:prstGeom>
        </p:spPr>
        <p:txBody>
          <a:bodyPr wrap="none" lIns="91440" tIns="45720" rIns="91440" bIns="45720" anchor="t">
            <a:spAutoFit/>
          </a:bodyPr>
          <a:lstStyle/>
          <a:p>
            <a:endParaRPr lang="en-IN" b="1" dirty="0">
              <a:latin typeface="Times New Roman" panose="02020603050405020304" pitchFamily="18" charset="0"/>
              <a:cs typeface="Times New Roman" panose="02020603050405020304" pitchFamily="18" charset="0"/>
            </a:endParaRPr>
          </a:p>
        </p:txBody>
      </p:sp>
      <p:pic>
        <p:nvPicPr>
          <p:cNvPr id="9" name="Picture 8" descr="A screenshot of a computer&#10;&#10;Description automatically generated">
            <a:extLst>
              <a:ext uri="{FF2B5EF4-FFF2-40B4-BE49-F238E27FC236}">
                <a16:creationId xmlns:a16="http://schemas.microsoft.com/office/drawing/2014/main" id="{5D60A80C-4CC9-724F-5181-F7718F59CE78}"/>
              </a:ext>
            </a:extLst>
          </p:cNvPr>
          <p:cNvPicPr>
            <a:picLocks noChangeAspect="1"/>
          </p:cNvPicPr>
          <p:nvPr/>
        </p:nvPicPr>
        <p:blipFill>
          <a:blip r:embed="rId2"/>
          <a:stretch>
            <a:fillRect/>
          </a:stretch>
        </p:blipFill>
        <p:spPr>
          <a:xfrm>
            <a:off x="809050" y="2303063"/>
            <a:ext cx="8329702" cy="6652942"/>
          </a:xfrm>
          <a:prstGeom prst="rect">
            <a:avLst/>
          </a:prstGeom>
        </p:spPr>
      </p:pic>
      <p:pic>
        <p:nvPicPr>
          <p:cNvPr id="10" name="Picture 9" descr="Logo, company name&#10;&#10;Description automatically generated">
            <a:extLst>
              <a:ext uri="{FF2B5EF4-FFF2-40B4-BE49-F238E27FC236}">
                <a16:creationId xmlns:a16="http://schemas.microsoft.com/office/drawing/2014/main" id="{7E962D63-B588-7683-39D0-113ADB289294}"/>
              </a:ext>
            </a:extLst>
          </p:cNvPr>
          <p:cNvPicPr>
            <a:picLocks noChangeAspect="1"/>
          </p:cNvPicPr>
          <p:nvPr/>
        </p:nvPicPr>
        <p:blipFill>
          <a:blip r:embed="rId3"/>
          <a:stretch>
            <a:fillRect/>
          </a:stretch>
        </p:blipFill>
        <p:spPr>
          <a:xfrm>
            <a:off x="9662391" y="2708260"/>
            <a:ext cx="8338959" cy="6614581"/>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B1D917-16EA-4D69-8845-9832B0C2F6AA}" type="datetime4">
              <a:rPr lang="en-US" smtClean="0"/>
              <a:t>April 18, 2024</a:t>
            </a:fld>
            <a:endParaRPr lang="en-US"/>
          </a:p>
        </p:txBody>
      </p:sp>
      <p:sp>
        <p:nvSpPr>
          <p:cNvPr id="3" name="Footer Placeholder 2"/>
          <p:cNvSpPr>
            <a:spLocks noGrp="1"/>
          </p:cNvSpPr>
          <p:nvPr>
            <p:ph type="ftr" sz="quarter" idx="11"/>
          </p:nvPr>
        </p:nvSpPr>
        <p:spPr/>
        <p:txBody>
          <a:bodyPr/>
          <a:lstStyle/>
          <a:p>
            <a:r>
              <a:rPr lang="en-IN" dirty="0"/>
              <a:t>DEPARTMENT OF COMPUTER SCIENCE &amp; ENGINEERING   / </a:t>
            </a:r>
            <a:r>
              <a:rPr lang="en-US" dirty="0"/>
              <a:t>AI AUDITOR: CRAFTING YOUR PERFECT PLAYLIST WITH MACHINE LEARNING</a:t>
            </a:r>
            <a:endParaRPr lang="en-IN"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11</a:t>
            </a:fld>
            <a:endParaRPr lang="en-US"/>
          </a:p>
        </p:txBody>
      </p:sp>
      <p:sp>
        <p:nvSpPr>
          <p:cNvPr id="5" name="Rectangle 4"/>
          <p:cNvSpPr/>
          <p:nvPr/>
        </p:nvSpPr>
        <p:spPr>
          <a:xfrm>
            <a:off x="1178852" y="573871"/>
            <a:ext cx="14781583" cy="1015663"/>
          </a:xfrm>
          <a:prstGeom prst="rect">
            <a:avLst/>
          </a:prstGeom>
        </p:spPr>
        <p:txBody>
          <a:bodyPr wrap="square">
            <a:spAutoFit/>
          </a:bodyPr>
          <a:lstStyle/>
          <a:p>
            <a:r>
              <a:rPr lang="en-US" sz="2800" b="1" dirty="0">
                <a:latin typeface="Times New Roman" panose="02020603050405020304" pitchFamily="18" charset="0"/>
                <a:cs typeface="Times New Roman" panose="02020603050405020304" pitchFamily="18" charset="0"/>
              </a:rPr>
              <a:t>                                                   </a:t>
            </a:r>
            <a:r>
              <a:rPr lang="en-US" sz="3200" b="1" dirty="0">
                <a:latin typeface="Times New Roman" panose="02020603050405020304" pitchFamily="18" charset="0"/>
                <a:cs typeface="Times New Roman" panose="02020603050405020304" pitchFamily="18" charset="0"/>
              </a:rPr>
              <a:t>Step 3: Using algorithm’s name algorithm</a:t>
            </a:r>
            <a:endParaRPr lang="en-US" sz="2800" b="1" dirty="0">
              <a:latin typeface="Times New Roman" panose="02020603050405020304" pitchFamily="18" charset="0"/>
              <a:cs typeface="Times New Roman" panose="02020603050405020304" pitchFamily="18" charset="0"/>
            </a:endParaRPr>
          </a:p>
          <a:p>
            <a:endParaRPr lang="en-IN" sz="2800" b="1" dirty="0">
              <a:latin typeface="Times New Roman" panose="02020603050405020304" pitchFamily="18" charset="0"/>
              <a:cs typeface="Times New Roman" panose="02020603050405020304" pitchFamily="18" charset="0"/>
            </a:endParaRPr>
          </a:p>
        </p:txBody>
      </p:sp>
      <p:sp>
        <p:nvSpPr>
          <p:cNvPr id="9" name="Rectangle 8"/>
          <p:cNvSpPr/>
          <p:nvPr/>
        </p:nvSpPr>
        <p:spPr>
          <a:xfrm>
            <a:off x="1300307" y="8263143"/>
            <a:ext cx="184731" cy="369332"/>
          </a:xfrm>
          <a:prstGeom prst="rect">
            <a:avLst/>
          </a:prstGeom>
        </p:spPr>
        <p:txBody>
          <a:bodyPr wrap="none" lIns="91440" tIns="45720" rIns="91440" bIns="45720" anchor="t">
            <a:spAutoFit/>
          </a:bodyPr>
          <a:lstStyle/>
          <a:p>
            <a:endParaRPr lang="en-IN" b="1"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494EB75C-4D15-AE13-2B6B-EBE69B3D5BF5}"/>
              </a:ext>
            </a:extLst>
          </p:cNvPr>
          <p:cNvSpPr txBox="1"/>
          <p:nvPr/>
        </p:nvSpPr>
        <p:spPr>
          <a:xfrm>
            <a:off x="1173192" y="1593730"/>
            <a:ext cx="15769086" cy="600164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dirty="0">
                <a:latin typeface="Times New Roman"/>
                <a:cs typeface="Segoe UI"/>
              </a:rPr>
              <a:t>K-Nearest Neighbour Algorithm (KNN)​</a:t>
            </a:r>
          </a:p>
          <a:p>
            <a:r>
              <a:rPr lang="en-US" sz="3200" dirty="0">
                <a:latin typeface="Times New Roman"/>
                <a:cs typeface="Segoe UI"/>
              </a:rPr>
              <a:t>One of them, K-Nearest Neighbour (KNN), is a technique that has been reportedly successful in categorizing music into different genres. Let us find out how.​</a:t>
            </a:r>
          </a:p>
          <a:p>
            <a:r>
              <a:rPr lang="en-US" sz="3200" dirty="0">
                <a:latin typeface="Times New Roman"/>
                <a:cs typeface="Segoe UI"/>
              </a:rPr>
              <a:t>A supervised machine learning algorithm, the K-Nearest Neighbour technique is used to find solutions for classification and regression problems. Relying on labeled input data to process unlabeled data in the future, this ML technique is used in music genre classification. ​</a:t>
            </a:r>
          </a:p>
          <a:p>
            <a:pPr algn="just"/>
            <a:r>
              <a:rPr lang="en-US" sz="3200" b="1" dirty="0">
                <a:latin typeface="Times New Roman"/>
                <a:cs typeface="Segoe UI"/>
              </a:rPr>
              <a:t>Step 1: </a:t>
            </a:r>
            <a:r>
              <a:rPr lang="en-US" sz="3200" dirty="0">
                <a:latin typeface="Times New Roman"/>
                <a:cs typeface="Segoe UI"/>
              </a:rPr>
              <a:t>Select the value of K neighbors(say k=5)​</a:t>
            </a:r>
          </a:p>
          <a:p>
            <a:r>
              <a:rPr lang="en-US" sz="3200" b="1" dirty="0">
                <a:latin typeface="Times New Roman"/>
                <a:cs typeface="Segoe UI"/>
              </a:rPr>
              <a:t>Step 3 </a:t>
            </a:r>
            <a:r>
              <a:rPr lang="en-US" sz="3200" dirty="0">
                <a:latin typeface="Times New Roman"/>
                <a:cs typeface="Segoe UI"/>
              </a:rPr>
              <a:t>: Find the K(5) nearest data point for our new data point             based on  Euclidean   distance(which we discuss later)​</a:t>
            </a:r>
          </a:p>
          <a:p>
            <a:pPr algn="just"/>
            <a:r>
              <a:rPr lang="en-US" sz="3200" b="1" dirty="0">
                <a:latin typeface="Times New Roman"/>
                <a:cs typeface="Segoe UI"/>
              </a:rPr>
              <a:t>Step 3: </a:t>
            </a:r>
            <a:r>
              <a:rPr lang="en-US" sz="3200" dirty="0">
                <a:latin typeface="Times New Roman"/>
                <a:cs typeface="Segoe UI"/>
              </a:rPr>
              <a:t>Among these K data points count the data points in each category​</a:t>
            </a:r>
          </a:p>
          <a:p>
            <a:pPr algn="just"/>
            <a:r>
              <a:rPr lang="en-US" sz="3200" b="1" dirty="0">
                <a:latin typeface="Times New Roman"/>
                <a:cs typeface="Segoe UI"/>
              </a:rPr>
              <a:t>Step 4</a:t>
            </a:r>
            <a:r>
              <a:rPr lang="en-US" sz="3200" dirty="0">
                <a:latin typeface="Times New Roman"/>
                <a:cs typeface="Segoe UI"/>
              </a:rPr>
              <a:t>: Assign the new data point to the category that has the most neighbors of the new datapoint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B1D917-16EA-4D69-8845-9832B0C2F6AA}" type="datetime4">
              <a:rPr lang="en-US" smtClean="0"/>
              <a:t>April 18, 2024</a:t>
            </a:fld>
            <a:endParaRPr lang="en-US"/>
          </a:p>
        </p:txBody>
      </p:sp>
      <p:sp>
        <p:nvSpPr>
          <p:cNvPr id="3" name="Footer Placeholder 2"/>
          <p:cNvSpPr>
            <a:spLocks noGrp="1"/>
          </p:cNvSpPr>
          <p:nvPr>
            <p:ph type="ftr" sz="quarter" idx="11"/>
          </p:nvPr>
        </p:nvSpPr>
        <p:spPr/>
        <p:txBody>
          <a:bodyPr/>
          <a:lstStyle/>
          <a:p>
            <a:r>
              <a:rPr lang="en-IN" dirty="0"/>
              <a:t>DEPARTMENT OF COMPUTER SCIENCE &amp; ENGINEERING   / </a:t>
            </a:r>
            <a:r>
              <a:rPr lang="en-US" dirty="0"/>
              <a:t>AI AUDITOR: CRAFTING YOUR PERFECT PLAYLIST WITH MACHINE LEARNING</a:t>
            </a:r>
            <a:endParaRPr lang="en-IN"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12</a:t>
            </a:fld>
            <a:endParaRPr lang="en-US"/>
          </a:p>
        </p:txBody>
      </p:sp>
      <p:sp>
        <p:nvSpPr>
          <p:cNvPr id="6" name="Rectangle 5"/>
          <p:cNvSpPr/>
          <p:nvPr/>
        </p:nvSpPr>
        <p:spPr>
          <a:xfrm>
            <a:off x="3429532" y="947943"/>
            <a:ext cx="10037086" cy="584775"/>
          </a:xfrm>
          <a:prstGeom prst="rect">
            <a:avLst/>
          </a:prstGeom>
        </p:spPr>
        <p:txBody>
          <a:bodyPr wrap="square" lIns="91440" tIns="45720" rIns="91440" bIns="45720" anchor="t">
            <a:spAutoFit/>
          </a:bodyPr>
          <a:lstStyle/>
          <a:p>
            <a:r>
              <a:rPr lang="en-US" sz="3200" b="1" dirty="0">
                <a:latin typeface="Times New Roman"/>
                <a:cs typeface="Times New Roman"/>
              </a:rPr>
              <a:t>Step 4: Identify the nearest neighbors</a:t>
            </a:r>
            <a:endParaRPr lang="en-US" sz="3200" b="1">
              <a:ea typeface="Calibri"/>
              <a:cs typeface="Calibri"/>
            </a:endParaRPr>
          </a:p>
        </p:txBody>
      </p:sp>
      <p:sp>
        <p:nvSpPr>
          <p:cNvPr id="8" name="Rectangle 7"/>
          <p:cNvSpPr/>
          <p:nvPr/>
        </p:nvSpPr>
        <p:spPr>
          <a:xfrm>
            <a:off x="1321088" y="8720343"/>
            <a:ext cx="184731" cy="369332"/>
          </a:xfrm>
          <a:prstGeom prst="rect">
            <a:avLst/>
          </a:prstGeom>
        </p:spPr>
        <p:txBody>
          <a:bodyPr wrap="none" lIns="91440" tIns="45720" rIns="91440" bIns="45720" anchor="t">
            <a:spAutoFit/>
          </a:bodyPr>
          <a:lstStyle/>
          <a:p>
            <a:endParaRPr lang="en-IN" b="1" dirty="0">
              <a:latin typeface="Times New Roman" panose="02020603050405020304" pitchFamily="18" charset="0"/>
              <a:cs typeface="Times New Roman" panose="02020603050405020304" pitchFamily="18" charset="0"/>
            </a:endParaRPr>
          </a:p>
        </p:txBody>
      </p:sp>
      <p:pic>
        <p:nvPicPr>
          <p:cNvPr id="9" name="Picture 8" descr="Graphical user interface, text, application, email&#10;&#10;Description automatically generated">
            <a:extLst>
              <a:ext uri="{FF2B5EF4-FFF2-40B4-BE49-F238E27FC236}">
                <a16:creationId xmlns:a16="http://schemas.microsoft.com/office/drawing/2014/main" id="{2C959F7D-163A-B981-8998-8EC837A7A010}"/>
              </a:ext>
            </a:extLst>
          </p:cNvPr>
          <p:cNvPicPr>
            <a:picLocks noChangeAspect="1"/>
          </p:cNvPicPr>
          <p:nvPr/>
        </p:nvPicPr>
        <p:blipFill>
          <a:blip r:embed="rId2"/>
          <a:stretch>
            <a:fillRect/>
          </a:stretch>
        </p:blipFill>
        <p:spPr>
          <a:xfrm>
            <a:off x="672502" y="2136296"/>
            <a:ext cx="16942998" cy="5992842"/>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B1D917-16EA-4D69-8845-9832B0C2F6AA}" type="datetime4">
              <a:rPr lang="en-US" smtClean="0"/>
              <a:t>April 18, 2024</a:t>
            </a:fld>
            <a:endParaRPr lang="en-US"/>
          </a:p>
        </p:txBody>
      </p:sp>
      <p:sp>
        <p:nvSpPr>
          <p:cNvPr id="3" name="Footer Placeholder 2"/>
          <p:cNvSpPr>
            <a:spLocks noGrp="1"/>
          </p:cNvSpPr>
          <p:nvPr>
            <p:ph type="ftr" sz="quarter" idx="11"/>
          </p:nvPr>
        </p:nvSpPr>
        <p:spPr/>
        <p:txBody>
          <a:bodyPr/>
          <a:lstStyle/>
          <a:p>
            <a:r>
              <a:rPr lang="en-IN" dirty="0"/>
              <a:t>DEPARTMENT OF COMPUTER SCIENCE &amp; ENGINEERING   / </a:t>
            </a:r>
            <a:r>
              <a:rPr lang="en-US" dirty="0"/>
              <a:t>AI AUDITOR: CRAFTING YOUR PERFECT PLAYLIST WITH MACHINE LEARNING</a:t>
            </a:r>
            <a:endParaRPr lang="en-IN"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13</a:t>
            </a:fld>
            <a:endParaRPr lang="en-US"/>
          </a:p>
        </p:txBody>
      </p:sp>
      <p:sp>
        <p:nvSpPr>
          <p:cNvPr id="5" name="Rectangle 4"/>
          <p:cNvSpPr/>
          <p:nvPr/>
        </p:nvSpPr>
        <p:spPr>
          <a:xfrm>
            <a:off x="581890" y="282924"/>
            <a:ext cx="17020309" cy="646331"/>
          </a:xfrm>
          <a:prstGeom prst="rect">
            <a:avLst/>
          </a:prstGeom>
        </p:spPr>
        <p:txBody>
          <a:bodyPr wrap="square">
            <a:spAutoFit/>
          </a:bodyPr>
          <a:lstStyle/>
          <a:p>
            <a:pPr algn="ctr"/>
            <a:r>
              <a:rPr lang="en-US" sz="3600" b="1" dirty="0">
                <a:latin typeface="Times New Roman" panose="02020603050405020304" pitchFamily="18" charset="0"/>
                <a:cs typeface="Times New Roman" panose="02020603050405020304" pitchFamily="18" charset="0"/>
              </a:rPr>
              <a:t>IMPLEMENTATION</a:t>
            </a:r>
            <a:endParaRPr lang="en-IN" sz="3600" dirty="0"/>
          </a:p>
        </p:txBody>
      </p:sp>
      <p:sp>
        <p:nvSpPr>
          <p:cNvPr id="6" name="Rectangle 5"/>
          <p:cNvSpPr/>
          <p:nvPr/>
        </p:nvSpPr>
        <p:spPr>
          <a:xfrm>
            <a:off x="1039091" y="1703338"/>
            <a:ext cx="9144000" cy="2554545"/>
          </a:xfrm>
          <a:prstGeom prst="rect">
            <a:avLst/>
          </a:prstGeom>
        </p:spPr>
        <p:txBody>
          <a:bodyPr lIns="91440" tIns="45720" rIns="91440" bIns="45720" anchor="t">
            <a:spAutoFit/>
          </a:bodyPr>
          <a:lstStyle/>
          <a:p>
            <a:pPr>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Architecture Diagram</a:t>
            </a:r>
          </a:p>
          <a:p>
            <a:pPr>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Data –Flow Diagram</a:t>
            </a:r>
          </a:p>
          <a:p>
            <a:pPr>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Use Case Diagram</a:t>
            </a:r>
          </a:p>
          <a:p>
            <a:pPr>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Class Diagram</a:t>
            </a:r>
          </a:p>
          <a:p>
            <a:pPr>
              <a:buFont typeface="Wingdings" panose="05000000000000000000" pitchFamily="2" charset="2"/>
              <a:buChar char="Ø"/>
            </a:pPr>
            <a:r>
              <a:rPr lang="en-US" sz="3200" dirty="0">
                <a:latin typeface="Times New Roman"/>
                <a:cs typeface="Times New Roman"/>
              </a:rPr>
              <a:t>Activity Diagram</a:t>
            </a:r>
          </a:p>
        </p:txBody>
      </p:sp>
      <p:sp>
        <p:nvSpPr>
          <p:cNvPr id="7" name="Rectangle 6"/>
          <p:cNvSpPr/>
          <p:nvPr/>
        </p:nvSpPr>
        <p:spPr>
          <a:xfrm>
            <a:off x="1528906" y="7743598"/>
            <a:ext cx="184731" cy="369332"/>
          </a:xfrm>
          <a:prstGeom prst="rect">
            <a:avLst/>
          </a:prstGeom>
        </p:spPr>
        <p:txBody>
          <a:bodyPr wrap="none" lIns="91440" tIns="45720" rIns="91440" bIns="45720" anchor="t">
            <a:spAutoFit/>
          </a:bodyPr>
          <a:lstStyle/>
          <a:p>
            <a:endParaRPr lang="en-IN"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B1D917-16EA-4D69-8845-9832B0C2F6AA}" type="datetime4">
              <a:rPr lang="en-US" smtClean="0"/>
              <a:t>April 18, 2024</a:t>
            </a:fld>
            <a:endParaRPr lang="en-US"/>
          </a:p>
        </p:txBody>
      </p:sp>
      <p:sp>
        <p:nvSpPr>
          <p:cNvPr id="3" name="Footer Placeholder 2"/>
          <p:cNvSpPr>
            <a:spLocks noGrp="1"/>
          </p:cNvSpPr>
          <p:nvPr>
            <p:ph type="ftr" sz="quarter" idx="11"/>
          </p:nvPr>
        </p:nvSpPr>
        <p:spPr/>
        <p:txBody>
          <a:bodyPr/>
          <a:lstStyle/>
          <a:p>
            <a:r>
              <a:rPr lang="en-IN" dirty="0"/>
              <a:t>DEPARTMENT OF COMPUTER SCIENCE &amp; ENGINEERING   / </a:t>
            </a:r>
            <a:r>
              <a:rPr lang="en-US" dirty="0"/>
              <a:t>AI AUDITOR: CRAFTING YOUR PERFECT PLAYLIST WITH MACHINE LEARNING</a:t>
            </a:r>
            <a:endParaRPr lang="en-IN"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14</a:t>
            </a:fld>
            <a:endParaRPr lang="en-US"/>
          </a:p>
        </p:txBody>
      </p:sp>
      <p:sp>
        <p:nvSpPr>
          <p:cNvPr id="5" name="Rectangle 4"/>
          <p:cNvSpPr/>
          <p:nvPr/>
        </p:nvSpPr>
        <p:spPr>
          <a:xfrm>
            <a:off x="498764" y="768927"/>
            <a:ext cx="16521545" cy="646331"/>
          </a:xfrm>
          <a:prstGeom prst="rect">
            <a:avLst/>
          </a:prstGeom>
        </p:spPr>
        <p:txBody>
          <a:bodyPr wrap="square">
            <a:spAutoFit/>
          </a:bodyPr>
          <a:lstStyle/>
          <a:p>
            <a:r>
              <a:rPr lang="en-US" sz="3600" b="1" dirty="0">
                <a:latin typeface="Times New Roman" panose="02020603050405020304" pitchFamily="18" charset="0"/>
                <a:cs typeface="Times New Roman" panose="02020603050405020304" pitchFamily="18" charset="0"/>
              </a:rPr>
              <a:t>                                                 Architecture Diagram</a:t>
            </a:r>
          </a:p>
        </p:txBody>
      </p:sp>
      <p:sp>
        <p:nvSpPr>
          <p:cNvPr id="7" name="Rectangle 6"/>
          <p:cNvSpPr/>
          <p:nvPr/>
        </p:nvSpPr>
        <p:spPr>
          <a:xfrm>
            <a:off x="1383434" y="7369524"/>
            <a:ext cx="184731" cy="369332"/>
          </a:xfrm>
          <a:prstGeom prst="rect">
            <a:avLst/>
          </a:prstGeom>
        </p:spPr>
        <p:txBody>
          <a:bodyPr wrap="none" lIns="91440" tIns="45720" rIns="91440" bIns="45720" anchor="t">
            <a:spAutoFit/>
          </a:bodyPr>
          <a:lstStyle/>
          <a:p>
            <a:endParaRPr lang="en-IN" b="1" dirty="0">
              <a:latin typeface="Times New Roman" panose="02020603050405020304" pitchFamily="18" charset="0"/>
              <a:cs typeface="Times New Roman" panose="02020603050405020304" pitchFamily="18" charset="0"/>
            </a:endParaRPr>
          </a:p>
        </p:txBody>
      </p:sp>
      <p:pic>
        <p:nvPicPr>
          <p:cNvPr id="8" name="Picture 7" descr="A picture containing timeline&#10;&#10;Description automatically generated">
            <a:extLst>
              <a:ext uri="{FF2B5EF4-FFF2-40B4-BE49-F238E27FC236}">
                <a16:creationId xmlns:a16="http://schemas.microsoft.com/office/drawing/2014/main" id="{48402867-3B95-D9F3-6065-73E8FFA29D1B}"/>
              </a:ext>
            </a:extLst>
          </p:cNvPr>
          <p:cNvPicPr>
            <a:picLocks noChangeAspect="1"/>
          </p:cNvPicPr>
          <p:nvPr/>
        </p:nvPicPr>
        <p:blipFill>
          <a:blip r:embed="rId2"/>
          <a:stretch>
            <a:fillRect/>
          </a:stretch>
        </p:blipFill>
        <p:spPr>
          <a:xfrm>
            <a:off x="2330940" y="1613473"/>
            <a:ext cx="13617334" cy="7565126"/>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B1D917-16EA-4D69-8845-9832B0C2F6AA}" type="datetime4">
              <a:rPr lang="en-US" smtClean="0"/>
              <a:t>April 18, 2024</a:t>
            </a:fld>
            <a:endParaRPr lang="en-US"/>
          </a:p>
        </p:txBody>
      </p:sp>
      <p:sp>
        <p:nvSpPr>
          <p:cNvPr id="3" name="Footer Placeholder 2"/>
          <p:cNvSpPr>
            <a:spLocks noGrp="1"/>
          </p:cNvSpPr>
          <p:nvPr>
            <p:ph type="ftr" sz="quarter" idx="11"/>
          </p:nvPr>
        </p:nvSpPr>
        <p:spPr/>
        <p:txBody>
          <a:bodyPr/>
          <a:lstStyle/>
          <a:p>
            <a:r>
              <a:rPr lang="en-IN" dirty="0"/>
              <a:t>DEPARTMENT OF COMPUTER SCIENCE &amp; ENGINEERING   / </a:t>
            </a:r>
            <a:r>
              <a:rPr lang="en-US" dirty="0"/>
              <a:t>AI AUDITOR: CRAFTING YOUR PERFECT PLAYLIST WITH MACHINE LEARNING</a:t>
            </a:r>
            <a:endParaRPr lang="en-IN"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15</a:t>
            </a:fld>
            <a:endParaRPr lang="en-US"/>
          </a:p>
        </p:txBody>
      </p:sp>
      <p:sp>
        <p:nvSpPr>
          <p:cNvPr id="5" name="Rectangle 4"/>
          <p:cNvSpPr/>
          <p:nvPr/>
        </p:nvSpPr>
        <p:spPr>
          <a:xfrm>
            <a:off x="774378" y="594652"/>
            <a:ext cx="17014857" cy="646331"/>
          </a:xfrm>
          <a:prstGeom prst="rect">
            <a:avLst/>
          </a:prstGeom>
        </p:spPr>
        <p:txBody>
          <a:bodyPr wrap="square" lIns="91440" tIns="45720" rIns="91440" bIns="45720" anchor="t">
            <a:spAutoFit/>
          </a:bodyPr>
          <a:lstStyle/>
          <a:p>
            <a:r>
              <a:rPr lang="en-US" sz="3600" b="1" dirty="0">
                <a:latin typeface="Times New Roman"/>
                <a:cs typeface="Times New Roman"/>
              </a:rPr>
              <a:t>                                                         Data –Flow Diagram</a:t>
            </a:r>
          </a:p>
        </p:txBody>
      </p:sp>
      <p:pic>
        <p:nvPicPr>
          <p:cNvPr id="9" name="Picture 8" descr="Diagram&#10;&#10;Description automatically generated">
            <a:extLst>
              <a:ext uri="{FF2B5EF4-FFF2-40B4-BE49-F238E27FC236}">
                <a16:creationId xmlns:a16="http://schemas.microsoft.com/office/drawing/2014/main" id="{8AE72837-724F-29D8-69BF-534F7FE1EEE4}"/>
              </a:ext>
            </a:extLst>
          </p:cNvPr>
          <p:cNvPicPr>
            <a:picLocks noChangeAspect="1"/>
          </p:cNvPicPr>
          <p:nvPr/>
        </p:nvPicPr>
        <p:blipFill>
          <a:blip r:embed="rId2"/>
          <a:stretch>
            <a:fillRect/>
          </a:stretch>
        </p:blipFill>
        <p:spPr>
          <a:xfrm>
            <a:off x="7402057" y="1634772"/>
            <a:ext cx="3483619" cy="7015857"/>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B1D917-16EA-4D69-8845-9832B0C2F6AA}" type="datetime4">
              <a:rPr lang="en-US" smtClean="0"/>
              <a:t>April 18, 2024</a:t>
            </a:fld>
            <a:endParaRPr lang="en-US"/>
          </a:p>
        </p:txBody>
      </p:sp>
      <p:sp>
        <p:nvSpPr>
          <p:cNvPr id="3" name="Footer Placeholder 2"/>
          <p:cNvSpPr>
            <a:spLocks noGrp="1"/>
          </p:cNvSpPr>
          <p:nvPr>
            <p:ph type="ftr" sz="quarter" idx="11"/>
          </p:nvPr>
        </p:nvSpPr>
        <p:spPr/>
        <p:txBody>
          <a:bodyPr/>
          <a:lstStyle/>
          <a:p>
            <a:r>
              <a:rPr lang="en-IN" dirty="0"/>
              <a:t>DEPARTMENT OF COMPUTER SCIENCE &amp; ENGINEERING   / </a:t>
            </a:r>
            <a:r>
              <a:rPr lang="en-US" dirty="0"/>
              <a:t>AI AUDITOR: CRAFTING YOUR PERFECT PLAYLIST WITH MACHINE LEARNING</a:t>
            </a:r>
            <a:endParaRPr lang="en-IN"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16</a:t>
            </a:fld>
            <a:endParaRPr lang="en-US"/>
          </a:p>
        </p:txBody>
      </p:sp>
      <p:sp>
        <p:nvSpPr>
          <p:cNvPr id="5" name="Rectangle 4"/>
          <p:cNvSpPr/>
          <p:nvPr/>
        </p:nvSpPr>
        <p:spPr>
          <a:xfrm>
            <a:off x="5881254" y="407892"/>
            <a:ext cx="9144000" cy="646331"/>
          </a:xfrm>
          <a:prstGeom prst="rect">
            <a:avLst/>
          </a:prstGeom>
        </p:spPr>
        <p:txBody>
          <a:bodyPr>
            <a:spAutoFit/>
          </a:bodyPr>
          <a:lstStyle/>
          <a:p>
            <a:r>
              <a:rPr lang="en-US" sz="3600" b="1" dirty="0">
                <a:latin typeface="Times New Roman" panose="02020603050405020304" pitchFamily="18" charset="0"/>
                <a:cs typeface="Times New Roman" panose="02020603050405020304" pitchFamily="18" charset="0"/>
              </a:rPr>
              <a:t>Use Case Diagram</a:t>
            </a:r>
          </a:p>
        </p:txBody>
      </p:sp>
      <p:pic>
        <p:nvPicPr>
          <p:cNvPr id="8" name="Picture 7" descr="Diagram&#10;&#10;Description automatically generated">
            <a:extLst>
              <a:ext uri="{FF2B5EF4-FFF2-40B4-BE49-F238E27FC236}">
                <a16:creationId xmlns:a16="http://schemas.microsoft.com/office/drawing/2014/main" id="{59A921F0-ED71-7F1A-8B5A-F24F8D73A819}"/>
              </a:ext>
            </a:extLst>
          </p:cNvPr>
          <p:cNvPicPr>
            <a:picLocks noChangeAspect="1"/>
          </p:cNvPicPr>
          <p:nvPr/>
        </p:nvPicPr>
        <p:blipFill>
          <a:blip r:embed="rId2"/>
          <a:stretch>
            <a:fillRect/>
          </a:stretch>
        </p:blipFill>
        <p:spPr>
          <a:xfrm>
            <a:off x="4006970" y="1561022"/>
            <a:ext cx="8699739" cy="7164956"/>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B1D917-16EA-4D69-8845-9832B0C2F6AA}" type="datetime4">
              <a:rPr lang="en-US" smtClean="0"/>
              <a:t>April 18, 2024</a:t>
            </a:fld>
            <a:endParaRPr lang="en-US"/>
          </a:p>
        </p:txBody>
      </p:sp>
      <p:sp>
        <p:nvSpPr>
          <p:cNvPr id="3" name="Footer Placeholder 2"/>
          <p:cNvSpPr>
            <a:spLocks noGrp="1"/>
          </p:cNvSpPr>
          <p:nvPr>
            <p:ph type="ftr" sz="quarter" idx="11"/>
          </p:nvPr>
        </p:nvSpPr>
        <p:spPr/>
        <p:txBody>
          <a:bodyPr/>
          <a:lstStyle/>
          <a:p>
            <a:r>
              <a:rPr lang="en-IN" dirty="0"/>
              <a:t>DEPARTMENT OF COMPUTER SCIENCE &amp; ENGINEERING   / </a:t>
            </a:r>
            <a:r>
              <a:rPr lang="en-US" dirty="0"/>
              <a:t>AI AUDITOR: CRAFTING YOUR PERFECT PLAYLIST WITH MACHINE LEARNING</a:t>
            </a:r>
            <a:endParaRPr lang="en-IN"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17</a:t>
            </a:fld>
            <a:endParaRPr lang="en-US"/>
          </a:p>
        </p:txBody>
      </p:sp>
      <p:sp>
        <p:nvSpPr>
          <p:cNvPr id="5" name="Rectangle 4"/>
          <p:cNvSpPr/>
          <p:nvPr/>
        </p:nvSpPr>
        <p:spPr>
          <a:xfrm>
            <a:off x="5382491" y="414727"/>
            <a:ext cx="9144000" cy="646331"/>
          </a:xfrm>
          <a:prstGeom prst="rect">
            <a:avLst/>
          </a:prstGeom>
        </p:spPr>
        <p:txBody>
          <a:bodyPr>
            <a:spAutoFit/>
          </a:bodyPr>
          <a:lstStyle/>
          <a:p>
            <a:r>
              <a:rPr lang="en-US" sz="3600" b="1" dirty="0">
                <a:latin typeface="Times New Roman" panose="02020603050405020304" pitchFamily="18" charset="0"/>
                <a:cs typeface="Times New Roman" panose="02020603050405020304" pitchFamily="18" charset="0"/>
              </a:rPr>
              <a:t>Class Diagram</a:t>
            </a:r>
          </a:p>
        </p:txBody>
      </p:sp>
      <p:pic>
        <p:nvPicPr>
          <p:cNvPr id="9" name="Picture 8" descr="Diagram&#10;&#10;Description automatically generated">
            <a:extLst>
              <a:ext uri="{FF2B5EF4-FFF2-40B4-BE49-F238E27FC236}">
                <a16:creationId xmlns:a16="http://schemas.microsoft.com/office/drawing/2014/main" id="{65425725-3252-2579-1C82-DF70E4145449}"/>
              </a:ext>
            </a:extLst>
          </p:cNvPr>
          <p:cNvPicPr>
            <a:picLocks noChangeAspect="1"/>
          </p:cNvPicPr>
          <p:nvPr/>
        </p:nvPicPr>
        <p:blipFill>
          <a:blip r:embed="rId2"/>
          <a:stretch>
            <a:fillRect/>
          </a:stretch>
        </p:blipFill>
        <p:spPr>
          <a:xfrm>
            <a:off x="3093020" y="1292165"/>
            <a:ext cx="9578735" cy="7055688"/>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B1D917-16EA-4D69-8845-9832B0C2F6AA}" type="datetime4">
              <a:rPr lang="en-US" smtClean="0"/>
              <a:t>April 18, 2024</a:t>
            </a:fld>
            <a:endParaRPr lang="en-US"/>
          </a:p>
        </p:txBody>
      </p:sp>
      <p:sp>
        <p:nvSpPr>
          <p:cNvPr id="3" name="Footer Placeholder 2"/>
          <p:cNvSpPr>
            <a:spLocks noGrp="1"/>
          </p:cNvSpPr>
          <p:nvPr>
            <p:ph type="ftr" sz="quarter" idx="11"/>
          </p:nvPr>
        </p:nvSpPr>
        <p:spPr/>
        <p:txBody>
          <a:bodyPr/>
          <a:lstStyle/>
          <a:p>
            <a:r>
              <a:rPr lang="en-IN" dirty="0"/>
              <a:t>DEPARTMENT OF COMPUTER SCIENCE &amp; ENGINEERING   / </a:t>
            </a:r>
            <a:r>
              <a:rPr lang="en-US" dirty="0"/>
              <a:t>AI AUDITOR: CRAFTING YOUR PERFECT PLAYLIST WITH MACHINE LEARNING</a:t>
            </a:r>
            <a:endParaRPr lang="en-IN"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18</a:t>
            </a:fld>
            <a:endParaRPr lang="en-US"/>
          </a:p>
        </p:txBody>
      </p:sp>
      <p:sp>
        <p:nvSpPr>
          <p:cNvPr id="5" name="Rectangle 4"/>
          <p:cNvSpPr/>
          <p:nvPr/>
        </p:nvSpPr>
        <p:spPr>
          <a:xfrm>
            <a:off x="5049982" y="532445"/>
            <a:ext cx="9144000" cy="646331"/>
          </a:xfrm>
          <a:prstGeom prst="rect">
            <a:avLst/>
          </a:prstGeom>
        </p:spPr>
        <p:txBody>
          <a:bodyPr>
            <a:spAutoFit/>
          </a:bodyPr>
          <a:lstStyle/>
          <a:p>
            <a:r>
              <a:rPr lang="en-US" sz="3600" b="1" dirty="0">
                <a:latin typeface="Times New Roman" panose="02020603050405020304" pitchFamily="18" charset="0"/>
                <a:cs typeface="Times New Roman" panose="02020603050405020304" pitchFamily="18" charset="0"/>
              </a:rPr>
              <a:t>Activity Diagram</a:t>
            </a:r>
          </a:p>
        </p:txBody>
      </p:sp>
      <p:pic>
        <p:nvPicPr>
          <p:cNvPr id="8" name="Picture 7" descr="Diagram&#10;&#10;Description automatically generated">
            <a:extLst>
              <a:ext uri="{FF2B5EF4-FFF2-40B4-BE49-F238E27FC236}">
                <a16:creationId xmlns:a16="http://schemas.microsoft.com/office/drawing/2014/main" id="{F91CB448-0FD5-26F0-0407-1FF36C0BCE74}"/>
              </a:ext>
            </a:extLst>
          </p:cNvPr>
          <p:cNvPicPr>
            <a:picLocks noChangeAspect="1"/>
          </p:cNvPicPr>
          <p:nvPr/>
        </p:nvPicPr>
        <p:blipFill>
          <a:blip r:embed="rId2"/>
          <a:stretch>
            <a:fillRect/>
          </a:stretch>
        </p:blipFill>
        <p:spPr>
          <a:xfrm>
            <a:off x="6347178" y="1521884"/>
            <a:ext cx="5145283" cy="6654559"/>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B1D917-16EA-4D69-8845-9832B0C2F6AA}" type="datetime4">
              <a:rPr lang="en-US" smtClean="0"/>
              <a:t>April 18, 2024</a:t>
            </a:fld>
            <a:endParaRPr lang="en-US"/>
          </a:p>
        </p:txBody>
      </p:sp>
      <p:sp>
        <p:nvSpPr>
          <p:cNvPr id="3" name="Footer Placeholder 2"/>
          <p:cNvSpPr>
            <a:spLocks noGrp="1"/>
          </p:cNvSpPr>
          <p:nvPr>
            <p:ph type="ftr" sz="quarter" idx="11"/>
          </p:nvPr>
        </p:nvSpPr>
        <p:spPr/>
        <p:txBody>
          <a:bodyPr/>
          <a:lstStyle/>
          <a:p>
            <a:r>
              <a:rPr lang="en-IN" dirty="0"/>
              <a:t>DEPARTMENT OF COMPUTER SCIENCE &amp; ENGINEERING   / </a:t>
            </a:r>
            <a:r>
              <a:rPr lang="en-US" dirty="0"/>
              <a:t>AI AUDITOR: CRAFTING YOUR PERFECT PLAYLIST WITH MACHINE LEARNING</a:t>
            </a:r>
            <a:endParaRPr lang="en-IN"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19</a:t>
            </a:fld>
            <a:endParaRPr lang="en-US"/>
          </a:p>
        </p:txBody>
      </p:sp>
      <p:sp>
        <p:nvSpPr>
          <p:cNvPr id="5" name="Rectangle 4"/>
          <p:cNvSpPr/>
          <p:nvPr/>
        </p:nvSpPr>
        <p:spPr>
          <a:xfrm>
            <a:off x="602671" y="1807109"/>
            <a:ext cx="17394383" cy="1200329"/>
          </a:xfrm>
          <a:prstGeom prst="rect">
            <a:avLst/>
          </a:prstGeom>
        </p:spPr>
        <p:txBody>
          <a:bodyPr wrap="square" lIns="91440" tIns="45720" rIns="91440" bIns="45720" anchor="t">
            <a:spAutoFit/>
          </a:bodyPr>
          <a:lstStyle/>
          <a:p>
            <a:pPr lvl="1">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UNIT TESTING</a:t>
            </a:r>
            <a:endParaRPr lang="en-IN" sz="2400" i="1" dirty="0">
              <a:latin typeface="Times New Roman" panose="02020603050405020304" pitchFamily="18" charset="0"/>
              <a:cs typeface="Times New Roman" panose="02020603050405020304" pitchFamily="18" charset="0"/>
            </a:endParaRPr>
          </a:p>
          <a:p>
            <a:pPr lvl="1">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INTEGRATION TESTING</a:t>
            </a:r>
          </a:p>
          <a:p>
            <a:pPr lvl="1">
              <a:buFont typeface="Wingdings" panose="05000000000000000000" pitchFamily="2" charset="2"/>
              <a:buChar char="Ø"/>
            </a:pPr>
            <a:r>
              <a:rPr lang="en-US" sz="2400">
                <a:latin typeface="Times New Roman"/>
                <a:cs typeface="Times New Roman"/>
              </a:rPr>
              <a:t>FUNCTIONAL TESTING</a:t>
            </a:r>
            <a:endParaRPr lang="en-US" sz="2400">
              <a:latin typeface="Times New Roman" panose="02020603050405020304" pitchFamily="18" charset="0"/>
              <a:cs typeface="Times New Roman" panose="02020603050405020304" pitchFamily="18" charset="0"/>
            </a:endParaRPr>
          </a:p>
        </p:txBody>
      </p:sp>
      <p:sp>
        <p:nvSpPr>
          <p:cNvPr id="6" name="Rectangle 5"/>
          <p:cNvSpPr/>
          <p:nvPr/>
        </p:nvSpPr>
        <p:spPr>
          <a:xfrm>
            <a:off x="6522870" y="386834"/>
            <a:ext cx="2236510" cy="646331"/>
          </a:xfrm>
          <a:prstGeom prst="rect">
            <a:avLst/>
          </a:prstGeom>
        </p:spPr>
        <p:txBody>
          <a:bodyPr wrap="none">
            <a:spAutoFit/>
          </a:bodyPr>
          <a:lstStyle/>
          <a:p>
            <a:r>
              <a:rPr lang="en-IN" sz="3600" b="1" dirty="0">
                <a:latin typeface="Times New Roman" panose="02020603050405020304" pitchFamily="18" charset="0"/>
                <a:cs typeface="Times New Roman" panose="02020603050405020304" pitchFamily="18" charset="0"/>
              </a:rPr>
              <a:t>TESTING</a:t>
            </a:r>
            <a:endParaRPr lang="en-IN" sz="36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B1D917-16EA-4D69-8845-9832B0C2F6AA}" type="datetime4">
              <a:rPr lang="en-US" smtClean="0"/>
              <a:t>April 18, 2024</a:t>
            </a:fld>
            <a:endParaRPr lang="en-US"/>
          </a:p>
        </p:txBody>
      </p:sp>
      <p:sp>
        <p:nvSpPr>
          <p:cNvPr id="3" name="Footer Placeholder 2"/>
          <p:cNvSpPr>
            <a:spLocks noGrp="1"/>
          </p:cNvSpPr>
          <p:nvPr>
            <p:ph type="ftr" sz="quarter" idx="11"/>
          </p:nvPr>
        </p:nvSpPr>
        <p:spPr/>
        <p:txBody>
          <a:bodyPr/>
          <a:lstStyle/>
          <a:p>
            <a:r>
              <a:rPr lang="en-IN" dirty="0"/>
              <a:t>DEPARTMENT OF COMPUTER SCIENCE &amp; ENGINEERING   / </a:t>
            </a:r>
            <a:r>
              <a:rPr lang="en-IN" sz="1400" b="1" dirty="0">
                <a:latin typeface="Times New Roman" pitchFamily="18" charset="0"/>
                <a:cs typeface="Times New Roman" pitchFamily="18" charset="0"/>
              </a:rPr>
              <a:t>AI AUDITOR: CRAFTING YOUR PERFECT PLAYLIST WITH MACHINE LEARNING</a:t>
            </a:r>
            <a:endParaRPr lang="en-IN"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2</a:t>
            </a:fld>
            <a:endParaRPr lang="en-US"/>
          </a:p>
        </p:txBody>
      </p:sp>
      <p:sp>
        <p:nvSpPr>
          <p:cNvPr id="5" name="Rectangle 4"/>
          <p:cNvSpPr/>
          <p:nvPr/>
        </p:nvSpPr>
        <p:spPr>
          <a:xfrm>
            <a:off x="727362" y="359630"/>
            <a:ext cx="16521545" cy="8679299"/>
          </a:xfrm>
          <a:prstGeom prst="rect">
            <a:avLst/>
          </a:prstGeom>
        </p:spPr>
        <p:txBody>
          <a:bodyPr wrap="square" lIns="91440" tIns="45720" rIns="91440" bIns="45720" anchor="t">
            <a:spAutoFit/>
          </a:bodyPr>
          <a:lstStyle/>
          <a:p>
            <a:pPr>
              <a:lnSpc>
                <a:spcPct val="150000"/>
              </a:lnSpc>
            </a:pPr>
            <a:r>
              <a:rPr lang="en-IN" sz="3600" b="1" dirty="0">
                <a:latin typeface="Times New Roman" panose="02020603050405020304" pitchFamily="18" charset="0"/>
                <a:cs typeface="Times New Roman" panose="02020603050405020304" pitchFamily="18" charset="0"/>
              </a:rPr>
              <a:t>OVERVIEW </a:t>
            </a:r>
          </a:p>
          <a:p>
            <a:pPr lvl="1">
              <a:lnSpc>
                <a:spcPct val="150000"/>
              </a:lnSpc>
              <a:buFont typeface="Wingdings" panose="05000000000000000000" pitchFamily="2" charset="2"/>
              <a:buChar char="q"/>
            </a:pPr>
            <a:r>
              <a:rPr lang="en-IN" sz="2400" dirty="0">
                <a:latin typeface="Times New Roman" panose="02020603050405020304" pitchFamily="18" charset="0"/>
                <a:cs typeface="Times New Roman" panose="02020603050405020304" pitchFamily="18" charset="0"/>
              </a:rPr>
              <a:t>ABSTRACT</a:t>
            </a:r>
          </a:p>
          <a:p>
            <a:pPr lvl="1">
              <a:lnSpc>
                <a:spcPct val="150000"/>
              </a:lnSpc>
              <a:buFont typeface="Wingdings" panose="05000000000000000000" pitchFamily="2" charset="2"/>
              <a:buChar char="q"/>
            </a:pPr>
            <a:r>
              <a:rPr lang="en-IN" sz="2400" dirty="0">
                <a:latin typeface="Times New Roman" panose="02020603050405020304" pitchFamily="18" charset="0"/>
                <a:cs typeface="Times New Roman" panose="02020603050405020304" pitchFamily="18" charset="0"/>
              </a:rPr>
              <a:t>OBJECTIVE</a:t>
            </a:r>
          </a:p>
          <a:p>
            <a:pPr lvl="1">
              <a:lnSpc>
                <a:spcPct val="150000"/>
              </a:lnSpc>
              <a:buFont typeface="Wingdings" panose="05000000000000000000" pitchFamily="2" charset="2"/>
              <a:buChar char="q"/>
            </a:pPr>
            <a:r>
              <a:rPr lang="en-IN" sz="2400" dirty="0">
                <a:latin typeface="Times New Roman" panose="02020603050405020304" pitchFamily="18" charset="0"/>
                <a:cs typeface="Times New Roman" panose="02020603050405020304" pitchFamily="18" charset="0"/>
              </a:rPr>
              <a:t>INTRODUCTION</a:t>
            </a:r>
          </a:p>
          <a:p>
            <a:pPr lvl="1">
              <a:lnSpc>
                <a:spcPct val="150000"/>
              </a:lnSpc>
              <a:buFont typeface="Wingdings" panose="05000000000000000000" pitchFamily="2" charset="2"/>
              <a:buChar char="q"/>
            </a:pPr>
            <a:r>
              <a:rPr lang="en-IN" sz="2400">
                <a:latin typeface="Times New Roman"/>
                <a:cs typeface="Times New Roman"/>
              </a:rPr>
              <a:t>LITERATURE REVIEW </a:t>
            </a:r>
          </a:p>
          <a:p>
            <a:pPr lvl="1">
              <a:lnSpc>
                <a:spcPct val="150000"/>
              </a:lnSpc>
              <a:buFont typeface="Wingdings" panose="05000000000000000000" pitchFamily="2" charset="2"/>
              <a:buChar char="q"/>
            </a:pPr>
            <a:r>
              <a:rPr lang="en-IN" sz="2400" dirty="0">
                <a:latin typeface="Times New Roman" panose="02020603050405020304" pitchFamily="18" charset="0"/>
                <a:cs typeface="Times New Roman" panose="02020603050405020304" pitchFamily="18" charset="0"/>
              </a:rPr>
              <a:t>DESIGN AND METHODOLOGIES</a:t>
            </a:r>
          </a:p>
          <a:p>
            <a:pPr lvl="1">
              <a:lnSpc>
                <a:spcPct val="150000"/>
              </a:lnSpc>
              <a:buFont typeface="Wingdings" panose="05000000000000000000" pitchFamily="2" charset="2"/>
              <a:buChar char="q"/>
            </a:pPr>
            <a:r>
              <a:rPr lang="en-IN" sz="2400" dirty="0">
                <a:latin typeface="Times New Roman" panose="02020603050405020304" pitchFamily="18" charset="0"/>
                <a:cs typeface="Times New Roman" panose="02020603050405020304" pitchFamily="18" charset="0"/>
              </a:rPr>
              <a:t>IMPLEMENTATION</a:t>
            </a:r>
          </a:p>
          <a:p>
            <a:pPr lvl="1">
              <a:lnSpc>
                <a:spcPct val="150000"/>
              </a:lnSpc>
              <a:buFont typeface="Wingdings" panose="05000000000000000000" pitchFamily="2" charset="2"/>
              <a:buChar char="q"/>
            </a:pPr>
            <a:r>
              <a:rPr lang="en-IN" sz="2400" dirty="0">
                <a:latin typeface="Times New Roman" panose="02020603050405020304" pitchFamily="18" charset="0"/>
                <a:cs typeface="Times New Roman" panose="02020603050405020304" pitchFamily="18" charset="0"/>
              </a:rPr>
              <a:t>TESTING</a:t>
            </a:r>
          </a:p>
          <a:p>
            <a:pPr lvl="1">
              <a:lnSpc>
                <a:spcPct val="150000"/>
              </a:lnSpc>
              <a:buFont typeface="Wingdings" panose="05000000000000000000" pitchFamily="2" charset="2"/>
              <a:buChar char="q"/>
            </a:pPr>
            <a:r>
              <a:rPr lang="en-IN" sz="2400" dirty="0">
                <a:latin typeface="Times New Roman" panose="02020603050405020304" pitchFamily="18" charset="0"/>
                <a:cs typeface="Times New Roman" panose="02020603050405020304" pitchFamily="18" charset="0"/>
              </a:rPr>
              <a:t>INPUT AND OUTPUT</a:t>
            </a:r>
          </a:p>
          <a:p>
            <a:pPr lvl="1">
              <a:lnSpc>
                <a:spcPct val="150000"/>
              </a:lnSpc>
              <a:buFont typeface="Wingdings" panose="05000000000000000000" pitchFamily="2" charset="2"/>
              <a:buChar char="q"/>
            </a:pPr>
            <a:r>
              <a:rPr lang="en-IN" sz="2400" dirty="0">
                <a:latin typeface="Times New Roman" panose="02020603050405020304" pitchFamily="18" charset="0"/>
                <a:cs typeface="Times New Roman" panose="02020603050405020304" pitchFamily="18" charset="0"/>
              </a:rPr>
              <a:t>INCLUDE DEMO VIDEO-1 (Till REVEW-1)</a:t>
            </a:r>
          </a:p>
          <a:p>
            <a:pPr lvl="1">
              <a:lnSpc>
                <a:spcPct val="150000"/>
              </a:lnSpc>
              <a:buFont typeface="Wingdings" panose="05000000000000000000" pitchFamily="2" charset="2"/>
              <a:buChar char="q"/>
            </a:pPr>
            <a:r>
              <a:rPr lang="en-IN" sz="2400" dirty="0">
                <a:latin typeface="Times New Roman" panose="02020603050405020304" pitchFamily="18" charset="0"/>
                <a:cs typeface="Times New Roman" panose="02020603050405020304" pitchFamily="18" charset="0"/>
              </a:rPr>
              <a:t>INCLUDE DEMO VIDEO-2(Complete Implementation of Project)</a:t>
            </a:r>
          </a:p>
          <a:p>
            <a:pPr lvl="1">
              <a:lnSpc>
                <a:spcPct val="150000"/>
              </a:lnSpc>
              <a:buFont typeface="Wingdings" panose="05000000000000000000" pitchFamily="2" charset="2"/>
              <a:buChar char="q"/>
            </a:pPr>
            <a:r>
              <a:rPr lang="en-IN" sz="2400" dirty="0">
                <a:latin typeface="Times New Roman" panose="02020603050405020304" pitchFamily="18" charset="0"/>
                <a:cs typeface="Times New Roman" panose="02020603050405020304" pitchFamily="18" charset="0"/>
              </a:rPr>
              <a:t>CONCLUSION</a:t>
            </a:r>
          </a:p>
          <a:p>
            <a:pPr lvl="1">
              <a:lnSpc>
                <a:spcPct val="150000"/>
              </a:lnSpc>
              <a:buFont typeface="Wingdings" panose="05000000000000000000" pitchFamily="2" charset="2"/>
              <a:buChar char="q"/>
            </a:pPr>
            <a:r>
              <a:rPr lang="en-IN" sz="2400" dirty="0">
                <a:latin typeface="Times New Roman"/>
                <a:cs typeface="Times New Roman"/>
              </a:rPr>
              <a:t>WEB REFERENCES LINK </a:t>
            </a:r>
          </a:p>
          <a:p>
            <a:pPr lvl="1">
              <a:lnSpc>
                <a:spcPct val="150000"/>
              </a:lnSpc>
              <a:buFont typeface="Wingdings" panose="05000000000000000000" pitchFamily="2" charset="2"/>
              <a:buChar char="q"/>
            </a:pPr>
            <a:r>
              <a:rPr lang="en-IN" sz="2400" dirty="0">
                <a:latin typeface="Times New Roman" panose="02020603050405020304" pitchFamily="18" charset="0"/>
                <a:cs typeface="Times New Roman" panose="02020603050405020304" pitchFamily="18" charset="0"/>
              </a:rPr>
              <a:t>PLAGIARISM REPORT OF PPT</a:t>
            </a:r>
          </a:p>
          <a:p>
            <a:pPr lvl="1">
              <a:lnSpc>
                <a:spcPct val="150000"/>
              </a:lnSpc>
              <a:buFont typeface="Wingdings" panose="05000000000000000000" pitchFamily="2" charset="2"/>
              <a:buChar char="q"/>
            </a:pPr>
            <a:r>
              <a:rPr lang="en-IN" sz="2400" dirty="0">
                <a:latin typeface="Times New Roman" panose="02020603050405020304" pitchFamily="18" charset="0"/>
                <a:cs typeface="Times New Roman" panose="02020603050405020304" pitchFamily="18" charset="0"/>
              </a:rPr>
              <a:t>REFERENCES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B1D917-16EA-4D69-8845-9832B0C2F6AA}" type="datetime4">
              <a:rPr lang="en-US" smtClean="0"/>
              <a:t>April 18, 2024</a:t>
            </a:fld>
            <a:endParaRPr lang="en-US"/>
          </a:p>
        </p:txBody>
      </p:sp>
      <p:sp>
        <p:nvSpPr>
          <p:cNvPr id="3" name="Footer Placeholder 2"/>
          <p:cNvSpPr>
            <a:spLocks noGrp="1"/>
          </p:cNvSpPr>
          <p:nvPr>
            <p:ph type="ftr" sz="quarter" idx="11"/>
          </p:nvPr>
        </p:nvSpPr>
        <p:spPr/>
        <p:txBody>
          <a:bodyPr/>
          <a:lstStyle/>
          <a:p>
            <a:r>
              <a:rPr lang="en-IN" dirty="0"/>
              <a:t>DEPARTMENT OF COMPUTER SCIENCE &amp; ENGINEERING   / </a:t>
            </a:r>
            <a:r>
              <a:rPr lang="en-US" dirty="0"/>
              <a:t>AI AUDITOR: CRAFTING YOUR PERFECT PLAYLIST WITH MACHINE LEARNING</a:t>
            </a:r>
            <a:endParaRPr lang="en-IN"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20</a:t>
            </a:fld>
            <a:endParaRPr lang="en-US"/>
          </a:p>
        </p:txBody>
      </p:sp>
      <p:sp>
        <p:nvSpPr>
          <p:cNvPr id="5" name="Rectangle 4"/>
          <p:cNvSpPr/>
          <p:nvPr/>
        </p:nvSpPr>
        <p:spPr>
          <a:xfrm>
            <a:off x="5910548" y="319886"/>
            <a:ext cx="3951082" cy="646331"/>
          </a:xfrm>
          <a:prstGeom prst="rect">
            <a:avLst/>
          </a:prstGeom>
        </p:spPr>
        <p:txBody>
          <a:bodyPr wrap="none">
            <a:spAutoFit/>
          </a:bodyPr>
          <a:lstStyle/>
          <a:p>
            <a:pPr lvl="1"/>
            <a:r>
              <a:rPr lang="en-US" sz="3600" b="1" dirty="0">
                <a:latin typeface="Times New Roman" panose="02020603050405020304" pitchFamily="18" charset="0"/>
                <a:cs typeface="Times New Roman" panose="02020603050405020304" pitchFamily="18" charset="0"/>
              </a:rPr>
              <a:t>UNIT TESTING</a:t>
            </a:r>
            <a:endParaRPr lang="en-IN" sz="3600" b="1" i="1" dirty="0">
              <a:latin typeface="Times New Roman" panose="02020603050405020304" pitchFamily="18" charset="0"/>
              <a:cs typeface="Times New Roman" panose="02020603050405020304" pitchFamily="18" charset="0"/>
            </a:endParaRPr>
          </a:p>
        </p:txBody>
      </p:sp>
      <p:sp>
        <p:nvSpPr>
          <p:cNvPr id="6" name="Rectangle 5"/>
          <p:cNvSpPr/>
          <p:nvPr/>
        </p:nvSpPr>
        <p:spPr>
          <a:xfrm>
            <a:off x="394853" y="1211271"/>
            <a:ext cx="17560637" cy="1569660"/>
          </a:xfrm>
          <a:prstGeom prst="rect">
            <a:avLst/>
          </a:prstGeom>
        </p:spPr>
        <p:txBody>
          <a:bodyPr wrap="square" lIns="91440" tIns="45720" rIns="91440" bIns="45720" anchor="t">
            <a:spAutoFit/>
          </a:bodyPr>
          <a:lstStyle/>
          <a:p>
            <a:r>
              <a:rPr lang="en-US" sz="3200" dirty="0">
                <a:latin typeface="Times New Roman"/>
                <a:cs typeface="Times New Roman"/>
              </a:rPr>
              <a:t>The first level of testing software is unit testing: they allow us to test the smallest unit of code that makes logical sense to isolate within a system. The cool thing about unit tests is they can be anything you want them to be although it’s usually a function, class, or line of code in most programming languages.</a:t>
            </a:r>
          </a:p>
        </p:txBody>
      </p:sp>
      <p:sp>
        <p:nvSpPr>
          <p:cNvPr id="7" name="Rectangle 6"/>
          <p:cNvSpPr/>
          <p:nvPr/>
        </p:nvSpPr>
        <p:spPr>
          <a:xfrm>
            <a:off x="5872604" y="4226868"/>
            <a:ext cx="646331" cy="646331"/>
          </a:xfrm>
          <a:prstGeom prst="rect">
            <a:avLst/>
          </a:prstGeom>
        </p:spPr>
        <p:txBody>
          <a:bodyPr wrap="none" lIns="91440" tIns="45720" rIns="91440" bIns="45720" anchor="t">
            <a:spAutoFit/>
          </a:bodyPr>
          <a:lstStyle/>
          <a:p>
            <a:pPr lvl="1"/>
            <a:endParaRPr lang="en-US" sz="3600" b="1" dirty="0">
              <a:latin typeface="Times New Roman" panose="02020603050405020304" pitchFamily="18" charset="0"/>
              <a:cs typeface="Times New Roman" panose="02020603050405020304" pitchFamily="18" charset="0"/>
            </a:endParaRPr>
          </a:p>
        </p:txBody>
      </p:sp>
      <p:sp>
        <p:nvSpPr>
          <p:cNvPr id="8" name="Rectangle 7"/>
          <p:cNvSpPr/>
          <p:nvPr/>
        </p:nvSpPr>
        <p:spPr>
          <a:xfrm>
            <a:off x="581891" y="5526917"/>
            <a:ext cx="17394382" cy="830997"/>
          </a:xfrm>
          <a:prstGeom prst="rect">
            <a:avLst/>
          </a:prstGeom>
        </p:spPr>
        <p:txBody>
          <a:bodyPr wrap="square" lIns="91440" tIns="45720" rIns="91440" bIns="45720" anchor="t">
            <a:spAutoFit/>
          </a:bodyPr>
          <a:lstStyle/>
          <a:p>
            <a:endParaRPr lang="en-IN" sz="24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pic>
        <p:nvPicPr>
          <p:cNvPr id="9" name="Picture 8" descr="Graphical user interface, text, application, email&#10;&#10;Description automatically generated">
            <a:extLst>
              <a:ext uri="{FF2B5EF4-FFF2-40B4-BE49-F238E27FC236}">
                <a16:creationId xmlns:a16="http://schemas.microsoft.com/office/drawing/2014/main" id="{588CFF66-BB94-AA45-8F2E-34C8245B9855}"/>
              </a:ext>
            </a:extLst>
          </p:cNvPr>
          <p:cNvPicPr>
            <a:picLocks noChangeAspect="1"/>
          </p:cNvPicPr>
          <p:nvPr/>
        </p:nvPicPr>
        <p:blipFill>
          <a:blip r:embed="rId2"/>
          <a:stretch>
            <a:fillRect/>
          </a:stretch>
        </p:blipFill>
        <p:spPr>
          <a:xfrm>
            <a:off x="2196924" y="3039710"/>
            <a:ext cx="15008929" cy="5985579"/>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B1D917-16EA-4D69-8845-9832B0C2F6AA}" type="datetime4">
              <a:rPr lang="en-US" smtClean="0"/>
              <a:t>April 18, 2024</a:t>
            </a:fld>
            <a:endParaRPr lang="en-US"/>
          </a:p>
        </p:txBody>
      </p:sp>
      <p:sp>
        <p:nvSpPr>
          <p:cNvPr id="3" name="Footer Placeholder 2"/>
          <p:cNvSpPr>
            <a:spLocks noGrp="1"/>
          </p:cNvSpPr>
          <p:nvPr>
            <p:ph type="ftr" sz="quarter" idx="11"/>
          </p:nvPr>
        </p:nvSpPr>
        <p:spPr/>
        <p:txBody>
          <a:bodyPr/>
          <a:lstStyle/>
          <a:p>
            <a:r>
              <a:rPr lang="en-IN" dirty="0"/>
              <a:t>DEPARTMENT OF COMPUTER SCIENCE &amp; ENGINEERING   / </a:t>
            </a:r>
            <a:r>
              <a:rPr lang="en-US" dirty="0"/>
              <a:t>AI AUDITOR: CRAFTING YOUR PERFECT PLAYLIST WITH MACHINE LEARNING</a:t>
            </a:r>
            <a:endParaRPr lang="en-IN"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21</a:t>
            </a:fld>
            <a:endParaRPr lang="en-US"/>
          </a:p>
        </p:txBody>
      </p:sp>
      <p:sp>
        <p:nvSpPr>
          <p:cNvPr id="5" name="Rectangle 4"/>
          <p:cNvSpPr/>
          <p:nvPr/>
        </p:nvSpPr>
        <p:spPr>
          <a:xfrm>
            <a:off x="6270215" y="490743"/>
            <a:ext cx="4379597" cy="523220"/>
          </a:xfrm>
          <a:prstGeom prst="rect">
            <a:avLst/>
          </a:prstGeom>
        </p:spPr>
        <p:txBody>
          <a:bodyPr wrap="none" lIns="91440" tIns="45720" rIns="91440" bIns="45720" anchor="t">
            <a:spAutoFit/>
          </a:bodyPr>
          <a:lstStyle/>
          <a:p>
            <a:pPr marL="355600" indent="-343535">
              <a:lnSpc>
                <a:spcPct val="100000"/>
              </a:lnSpc>
              <a:spcBef>
                <a:spcPts val="100"/>
              </a:spcBef>
              <a:tabLst>
                <a:tab pos="355600" algn="l"/>
                <a:tab pos="356235" algn="l"/>
              </a:tabLst>
            </a:pPr>
            <a:r>
              <a:rPr lang="en-IN" sz="2800" b="1" spc="-25" dirty="0">
                <a:latin typeface="Times New Roman" panose="02020603050405020304"/>
                <a:cs typeface="Times New Roman" panose="02020603050405020304"/>
              </a:rPr>
              <a:t>INTEGRATION TESTING</a:t>
            </a:r>
            <a:endParaRPr lang="en-US" sz="2800" b="1" dirty="0">
              <a:ea typeface="Calibri"/>
              <a:cs typeface="Calibri"/>
            </a:endParaRPr>
          </a:p>
        </p:txBody>
      </p:sp>
      <p:sp>
        <p:nvSpPr>
          <p:cNvPr id="6" name="Rectangle 5"/>
          <p:cNvSpPr/>
          <p:nvPr/>
        </p:nvSpPr>
        <p:spPr>
          <a:xfrm>
            <a:off x="935020" y="1675307"/>
            <a:ext cx="16874998" cy="3637919"/>
          </a:xfrm>
          <a:prstGeom prst="rect">
            <a:avLst/>
          </a:prstGeom>
        </p:spPr>
        <p:txBody>
          <a:bodyPr wrap="square" lIns="91440" tIns="45720" rIns="91440" bIns="45720" anchor="t">
            <a:spAutoFit/>
          </a:bodyPr>
          <a:lstStyle/>
          <a:p>
            <a:pPr marL="285750" indent="-285750" algn="just">
              <a:spcBef>
                <a:spcPct val="20000"/>
              </a:spcBef>
              <a:buFont typeface="Arial"/>
              <a:buChar char="•"/>
            </a:pPr>
            <a:r>
              <a:rPr lang="en-US" sz="3200" b="1">
                <a:latin typeface="Times New Roman"/>
                <a:cs typeface="Times New Roman"/>
              </a:rPr>
              <a:t>Integration tests</a:t>
            </a:r>
            <a:r>
              <a:rPr lang="en-US" sz="3200">
                <a:latin typeface="Times New Roman"/>
                <a:cs typeface="Times New Roman"/>
              </a:rPr>
              <a:t>: come after unit tests. The main purpose of integration tests is to find out any irregularity between the interactions of different components of the software. </a:t>
            </a:r>
          </a:p>
          <a:p>
            <a:pPr marL="285750" indent="-285750" algn="just">
              <a:spcBef>
                <a:spcPct val="20000"/>
              </a:spcBef>
              <a:buFont typeface="Arial"/>
              <a:buChar char="•"/>
            </a:pPr>
            <a:r>
              <a:rPr lang="en-US" sz="3200">
                <a:latin typeface="Times New Roman"/>
                <a:cs typeface="Times New Roman"/>
              </a:rPr>
              <a:t>After unit tests, it’s useful to test how components work together. For that, we use integration testing. Integration testing doesn’t necessarily mean testing the whole ML project altogether but one logical part of the project as a single unit.</a:t>
            </a:r>
          </a:p>
          <a:p>
            <a:endParaRPr lang="en-IN" sz="3200" dirty="0">
              <a:latin typeface="Calibri"/>
              <a:ea typeface="Calibri"/>
              <a:cs typeface="Calibri"/>
            </a:endParaRPr>
          </a:p>
          <a:p>
            <a:endParaRPr lang="en-IN" sz="3200" dirty="0">
              <a:ea typeface="Calibri"/>
              <a:cs typeface="Calibri"/>
            </a:endParaRPr>
          </a:p>
        </p:txBody>
      </p:sp>
      <p:sp>
        <p:nvSpPr>
          <p:cNvPr id="7" name="Rectangle 6"/>
          <p:cNvSpPr/>
          <p:nvPr/>
        </p:nvSpPr>
        <p:spPr>
          <a:xfrm>
            <a:off x="6250202" y="4917271"/>
            <a:ext cx="196849" cy="646331"/>
          </a:xfrm>
          <a:prstGeom prst="rect">
            <a:avLst/>
          </a:prstGeom>
        </p:spPr>
        <p:txBody>
          <a:bodyPr wrap="none" lIns="91440" tIns="45720" rIns="91440" bIns="45720" anchor="t">
            <a:spAutoFit/>
          </a:bodyPr>
          <a:lstStyle/>
          <a:p>
            <a:pPr marL="355600" indent="-343535">
              <a:lnSpc>
                <a:spcPct val="100000"/>
              </a:lnSpc>
              <a:buSzPct val="83000"/>
              <a:tabLst>
                <a:tab pos="355600" algn="l"/>
                <a:tab pos="356235" algn="l"/>
              </a:tabLst>
            </a:pPr>
            <a:endParaRPr lang="en-IN" sz="3600" b="1" spc="-30" dirty="0">
              <a:latin typeface="Times New Roman" panose="02020603050405020304"/>
              <a:cs typeface="Times New Roman" panose="02020603050405020304"/>
            </a:endParaRPr>
          </a:p>
        </p:txBody>
      </p:sp>
      <p:sp>
        <p:nvSpPr>
          <p:cNvPr id="8" name="Rectangle 7"/>
          <p:cNvSpPr/>
          <p:nvPr/>
        </p:nvSpPr>
        <p:spPr>
          <a:xfrm>
            <a:off x="935181" y="6545226"/>
            <a:ext cx="16604673" cy="461665"/>
          </a:xfrm>
          <a:prstGeom prst="rect">
            <a:avLst/>
          </a:prstGeom>
        </p:spPr>
        <p:txBody>
          <a:bodyPr wrap="square" lIns="91440" tIns="45720" rIns="91440" bIns="45720" anchor="t">
            <a:spAutoFit/>
          </a:bodyPr>
          <a:lstStyle/>
          <a:p>
            <a:endParaRPr lang="en-IN" sz="2400" dirty="0">
              <a:latin typeface="Times New Roman"/>
              <a:cs typeface="Times New Roman"/>
            </a:endParaRPr>
          </a:p>
        </p:txBody>
      </p:sp>
      <p:pic>
        <p:nvPicPr>
          <p:cNvPr id="9" name="Picture 8" descr="Graphical user interface, text, application, email&#10;&#10;Description automatically generated">
            <a:extLst>
              <a:ext uri="{FF2B5EF4-FFF2-40B4-BE49-F238E27FC236}">
                <a16:creationId xmlns:a16="http://schemas.microsoft.com/office/drawing/2014/main" id="{DFE8804A-B447-60CD-F516-4FE8ADD59C67}"/>
              </a:ext>
            </a:extLst>
          </p:cNvPr>
          <p:cNvPicPr>
            <a:picLocks noChangeAspect="1"/>
          </p:cNvPicPr>
          <p:nvPr/>
        </p:nvPicPr>
        <p:blipFill>
          <a:blip r:embed="rId2"/>
          <a:stretch>
            <a:fillRect/>
          </a:stretch>
        </p:blipFill>
        <p:spPr>
          <a:xfrm>
            <a:off x="2329392" y="4377973"/>
            <a:ext cx="12274548" cy="4790721"/>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B1D917-16EA-4D69-8845-9832B0C2F6AA}" type="datetime4">
              <a:rPr lang="en-US" smtClean="0"/>
              <a:t>April 18, 2024</a:t>
            </a:fld>
            <a:endParaRPr lang="en-US"/>
          </a:p>
        </p:txBody>
      </p:sp>
      <p:sp>
        <p:nvSpPr>
          <p:cNvPr id="3" name="Footer Placeholder 2"/>
          <p:cNvSpPr>
            <a:spLocks noGrp="1"/>
          </p:cNvSpPr>
          <p:nvPr>
            <p:ph type="ftr" sz="quarter" idx="11"/>
          </p:nvPr>
        </p:nvSpPr>
        <p:spPr/>
        <p:txBody>
          <a:bodyPr/>
          <a:lstStyle/>
          <a:p>
            <a:r>
              <a:rPr lang="en-IN" dirty="0"/>
              <a:t>DEPARTMENT OF COMPUTER SCIENCE &amp; ENGINEERING   / </a:t>
            </a:r>
            <a:r>
              <a:rPr lang="en-US" dirty="0"/>
              <a:t>AI AUDITOR: CRAFTING YOUR PERFECT PLAYLIST WITH MACHINE LEARNING</a:t>
            </a:r>
            <a:endParaRPr lang="en-IN"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22</a:t>
            </a:fld>
            <a:endParaRPr lang="en-US"/>
          </a:p>
        </p:txBody>
      </p:sp>
      <p:sp>
        <p:nvSpPr>
          <p:cNvPr id="6" name="Rectangle 5"/>
          <p:cNvSpPr/>
          <p:nvPr/>
        </p:nvSpPr>
        <p:spPr>
          <a:xfrm>
            <a:off x="1456212" y="2028597"/>
            <a:ext cx="197490" cy="369332"/>
          </a:xfrm>
          <a:prstGeom prst="rect">
            <a:avLst/>
          </a:prstGeom>
        </p:spPr>
        <p:txBody>
          <a:bodyPr wrap="none" lIns="91440" tIns="45720" rIns="91440" bIns="45720" anchor="t">
            <a:spAutoFit/>
          </a:bodyPr>
          <a:lstStyle/>
          <a:p>
            <a:pPr marL="12700">
              <a:lnSpc>
                <a:spcPct val="100000"/>
              </a:lnSpc>
              <a:spcBef>
                <a:spcPts val="125"/>
              </a:spcBef>
            </a:pPr>
            <a:endParaRPr lang="en-IN" spc="-15" dirty="0">
              <a:latin typeface="Times New Roman" panose="02020603050405020304"/>
              <a:cs typeface="Times New Roman" panose="02020603050405020304"/>
            </a:endParaRPr>
          </a:p>
        </p:txBody>
      </p:sp>
      <p:sp>
        <p:nvSpPr>
          <p:cNvPr id="8" name="Rectangle 7"/>
          <p:cNvSpPr/>
          <p:nvPr/>
        </p:nvSpPr>
        <p:spPr>
          <a:xfrm>
            <a:off x="1196397" y="7972198"/>
            <a:ext cx="184731" cy="369332"/>
          </a:xfrm>
          <a:prstGeom prst="rect">
            <a:avLst/>
          </a:prstGeom>
        </p:spPr>
        <p:txBody>
          <a:bodyPr wrap="none" lIns="91440" tIns="45720" rIns="91440" bIns="45720" anchor="t">
            <a:spAutoFit/>
          </a:bodyPr>
          <a:lstStyle/>
          <a:p>
            <a:endParaRPr lang="en-IN" b="1"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7C086BD1-FB3F-0669-D9C1-B6AC439AB069}"/>
              </a:ext>
            </a:extLst>
          </p:cNvPr>
          <p:cNvSpPr txBox="1"/>
          <p:nvPr/>
        </p:nvSpPr>
        <p:spPr>
          <a:xfrm>
            <a:off x="7772400" y="963789"/>
            <a:ext cx="2743200"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latin typeface="Times New Roman"/>
                <a:cs typeface="Times New Roman"/>
              </a:rPr>
              <a:t>INPUT </a:t>
            </a:r>
            <a:endParaRPr lang="en-US" sz="2400">
              <a:ea typeface="Calibri"/>
              <a:cs typeface="Calibri"/>
            </a:endParaRPr>
          </a:p>
        </p:txBody>
      </p:sp>
      <p:pic>
        <p:nvPicPr>
          <p:cNvPr id="10" name="Picture 9" descr="A picture containing table&#10;&#10;Description automatically generated">
            <a:extLst>
              <a:ext uri="{FF2B5EF4-FFF2-40B4-BE49-F238E27FC236}">
                <a16:creationId xmlns:a16="http://schemas.microsoft.com/office/drawing/2014/main" id="{965E8FA4-866F-8253-637E-A5CA96C15025}"/>
              </a:ext>
            </a:extLst>
          </p:cNvPr>
          <p:cNvPicPr>
            <a:picLocks noChangeAspect="1"/>
          </p:cNvPicPr>
          <p:nvPr/>
        </p:nvPicPr>
        <p:blipFill>
          <a:blip r:embed="rId2"/>
          <a:stretch>
            <a:fillRect/>
          </a:stretch>
        </p:blipFill>
        <p:spPr>
          <a:xfrm>
            <a:off x="1548517" y="2115608"/>
            <a:ext cx="14301962" cy="5350227"/>
          </a:xfrm>
          <a:prstGeom prst="rect">
            <a:avLst/>
          </a:prstGeom>
        </p:spPr>
      </p:pic>
      <p:pic>
        <p:nvPicPr>
          <p:cNvPr id="11" name="download">
            <a:hlinkClick r:id="" action="ppaction://media"/>
            <a:extLst>
              <a:ext uri="{FF2B5EF4-FFF2-40B4-BE49-F238E27FC236}">
                <a16:creationId xmlns:a16="http://schemas.microsoft.com/office/drawing/2014/main" id="{C9218505-4358-A590-5173-9D47FD287170}"/>
              </a:ext>
            </a:extLst>
          </p:cNvPr>
          <p:cNvPicPr>
            <a:picLocks noChangeAspect="1"/>
          </p:cNvPicPr>
          <p:nvPr/>
        </p:nvPicPr>
        <p:blipFill>
          <a:blip r:embed="rId3"/>
          <a:stretch>
            <a:fillRect/>
          </a:stretch>
        </p:blipFill>
        <p:spPr>
          <a:xfrm>
            <a:off x="2324133" y="7976868"/>
            <a:ext cx="1238249" cy="1167695"/>
          </a:xfrm>
          <a:prstGeom prst="rect">
            <a:avLst/>
          </a:prstGeom>
        </p:spPr>
      </p:pic>
      <p:pic>
        <p:nvPicPr>
          <p:cNvPr id="14" name="download">
            <a:hlinkClick r:id="" action="ppaction://media"/>
            <a:extLst>
              <a:ext uri="{FF2B5EF4-FFF2-40B4-BE49-F238E27FC236}">
                <a16:creationId xmlns:a16="http://schemas.microsoft.com/office/drawing/2014/main" id="{C9218505-4358-A590-5173-9D47FD287170}"/>
              </a:ext>
            </a:extLst>
          </p:cNvPr>
          <p:cNvPicPr>
            <a:picLocks noChangeAspect="1"/>
          </p:cNvPicPr>
          <p:nvPr/>
        </p:nvPicPr>
        <p:blipFill>
          <a:blip r:embed="rId3"/>
          <a:stretch>
            <a:fillRect/>
          </a:stretch>
        </p:blipFill>
        <p:spPr>
          <a:xfrm>
            <a:off x="7268314" y="8095048"/>
            <a:ext cx="1012472" cy="941917"/>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B1D917-16EA-4D69-8845-9832B0C2F6AA}" type="datetime4">
              <a:rPr lang="en-US" smtClean="0"/>
              <a:t>April 18, 2024</a:t>
            </a:fld>
            <a:endParaRPr lang="en-US"/>
          </a:p>
        </p:txBody>
      </p:sp>
      <p:sp>
        <p:nvSpPr>
          <p:cNvPr id="3" name="Footer Placeholder 2"/>
          <p:cNvSpPr>
            <a:spLocks noGrp="1"/>
          </p:cNvSpPr>
          <p:nvPr>
            <p:ph type="ftr" sz="quarter" idx="11"/>
          </p:nvPr>
        </p:nvSpPr>
        <p:spPr/>
        <p:txBody>
          <a:bodyPr/>
          <a:lstStyle/>
          <a:p>
            <a:r>
              <a:rPr lang="en-IN" dirty="0"/>
              <a:t>DEPARTMENT OF COMPUTER SCIENCE &amp; ENGINEERING   / </a:t>
            </a:r>
            <a:r>
              <a:rPr lang="en-US" dirty="0"/>
              <a:t>AI AUDITOR: CRAFTING YOUR PERFECT PLAYLIST WITH MACHINE LEARNING</a:t>
            </a:r>
            <a:endParaRPr lang="en-IN"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23</a:t>
            </a:fld>
            <a:endParaRPr lang="en-US"/>
          </a:p>
        </p:txBody>
      </p:sp>
      <p:sp>
        <p:nvSpPr>
          <p:cNvPr id="5" name="Rectangle 4"/>
          <p:cNvSpPr/>
          <p:nvPr/>
        </p:nvSpPr>
        <p:spPr>
          <a:xfrm>
            <a:off x="6430022" y="469961"/>
            <a:ext cx="2108269" cy="646331"/>
          </a:xfrm>
          <a:prstGeom prst="rect">
            <a:avLst/>
          </a:prstGeom>
        </p:spPr>
        <p:txBody>
          <a:bodyPr wrap="none" lIns="91440" tIns="45720" rIns="91440" bIns="45720" anchor="t">
            <a:spAutoFit/>
          </a:bodyPr>
          <a:lstStyle/>
          <a:p>
            <a:r>
              <a:rPr lang="en-IN" sz="3600" b="1" dirty="0">
                <a:latin typeface="Times New Roman"/>
                <a:cs typeface="Times New Roman"/>
              </a:rPr>
              <a:t>OUTPUT</a:t>
            </a:r>
          </a:p>
        </p:txBody>
      </p:sp>
      <p:sp>
        <p:nvSpPr>
          <p:cNvPr id="8" name="Rectangle 7"/>
          <p:cNvSpPr/>
          <p:nvPr/>
        </p:nvSpPr>
        <p:spPr>
          <a:xfrm>
            <a:off x="1134052" y="8741125"/>
            <a:ext cx="184731" cy="369332"/>
          </a:xfrm>
          <a:prstGeom prst="rect">
            <a:avLst/>
          </a:prstGeom>
        </p:spPr>
        <p:txBody>
          <a:bodyPr wrap="none" lIns="91440" tIns="45720" rIns="91440" bIns="45720" anchor="t">
            <a:spAutoFit/>
          </a:bodyPr>
          <a:lstStyle/>
          <a:p>
            <a:endParaRPr lang="en-IN" b="1" dirty="0">
              <a:latin typeface="Times New Roman" panose="02020603050405020304" pitchFamily="18" charset="0"/>
              <a:cs typeface="Times New Roman" panose="02020603050405020304" pitchFamily="18" charset="0"/>
            </a:endParaRPr>
          </a:p>
        </p:txBody>
      </p:sp>
      <p:pic>
        <p:nvPicPr>
          <p:cNvPr id="9" name="Picture 8" descr="Graphical user interface&#10;&#10;Description automatically generated">
            <a:extLst>
              <a:ext uri="{FF2B5EF4-FFF2-40B4-BE49-F238E27FC236}">
                <a16:creationId xmlns:a16="http://schemas.microsoft.com/office/drawing/2014/main" id="{774981E4-81F3-62B9-8641-27347E574273}"/>
              </a:ext>
            </a:extLst>
          </p:cNvPr>
          <p:cNvPicPr>
            <a:picLocks noChangeAspect="1"/>
          </p:cNvPicPr>
          <p:nvPr/>
        </p:nvPicPr>
        <p:blipFill>
          <a:blip r:embed="rId2"/>
          <a:stretch>
            <a:fillRect/>
          </a:stretch>
        </p:blipFill>
        <p:spPr>
          <a:xfrm>
            <a:off x="1442685" y="2574395"/>
            <a:ext cx="7401630" cy="4432652"/>
          </a:xfrm>
          <a:prstGeom prst="rect">
            <a:avLst/>
          </a:prstGeom>
        </p:spPr>
      </p:pic>
      <p:pic>
        <p:nvPicPr>
          <p:cNvPr id="10" name="Picture 9" descr="A picture containing table&#10;&#10;Description automatically generated">
            <a:extLst>
              <a:ext uri="{FF2B5EF4-FFF2-40B4-BE49-F238E27FC236}">
                <a16:creationId xmlns:a16="http://schemas.microsoft.com/office/drawing/2014/main" id="{6093B2E9-5855-7447-5F7C-12E8271830A2}"/>
              </a:ext>
            </a:extLst>
          </p:cNvPr>
          <p:cNvPicPr>
            <a:picLocks noChangeAspect="1"/>
          </p:cNvPicPr>
          <p:nvPr/>
        </p:nvPicPr>
        <p:blipFill>
          <a:blip r:embed="rId3"/>
          <a:stretch>
            <a:fillRect/>
          </a:stretch>
        </p:blipFill>
        <p:spPr>
          <a:xfrm>
            <a:off x="10538179" y="2577041"/>
            <a:ext cx="5960531" cy="4060471"/>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B1D917-16EA-4D69-8845-9832B0C2F6AA}" type="datetime4">
              <a:rPr lang="en-US" smtClean="0"/>
              <a:t>April 18, 2024</a:t>
            </a:fld>
            <a:endParaRPr lang="en-US"/>
          </a:p>
        </p:txBody>
      </p:sp>
      <p:sp>
        <p:nvSpPr>
          <p:cNvPr id="3" name="Footer Placeholder 2"/>
          <p:cNvSpPr>
            <a:spLocks noGrp="1"/>
          </p:cNvSpPr>
          <p:nvPr>
            <p:ph type="ftr" sz="quarter" idx="11"/>
          </p:nvPr>
        </p:nvSpPr>
        <p:spPr/>
        <p:txBody>
          <a:bodyPr/>
          <a:lstStyle/>
          <a:p>
            <a:r>
              <a:rPr lang="en-IN" dirty="0"/>
              <a:t>DEPARTMENT OF COMPUTER SCIENCE &amp; ENGINEERING   / </a:t>
            </a:r>
            <a:r>
              <a:rPr lang="en-US" dirty="0"/>
              <a:t>AI AUDITOR: CRAFTING YOUR PERFECT PLAYLIST WITH MACHINE LEARNING</a:t>
            </a:r>
            <a:endParaRPr lang="en-IN"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24</a:t>
            </a:fld>
            <a:endParaRPr lang="en-US"/>
          </a:p>
        </p:txBody>
      </p:sp>
      <p:sp>
        <p:nvSpPr>
          <p:cNvPr id="5" name="Rectangle 4"/>
          <p:cNvSpPr/>
          <p:nvPr/>
        </p:nvSpPr>
        <p:spPr>
          <a:xfrm>
            <a:off x="6120916" y="532307"/>
            <a:ext cx="3288080" cy="646331"/>
          </a:xfrm>
          <a:prstGeom prst="rect">
            <a:avLst/>
          </a:prstGeom>
        </p:spPr>
        <p:txBody>
          <a:bodyPr wrap="none">
            <a:spAutoFit/>
          </a:bodyPr>
          <a:lstStyle/>
          <a:p>
            <a:r>
              <a:rPr lang="en-IN" sz="3600" b="1" spc="-20" dirty="0">
                <a:latin typeface="Times New Roman" panose="02020603050405020304"/>
                <a:cs typeface="Times New Roman" panose="02020603050405020304"/>
              </a:rPr>
              <a:t>CONCLUSION</a:t>
            </a:r>
            <a:endParaRPr lang="en-IN" sz="3600" b="1" dirty="0"/>
          </a:p>
        </p:txBody>
      </p:sp>
      <p:sp>
        <p:nvSpPr>
          <p:cNvPr id="6" name="TextBox 5"/>
          <p:cNvSpPr txBox="1"/>
          <p:nvPr/>
        </p:nvSpPr>
        <p:spPr>
          <a:xfrm>
            <a:off x="1496291" y="1683327"/>
            <a:ext cx="15878485" cy="6001643"/>
          </a:xfrm>
          <a:prstGeom prst="rect">
            <a:avLst/>
          </a:prstGeom>
          <a:noFill/>
        </p:spPr>
        <p:txBody>
          <a:bodyPr wrap="square" lIns="91440" tIns="45720" rIns="91440" bIns="45720" rtlCol="0" anchor="t">
            <a:spAutoFit/>
          </a:bodyPr>
          <a:lstStyle/>
          <a:p>
            <a:r>
              <a:rPr lang="en-US" sz="3200" dirty="0">
                <a:solidFill>
                  <a:srgbClr val="1C1D1E"/>
                </a:solidFill>
                <a:latin typeface="Times New Roman"/>
                <a:cs typeface="Times New Roman"/>
              </a:rPr>
              <a:t>The proposed KNN model has shown improved performance in terms of music genre classification, music similarity and music recommendation, compared to previous studies. In particular, adding some dropout layers into CNN have provided much better results. Owing to the fact that the KNN has only three layers, it is an appropriate model to employ in the music streaming applications for music similarity and recommendation. When the performance results are examined, some similar music genres can lead to mis-classification and mis-recommendation such as Jazz and Classic. In future studies, in order to improve current results, we plan to design more comprehensive deep neural network models and to add extra data models as an input in addition to using only spectrogram. Big data processing techniques and tools can also be utilized for feature extraction and model creation in music genre recommendation systems.</a:t>
            </a:r>
          </a:p>
          <a:p>
            <a:endParaRPr lang="en-IN" sz="3200" dirty="0">
              <a:latin typeface="Times New Roman"/>
              <a:cs typeface="Times New Roman"/>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B1D917-16EA-4D69-8845-9832B0C2F6AA}" type="datetime4">
              <a:rPr lang="en-US" smtClean="0"/>
              <a:t>April 18, 2024</a:t>
            </a:fld>
            <a:endParaRPr lang="en-US"/>
          </a:p>
        </p:txBody>
      </p:sp>
      <p:sp>
        <p:nvSpPr>
          <p:cNvPr id="3" name="Footer Placeholder 2"/>
          <p:cNvSpPr>
            <a:spLocks noGrp="1"/>
          </p:cNvSpPr>
          <p:nvPr>
            <p:ph type="ftr" sz="quarter" idx="11"/>
          </p:nvPr>
        </p:nvSpPr>
        <p:spPr/>
        <p:txBody>
          <a:bodyPr/>
          <a:lstStyle/>
          <a:p>
            <a:r>
              <a:rPr lang="en-IN" dirty="0"/>
              <a:t>DEPARTMENT OF COMPUTER SCIENCE &amp; ENGINEERING   / </a:t>
            </a:r>
            <a:r>
              <a:rPr lang="en-US" dirty="0"/>
              <a:t>AI AUDITOR: CRAFTING YOUR PERFECT PLAYLIST WITH MACHINE LEARNING</a:t>
            </a:r>
            <a:endParaRPr lang="en-IN"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25</a:t>
            </a:fld>
            <a:endParaRPr lang="en-US"/>
          </a:p>
        </p:txBody>
      </p:sp>
      <p:sp>
        <p:nvSpPr>
          <p:cNvPr id="5" name="Rectangle 4"/>
          <p:cNvSpPr/>
          <p:nvPr/>
        </p:nvSpPr>
        <p:spPr>
          <a:xfrm>
            <a:off x="6373884" y="324488"/>
            <a:ext cx="5282856" cy="646331"/>
          </a:xfrm>
          <a:prstGeom prst="rect">
            <a:avLst/>
          </a:prstGeom>
        </p:spPr>
        <p:txBody>
          <a:bodyPr wrap="none">
            <a:spAutoFit/>
          </a:bodyPr>
          <a:lstStyle/>
          <a:p>
            <a:r>
              <a:rPr lang="en-IN" sz="3600" b="1" spc="15" dirty="0">
                <a:latin typeface="Times New Roman" panose="02020603050405020304" pitchFamily="18" charset="0"/>
                <a:cs typeface="Times New Roman" panose="02020603050405020304" pitchFamily="18" charset="0"/>
              </a:rPr>
              <a:t>Plagiarism</a:t>
            </a:r>
            <a:r>
              <a:rPr lang="en-IN" sz="3600" b="1" spc="-210" dirty="0">
                <a:latin typeface="Times New Roman" panose="02020603050405020304" pitchFamily="18" charset="0"/>
                <a:cs typeface="Times New Roman" panose="02020603050405020304" pitchFamily="18" charset="0"/>
              </a:rPr>
              <a:t> </a:t>
            </a:r>
            <a:r>
              <a:rPr lang="en-IN" sz="3600" b="1" spc="5" dirty="0">
                <a:latin typeface="Times New Roman" panose="02020603050405020304" pitchFamily="18" charset="0"/>
                <a:cs typeface="Times New Roman" panose="02020603050405020304" pitchFamily="18" charset="0"/>
              </a:rPr>
              <a:t>Report</a:t>
            </a:r>
            <a:r>
              <a:rPr lang="en-IN" sz="3600" b="1" spc="-35" dirty="0">
                <a:latin typeface="Times New Roman" panose="02020603050405020304" pitchFamily="18" charset="0"/>
                <a:cs typeface="Times New Roman" panose="02020603050405020304" pitchFamily="18" charset="0"/>
              </a:rPr>
              <a:t> </a:t>
            </a:r>
            <a:r>
              <a:rPr lang="en-IN" sz="3600" b="1" spc="10" dirty="0">
                <a:latin typeface="Times New Roman" panose="02020603050405020304" pitchFamily="18" charset="0"/>
                <a:cs typeface="Times New Roman" panose="02020603050405020304" pitchFamily="18" charset="0"/>
              </a:rPr>
              <a:t>of</a:t>
            </a:r>
            <a:r>
              <a:rPr lang="en-IN" sz="3600" b="1" spc="-55" dirty="0">
                <a:latin typeface="Times New Roman" panose="02020603050405020304" pitchFamily="18" charset="0"/>
                <a:cs typeface="Times New Roman" panose="02020603050405020304" pitchFamily="18" charset="0"/>
              </a:rPr>
              <a:t> </a:t>
            </a:r>
            <a:r>
              <a:rPr lang="en-IN" sz="3600" b="1" spc="-15" dirty="0">
                <a:latin typeface="Times New Roman" panose="02020603050405020304" pitchFamily="18" charset="0"/>
                <a:cs typeface="Times New Roman" panose="02020603050405020304" pitchFamily="18" charset="0"/>
              </a:rPr>
              <a:t>PPT</a:t>
            </a:r>
            <a:endParaRPr lang="en-IN" sz="3600" b="1" dirty="0">
              <a:latin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id="{7A4ED47C-F2CE-5B52-CAD9-211D67789664}"/>
              </a:ext>
            </a:extLst>
          </p:cNvPr>
          <p:cNvPicPr>
            <a:picLocks noChangeAspect="1"/>
          </p:cNvPicPr>
          <p:nvPr/>
        </p:nvPicPr>
        <p:blipFill>
          <a:blip r:embed="rId2"/>
          <a:stretch>
            <a:fillRect/>
          </a:stretch>
        </p:blipFill>
        <p:spPr>
          <a:xfrm>
            <a:off x="2957212" y="1504335"/>
            <a:ext cx="12116200" cy="6446399"/>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B1D917-16EA-4D69-8845-9832B0C2F6AA}" type="datetime4">
              <a:rPr lang="en-US" smtClean="0"/>
              <a:t>April 18, 2024</a:t>
            </a:fld>
            <a:endParaRPr lang="en-US"/>
          </a:p>
        </p:txBody>
      </p:sp>
      <p:sp>
        <p:nvSpPr>
          <p:cNvPr id="3" name="Footer Placeholder 2"/>
          <p:cNvSpPr>
            <a:spLocks noGrp="1"/>
          </p:cNvSpPr>
          <p:nvPr>
            <p:ph type="ftr" sz="quarter" idx="11"/>
          </p:nvPr>
        </p:nvSpPr>
        <p:spPr/>
        <p:txBody>
          <a:bodyPr/>
          <a:lstStyle/>
          <a:p>
            <a:r>
              <a:rPr lang="en-IN" dirty="0"/>
              <a:t>DEPARTMENT OF COMPUTER SCIENCE &amp; ENGINEERING   / </a:t>
            </a:r>
            <a:r>
              <a:rPr lang="en-US" dirty="0"/>
              <a:t>AI AUDITOR: CRAFTING YOUR PERFECT PLAYLIST WITH MACHINE LEARNING</a:t>
            </a:r>
            <a:endParaRPr lang="en-IN"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26</a:t>
            </a:fld>
            <a:endParaRPr lang="en-US"/>
          </a:p>
        </p:txBody>
      </p:sp>
      <p:sp>
        <p:nvSpPr>
          <p:cNvPr id="5" name="Rectangle 4"/>
          <p:cNvSpPr/>
          <p:nvPr/>
        </p:nvSpPr>
        <p:spPr>
          <a:xfrm>
            <a:off x="6236507" y="511524"/>
            <a:ext cx="5453096" cy="646331"/>
          </a:xfrm>
          <a:prstGeom prst="rect">
            <a:avLst/>
          </a:prstGeom>
        </p:spPr>
        <p:txBody>
          <a:bodyPr wrap="none">
            <a:spAutoFit/>
          </a:bodyPr>
          <a:lstStyle/>
          <a:p>
            <a:r>
              <a:rPr lang="en-IN" sz="3600" b="1" spc="-5" dirty="0">
                <a:latin typeface="Times New Roman" panose="02020603050405020304" pitchFamily="18" charset="0"/>
                <a:cs typeface="Times New Roman" panose="02020603050405020304" pitchFamily="18" charset="0"/>
              </a:rPr>
              <a:t>Web</a:t>
            </a:r>
            <a:r>
              <a:rPr lang="en-IN" sz="3600" b="1" spc="-40" dirty="0">
                <a:latin typeface="Times New Roman" panose="02020603050405020304" pitchFamily="18" charset="0"/>
                <a:cs typeface="Times New Roman" panose="02020603050405020304" pitchFamily="18" charset="0"/>
              </a:rPr>
              <a:t> </a:t>
            </a:r>
            <a:r>
              <a:rPr lang="en-IN" sz="3600" b="1" spc="5" dirty="0">
                <a:latin typeface="Times New Roman" panose="02020603050405020304" pitchFamily="18" charset="0"/>
                <a:cs typeface="Times New Roman" panose="02020603050405020304" pitchFamily="18" charset="0"/>
              </a:rPr>
              <a:t>references/video</a:t>
            </a:r>
            <a:r>
              <a:rPr lang="en-IN" sz="3600" b="1" spc="-114" dirty="0">
                <a:latin typeface="Times New Roman" panose="02020603050405020304" pitchFamily="18" charset="0"/>
                <a:cs typeface="Times New Roman" panose="02020603050405020304" pitchFamily="18" charset="0"/>
              </a:rPr>
              <a:t> </a:t>
            </a:r>
            <a:r>
              <a:rPr lang="en-IN" sz="3600" b="1" spc="20" dirty="0">
                <a:latin typeface="Times New Roman" panose="02020603050405020304" pitchFamily="18" charset="0"/>
                <a:cs typeface="Times New Roman" panose="02020603050405020304" pitchFamily="18" charset="0"/>
              </a:rPr>
              <a:t>links</a:t>
            </a:r>
            <a:endParaRPr lang="en-IN" sz="3600" b="1" dirty="0">
              <a:latin typeface="Times New Roman" panose="02020603050405020304" pitchFamily="18" charset="0"/>
              <a:cs typeface="Times New Roman" panose="02020603050405020304" pitchFamily="18" charset="0"/>
            </a:endParaRPr>
          </a:p>
        </p:txBody>
      </p:sp>
      <p:sp>
        <p:nvSpPr>
          <p:cNvPr id="6" name="TextBox 5"/>
          <p:cNvSpPr txBox="1"/>
          <p:nvPr/>
        </p:nvSpPr>
        <p:spPr>
          <a:xfrm>
            <a:off x="1362107" y="2091523"/>
            <a:ext cx="14856710" cy="6431856"/>
          </a:xfrm>
          <a:prstGeom prst="rect">
            <a:avLst/>
          </a:prstGeom>
          <a:noFill/>
        </p:spPr>
        <p:txBody>
          <a:bodyPr wrap="square" lIns="91440" tIns="45720" rIns="91440" bIns="45720" rtlCol="0" anchor="t">
            <a:spAutoFit/>
          </a:bodyPr>
          <a:lstStyle/>
          <a:p>
            <a:pPr marL="285750" indent="-285750">
              <a:buFont typeface="Wingdings,Sans-Serif"/>
              <a:buChar char="§"/>
            </a:pPr>
            <a:r>
              <a:rPr lang="en-US" sz="3200" dirty="0">
                <a:latin typeface="Times New Roman"/>
                <a:ea typeface="Calibri"/>
                <a:cs typeface="Times New Roman"/>
                <a:hlinkClick r:id="rId2"/>
              </a:rPr>
              <a:t>https://www.kaggle.com/andradaolteanu/gtzandataset-music-genre-classification</a:t>
            </a:r>
            <a:r>
              <a:rPr lang="en-US" sz="3200" dirty="0">
                <a:latin typeface="Times New Roman"/>
                <a:ea typeface="Calibri"/>
                <a:cs typeface="Times New Roman"/>
              </a:rPr>
              <a:t> </a:t>
            </a:r>
          </a:p>
          <a:p>
            <a:endParaRPr lang="en-US" sz="3200" dirty="0">
              <a:latin typeface="Times New Roman"/>
              <a:ea typeface="Calibri"/>
              <a:cs typeface="Times New Roman"/>
            </a:endParaRPr>
          </a:p>
          <a:p>
            <a:pPr marL="285750" indent="-285750">
              <a:buFont typeface="Wingdings,Sans-Serif"/>
              <a:buChar char="§"/>
            </a:pPr>
            <a:r>
              <a:rPr lang="en-US" sz="3200" dirty="0">
                <a:latin typeface="Times New Roman"/>
                <a:ea typeface="Calibri"/>
                <a:cs typeface="Times New Roman"/>
                <a:hlinkClick r:id="rId3"/>
              </a:rPr>
              <a:t>https://www.analyticsvidhya.com/blog/2022/03/music-genre-classification-project-using-machine-learning-techniques/</a:t>
            </a:r>
            <a:endParaRPr lang="en-US" sz="3200" dirty="0">
              <a:latin typeface="Times New Roman"/>
              <a:ea typeface="Calibri"/>
              <a:cs typeface="Times New Roman"/>
            </a:endParaRPr>
          </a:p>
          <a:p>
            <a:endParaRPr lang="en-US" sz="3200" dirty="0">
              <a:latin typeface="Times New Roman"/>
              <a:ea typeface="Calibri"/>
              <a:cs typeface="Times New Roman"/>
            </a:endParaRPr>
          </a:p>
          <a:p>
            <a:pPr marL="285750" indent="-285750">
              <a:buFont typeface="Wingdings,Sans-Serif"/>
              <a:buChar char="§"/>
            </a:pPr>
            <a:r>
              <a:rPr lang="en-US" sz="3200" dirty="0">
                <a:latin typeface="Times New Roman"/>
                <a:ea typeface="Calibri"/>
                <a:cs typeface="Times New Roman"/>
                <a:hlinkClick r:id="rId4"/>
              </a:rPr>
              <a:t>https://www.clairvoyant.ai/blog/music-genre-classification-using-cnn</a:t>
            </a:r>
            <a:endParaRPr lang="en-US" sz="3200">
              <a:latin typeface="Arial"/>
              <a:ea typeface="Calibri"/>
              <a:cs typeface="Arial"/>
            </a:endParaRPr>
          </a:p>
          <a:p>
            <a:endParaRPr lang="en-US" sz="3200" dirty="0">
              <a:latin typeface="Times New Roman"/>
              <a:ea typeface="Calibri"/>
              <a:cs typeface="Times New Roman"/>
            </a:endParaRPr>
          </a:p>
          <a:p>
            <a:pPr marL="285750" indent="-285750">
              <a:buFont typeface="Wingdings,Sans-Serif"/>
              <a:buChar char="§"/>
            </a:pPr>
            <a:r>
              <a:rPr lang="en-US" sz="3200" dirty="0">
                <a:latin typeface="Times New Roman"/>
                <a:ea typeface="Calibri"/>
                <a:cs typeface="Times New Roman"/>
                <a:hlinkClick r:id="rId5"/>
              </a:rPr>
              <a:t>https://www.geeksforgeeks.org/music-genre-classifier-using-machine-learning/</a:t>
            </a:r>
            <a:endParaRPr lang="en-US" sz="3200" dirty="0">
              <a:latin typeface="Times New Roman"/>
              <a:ea typeface="Calibri"/>
              <a:cs typeface="Times New Roman"/>
            </a:endParaRPr>
          </a:p>
          <a:p>
            <a:endParaRPr lang="en-US" sz="3200" dirty="0">
              <a:latin typeface="Times New Roman"/>
              <a:ea typeface="Calibri"/>
              <a:cs typeface="Times New Roman"/>
            </a:endParaRPr>
          </a:p>
          <a:p>
            <a:pPr marL="285750" indent="-285750">
              <a:buFont typeface="Wingdings,Sans-Serif"/>
              <a:buChar char="§"/>
            </a:pPr>
            <a:r>
              <a:rPr lang="en-US" sz="3200" dirty="0">
                <a:latin typeface="Times New Roman"/>
                <a:ea typeface="Calibri"/>
                <a:cs typeface="Times New Roman"/>
                <a:hlinkClick r:id="rId6"/>
              </a:rPr>
              <a:t>https://www.analyticssteps.com/blogs/music-genre-classification-using-machine-learning</a:t>
            </a:r>
            <a:endParaRPr lang="en-US" sz="3200" dirty="0">
              <a:latin typeface="Times New Roman"/>
              <a:ea typeface="Calibri"/>
              <a:cs typeface="Times New Roman"/>
            </a:endParaRPr>
          </a:p>
          <a:p>
            <a:pPr marL="285750" indent="-285750">
              <a:buFont typeface="Wingdings,Sans-Serif"/>
              <a:buChar char="§"/>
            </a:pPr>
            <a:endParaRPr lang="en-US" sz="3200" dirty="0">
              <a:latin typeface="Times New Roman"/>
              <a:ea typeface="Calibri"/>
              <a:cs typeface="Times New Roman"/>
            </a:endParaRPr>
          </a:p>
          <a:p>
            <a:endParaRPr lang="en-IN" sz="3200" dirty="0">
              <a:ea typeface="Calibri"/>
              <a:cs typeface="Calibri"/>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B1D917-16EA-4D69-8845-9832B0C2F6AA}" type="datetime4">
              <a:rPr lang="en-US" smtClean="0"/>
              <a:t>April 18, 2024</a:t>
            </a:fld>
            <a:endParaRPr lang="en-US"/>
          </a:p>
        </p:txBody>
      </p:sp>
      <p:sp>
        <p:nvSpPr>
          <p:cNvPr id="3" name="Footer Placeholder 2"/>
          <p:cNvSpPr>
            <a:spLocks noGrp="1"/>
          </p:cNvSpPr>
          <p:nvPr>
            <p:ph type="ftr" sz="quarter" idx="11"/>
          </p:nvPr>
        </p:nvSpPr>
        <p:spPr/>
        <p:txBody>
          <a:bodyPr/>
          <a:lstStyle/>
          <a:p>
            <a:r>
              <a:rPr lang="en-IN" dirty="0"/>
              <a:t>DEPARTMENT OF COMPUTER SCIENCE &amp; ENGINEERING   / </a:t>
            </a:r>
            <a:r>
              <a:rPr lang="en-US" dirty="0"/>
              <a:t>AI AUDITOR: CRAFTING YOUR PERFECT PLAYLIST WITH MACHINE LEARNING</a:t>
            </a:r>
            <a:endParaRPr lang="en-IN"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27</a:t>
            </a:fld>
            <a:endParaRPr lang="en-US"/>
          </a:p>
        </p:txBody>
      </p:sp>
      <p:sp>
        <p:nvSpPr>
          <p:cNvPr id="5" name="Rectangle 4"/>
          <p:cNvSpPr/>
          <p:nvPr/>
        </p:nvSpPr>
        <p:spPr>
          <a:xfrm>
            <a:off x="4763686" y="469961"/>
            <a:ext cx="9575769" cy="646331"/>
          </a:xfrm>
          <a:prstGeom prst="rect">
            <a:avLst/>
          </a:prstGeom>
        </p:spPr>
        <p:txBody>
          <a:bodyPr wrap="square">
            <a:spAutoFit/>
          </a:bodyPr>
          <a:lstStyle/>
          <a:p>
            <a:r>
              <a:rPr lang="en-IN" sz="3600" b="1" dirty="0">
                <a:latin typeface="Times New Roman" panose="02020603050405020304" pitchFamily="18" charset="0"/>
                <a:cs typeface="Times New Roman" panose="02020603050405020304" pitchFamily="18" charset="0"/>
              </a:rPr>
              <a:t>REFERENCES</a:t>
            </a:r>
            <a:endParaRPr lang="en-IN" sz="3600" b="1" dirty="0"/>
          </a:p>
        </p:txBody>
      </p:sp>
      <p:sp>
        <p:nvSpPr>
          <p:cNvPr id="6" name="TextBox 5"/>
          <p:cNvSpPr txBox="1"/>
          <p:nvPr/>
        </p:nvSpPr>
        <p:spPr>
          <a:xfrm>
            <a:off x="353291" y="2078182"/>
            <a:ext cx="17373600" cy="7109639"/>
          </a:xfrm>
          <a:prstGeom prst="rect">
            <a:avLst/>
          </a:prstGeom>
          <a:noFill/>
        </p:spPr>
        <p:txBody>
          <a:bodyPr wrap="square" lIns="91440" tIns="45720" rIns="91440" bIns="45720" rtlCol="0" anchor="t">
            <a:spAutoFit/>
          </a:bodyPr>
          <a:lstStyle/>
          <a:p>
            <a:pPr marL="285750" indent="-285750">
              <a:lnSpc>
                <a:spcPct val="90000"/>
              </a:lnSpc>
              <a:spcBef>
                <a:spcPts val="1200"/>
              </a:spcBef>
              <a:buFont typeface="Arial"/>
              <a:buChar char="•"/>
            </a:pPr>
            <a:r>
              <a:rPr lang="en-IN" sz="3200" dirty="0">
                <a:latin typeface="Times New Roman"/>
                <a:ea typeface="Calibri"/>
                <a:cs typeface="Times New Roman"/>
              </a:rPr>
              <a:t>A. Kayatana and O. Yildiz, “Music genre classification with machine learning techniques,” in Signal Processing and Communications Applications Conference (SIU), 2017 25th, IEEE, 2019, pp. 1–4.</a:t>
            </a:r>
          </a:p>
          <a:p>
            <a:pPr marL="285750" indent="-285750">
              <a:lnSpc>
                <a:spcPct val="90000"/>
              </a:lnSpc>
              <a:spcBef>
                <a:spcPts val="1200"/>
              </a:spcBef>
              <a:buFont typeface="Arial"/>
              <a:buChar char="•"/>
            </a:pPr>
            <a:r>
              <a:rPr lang="en-IN" sz="3200" dirty="0">
                <a:latin typeface="Times New Roman"/>
                <a:ea typeface="Calibri"/>
                <a:cs typeface="Times New Roman"/>
              </a:rPr>
              <a:t>A. Tsantakis, G. and Cook, P. “Musical genre classification of audio signal”, IEEE Transactions on Speech and Audio Processing, Vol. 10, No. 3, pp. 293-302, July 2020. </a:t>
            </a:r>
          </a:p>
          <a:p>
            <a:pPr marL="285750" indent="-285750">
              <a:lnSpc>
                <a:spcPct val="90000"/>
              </a:lnSpc>
              <a:spcBef>
                <a:spcPts val="1200"/>
              </a:spcBef>
              <a:buFont typeface="Arial"/>
              <a:buChar char="•"/>
            </a:pPr>
            <a:r>
              <a:rPr lang="en-IN" sz="3200" dirty="0">
                <a:latin typeface="Times New Roman"/>
                <a:ea typeface="Calibri"/>
                <a:cs typeface="Times New Roman"/>
              </a:rPr>
              <a:t>Holzapfel, A. and Stylianou Y. “Musical genre classification using nonnegative matrix factorization-based features”, IEEE Transactions on Audio, Speech, and Language Processing, Vol. 16, No. 2, pp. 424-434, 2019.</a:t>
            </a:r>
          </a:p>
          <a:p>
            <a:pPr marL="285750" indent="-285750">
              <a:lnSpc>
                <a:spcPct val="90000"/>
              </a:lnSpc>
              <a:spcBef>
                <a:spcPts val="1200"/>
              </a:spcBef>
              <a:buFont typeface="Arial"/>
              <a:buChar char="•"/>
            </a:pPr>
            <a:r>
              <a:rPr lang="en-IN" sz="3200" dirty="0">
                <a:latin typeface="Times New Roman"/>
                <a:ea typeface="Calibri"/>
                <a:cs typeface="Times New Roman"/>
              </a:rPr>
              <a:t>Sturm, B. L. (2020). The GTZAN dataset: Its contents, its faults, their effects on evaluation, and its future use. Ariv preprintarXiv:1306.1461.</a:t>
            </a:r>
          </a:p>
          <a:p>
            <a:pPr marL="285750" indent="-285750">
              <a:lnSpc>
                <a:spcPct val="90000"/>
              </a:lnSpc>
              <a:spcBef>
                <a:spcPts val="1200"/>
              </a:spcBef>
              <a:buFont typeface="Arial"/>
              <a:buChar char="•"/>
            </a:pPr>
            <a:r>
              <a:rPr lang="en-IN" sz="3200" dirty="0">
                <a:latin typeface="Times New Roman"/>
                <a:ea typeface="Calibri"/>
                <a:cs typeface="Times New Roman"/>
              </a:rPr>
              <a:t>Gemmate, J. F., Ellis, D. P., Freedman, D., Jansen, A., Lawrence, W., Moore, R. C., ... &amp; Ritter, M. (2017, Mar EEE International Conference on Acoustics, Speech and Signal Processing (ICASSP) (pp. 776-780) IEEE. Audio set: An ontology and human-labelled dataset for audio events. In 2020</a:t>
            </a:r>
          </a:p>
          <a:p>
            <a:pPr>
              <a:spcBef>
                <a:spcPct val="20000"/>
              </a:spcBef>
            </a:pPr>
            <a:endParaRPr lang="en-US" sz="3200" dirty="0">
              <a:latin typeface="Times New Roman"/>
              <a:ea typeface="Calibri"/>
              <a:cs typeface="Times New Roman"/>
            </a:endParaRPr>
          </a:p>
          <a:p>
            <a:endParaRPr lang="en-IN" sz="3200" u="sng" dirty="0">
              <a:ea typeface="Calibri"/>
              <a:cs typeface="Calibri"/>
            </a:endParaRPr>
          </a:p>
        </p:txBody>
      </p:sp>
      <p:sp>
        <p:nvSpPr>
          <p:cNvPr id="7" name="Rectangle 6"/>
          <p:cNvSpPr/>
          <p:nvPr/>
        </p:nvSpPr>
        <p:spPr>
          <a:xfrm>
            <a:off x="1487343" y="7369525"/>
            <a:ext cx="184731" cy="369332"/>
          </a:xfrm>
          <a:prstGeom prst="rect">
            <a:avLst/>
          </a:prstGeom>
        </p:spPr>
        <p:txBody>
          <a:bodyPr wrap="none" lIns="91440" tIns="45720" rIns="91440" bIns="45720" anchor="t">
            <a:spAutoFit/>
          </a:bodyPr>
          <a:lstStyle/>
          <a:p>
            <a:endParaRPr lang="en-IN"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234547" y="3345873"/>
            <a:ext cx="4592782" cy="923330"/>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IN" sz="5400" b="1" spc="50" dirty="0">
                <a:ln w="11430"/>
                <a:solidFill>
                  <a:srgbClr val="002060"/>
                </a:solidFill>
                <a:effectLst>
                  <a:outerShdw blurRad="76200" dist="50800" dir="5400000" algn="tl" rotWithShape="0">
                    <a:srgbClr val="000000">
                      <a:alpha val="65000"/>
                    </a:srgbClr>
                  </a:outerShdw>
                </a:effectLst>
                <a:latin typeface="Times New Roman" panose="02020603050405020304" pitchFamily="18" charset="0"/>
                <a:cs typeface="Times New Roman" panose="02020603050405020304" pitchFamily="18" charset="0"/>
              </a:rPr>
              <a:t>THANK YOU</a:t>
            </a:r>
          </a:p>
        </p:txBody>
      </p:sp>
      <p:pic>
        <p:nvPicPr>
          <p:cNvPr id="6" name="Picture 3" descr="C:\Users\Sharad\Desktop\download veltech.png"/>
          <p:cNvPicPr>
            <a:picLocks noChangeAspect="1" noChangeArrowheads="1"/>
          </p:cNvPicPr>
          <p:nvPr/>
        </p:nvPicPr>
        <p:blipFill>
          <a:blip r:embed="rId2"/>
          <a:srcRect/>
          <a:stretch>
            <a:fillRect/>
          </a:stretch>
        </p:blipFill>
        <p:spPr bwMode="auto">
          <a:xfrm>
            <a:off x="11668264" y="6982691"/>
            <a:ext cx="4295554" cy="1438275"/>
          </a:xfrm>
          <a:prstGeom prst="rect">
            <a:avLst/>
          </a:prstGeom>
          <a:noFill/>
        </p:spPr>
      </p:pic>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28</a:t>
            </a:fld>
            <a:endParaRPr lang="en-US"/>
          </a:p>
        </p:txBody>
      </p:sp>
      <p:sp>
        <p:nvSpPr>
          <p:cNvPr id="10" name="Footer Placeholder 9"/>
          <p:cNvSpPr>
            <a:spLocks noGrp="1"/>
          </p:cNvSpPr>
          <p:nvPr>
            <p:ph type="ftr" sz="quarter" idx="11"/>
          </p:nvPr>
        </p:nvSpPr>
        <p:spPr/>
        <p:txBody>
          <a:bodyPr/>
          <a:lstStyle/>
          <a:p>
            <a:r>
              <a:rPr lang="en-IN" dirty="0"/>
              <a:t>DEPARTMENT OF COMPUTER SCIENCE &amp; ENGINEERING   / </a:t>
            </a:r>
            <a:r>
              <a:rPr lang="en-US" dirty="0"/>
              <a:t>AI AUDITOR: CRAFTING YOUR PERFECT PLAYLIST WITH MACHINE LEARNING</a:t>
            </a:r>
            <a:endParaRPr lang="en-IN" dirty="0"/>
          </a:p>
        </p:txBody>
      </p:sp>
      <p:sp>
        <p:nvSpPr>
          <p:cNvPr id="11" name="Date Placeholder 10"/>
          <p:cNvSpPr>
            <a:spLocks noGrp="1"/>
          </p:cNvSpPr>
          <p:nvPr>
            <p:ph type="dt" sz="half" idx="10"/>
          </p:nvPr>
        </p:nvSpPr>
        <p:spPr/>
        <p:txBody>
          <a:bodyPr/>
          <a:lstStyle/>
          <a:p>
            <a:fld id="{FC19F4A3-E32D-4520-B9BC-6787D8D72445}" type="datetime4">
              <a:rPr lang="en-US" smtClean="0"/>
              <a:t>April 18, 2024</a:t>
            </a:fld>
            <a:endParaRPr lang="en-US"/>
          </a:p>
        </p:txBody>
      </p:sp>
      <p:pic>
        <p:nvPicPr>
          <p:cNvPr id="12" name="Picture 2" descr="C:\Users\Sharad\Desktop\Logo-Final-A veltech.png"/>
          <p:cNvPicPr>
            <a:picLocks noChangeAspect="1" noChangeArrowheads="1"/>
          </p:cNvPicPr>
          <p:nvPr/>
        </p:nvPicPr>
        <p:blipFill>
          <a:blip r:embed="rId3"/>
          <a:srcRect/>
          <a:stretch>
            <a:fillRect/>
          </a:stretch>
        </p:blipFill>
        <p:spPr bwMode="auto">
          <a:xfrm>
            <a:off x="16449323" y="7193392"/>
            <a:ext cx="1160907" cy="1223246"/>
          </a:xfrm>
          <a:prstGeom prst="rect">
            <a:avLst/>
          </a:prstGeom>
          <a:noFill/>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B1D917-16EA-4D69-8845-9832B0C2F6AA}" type="datetime4">
              <a:rPr lang="en-US" smtClean="0"/>
              <a:t>April 18, 2024</a:t>
            </a:fld>
            <a:endParaRPr lang="en-US"/>
          </a:p>
        </p:txBody>
      </p:sp>
      <p:sp>
        <p:nvSpPr>
          <p:cNvPr id="3" name="Footer Placeholder 2"/>
          <p:cNvSpPr>
            <a:spLocks noGrp="1"/>
          </p:cNvSpPr>
          <p:nvPr>
            <p:ph type="ftr" sz="quarter" idx="11"/>
          </p:nvPr>
        </p:nvSpPr>
        <p:spPr/>
        <p:txBody>
          <a:bodyPr/>
          <a:lstStyle/>
          <a:p>
            <a:r>
              <a:rPr lang="en-IN" dirty="0"/>
              <a:t>DEPARTMENT OF COMPUTER SCIENCE &amp; ENGINEERING   / </a:t>
            </a:r>
            <a:r>
              <a:rPr lang="en-IN" sz="1400" b="1" dirty="0">
                <a:latin typeface="Times New Roman" pitchFamily="18" charset="0"/>
                <a:cs typeface="Times New Roman" pitchFamily="18" charset="0"/>
              </a:rPr>
              <a:t>AI AUDITOR: CRAFTING YOUR PERFECT PLAYLIST WITH MACHINE LEARNING</a:t>
            </a:r>
            <a:endParaRPr lang="en-IN"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3</a:t>
            </a:fld>
            <a:endParaRPr lang="en-US"/>
          </a:p>
        </p:txBody>
      </p:sp>
      <p:sp>
        <p:nvSpPr>
          <p:cNvPr id="5" name="Rectangle 4"/>
          <p:cNvSpPr/>
          <p:nvPr/>
        </p:nvSpPr>
        <p:spPr>
          <a:xfrm>
            <a:off x="885558" y="389205"/>
            <a:ext cx="16635525" cy="9046323"/>
          </a:xfrm>
          <a:prstGeom prst="rect">
            <a:avLst/>
          </a:prstGeom>
        </p:spPr>
        <p:txBody>
          <a:bodyPr wrap="square" lIns="91440" tIns="45720" rIns="91440" bIns="45720" anchor="t">
            <a:spAutoFit/>
          </a:bodyPr>
          <a:lstStyle/>
          <a:p>
            <a:pPr lvl="1" algn="ctr">
              <a:lnSpc>
                <a:spcPct val="150000"/>
              </a:lnSpc>
            </a:pPr>
            <a:r>
              <a:rPr lang="en-IN" sz="3200" b="1" dirty="0">
                <a:latin typeface="Times New Roman"/>
                <a:cs typeface="Times New Roman"/>
              </a:rPr>
              <a:t>ABSTRACT</a:t>
            </a:r>
          </a:p>
          <a:p>
            <a:pPr lvl="1" algn="ctr">
              <a:lnSpc>
                <a:spcPct val="150000"/>
              </a:lnSpc>
            </a:pPr>
            <a:endParaRPr lang="en-IN" sz="3200" b="1" dirty="0">
              <a:latin typeface="Times New Roman"/>
              <a:cs typeface="Times New Roman"/>
            </a:endParaRPr>
          </a:p>
          <a:p>
            <a:pPr marL="285750" indent="-285750" algn="just">
              <a:lnSpc>
                <a:spcPct val="90000"/>
              </a:lnSpc>
              <a:spcBef>
                <a:spcPts val="1200"/>
              </a:spcBef>
              <a:buFont typeface="Arial"/>
              <a:buChar char="•"/>
            </a:pPr>
            <a:r>
              <a:rPr lang="en-US" sz="3200" dirty="0">
                <a:latin typeface="Times New Roman"/>
                <a:cs typeface="Times New Roman"/>
              </a:rPr>
              <a:t>The music industry has undergone major changes from its conventional existence and also in the form of music created in last few years. The ever-growing customer base has also increased the market for different music styles.</a:t>
            </a:r>
          </a:p>
          <a:p>
            <a:pPr marL="285750" indent="-285750" algn="just">
              <a:lnSpc>
                <a:spcPct val="90000"/>
              </a:lnSpc>
              <a:spcBef>
                <a:spcPts val="1200"/>
              </a:spcBef>
              <a:buFont typeface="Arial"/>
              <a:buChar char="•"/>
            </a:pPr>
            <a:r>
              <a:rPr lang="en-US" sz="3200" dirty="0">
                <a:latin typeface="Times New Roman"/>
                <a:cs typeface="Times New Roman"/>
              </a:rPr>
              <a:t>A music genre is a conventional category that identifies some pieces of music as belonging to a shared tradition or set of conventions.</a:t>
            </a:r>
          </a:p>
          <a:p>
            <a:pPr marL="285750" indent="-285750" algn="just">
              <a:lnSpc>
                <a:spcPct val="90000"/>
              </a:lnSpc>
              <a:spcBef>
                <a:spcPts val="1200"/>
              </a:spcBef>
              <a:buFont typeface="Arial"/>
              <a:buChar char="•"/>
            </a:pPr>
            <a:r>
              <a:rPr lang="en-US" sz="3200" dirty="0">
                <a:latin typeface="Times New Roman"/>
                <a:cs typeface="Times New Roman"/>
              </a:rPr>
              <a:t>Music can be divided into different genres in many Different ways. The popular music genres are Pop, Hip-Hop, Rock, Jazz, Blues, Country and Metal.</a:t>
            </a:r>
          </a:p>
          <a:p>
            <a:pPr marL="285750" indent="-285750" algn="just">
              <a:lnSpc>
                <a:spcPct val="90000"/>
              </a:lnSpc>
              <a:spcBef>
                <a:spcPts val="1200"/>
              </a:spcBef>
              <a:buFont typeface="Arial"/>
              <a:buChar char="•"/>
            </a:pPr>
            <a:r>
              <a:rPr lang="en-US" sz="3200" dirty="0">
                <a:latin typeface="Times New Roman"/>
                <a:cs typeface="Times New Roman"/>
              </a:rPr>
              <a:t>Categorizing music files According to their genre is a challenging task in the area of music information retrieval (MIR).</a:t>
            </a:r>
          </a:p>
          <a:p>
            <a:pPr marL="285750" indent="-285750" algn="just">
              <a:lnSpc>
                <a:spcPct val="90000"/>
              </a:lnSpc>
              <a:spcBef>
                <a:spcPts val="1200"/>
              </a:spcBef>
              <a:buFont typeface="Arial"/>
              <a:buChar char="•"/>
            </a:pPr>
            <a:r>
              <a:rPr lang="en-US" sz="3200" dirty="0">
                <a:latin typeface="Times New Roman"/>
                <a:cs typeface="Times New Roman"/>
              </a:rPr>
              <a:t>Automatic music genre Classification is important to obtain music from a large collection. It finds applications in the real world in various fields like Automatic tagging of unknown piece of music (useful for apps like Saavan, </a:t>
            </a:r>
            <a:r>
              <a:rPr lang="en-US" sz="3200" dirty="0" err="1">
                <a:latin typeface="Times New Roman"/>
                <a:cs typeface="Times New Roman"/>
              </a:rPr>
              <a:t>Wynk</a:t>
            </a:r>
            <a:r>
              <a:rPr lang="en-US" sz="3200" dirty="0">
                <a:latin typeface="Times New Roman"/>
                <a:cs typeface="Times New Roman"/>
              </a:rPr>
              <a:t> etc.).</a:t>
            </a:r>
            <a:r>
              <a:rPr lang="en-US" sz="3200" dirty="0">
                <a:latin typeface="Rockwell"/>
                <a:cs typeface="Times New Roman"/>
              </a:rPr>
              <a:t> </a:t>
            </a:r>
          </a:p>
          <a:p>
            <a:pPr lvl="1">
              <a:lnSpc>
                <a:spcPct val="150000"/>
              </a:lnSpc>
            </a:pPr>
            <a:endParaRPr lang="en-IN" sz="3200" b="1" dirty="0">
              <a:latin typeface="Times New Roman" panose="02020603050405020304" pitchFamily="18" charset="0"/>
              <a:cs typeface="Times New Roman" panose="02020603050405020304" pitchFamily="18" charset="0"/>
            </a:endParaRPr>
          </a:p>
          <a:p>
            <a:pPr lvl="1">
              <a:lnSpc>
                <a:spcPct val="150000"/>
              </a:lnSpc>
            </a:pPr>
            <a:endParaRPr lang="en-IN" sz="32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B1D917-16EA-4D69-8845-9832B0C2F6AA}" type="datetime4">
              <a:rPr lang="en-US" smtClean="0"/>
              <a:t>April 18, 2024</a:t>
            </a:fld>
            <a:endParaRPr lang="en-US"/>
          </a:p>
        </p:txBody>
      </p:sp>
      <p:sp>
        <p:nvSpPr>
          <p:cNvPr id="3" name="Footer Placeholder 2"/>
          <p:cNvSpPr>
            <a:spLocks noGrp="1"/>
          </p:cNvSpPr>
          <p:nvPr>
            <p:ph type="ftr" sz="quarter" idx="11"/>
          </p:nvPr>
        </p:nvSpPr>
        <p:spPr/>
        <p:txBody>
          <a:bodyPr/>
          <a:lstStyle/>
          <a:p>
            <a:r>
              <a:rPr lang="en-IN" dirty="0"/>
              <a:t>DEPARTMENT OF COMPUTER SCIENCE &amp; ENGINEERING   / </a:t>
            </a:r>
            <a:r>
              <a:rPr lang="en-IN" sz="1400" b="1" dirty="0">
                <a:latin typeface="Times New Roman" pitchFamily="18" charset="0"/>
                <a:cs typeface="Times New Roman" pitchFamily="18" charset="0"/>
              </a:rPr>
              <a:t>AI AUDITOR: CRAFTING YOUR PERFECT PLAYLIST WITH MACHINE LEARNING</a:t>
            </a:r>
            <a:endParaRPr lang="en-IN"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4</a:t>
            </a:fld>
            <a:endParaRPr lang="en-US"/>
          </a:p>
        </p:txBody>
      </p:sp>
      <p:sp>
        <p:nvSpPr>
          <p:cNvPr id="5" name="Rectangle 4"/>
          <p:cNvSpPr/>
          <p:nvPr/>
        </p:nvSpPr>
        <p:spPr>
          <a:xfrm>
            <a:off x="806898" y="451550"/>
            <a:ext cx="16940775" cy="7267374"/>
          </a:xfrm>
          <a:prstGeom prst="rect">
            <a:avLst/>
          </a:prstGeom>
        </p:spPr>
        <p:txBody>
          <a:bodyPr wrap="square" lIns="91440" tIns="45720" rIns="91440" bIns="45720" anchor="t">
            <a:spAutoFit/>
          </a:bodyPr>
          <a:lstStyle/>
          <a:p>
            <a:pPr lvl="1" algn="ctr">
              <a:lnSpc>
                <a:spcPct val="150000"/>
              </a:lnSpc>
            </a:pPr>
            <a:r>
              <a:rPr lang="en-IN" sz="3200" b="1" dirty="0">
                <a:latin typeface="Times New Roman"/>
                <a:cs typeface="Times New Roman"/>
              </a:rPr>
              <a:t>OBJECTIVES</a:t>
            </a:r>
          </a:p>
          <a:p>
            <a:pPr marL="285750" indent="-285750">
              <a:lnSpc>
                <a:spcPct val="90000"/>
              </a:lnSpc>
              <a:spcBef>
                <a:spcPts val="1200"/>
              </a:spcBef>
              <a:buFont typeface="Arial"/>
              <a:buChar char="•"/>
            </a:pPr>
            <a:r>
              <a:rPr lang="en-IN" sz="3200" b="1" dirty="0">
                <a:latin typeface="Times New Roman"/>
                <a:cs typeface="Times New Roman"/>
              </a:rPr>
              <a:t>Aim of the Project: </a:t>
            </a:r>
            <a:endParaRPr lang="en-IN" sz="3200" dirty="0">
              <a:latin typeface="Times New Roman"/>
              <a:cs typeface="Times New Roman"/>
            </a:endParaRPr>
          </a:p>
          <a:p>
            <a:pPr algn="just">
              <a:lnSpc>
                <a:spcPct val="90000"/>
              </a:lnSpc>
              <a:spcBef>
                <a:spcPts val="1200"/>
              </a:spcBef>
            </a:pPr>
            <a:r>
              <a:rPr lang="en-IN" sz="3200" dirty="0">
                <a:latin typeface="Times New Roman"/>
                <a:cs typeface="Times New Roman"/>
              </a:rPr>
              <a:t>  Audio processing is one of the most complex tasks in  data science as compared to image processing and other classification techniques. One such application is music genre classification which aims to classify the audio files in certain categories of sound to which they belong. The application is very important and requires automation to reduce the manual error and time because if we have to classify the music manually then one has to listen out each file for the complete duration.</a:t>
            </a:r>
          </a:p>
          <a:p>
            <a:pPr marL="285750" indent="-285750">
              <a:lnSpc>
                <a:spcPct val="90000"/>
              </a:lnSpc>
              <a:spcBef>
                <a:spcPts val="1200"/>
              </a:spcBef>
              <a:buFont typeface="Arial"/>
              <a:buChar char="•"/>
            </a:pPr>
            <a:r>
              <a:rPr lang="en-US" sz="3200" b="1" dirty="0">
                <a:latin typeface="Times New Roman"/>
                <a:cs typeface="Times New Roman"/>
              </a:rPr>
              <a:t>Scope of the Project:</a:t>
            </a:r>
            <a:endParaRPr lang="en-US" sz="3200" dirty="0">
              <a:latin typeface="Times New Roman"/>
              <a:cs typeface="Times New Roman"/>
            </a:endParaRPr>
          </a:p>
          <a:p>
            <a:pPr algn="just">
              <a:lnSpc>
                <a:spcPct val="90000"/>
              </a:lnSpc>
              <a:spcBef>
                <a:spcPts val="1200"/>
              </a:spcBef>
            </a:pPr>
            <a:r>
              <a:rPr lang="en-US" sz="3200" dirty="0">
                <a:latin typeface="Times New Roman"/>
                <a:cs typeface="Times New Roman"/>
              </a:rPr>
              <a:t> The main scope of the our project </a:t>
            </a:r>
            <a:r>
              <a:rPr lang="en-US" sz="3200" b="1" dirty="0">
                <a:latin typeface="Times New Roman"/>
                <a:cs typeface="Times New Roman"/>
              </a:rPr>
              <a:t>"</a:t>
            </a:r>
            <a:r>
              <a:rPr lang="en-IN" sz="3200" b="1" dirty="0">
                <a:latin typeface="Times New Roman" pitchFamily="18" charset="0"/>
                <a:cs typeface="Times New Roman" pitchFamily="18" charset="0"/>
              </a:rPr>
              <a:t> AI AUDITOR: CRAFTING YOUR PERFECT PLAYLIST WITH MACHINE LEARNING </a:t>
            </a:r>
            <a:r>
              <a:rPr lang="en-US" sz="3200" b="1" dirty="0">
                <a:latin typeface="Times New Roman"/>
                <a:cs typeface="Times New Roman"/>
              </a:rPr>
              <a:t>"</a:t>
            </a:r>
            <a:r>
              <a:rPr lang="en-US" sz="3200" dirty="0">
                <a:latin typeface="Times New Roman"/>
                <a:cs typeface="Times New Roman"/>
              </a:rPr>
              <a:t> to give multiple audio files, and the task is to categorize each audio file in a certain category like audio belongs to Disco, hip-hop, etc.</a:t>
            </a:r>
            <a:endParaRPr lang="en-IN" sz="3200" dirty="0">
              <a:latin typeface="Times New Roman"/>
              <a:ea typeface="Calibri"/>
              <a:cs typeface="Times New Roman"/>
            </a:endParaRPr>
          </a:p>
          <a:p>
            <a:pPr lvl="1" algn="ctr">
              <a:lnSpc>
                <a:spcPct val="150000"/>
              </a:lnSpc>
            </a:pPr>
            <a:endParaRPr lang="en-IN" sz="3200" b="1" dirty="0">
              <a:latin typeface="Times New Roman" panose="02020603050405020304" pitchFamily="18" charset="0"/>
              <a:cs typeface="Times New Roman" panose="02020603050405020304" pitchFamily="18" charset="0"/>
            </a:endParaRPr>
          </a:p>
          <a:p>
            <a:pPr lvl="1" algn="ctr">
              <a:lnSpc>
                <a:spcPct val="150000"/>
              </a:lnSpc>
            </a:pPr>
            <a:endParaRPr lang="en-IN" sz="3200" b="1" dirty="0">
              <a:latin typeface="Times New Roman" panose="02020603050405020304" pitchFamily="18" charset="0"/>
              <a:cs typeface="Times New Roman" panose="02020603050405020304" pitchFamily="18" charset="0"/>
            </a:endParaRPr>
          </a:p>
        </p:txBody>
      </p:sp>
      <p:sp>
        <p:nvSpPr>
          <p:cNvPr id="6" name="Rectangle 5"/>
          <p:cNvSpPr/>
          <p:nvPr/>
        </p:nvSpPr>
        <p:spPr>
          <a:xfrm>
            <a:off x="2957332" y="2693616"/>
            <a:ext cx="11215868" cy="461665"/>
          </a:xfrm>
          <a:prstGeom prst="rect">
            <a:avLst/>
          </a:prstGeom>
        </p:spPr>
        <p:txBody>
          <a:bodyPr wrap="square" lIns="91440" tIns="45720" rIns="91440" bIns="45720" anchor="t">
            <a:spAutoFit/>
          </a:bodyPr>
          <a:lstStyle/>
          <a:p>
            <a:endParaRPr lang="en-IN" sz="2400" dirty="0">
              <a:ea typeface="Calibri"/>
              <a:cs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B1D917-16EA-4D69-8845-9832B0C2F6AA}" type="datetime4">
              <a:rPr lang="en-US" smtClean="0"/>
              <a:t>April 18, 2024</a:t>
            </a:fld>
            <a:endParaRPr lang="en-US"/>
          </a:p>
        </p:txBody>
      </p:sp>
      <p:sp>
        <p:nvSpPr>
          <p:cNvPr id="3" name="Footer Placeholder 2"/>
          <p:cNvSpPr>
            <a:spLocks noGrp="1"/>
          </p:cNvSpPr>
          <p:nvPr>
            <p:ph type="ftr" sz="quarter" idx="11"/>
          </p:nvPr>
        </p:nvSpPr>
        <p:spPr/>
        <p:txBody>
          <a:bodyPr/>
          <a:lstStyle/>
          <a:p>
            <a:r>
              <a:rPr lang="en-IN" dirty="0"/>
              <a:t>DEPARTMENT OF COMPUTER SCIENCE &amp; ENGINEERING   / </a:t>
            </a:r>
            <a:r>
              <a:rPr lang="en-IN" sz="1400" b="1" dirty="0">
                <a:latin typeface="Times New Roman" pitchFamily="18" charset="0"/>
                <a:cs typeface="Times New Roman" pitchFamily="18" charset="0"/>
              </a:rPr>
              <a:t>AI AUDITOR: CRAFTING YOUR PERFECT PLAYLIST WITH MACHINE LEARNING</a:t>
            </a:r>
            <a:endParaRPr lang="en-IN"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5</a:t>
            </a:fld>
            <a:endParaRPr lang="en-US"/>
          </a:p>
        </p:txBody>
      </p:sp>
      <p:sp>
        <p:nvSpPr>
          <p:cNvPr id="8" name="Rectangle 7"/>
          <p:cNvSpPr/>
          <p:nvPr/>
        </p:nvSpPr>
        <p:spPr>
          <a:xfrm>
            <a:off x="5563955" y="698561"/>
            <a:ext cx="6635343" cy="646331"/>
          </a:xfrm>
          <a:prstGeom prst="rect">
            <a:avLst/>
          </a:prstGeom>
        </p:spPr>
        <p:txBody>
          <a:bodyPr wrap="none">
            <a:spAutoFit/>
          </a:bodyPr>
          <a:lstStyle/>
          <a:p>
            <a:r>
              <a:rPr lang="en-IN" sz="3600" b="1" dirty="0">
                <a:latin typeface="Times New Roman" panose="02020603050405020304" pitchFamily="18" charset="0"/>
                <a:cs typeface="Times New Roman" panose="02020603050405020304" pitchFamily="18" charset="0"/>
              </a:rPr>
              <a:t>TIMELINE OF THE PROJECT</a:t>
            </a:r>
            <a:endParaRPr lang="en-IN" sz="3600" dirty="0"/>
          </a:p>
        </p:txBody>
      </p:sp>
      <p:pic>
        <p:nvPicPr>
          <p:cNvPr id="5" name="Picture 4">
            <a:extLst>
              <a:ext uri="{FF2B5EF4-FFF2-40B4-BE49-F238E27FC236}">
                <a16:creationId xmlns:a16="http://schemas.microsoft.com/office/drawing/2014/main" id="{06F7D458-3C26-F6A5-81F6-E7842D5615BD}"/>
              </a:ext>
            </a:extLst>
          </p:cNvPr>
          <p:cNvPicPr>
            <a:picLocks noChangeAspect="1"/>
          </p:cNvPicPr>
          <p:nvPr/>
        </p:nvPicPr>
        <p:blipFill>
          <a:blip r:embed="rId3"/>
          <a:stretch>
            <a:fillRect/>
          </a:stretch>
        </p:blipFill>
        <p:spPr>
          <a:xfrm>
            <a:off x="3798094" y="2566987"/>
            <a:ext cx="10167936" cy="5414962"/>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B1D917-16EA-4D69-8845-9832B0C2F6AA}" type="datetime4">
              <a:rPr lang="en-US" smtClean="0"/>
              <a:t>April 18, 2024</a:t>
            </a:fld>
            <a:endParaRPr lang="en-US"/>
          </a:p>
        </p:txBody>
      </p:sp>
      <p:sp>
        <p:nvSpPr>
          <p:cNvPr id="3" name="Footer Placeholder 2"/>
          <p:cNvSpPr>
            <a:spLocks noGrp="1"/>
          </p:cNvSpPr>
          <p:nvPr>
            <p:ph type="ftr" sz="quarter" idx="11"/>
          </p:nvPr>
        </p:nvSpPr>
        <p:spPr/>
        <p:txBody>
          <a:bodyPr/>
          <a:lstStyle/>
          <a:p>
            <a:r>
              <a:rPr lang="en-IN" dirty="0"/>
              <a:t>DEPARTMENT OF COMPUTER SCIENCE &amp; ENGINEERING   / </a:t>
            </a:r>
            <a:r>
              <a:rPr lang="en-IN" sz="1400" b="1" dirty="0">
                <a:latin typeface="Times New Roman" pitchFamily="18" charset="0"/>
                <a:cs typeface="Times New Roman" pitchFamily="18" charset="0"/>
              </a:rPr>
              <a:t>AI AUDITOR: CRAFTING YOUR PERFECT PLAYLIST WITH MACHINE LEARNING</a:t>
            </a:r>
            <a:endParaRPr lang="en-IN"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6</a:t>
            </a:fld>
            <a:endParaRPr lang="en-US"/>
          </a:p>
        </p:txBody>
      </p:sp>
      <p:sp>
        <p:nvSpPr>
          <p:cNvPr id="5" name="Rectangle 4"/>
          <p:cNvSpPr/>
          <p:nvPr/>
        </p:nvSpPr>
        <p:spPr>
          <a:xfrm>
            <a:off x="257755" y="347641"/>
            <a:ext cx="17739300" cy="823752"/>
          </a:xfrm>
          <a:prstGeom prst="rect">
            <a:avLst/>
          </a:prstGeom>
        </p:spPr>
        <p:txBody>
          <a:bodyPr wrap="square">
            <a:spAutoFit/>
          </a:bodyPr>
          <a:lstStyle/>
          <a:p>
            <a:pPr lvl="1" algn="ctr">
              <a:lnSpc>
                <a:spcPct val="150000"/>
              </a:lnSpc>
            </a:pPr>
            <a:r>
              <a:rPr lang="en-IN" sz="3600" b="1" dirty="0">
                <a:latin typeface="Times New Roman" panose="02020603050405020304" pitchFamily="18" charset="0"/>
                <a:cs typeface="Times New Roman" panose="02020603050405020304" pitchFamily="18" charset="0"/>
              </a:rPr>
              <a:t>INTRODUCTION</a:t>
            </a:r>
          </a:p>
        </p:txBody>
      </p:sp>
      <p:sp>
        <p:nvSpPr>
          <p:cNvPr id="6" name="Rectangle 5"/>
          <p:cNvSpPr/>
          <p:nvPr/>
        </p:nvSpPr>
        <p:spPr>
          <a:xfrm>
            <a:off x="667973" y="1342797"/>
            <a:ext cx="16227644" cy="8463855"/>
          </a:xfrm>
          <a:prstGeom prst="rect">
            <a:avLst/>
          </a:prstGeom>
        </p:spPr>
        <p:txBody>
          <a:bodyPr wrap="square" lIns="91440" tIns="45720" rIns="91440" bIns="45720" anchor="t">
            <a:spAutoFit/>
          </a:bodyPr>
          <a:lstStyle/>
          <a:p>
            <a:pPr marL="285750" indent="-285750">
              <a:buFont typeface="Arial" panose="020B0604020202020204" pitchFamily="34" charset="0"/>
              <a:buChar char="•"/>
            </a:pPr>
            <a:r>
              <a:rPr lang="en-US" sz="3200" dirty="0">
                <a:solidFill>
                  <a:srgbClr val="222222"/>
                </a:solidFill>
                <a:latin typeface="Times New Roman"/>
                <a:cs typeface="Times New Roman"/>
              </a:rPr>
              <a:t>Audio classification is an Application of machine learning where different sound is categorized in certain categories. </a:t>
            </a:r>
            <a:r>
              <a:rPr lang="en-US" sz="3200" dirty="0">
                <a:latin typeface="Times New Roman"/>
                <a:cs typeface="Times New Roman"/>
              </a:rPr>
              <a:t> </a:t>
            </a:r>
          </a:p>
          <a:p>
            <a:pPr marL="285750" indent="-285750" algn="just">
              <a:buFont typeface="Arial" panose="020B0604020202020204" pitchFamily="34" charset="0"/>
              <a:buChar char="•"/>
            </a:pPr>
            <a:r>
              <a:rPr lang="en-US" sz="3200" dirty="0">
                <a:latin typeface="Times New Roman"/>
                <a:cs typeface="Times New Roman"/>
              </a:rPr>
              <a:t> The music genre classification can be built using different approaches in which</a:t>
            </a:r>
            <a:r>
              <a:rPr lang="en-IN" sz="3200" dirty="0">
                <a:latin typeface="Times New Roman"/>
                <a:cs typeface="Times New Roman"/>
              </a:rPr>
              <a:t> the  </a:t>
            </a:r>
            <a:r>
              <a:rPr lang="en-US" sz="3200" dirty="0">
                <a:latin typeface="Times New Roman"/>
                <a:cs typeface="Times New Roman"/>
              </a:rPr>
              <a:t>top 4        approaches that are mostly used are listed below. </a:t>
            </a:r>
          </a:p>
          <a:p>
            <a:pPr marL="342900" indent="-342900" algn="just">
              <a:buAutoNum type="arabicPeriod"/>
            </a:pPr>
            <a:r>
              <a:rPr lang="en-US" sz="3200" dirty="0">
                <a:latin typeface="Times New Roman"/>
                <a:cs typeface="Times New Roman"/>
              </a:rPr>
              <a:t>Multiclass support vector machine </a:t>
            </a:r>
          </a:p>
          <a:p>
            <a:pPr marL="342900" indent="-342900" algn="just">
              <a:buAutoNum type="arabicPeriod"/>
            </a:pPr>
            <a:r>
              <a:rPr lang="en-US" sz="3200" dirty="0">
                <a:latin typeface="Times New Roman"/>
                <a:cs typeface="Times New Roman"/>
              </a:rPr>
              <a:t>K-Nearest Neighbors </a:t>
            </a:r>
          </a:p>
          <a:p>
            <a:pPr marL="342900" indent="-342900" algn="just">
              <a:buAutoNum type="arabicPeriod"/>
            </a:pPr>
            <a:r>
              <a:rPr lang="en-US" sz="3200" dirty="0">
                <a:latin typeface="Times New Roman"/>
                <a:cs typeface="Times New Roman"/>
              </a:rPr>
              <a:t>K-means clustering algorithm </a:t>
            </a:r>
          </a:p>
          <a:p>
            <a:pPr marL="342900" indent="-342900" algn="just">
              <a:buAutoNum type="arabicPeriod"/>
            </a:pPr>
            <a:r>
              <a:rPr lang="en-US" sz="3200" dirty="0">
                <a:latin typeface="Times New Roman"/>
                <a:cs typeface="Times New Roman"/>
              </a:rPr>
              <a:t>Convolutional neural network. </a:t>
            </a:r>
          </a:p>
          <a:p>
            <a:pPr marL="285750" indent="-285750" algn="just">
              <a:buFont typeface="Arial" panose="020B0604020202020204" pitchFamily="34" charset="0"/>
              <a:buChar char="•"/>
            </a:pPr>
            <a:r>
              <a:rPr lang="en-US" sz="3200" dirty="0">
                <a:latin typeface="Times New Roman"/>
                <a:cs typeface="Times New Roman"/>
              </a:rPr>
              <a:t>We will use K-Nearest Neighbors algorithm because various researches prove it is one of the best algorithms to give good performance and till time along with optimized models organizations uses this algorithm in recommendation systems as support. </a:t>
            </a:r>
          </a:p>
          <a:p>
            <a:pPr marL="285750" indent="-285750" algn="just">
              <a:buFont typeface="Arial" panose="020B0604020202020204" pitchFamily="34" charset="0"/>
              <a:buChar char="•"/>
            </a:pPr>
            <a:r>
              <a:rPr lang="en-US" sz="3200" dirty="0">
                <a:latin typeface="Times New Roman"/>
                <a:cs typeface="Times New Roman"/>
              </a:rPr>
              <a:t>K-Nearest Neighbour (KNN) is a machine learning algorithm used for regression, and classification. It is also known as the lazy learner algorithm. It simply uses a distance-based method to find the K number of similar Neighbours to new data and the class in which the majority of Neighbours lies, it results in that class as an output.</a:t>
            </a:r>
          </a:p>
          <a:p>
            <a:pPr>
              <a:buFont typeface="Arial" panose="020B0604020202020204" pitchFamily="34" charset="0"/>
              <a:buChar char="•"/>
            </a:pPr>
            <a:endParaRPr lang="en-IN" sz="3200" dirty="0">
              <a:ea typeface="Calibri"/>
              <a:cs typeface="Calibri"/>
            </a:endParaRPr>
          </a:p>
          <a:p>
            <a:endParaRPr lang="en-IN" sz="3200" dirty="0">
              <a:ea typeface="Calibri"/>
              <a:cs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B1D917-16EA-4D69-8845-9832B0C2F6AA}" type="datetime4">
              <a:rPr lang="en-US" smtClean="0"/>
              <a:t>April 18, 2024</a:t>
            </a:fld>
            <a:endParaRPr lang="en-US"/>
          </a:p>
        </p:txBody>
      </p:sp>
      <p:sp>
        <p:nvSpPr>
          <p:cNvPr id="3" name="Footer Placeholder 2"/>
          <p:cNvSpPr>
            <a:spLocks noGrp="1"/>
          </p:cNvSpPr>
          <p:nvPr>
            <p:ph type="ftr" sz="quarter" idx="11"/>
          </p:nvPr>
        </p:nvSpPr>
        <p:spPr/>
        <p:txBody>
          <a:bodyPr/>
          <a:lstStyle/>
          <a:p>
            <a:r>
              <a:rPr lang="en-IN" dirty="0"/>
              <a:t>DEPARTMENT OF COMPUTER SCIENCE &amp; ENGINEERING   / </a:t>
            </a:r>
            <a:r>
              <a:rPr lang="en-IN" sz="1400" b="1" dirty="0">
                <a:latin typeface="Times New Roman" pitchFamily="18" charset="0"/>
                <a:cs typeface="Times New Roman" pitchFamily="18" charset="0"/>
              </a:rPr>
              <a:t>AI AUDITOR: CRAFTING YOUR PERFECT PLAYLIST WITH MACHINE LEARNING</a:t>
            </a:r>
            <a:endParaRPr lang="en-IN"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7</a:t>
            </a:fld>
            <a:endParaRPr lang="en-US"/>
          </a:p>
        </p:txBody>
      </p:sp>
      <p:sp>
        <p:nvSpPr>
          <p:cNvPr id="5" name="Rectangle 4"/>
          <p:cNvSpPr/>
          <p:nvPr/>
        </p:nvSpPr>
        <p:spPr>
          <a:xfrm>
            <a:off x="553667" y="576241"/>
            <a:ext cx="16861497" cy="823752"/>
          </a:xfrm>
          <a:prstGeom prst="rect">
            <a:avLst/>
          </a:prstGeom>
        </p:spPr>
        <p:txBody>
          <a:bodyPr wrap="square">
            <a:spAutoFit/>
          </a:bodyPr>
          <a:lstStyle/>
          <a:p>
            <a:pPr lvl="1" algn="ctr">
              <a:lnSpc>
                <a:spcPct val="150000"/>
              </a:lnSpc>
            </a:pPr>
            <a:r>
              <a:rPr lang="en-IN" sz="3600" b="1" dirty="0">
                <a:latin typeface="Times New Roman" panose="02020603050405020304" pitchFamily="18" charset="0"/>
                <a:cs typeface="Times New Roman" panose="02020603050405020304" pitchFamily="18" charset="0"/>
              </a:rPr>
              <a:t>LITERATURE REVIEW</a:t>
            </a:r>
          </a:p>
        </p:txBody>
      </p:sp>
      <p:graphicFrame>
        <p:nvGraphicFramePr>
          <p:cNvPr id="9" name="Table 8"/>
          <p:cNvGraphicFramePr>
            <a:graphicFrameLocks noGrp="1"/>
          </p:cNvGraphicFramePr>
          <p:nvPr>
            <p:extLst>
              <p:ext uri="{D42A27DB-BD31-4B8C-83A1-F6EECF244321}">
                <p14:modId xmlns:p14="http://schemas.microsoft.com/office/powerpoint/2010/main" val="1448824849"/>
              </p:ext>
            </p:extLst>
          </p:nvPr>
        </p:nvGraphicFramePr>
        <p:xfrm>
          <a:off x="955962" y="2326406"/>
          <a:ext cx="16647510" cy="6874070"/>
        </p:xfrm>
        <a:graphic>
          <a:graphicData uri="http://schemas.openxmlformats.org/drawingml/2006/table">
            <a:tbl>
              <a:tblPr firstRow="1" bandRow="1">
                <a:tableStyleId>{5C22544A-7EE6-4342-B048-85BDC9FD1C3A}</a:tableStyleId>
              </a:tblPr>
              <a:tblGrid>
                <a:gridCol w="1122076">
                  <a:extLst>
                    <a:ext uri="{9D8B030D-6E8A-4147-A177-3AD203B41FA5}">
                      <a16:colId xmlns:a16="http://schemas.microsoft.com/office/drawing/2014/main" val="20000"/>
                    </a:ext>
                  </a:extLst>
                </a:gridCol>
                <a:gridCol w="5536928">
                  <a:extLst>
                    <a:ext uri="{9D8B030D-6E8A-4147-A177-3AD203B41FA5}">
                      <a16:colId xmlns:a16="http://schemas.microsoft.com/office/drawing/2014/main" val="20001"/>
                    </a:ext>
                  </a:extLst>
                </a:gridCol>
                <a:gridCol w="3329502">
                  <a:extLst>
                    <a:ext uri="{9D8B030D-6E8A-4147-A177-3AD203B41FA5}">
                      <a16:colId xmlns:a16="http://schemas.microsoft.com/office/drawing/2014/main" val="20002"/>
                    </a:ext>
                  </a:extLst>
                </a:gridCol>
                <a:gridCol w="3329502">
                  <a:extLst>
                    <a:ext uri="{9D8B030D-6E8A-4147-A177-3AD203B41FA5}">
                      <a16:colId xmlns:a16="http://schemas.microsoft.com/office/drawing/2014/main" val="20003"/>
                    </a:ext>
                  </a:extLst>
                </a:gridCol>
                <a:gridCol w="3329502">
                  <a:extLst>
                    <a:ext uri="{9D8B030D-6E8A-4147-A177-3AD203B41FA5}">
                      <a16:colId xmlns:a16="http://schemas.microsoft.com/office/drawing/2014/main" val="20004"/>
                    </a:ext>
                  </a:extLst>
                </a:gridCol>
              </a:tblGrid>
              <a:tr h="660625">
                <a:tc>
                  <a:txBody>
                    <a:bodyPr/>
                    <a:lstStyle/>
                    <a:p>
                      <a:pPr algn="ctr"/>
                      <a:r>
                        <a:rPr lang="en-IN" sz="1800" err="1"/>
                        <a:t>Sl.No</a:t>
                      </a:r>
                      <a:endParaRPr lang="en-IN" sz="1800"/>
                    </a:p>
                  </a:txBody>
                  <a:tcPr/>
                </a:tc>
                <a:tc>
                  <a:txBody>
                    <a:bodyPr/>
                    <a:lstStyle/>
                    <a:p>
                      <a:pPr algn="ctr"/>
                      <a:r>
                        <a:rPr lang="en-IN" sz="1800" dirty="0"/>
                        <a:t>Author’s Name</a:t>
                      </a:r>
                    </a:p>
                  </a:txBody>
                  <a:tcPr/>
                </a:tc>
                <a:tc>
                  <a:txBody>
                    <a:bodyPr/>
                    <a:lstStyle/>
                    <a:p>
                      <a:pPr algn="ctr"/>
                      <a:r>
                        <a:rPr lang="en-IN" sz="1800" dirty="0"/>
                        <a:t>Paper name and</a:t>
                      </a:r>
                      <a:r>
                        <a:rPr lang="en-IN" sz="1800" baseline="0" dirty="0"/>
                        <a:t> publication details</a:t>
                      </a:r>
                      <a:endParaRPr lang="en-IN" sz="1800" dirty="0"/>
                    </a:p>
                  </a:txBody>
                  <a:tcPr/>
                </a:tc>
                <a:tc>
                  <a:txBody>
                    <a:bodyPr/>
                    <a:lstStyle/>
                    <a:p>
                      <a:pPr algn="ctr"/>
                      <a:r>
                        <a:rPr lang="en-IN" sz="1800" dirty="0"/>
                        <a:t>Year </a:t>
                      </a:r>
                      <a:r>
                        <a:rPr lang="en-IN" sz="1800" baseline="0" dirty="0"/>
                        <a:t> of publication</a:t>
                      </a:r>
                      <a:endParaRPr lang="en-IN" sz="1800" dirty="0"/>
                    </a:p>
                  </a:txBody>
                  <a:tcPr/>
                </a:tc>
                <a:tc>
                  <a:txBody>
                    <a:bodyPr/>
                    <a:lstStyle/>
                    <a:p>
                      <a:pPr algn="ctr"/>
                      <a:r>
                        <a:rPr lang="en-IN" sz="1800" dirty="0"/>
                        <a:t>Main content of the paper</a:t>
                      </a:r>
                    </a:p>
                  </a:txBody>
                  <a:tcPr/>
                </a:tc>
                <a:extLst>
                  <a:ext uri="{0D108BD9-81ED-4DB2-BD59-A6C34878D82A}">
                    <a16:rowId xmlns:a16="http://schemas.microsoft.com/office/drawing/2014/main" val="10000"/>
                  </a:ext>
                </a:extLst>
              </a:tr>
              <a:tr h="1410524">
                <a:tc>
                  <a:txBody>
                    <a:bodyPr/>
                    <a:lstStyle/>
                    <a:p>
                      <a:r>
                        <a:rPr lang="en-IN" sz="1800" dirty="0"/>
                        <a:t>1</a:t>
                      </a:r>
                    </a:p>
                  </a:txBody>
                  <a:tcPr/>
                </a:tc>
                <a:tc>
                  <a:txBody>
                    <a:bodyPr/>
                    <a:lstStyle/>
                    <a:p>
                      <a:pPr lvl="0">
                        <a:buNone/>
                      </a:pPr>
                      <a:r>
                        <a:rPr lang="en-US" sz="1800" b="0" i="0" u="none" strike="noStrike" noProof="0" dirty="0">
                          <a:solidFill>
                            <a:srgbClr val="000000"/>
                          </a:solidFill>
                          <a:latin typeface="Times New Roman"/>
                        </a:rPr>
                        <a:t>Ossama Abdel-Hamid, Abdel-</a:t>
                      </a:r>
                      <a:r>
                        <a:rPr lang="en-US" sz="1800" b="0" i="0" u="none" strike="noStrike" noProof="0" err="1">
                          <a:solidFill>
                            <a:srgbClr val="000000"/>
                          </a:solidFill>
                          <a:latin typeface="Times New Roman"/>
                        </a:rPr>
                        <a:t>rahman</a:t>
                      </a:r>
                      <a:r>
                        <a:rPr lang="en-US" sz="1800" b="0" i="0" u="none" strike="noStrike" noProof="0" dirty="0">
                          <a:solidFill>
                            <a:srgbClr val="000000"/>
                          </a:solidFill>
                          <a:latin typeface="Times New Roman"/>
                        </a:rPr>
                        <a:t> Mohamed, Hui Jiang, Li Deng, Gerald Penn, and Dong Yu</a:t>
                      </a:r>
                      <a:endParaRPr lang="en-US" sz="1800"/>
                    </a:p>
                  </a:txBody>
                  <a:tcPr/>
                </a:tc>
                <a:tc>
                  <a:txBody>
                    <a:bodyPr/>
                    <a:lstStyle/>
                    <a:p>
                      <a:pPr lvl="0">
                        <a:buNone/>
                      </a:pPr>
                      <a:r>
                        <a:rPr lang="en-US" sz="1800" b="0" i="0" u="none" strike="noStrike" noProof="0" dirty="0">
                          <a:solidFill>
                            <a:srgbClr val="000000"/>
                          </a:solidFill>
                          <a:latin typeface="Times New Roman"/>
                        </a:rPr>
                        <a:t>IEEE/ACM Transactions on audio, speech, and language processing 22(10):1533–1545</a:t>
                      </a:r>
                      <a:r>
                        <a:rPr lang="en-US" sz="1800" b="0" i="0" u="none" strike="noStrike" noProof="0" dirty="0">
                          <a:solidFill>
                            <a:srgbClr val="000000"/>
                          </a:solidFill>
                          <a:latin typeface="Calibri"/>
                        </a:rPr>
                        <a:t>.</a:t>
                      </a:r>
                      <a:endParaRPr lang="en-US" sz="1800"/>
                    </a:p>
                  </a:txBody>
                  <a:tcPr/>
                </a:tc>
                <a:tc>
                  <a:txBody>
                    <a:bodyPr/>
                    <a:lstStyle/>
                    <a:p>
                      <a:pPr algn="ctr"/>
                      <a:r>
                        <a:rPr lang="en-IN" sz="1800" dirty="0"/>
                        <a:t>2020</a:t>
                      </a:r>
                    </a:p>
                  </a:txBody>
                  <a:tcPr/>
                </a:tc>
                <a:tc>
                  <a:txBody>
                    <a:bodyPr/>
                    <a:lstStyle/>
                    <a:p>
                      <a:pPr lvl="0">
                        <a:buNone/>
                      </a:pPr>
                      <a:r>
                        <a:rPr lang="en-US" sz="1800" b="0" i="0" u="none" strike="noStrike" noProof="0" dirty="0">
                          <a:solidFill>
                            <a:srgbClr val="000000"/>
                          </a:solidFill>
                          <a:latin typeface="Times New Roman"/>
                        </a:rPr>
                        <a:t>Convolutional neural networks for speech recognition</a:t>
                      </a:r>
                      <a:endParaRPr lang="en-US" sz="1800"/>
                    </a:p>
                  </a:txBody>
                  <a:tcPr/>
                </a:tc>
                <a:extLst>
                  <a:ext uri="{0D108BD9-81ED-4DB2-BD59-A6C34878D82A}">
                    <a16:rowId xmlns:a16="http://schemas.microsoft.com/office/drawing/2014/main" val="10001"/>
                  </a:ext>
                </a:extLst>
              </a:tr>
              <a:tr h="2463952">
                <a:tc>
                  <a:txBody>
                    <a:bodyPr/>
                    <a:lstStyle/>
                    <a:p>
                      <a:r>
                        <a:rPr lang="en-IN" sz="1800" dirty="0"/>
                        <a:t>2</a:t>
                      </a:r>
                    </a:p>
                  </a:txBody>
                  <a:tcPr/>
                </a:tc>
                <a:tc>
                  <a:txBody>
                    <a:bodyPr/>
                    <a:lstStyle/>
                    <a:p>
                      <a:pPr lvl="0">
                        <a:buNone/>
                      </a:pPr>
                      <a:r>
                        <a:rPr lang="en-IN" sz="1800" b="0" i="0" u="none" strike="noStrike" noProof="0" dirty="0">
                          <a:solidFill>
                            <a:srgbClr val="000000"/>
                          </a:solidFill>
                          <a:latin typeface="Times New Roman"/>
                        </a:rPr>
                        <a:t>Lam Hoang</a:t>
                      </a:r>
                      <a:endParaRPr lang="en-US" sz="1800"/>
                    </a:p>
                  </a:txBody>
                  <a:tcPr/>
                </a:tc>
                <a:tc>
                  <a:txBody>
                    <a:bodyPr/>
                    <a:lstStyle/>
                    <a:p>
                      <a:pPr lvl="0">
                        <a:buNone/>
                      </a:pPr>
                      <a:r>
                        <a:rPr lang="en-US" sz="1800" b="0" i="0" u="none" strike="noStrike" noProof="0" dirty="0">
                          <a:solidFill>
                            <a:srgbClr val="000000"/>
                          </a:solidFill>
                          <a:latin typeface="Times New Roman"/>
                        </a:rPr>
                        <a:t>ACM Symposium on Neural Gaze Detection, Woodstock, NY . ACM, New York, NY, USA, 3 pages. https://doi.org/10.1145/ 1122445.112245.</a:t>
                      </a:r>
                      <a:endParaRPr lang="en-US" sz="1800" dirty="0"/>
                    </a:p>
                  </a:txBody>
                  <a:tcPr/>
                </a:tc>
                <a:tc>
                  <a:txBody>
                    <a:bodyPr/>
                    <a:lstStyle/>
                    <a:p>
                      <a:pPr algn="ctr"/>
                      <a:r>
                        <a:rPr lang="en-IN" sz="1800" dirty="0"/>
                        <a:t>2018</a:t>
                      </a:r>
                    </a:p>
                  </a:txBody>
                  <a:tcPr/>
                </a:tc>
                <a:tc>
                  <a:txBody>
                    <a:bodyPr/>
                    <a:lstStyle/>
                    <a:p>
                      <a:pPr lvl="0">
                        <a:buNone/>
                      </a:pPr>
                      <a:r>
                        <a:rPr lang="en-US" sz="1800" b="0" i="0" u="none" strike="noStrike" noProof="0" dirty="0">
                          <a:solidFill>
                            <a:srgbClr val="000000"/>
                          </a:solidFill>
                          <a:latin typeface="Times New Roman"/>
                        </a:rPr>
                        <a:t>Literature Review about Music Genre Classification. In Woodstock ’18</a:t>
                      </a:r>
                      <a:endParaRPr lang="en-US" sz="1800"/>
                    </a:p>
                  </a:txBody>
                  <a:tcPr/>
                </a:tc>
                <a:extLst>
                  <a:ext uri="{0D108BD9-81ED-4DB2-BD59-A6C34878D82A}">
                    <a16:rowId xmlns:a16="http://schemas.microsoft.com/office/drawing/2014/main" val="10002"/>
                  </a:ext>
                </a:extLst>
              </a:tr>
              <a:tr h="1124847">
                <a:tc>
                  <a:txBody>
                    <a:bodyPr/>
                    <a:lstStyle/>
                    <a:p>
                      <a:r>
                        <a:rPr lang="en-IN" sz="1800" dirty="0"/>
                        <a:t>3</a:t>
                      </a:r>
                    </a:p>
                  </a:txBody>
                  <a:tcPr/>
                </a:tc>
                <a:tc>
                  <a:txBody>
                    <a:bodyPr/>
                    <a:lstStyle/>
                    <a:p>
                      <a:pPr lvl="0">
                        <a:buNone/>
                      </a:pPr>
                      <a:r>
                        <a:rPr lang="en-US" sz="1800" b="0" i="0" u="none" strike="noStrike" noProof="0" dirty="0">
                          <a:solidFill>
                            <a:srgbClr val="000000"/>
                          </a:solidFill>
                          <a:latin typeface="Times New Roman"/>
                        </a:rPr>
                        <a:t>Hareesh Bahuleyan</a:t>
                      </a:r>
                      <a:endParaRPr lang="en-US" sz="1800"/>
                    </a:p>
                  </a:txBody>
                  <a:tcPr/>
                </a:tc>
                <a:tc>
                  <a:txBody>
                    <a:bodyPr/>
                    <a:lstStyle/>
                    <a:p>
                      <a:pPr lvl="0">
                        <a:buNone/>
                      </a:pPr>
                      <a:r>
                        <a:rPr lang="en-US" sz="1800" b="0" i="0" u="none" strike="noStrike" noProof="0" dirty="0" err="1">
                          <a:solidFill>
                            <a:srgbClr val="000000"/>
                          </a:solidFill>
                          <a:latin typeface="Times New Roman"/>
                        </a:rPr>
                        <a:t>CoRR</a:t>
                      </a:r>
                      <a:r>
                        <a:rPr lang="en-US" sz="1800" b="0" i="0" u="none" strike="noStrike" noProof="0" dirty="0">
                          <a:solidFill>
                            <a:srgbClr val="000000"/>
                          </a:solidFill>
                          <a:latin typeface="Times New Roman"/>
                        </a:rPr>
                        <a:t>, abs/1804.01149</a:t>
                      </a:r>
                      <a:endParaRPr lang="en-US" sz="1800" dirty="0"/>
                    </a:p>
                  </a:txBody>
                  <a:tcPr/>
                </a:tc>
                <a:tc>
                  <a:txBody>
                    <a:bodyPr/>
                    <a:lstStyle/>
                    <a:p>
                      <a:pPr algn="ctr"/>
                      <a:r>
                        <a:rPr lang="en-IN" sz="1800" dirty="0"/>
                        <a:t>2018</a:t>
                      </a:r>
                    </a:p>
                  </a:txBody>
                  <a:tcPr/>
                </a:tc>
                <a:tc>
                  <a:txBody>
                    <a:bodyPr/>
                    <a:lstStyle/>
                    <a:p>
                      <a:pPr lvl="0">
                        <a:buNone/>
                      </a:pPr>
                      <a:r>
                        <a:rPr lang="en-US" sz="1800" b="0" i="0" u="none" strike="noStrike" noProof="0" dirty="0">
                          <a:solidFill>
                            <a:srgbClr val="000000"/>
                          </a:solidFill>
                          <a:latin typeface="Times New Roman"/>
                        </a:rPr>
                        <a:t>Music genre classification using machine learning techniques</a:t>
                      </a:r>
                      <a:endParaRPr lang="en-US" sz="1800"/>
                    </a:p>
                  </a:txBody>
                  <a:tcPr/>
                </a:tc>
                <a:extLst>
                  <a:ext uri="{0D108BD9-81ED-4DB2-BD59-A6C34878D82A}">
                    <a16:rowId xmlns:a16="http://schemas.microsoft.com/office/drawing/2014/main" val="10003"/>
                  </a:ext>
                </a:extLst>
              </a:tr>
              <a:tr h="1214122">
                <a:tc>
                  <a:txBody>
                    <a:bodyPr/>
                    <a:lstStyle/>
                    <a:p>
                      <a:r>
                        <a:rPr lang="en-IN" sz="1800" dirty="0"/>
                        <a:t>4</a:t>
                      </a:r>
                    </a:p>
                  </a:txBody>
                  <a:tcPr/>
                </a:tc>
                <a:tc>
                  <a:txBody>
                    <a:bodyPr/>
                    <a:lstStyle/>
                    <a:p>
                      <a:pPr lvl="0">
                        <a:buNone/>
                      </a:pPr>
                      <a:r>
                        <a:rPr lang="en-US" sz="1800" b="0" i="0" u="none" strike="noStrike" noProof="0" dirty="0">
                          <a:solidFill>
                            <a:srgbClr val="000000"/>
                          </a:solidFill>
                          <a:latin typeface="Times New Roman"/>
                        </a:rPr>
                        <a:t>Prajwal R*1, Shubham Sharma*2, Prasanna Naik*3, Mrs. Sugna Mk*4</a:t>
                      </a:r>
                      <a:endParaRPr lang="en-US" sz="1800"/>
                    </a:p>
                  </a:txBody>
                  <a:tcPr/>
                </a:tc>
                <a:tc>
                  <a:txBody>
                    <a:bodyPr/>
                    <a:lstStyle/>
                    <a:p>
                      <a:pPr lvl="0">
                        <a:buNone/>
                      </a:pPr>
                      <a:r>
                        <a:rPr lang="en-US" sz="1800" b="0" i="0" u="none" strike="noStrike" noProof="0" dirty="0">
                          <a:solidFill>
                            <a:srgbClr val="000000"/>
                          </a:solidFill>
                          <a:latin typeface="Times New Roman"/>
                        </a:rPr>
                        <a:t>IN Volume:03/Issue:07/July-2021</a:t>
                      </a:r>
                      <a:endParaRPr lang="en-US" sz="1800" dirty="0"/>
                    </a:p>
                  </a:txBody>
                  <a:tcPr/>
                </a:tc>
                <a:tc>
                  <a:txBody>
                    <a:bodyPr/>
                    <a:lstStyle/>
                    <a:p>
                      <a:pPr algn="ctr"/>
                      <a:r>
                        <a:rPr lang="en-IN" sz="1800" dirty="0"/>
                        <a:t>2021</a:t>
                      </a:r>
                    </a:p>
                  </a:txBody>
                  <a:tcPr/>
                </a:tc>
                <a:tc>
                  <a:txBody>
                    <a:bodyPr/>
                    <a:lstStyle/>
                    <a:p>
                      <a:pPr lvl="0">
                        <a:buNone/>
                      </a:pPr>
                      <a:r>
                        <a:rPr lang="en-IN" sz="1800" b="0" i="0" u="none" strike="noStrike" noProof="0" dirty="0">
                          <a:solidFill>
                            <a:srgbClr val="000000"/>
                          </a:solidFill>
                          <a:latin typeface="Times New Roman"/>
                        </a:rPr>
                        <a:t>AI AUDITOR: CRAFTING YOUR PERFECT PLAYLIST WITH MACHINE LEARNING</a:t>
                      </a:r>
                      <a:endParaRPr lang="en-US" sz="1800"/>
                    </a:p>
                  </a:txBody>
                  <a:tcPr/>
                </a:tc>
                <a:extLst>
                  <a:ext uri="{0D108BD9-81ED-4DB2-BD59-A6C34878D82A}">
                    <a16:rowId xmlns:a16="http://schemas.microsoft.com/office/drawing/2014/main" val="10004"/>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B1D917-16EA-4D69-8845-9832B0C2F6AA}" type="datetime4">
              <a:rPr lang="en-US" smtClean="0"/>
              <a:t>April 18, 2024</a:t>
            </a:fld>
            <a:endParaRPr lang="en-US"/>
          </a:p>
        </p:txBody>
      </p:sp>
      <p:sp>
        <p:nvSpPr>
          <p:cNvPr id="3" name="Footer Placeholder 2"/>
          <p:cNvSpPr>
            <a:spLocks noGrp="1"/>
          </p:cNvSpPr>
          <p:nvPr>
            <p:ph type="ftr" sz="quarter" idx="11"/>
          </p:nvPr>
        </p:nvSpPr>
        <p:spPr/>
        <p:txBody>
          <a:bodyPr/>
          <a:lstStyle/>
          <a:p>
            <a:r>
              <a:rPr lang="en-IN" dirty="0"/>
              <a:t>DEPARTMENT OF COMPUTER SCIENCE &amp; ENGINEERING   / </a:t>
            </a:r>
            <a:r>
              <a:rPr lang="en-IN" sz="1400" b="1" dirty="0">
                <a:latin typeface="Times New Roman" pitchFamily="18" charset="0"/>
                <a:cs typeface="Times New Roman" pitchFamily="18" charset="0"/>
              </a:rPr>
              <a:t>AI AUDITOR: CRAFTING YOUR PERFECT PLAYLIST WITH MACHINE LEARNING</a:t>
            </a:r>
            <a:endParaRPr lang="en-IN"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8</a:t>
            </a:fld>
            <a:endParaRPr lang="en-US"/>
          </a:p>
        </p:txBody>
      </p:sp>
      <p:sp>
        <p:nvSpPr>
          <p:cNvPr id="5" name="Rectangle 4"/>
          <p:cNvSpPr/>
          <p:nvPr/>
        </p:nvSpPr>
        <p:spPr>
          <a:xfrm>
            <a:off x="5245279" y="285296"/>
            <a:ext cx="7853625" cy="823752"/>
          </a:xfrm>
          <a:prstGeom prst="rect">
            <a:avLst/>
          </a:prstGeom>
        </p:spPr>
        <p:txBody>
          <a:bodyPr wrap="none">
            <a:spAutoFit/>
          </a:bodyPr>
          <a:lstStyle/>
          <a:p>
            <a:pPr lvl="1">
              <a:lnSpc>
                <a:spcPct val="150000"/>
              </a:lnSpc>
            </a:pPr>
            <a:r>
              <a:rPr lang="en-IN" sz="3600" b="1" dirty="0">
                <a:latin typeface="Times New Roman" panose="02020603050405020304" pitchFamily="18" charset="0"/>
                <a:cs typeface="Times New Roman" panose="02020603050405020304" pitchFamily="18" charset="0"/>
              </a:rPr>
              <a:t>DESIGN AND METHODOLOGIES</a:t>
            </a:r>
          </a:p>
        </p:txBody>
      </p:sp>
      <p:sp>
        <p:nvSpPr>
          <p:cNvPr id="6" name="Rectangle 5"/>
          <p:cNvSpPr/>
          <p:nvPr/>
        </p:nvSpPr>
        <p:spPr>
          <a:xfrm>
            <a:off x="2327564" y="2451207"/>
            <a:ext cx="13487400" cy="4647426"/>
          </a:xfrm>
          <a:prstGeom prst="rect">
            <a:avLst/>
          </a:prstGeom>
        </p:spPr>
        <p:txBody>
          <a:bodyPr wrap="square" lIns="91440" tIns="45720" rIns="91440" bIns="45720" anchor="t">
            <a:spAutoFit/>
          </a:bodyPr>
          <a:lstStyle/>
          <a:p>
            <a:pPr marL="285750" indent="-285750">
              <a:spcBef>
                <a:spcPct val="20000"/>
              </a:spcBef>
              <a:buFont typeface="Arial" panose="05000000000000000000" pitchFamily="2" charset="2"/>
              <a:buChar char="•"/>
            </a:pPr>
            <a:r>
              <a:rPr lang="en-IN" sz="3200" b="1" dirty="0">
                <a:latin typeface="Times New Roman"/>
                <a:cs typeface="Times New Roman"/>
              </a:rPr>
              <a:t>MODULE 1:- </a:t>
            </a:r>
            <a:r>
              <a:rPr lang="en-US" sz="3200" dirty="0">
                <a:latin typeface="Times New Roman"/>
                <a:cs typeface="Times New Roman"/>
              </a:rPr>
              <a:t>Implementation of Music Genre Classification.</a:t>
            </a:r>
          </a:p>
          <a:p>
            <a:pPr marL="285750" indent="-285750">
              <a:lnSpc>
                <a:spcPct val="90000"/>
              </a:lnSpc>
              <a:spcBef>
                <a:spcPts val="1200"/>
              </a:spcBef>
              <a:buFont typeface="Arial" panose="05000000000000000000" pitchFamily="2" charset="2"/>
              <a:buChar char="•"/>
            </a:pPr>
            <a:r>
              <a:rPr lang="en-US" sz="3200" dirty="0">
                <a:latin typeface="Times New Roman"/>
                <a:cs typeface="Times New Roman"/>
              </a:rPr>
              <a:t>Step 1:  Import required libraries.</a:t>
            </a:r>
          </a:p>
          <a:p>
            <a:pPr marL="285750" indent="-285750">
              <a:lnSpc>
                <a:spcPct val="90000"/>
              </a:lnSpc>
              <a:spcBef>
                <a:spcPts val="1200"/>
              </a:spcBef>
              <a:buFont typeface="Arial" panose="05000000000000000000" pitchFamily="2" charset="2"/>
              <a:buChar char="•"/>
            </a:pPr>
            <a:r>
              <a:rPr lang="en-US" sz="3200" dirty="0">
                <a:latin typeface="Times New Roman"/>
                <a:cs typeface="Times New Roman"/>
              </a:rPr>
              <a:t>Step 2:  Processing of  data.</a:t>
            </a:r>
          </a:p>
          <a:p>
            <a:pPr marL="285750" indent="-285750">
              <a:lnSpc>
                <a:spcPct val="90000"/>
              </a:lnSpc>
              <a:spcBef>
                <a:spcPts val="1200"/>
              </a:spcBef>
              <a:buFont typeface="Arial" panose="05000000000000000000" pitchFamily="2" charset="2"/>
              <a:buChar char="•"/>
            </a:pPr>
            <a:r>
              <a:rPr lang="en-US" sz="3200" dirty="0">
                <a:latin typeface="Times New Roman"/>
                <a:cs typeface="Times New Roman"/>
              </a:rPr>
              <a:t>Step 3: Apply Machine Learning Algorithms(KNN).</a:t>
            </a:r>
          </a:p>
          <a:p>
            <a:pPr marL="285750" indent="-285750">
              <a:lnSpc>
                <a:spcPct val="90000"/>
              </a:lnSpc>
              <a:spcBef>
                <a:spcPts val="1200"/>
              </a:spcBef>
              <a:buFont typeface="Arial" panose="05000000000000000000" pitchFamily="2" charset="2"/>
              <a:buChar char="•"/>
            </a:pPr>
            <a:r>
              <a:rPr lang="en-US" sz="3200" dirty="0">
                <a:latin typeface="Times New Roman"/>
                <a:cs typeface="Times New Roman"/>
              </a:rPr>
              <a:t>Step 4: Identify the nearest neighbors.</a:t>
            </a:r>
          </a:p>
          <a:p>
            <a:pPr marL="285750" indent="-285750">
              <a:spcBef>
                <a:spcPct val="20000"/>
              </a:spcBef>
              <a:buFont typeface="Arial" panose="05000000000000000000" pitchFamily="2" charset="2"/>
              <a:buChar char="•"/>
            </a:pPr>
            <a:endParaRPr lang="en-IN" sz="3200" dirty="0">
              <a:latin typeface="Times New Roman" panose="02020603050405020304" pitchFamily="18" charset="0"/>
              <a:cs typeface="Times New Roman" panose="02020603050405020304" pitchFamily="18" charset="0"/>
            </a:endParaRPr>
          </a:p>
          <a:p>
            <a:pPr marL="285750" indent="-285750">
              <a:spcBef>
                <a:spcPct val="20000"/>
              </a:spcBef>
              <a:buFont typeface="Arial" panose="05000000000000000000" pitchFamily="2" charset="2"/>
              <a:buChar char="•"/>
            </a:pPr>
            <a:endParaRPr lang="en-IN" sz="32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US" sz="3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B1D917-16EA-4D69-8845-9832B0C2F6AA}" type="datetime4">
              <a:rPr lang="en-US" smtClean="0"/>
              <a:t>April 18, 2024</a:t>
            </a:fld>
            <a:endParaRPr lang="en-US"/>
          </a:p>
        </p:txBody>
      </p:sp>
      <p:sp>
        <p:nvSpPr>
          <p:cNvPr id="3" name="Footer Placeholder 2"/>
          <p:cNvSpPr>
            <a:spLocks noGrp="1"/>
          </p:cNvSpPr>
          <p:nvPr>
            <p:ph type="ftr" sz="quarter" idx="11"/>
          </p:nvPr>
        </p:nvSpPr>
        <p:spPr/>
        <p:txBody>
          <a:bodyPr/>
          <a:lstStyle/>
          <a:p>
            <a:r>
              <a:rPr lang="en-IN" dirty="0"/>
              <a:t>DEPARTMENT OF COMPUTER SCIENCE &amp; ENGINEERING   / </a:t>
            </a:r>
            <a:r>
              <a:rPr lang="en-IN" sz="1400" b="1" dirty="0">
                <a:latin typeface="Times New Roman" pitchFamily="18" charset="0"/>
                <a:cs typeface="Times New Roman" pitchFamily="18" charset="0"/>
              </a:rPr>
              <a:t>AI AUDITOR: CRAFTING YOUR PERFECT PLAYLIST WITH MACHINE LEARNING</a:t>
            </a:r>
            <a:endParaRPr lang="en-IN"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9</a:t>
            </a:fld>
            <a:endParaRPr lang="en-US"/>
          </a:p>
        </p:txBody>
      </p:sp>
      <p:sp>
        <p:nvSpPr>
          <p:cNvPr id="6" name="Rectangle 5"/>
          <p:cNvSpPr/>
          <p:nvPr/>
        </p:nvSpPr>
        <p:spPr>
          <a:xfrm>
            <a:off x="1297079" y="849523"/>
            <a:ext cx="16988176" cy="4462760"/>
          </a:xfrm>
          <a:prstGeom prst="rect">
            <a:avLst/>
          </a:prstGeom>
        </p:spPr>
        <p:txBody>
          <a:bodyPr wrap="square" lIns="91440" tIns="45720" rIns="91440" bIns="45720" anchor="t">
            <a:spAutoFit/>
          </a:bodyPr>
          <a:lstStyle/>
          <a:p>
            <a:r>
              <a:rPr lang="en-US" sz="3600" b="1" dirty="0">
                <a:latin typeface="Times New Roman"/>
                <a:cs typeface="Times New Roman"/>
              </a:rPr>
              <a:t>                MODULE 1</a:t>
            </a:r>
            <a:r>
              <a:rPr lang="en-US" sz="2800" b="1" dirty="0">
                <a:latin typeface="Times New Roman"/>
                <a:cs typeface="Times New Roman"/>
              </a:rPr>
              <a:t>: Mention name of the module 1(</a:t>
            </a:r>
            <a:r>
              <a:rPr lang="en-US" sz="2800" b="1" dirty="0" err="1">
                <a:latin typeface="Times New Roman"/>
                <a:cs typeface="Times New Roman"/>
              </a:rPr>
              <a:t>eg</a:t>
            </a:r>
            <a:r>
              <a:rPr lang="en-US" sz="2800" b="1" dirty="0">
                <a:latin typeface="Times New Roman"/>
                <a:cs typeface="Times New Roman"/>
              </a:rPr>
              <a:t>: decision tree)</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sz="3200" dirty="0">
                <a:latin typeface="Times New Roman"/>
                <a:cs typeface="Times New Roman"/>
              </a:rPr>
              <a:t>Step:1 :- Import required libraries.</a:t>
            </a:r>
            <a:endParaRPr lang="en-IN" sz="3200" dirty="0"/>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dirty="0" err="1">
                <a:latin typeface="Times New Roman" panose="02020603050405020304" pitchFamily="18" charset="0"/>
                <a:cs typeface="Times New Roman" panose="02020603050405020304" pitchFamily="18" charset="0"/>
              </a:rPr>
              <a:t>Eg</a:t>
            </a:r>
            <a:r>
              <a:rPr lang="en-US" dirty="0">
                <a:latin typeface="Times New Roman" panose="02020603050405020304" pitchFamily="18" charset="0"/>
                <a:cs typeface="Times New Roman" panose="02020603050405020304" pitchFamily="18" charset="0"/>
              </a:rPr>
              <a:t>,</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p:txBody>
      </p:sp>
      <p:sp>
        <p:nvSpPr>
          <p:cNvPr id="8" name="Rectangle 7"/>
          <p:cNvSpPr/>
          <p:nvPr/>
        </p:nvSpPr>
        <p:spPr>
          <a:xfrm>
            <a:off x="11732779" y="6974670"/>
            <a:ext cx="184731" cy="369332"/>
          </a:xfrm>
          <a:prstGeom prst="rect">
            <a:avLst/>
          </a:prstGeom>
        </p:spPr>
        <p:txBody>
          <a:bodyPr wrap="none" lIns="91440" tIns="45720" rIns="91440" bIns="45720" anchor="t">
            <a:spAutoFit/>
          </a:bodyPr>
          <a:lstStyle/>
          <a:p>
            <a:endParaRPr lang="en-IN" b="1" dirty="0">
              <a:latin typeface="Times New Roman" panose="02020603050405020304" pitchFamily="18" charset="0"/>
              <a:cs typeface="Times New Roman" panose="02020603050405020304" pitchFamily="18" charset="0"/>
            </a:endParaRPr>
          </a:p>
        </p:txBody>
      </p:sp>
      <p:pic>
        <p:nvPicPr>
          <p:cNvPr id="5" name="Picture 4" descr="Graphical user interface, text, application&#10;&#10;Description automatically generated">
            <a:extLst>
              <a:ext uri="{FF2B5EF4-FFF2-40B4-BE49-F238E27FC236}">
                <a16:creationId xmlns:a16="http://schemas.microsoft.com/office/drawing/2014/main" id="{CA6EAA39-2833-58FD-6D7A-C14676A49807}"/>
              </a:ext>
            </a:extLst>
          </p:cNvPr>
          <p:cNvPicPr>
            <a:picLocks noChangeAspect="1"/>
          </p:cNvPicPr>
          <p:nvPr/>
        </p:nvPicPr>
        <p:blipFill>
          <a:blip r:embed="rId2"/>
          <a:stretch>
            <a:fillRect/>
          </a:stretch>
        </p:blipFill>
        <p:spPr>
          <a:xfrm>
            <a:off x="1301690" y="2811324"/>
            <a:ext cx="14584751" cy="6570093"/>
          </a:xfrm>
          <a:prstGeom prst="rect">
            <a:avLst/>
          </a:prstGeom>
        </p:spPr>
      </p:pic>
    </p:spTree>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40</TotalTime>
  <Words>2164</Words>
  <Application>Microsoft Office PowerPoint</Application>
  <PresentationFormat>Custom</PresentationFormat>
  <Paragraphs>233</Paragraphs>
  <Slides>28</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28</vt:i4>
      </vt:variant>
    </vt:vector>
  </HeadingPairs>
  <TitlesOfParts>
    <vt:vector size="36" baseType="lpstr">
      <vt:lpstr>Wingdings,Sans-Serif</vt:lpstr>
      <vt:lpstr>Wingdings</vt:lpstr>
      <vt:lpstr>Times New Roman</vt:lpstr>
      <vt:lpstr>Calibri Light</vt:lpstr>
      <vt:lpstr>Rockwell</vt:lpstr>
      <vt:lpstr>Arial</vt:lpstr>
      <vt:lpstr>Calibri</vt:lpstr>
      <vt:lpstr>Retrospect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Sharad</dc:creator>
  <cp:lastModifiedBy>bhanu prasanna mudhiraj</cp:lastModifiedBy>
  <cp:revision>339</cp:revision>
  <dcterms:created xsi:type="dcterms:W3CDTF">2024-04-12T11:56:45Z</dcterms:created>
  <dcterms:modified xsi:type="dcterms:W3CDTF">2024-04-17T19:57:07Z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B6ED9B7EF4064E06A959ADD44F089808_12</vt:lpwstr>
  </property>
  <property fmtid="{D5CDD505-2E9C-101B-9397-08002B2CF9AE}" pid="3" name="KSOProductBuildVer">
    <vt:lpwstr>1033-12.2.0.13489</vt:lpwstr>
  </property>
</Properties>
</file>