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9"/>
  </p:notesMasterIdLst>
  <p:handoutMasterIdLst>
    <p:handoutMasterId r:id="rId10"/>
  </p:handoutMasterIdLst>
  <p:sldIdLst>
    <p:sldId id="287" r:id="rId2"/>
    <p:sldId id="319" r:id="rId3"/>
    <p:sldId id="320" r:id="rId4"/>
    <p:sldId id="321" r:id="rId5"/>
    <p:sldId id="322" r:id="rId6"/>
    <p:sldId id="318" r:id="rId7"/>
    <p:sldId id="294" r:id="rId8"/>
  </p:sldIdLst>
  <p:sldSz cx="18288000" cy="10287000"/>
  <p:notesSz cx="6858000" cy="9144000"/>
  <p:embeddedFontLst>
    <p:embeddedFont>
      <p:font typeface="Calibri" pitchFamily="34" charset="0"/>
      <p:regular r:id="rId11"/>
      <p:bold r:id="rId12"/>
      <p:italic r:id="rId13"/>
      <p:boldItalic r:id="rId14"/>
    </p:embeddedFont>
    <p:embeddedFont>
      <p:font typeface="Calibri Light" pitchFamily="34" charset="0"/>
      <p:regular r:id="rId15"/>
      <p: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snapToGrid="0">
      <p:cViewPr varScale="1">
        <p:scale>
          <a:sx n="47" d="100"/>
          <a:sy n="47" d="100"/>
        </p:scale>
        <p:origin x="-45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xmlns=""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xmlns=""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3/7/2024</a:t>
            </a:fld>
            <a:endParaRPr lang="en-IN"/>
          </a:p>
        </p:txBody>
      </p:sp>
      <p:sp>
        <p:nvSpPr>
          <p:cNvPr id="14" name="Footer Placeholder 13">
            <a:extLst>
              <a:ext uri="{FF2B5EF4-FFF2-40B4-BE49-F238E27FC236}">
                <a16:creationId xmlns:a16="http://schemas.microsoft.com/office/drawing/2014/main" xmlns=""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March 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March 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F56071E2-7C69-E08A-1AFE-2E7A0032A58B}"/>
              </a:ext>
            </a:extLst>
          </p:cNvPr>
          <p:cNvSpPr>
            <a:spLocks noGrp="1"/>
          </p:cNvSpPr>
          <p:nvPr>
            <p:ph type="dt" sz="half" idx="10"/>
          </p:nvPr>
        </p:nvSpPr>
        <p:spPr/>
        <p:txBody>
          <a:bodyPr/>
          <a:lstStyle/>
          <a:p>
            <a:fld id="{A81B212C-96E6-4A1C-BD8B-5A9E1F64C4D6}" type="datetime4">
              <a:rPr lang="en-US" smtClean="0"/>
              <a:pPr/>
              <a:t>March 7, 2024</a:t>
            </a:fld>
            <a:endParaRPr lang="en-US"/>
          </a:p>
        </p:txBody>
      </p:sp>
      <p:sp>
        <p:nvSpPr>
          <p:cNvPr id="11" name="Footer Placeholder 10">
            <a:extLst>
              <a:ext uri="{FF2B5EF4-FFF2-40B4-BE49-F238E27FC236}">
                <a16:creationId xmlns:a16="http://schemas.microsoft.com/office/drawing/2014/main" xmlns=""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xmlns=""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March 7,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F6CA7D8D-414D-3E98-2A4E-41E1C7826D6F}"/>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xmlns=""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March 7,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March 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March 7,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INITIAL REVIEW</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AI </a:t>
            </a:r>
            <a:r>
              <a:rPr lang="en-US" sz="2800" b="1" dirty="0" smtClean="0">
                <a:latin typeface="Times New Roman" pitchFamily="18" charset="0"/>
                <a:cs typeface="Times New Roman" pitchFamily="18" charset="0"/>
              </a:rPr>
              <a:t>AUDITOR: CRAFTING YOUR PERFECT PLAYLIST WITH MACHINE LEARNING</a:t>
            </a:r>
            <a:r>
              <a:rPr lang="en-IN" sz="2800" b="1" spc="-5"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1.MANDHALA MANOJ BABU (VTU19600)(21UECM0149)</a:t>
            </a:r>
          </a:p>
          <a:p>
            <a:r>
              <a:rPr lang="en-IN" sz="2000" dirty="0">
                <a:latin typeface="Times New Roman" pitchFamily="18" charset="0"/>
                <a:cs typeface="Times New Roman" pitchFamily="18" charset="0"/>
              </a:rPr>
              <a:t>2.CHAKALI VIJAYMANI (VTU19315)(21UECM0041)</a:t>
            </a:r>
          </a:p>
          <a:p>
            <a:r>
              <a:rPr lang="en-IN" sz="2000" dirty="0">
                <a:latin typeface="Times New Roman" pitchFamily="18" charset="0"/>
                <a:cs typeface="Times New Roman" pitchFamily="18" charset="0"/>
              </a:rPr>
              <a:t>3.RAPURU GAUTAM (VTU19434)(21UECM0198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err="1"/>
              <a:t>Mrs.S.Thylasri</a:t>
            </a:r>
            <a:r>
              <a:rPr lang="en-IN" sz="2000" dirty="0"/>
              <a:t> Assistant professor</a:t>
            </a:r>
          </a:p>
        </p:txBody>
      </p:sp>
      <p:sp>
        <p:nvSpPr>
          <p:cNvPr id="3" name="Slide Number Placeholder 2">
            <a:extLst>
              <a:ext uri="{FF2B5EF4-FFF2-40B4-BE49-F238E27FC236}">
                <a16:creationId xmlns:a16="http://schemas.microsoft.com/office/drawing/2014/main" xmlns=""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xmlns=""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xmlns="" id="{0E3CE0F6-58C9-CD16-1564-53FAD958EF9E}"/>
              </a:ext>
            </a:extLst>
          </p:cNvPr>
          <p:cNvSpPr>
            <a:spLocks noGrp="1"/>
          </p:cNvSpPr>
          <p:nvPr>
            <p:ph type="dt" sz="half" idx="10"/>
          </p:nvPr>
        </p:nvSpPr>
        <p:spPr/>
        <p:txBody>
          <a:bodyPr/>
          <a:lstStyle/>
          <a:p>
            <a:fld id="{E4D1627A-24AB-481F-9D74-76C2593C9111}" type="datetime4">
              <a:rPr lang="en-US" smtClean="0"/>
              <a:pPr/>
              <a:t>March 7, 2024</a:t>
            </a:fld>
            <a:endParaRPr lang="en-US"/>
          </a:p>
        </p:txBody>
      </p:sp>
      <p:pic>
        <p:nvPicPr>
          <p:cNvPr id="13" name="Picture 2" descr="C:\Users\Sharad\Desktop\Logo-Final-A veltech.png">
            <a:extLst>
              <a:ext uri="{FF2B5EF4-FFF2-40B4-BE49-F238E27FC236}">
                <a16:creationId xmlns:a16="http://schemas.microsoft.com/office/drawing/2014/main" xmlns=""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xmlns=""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F5A34B8-D035-23FE-3985-E87A0AAC80B8}"/>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xmlns="" id="{91B3ADCA-67AE-42DE-EF52-89EBF58A9F57}"/>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22E67759-03ED-C594-5362-A96BE418F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xmlns="" id="{27F6FFE9-5EA4-B70C-B9AA-53FA2D6C1045}"/>
              </a:ext>
            </a:extLst>
          </p:cNvPr>
          <p:cNvSpPr txBox="1"/>
          <p:nvPr/>
        </p:nvSpPr>
        <p:spPr>
          <a:xfrm>
            <a:off x="1645921" y="1039450"/>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PROJECT TITLE</a:t>
            </a:r>
            <a:r>
              <a:rPr lang="en-IN" sz="4000" b="1" spc="-120" dirty="0">
                <a:latin typeface="Times New Roman" panose="02020603050405020304" pitchFamily="18" charset="0"/>
                <a:cs typeface="Times New Roman" panose="02020603050405020304" pitchFamily="18" charset="0"/>
              </a:rPr>
              <a:t> </a:t>
            </a:r>
            <a:r>
              <a:rPr lang="en-IN" sz="4000" b="1" spc="-20" dirty="0">
                <a:latin typeface="Times New Roman" panose="02020603050405020304" pitchFamily="18" charset="0"/>
                <a:cs typeface="Times New Roman" panose="02020603050405020304" pitchFamily="18" charset="0"/>
              </a:rPr>
              <a:t>JUSTIFICATION</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4E05F02-3505-41DC-3F1A-FDE2AFC468BD}"/>
              </a:ext>
            </a:extLst>
          </p:cNvPr>
          <p:cNvSpPr txBox="1"/>
          <p:nvPr/>
        </p:nvSpPr>
        <p:spPr>
          <a:xfrm>
            <a:off x="1645921" y="2315497"/>
            <a:ext cx="15432711" cy="6555641"/>
          </a:xfrm>
          <a:prstGeom prst="rect">
            <a:avLst/>
          </a:prstGeom>
          <a:noFill/>
        </p:spPr>
        <p:txBody>
          <a:bodyPr wrap="square" rtlCol="0">
            <a:spAutoFit/>
          </a:bodyPr>
          <a:lstStyle/>
          <a:p>
            <a:pPr lvl="0"/>
            <a:r>
              <a:rPr lang="en-US" sz="2800" dirty="0">
                <a:solidFill>
                  <a:schemeClr val="dk1"/>
                </a:solidFill>
                <a:latin typeface="Times New Roman"/>
                <a:ea typeface="Times New Roman"/>
                <a:cs typeface="Times New Roman"/>
                <a:sym typeface="Times New Roman"/>
              </a:rPr>
              <a:t>This project title is the</a:t>
            </a:r>
            <a:r>
              <a:rPr lang="en-US" sz="2800" b="1" dirty="0">
                <a:solidFill>
                  <a:schemeClr val="dk1"/>
                </a:solidFill>
                <a:latin typeface="Times New Roman"/>
                <a:ea typeface="Times New Roman"/>
                <a:cs typeface="Times New Roman"/>
                <a:sym typeface="Times New Roman"/>
              </a:rPr>
              <a:t> </a:t>
            </a:r>
            <a:r>
              <a:rPr lang="en-US" sz="2800" b="1" dirty="0" smtClean="0">
                <a:solidFill>
                  <a:schemeClr val="dk1"/>
                </a:solidFill>
                <a:latin typeface="Times New Roman"/>
                <a:ea typeface="Times New Roman"/>
                <a:cs typeface="Times New Roman"/>
                <a:sym typeface="Times New Roman"/>
              </a:rPr>
              <a:t>“</a:t>
            </a:r>
            <a:r>
              <a:rPr lang="en-US" sz="2800" b="1" dirty="0" smtClean="0">
                <a:latin typeface="Times New Roman" pitchFamily="18" charset="0"/>
                <a:cs typeface="Times New Roman" pitchFamily="18" charset="0"/>
              </a:rPr>
              <a:t>AI AUDITOR: CRAFTING YOUR PERFECT PLAYLIST WITH MACHINE LEARNING</a:t>
            </a:r>
            <a:r>
              <a:rPr lang="en-US" sz="2800" b="1" dirty="0" smtClean="0">
                <a:solidFill>
                  <a:schemeClr val="dk1"/>
                </a:solidFill>
                <a:latin typeface="Times New Roman"/>
                <a:ea typeface="Times New Roman"/>
                <a:cs typeface="Times New Roman"/>
                <a:sym typeface="Times New Roman"/>
              </a:rPr>
              <a:t>”.</a:t>
            </a:r>
            <a:endParaRPr lang="en-US"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we can define our project  by giving multiple audio files, and the task is to categorize each audio file in a certain category like audio belongs to Disco, hip-hop, etc. The music genre classification can be built using different approaches in which the top 4 approaches that are mostly used are listed below.</a:t>
            </a:r>
          </a:p>
          <a:p>
            <a:pPr marL="0" marR="0" lvl="0" indent="0" algn="just" rtl="0">
              <a:spcBef>
                <a:spcPts val="0"/>
              </a:spcBef>
              <a:spcAft>
                <a:spcPts val="0"/>
              </a:spcAft>
              <a:buNone/>
            </a:pPr>
            <a:endParaRPr lang="en-US" sz="28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800" dirty="0">
                <a:solidFill>
                  <a:schemeClr val="dk1"/>
                </a:solidFill>
                <a:latin typeface="Times New Roman"/>
                <a:ea typeface="Times New Roman"/>
                <a:cs typeface="Times New Roman"/>
                <a:sym typeface="Times New Roman"/>
              </a:rPr>
              <a:t>Multiclass support vector machine</a:t>
            </a:r>
          </a:p>
          <a:p>
            <a:pPr marL="285750" marR="0" lvl="0" indent="-285750" algn="just" rtl="0">
              <a:spcBef>
                <a:spcPts val="0"/>
              </a:spcBef>
              <a:spcAft>
                <a:spcPts val="0"/>
              </a:spcAft>
              <a:buClr>
                <a:schemeClr val="dk1"/>
              </a:buClr>
              <a:buSzPts val="2000"/>
              <a:buFont typeface="Arial"/>
              <a:buChar char="•"/>
            </a:pPr>
            <a:r>
              <a:rPr lang="en-US" sz="2800" dirty="0">
                <a:solidFill>
                  <a:schemeClr val="dk1"/>
                </a:solidFill>
                <a:latin typeface="Times New Roman"/>
                <a:ea typeface="Times New Roman"/>
                <a:cs typeface="Times New Roman"/>
                <a:sym typeface="Times New Roman"/>
              </a:rPr>
              <a:t>K-Nearest Neighbors</a:t>
            </a:r>
          </a:p>
          <a:p>
            <a:pPr marL="285750" marR="0" lvl="0" indent="-285750" algn="just" rtl="0">
              <a:spcBef>
                <a:spcPts val="0"/>
              </a:spcBef>
              <a:spcAft>
                <a:spcPts val="0"/>
              </a:spcAft>
              <a:buClr>
                <a:schemeClr val="dk1"/>
              </a:buClr>
              <a:buSzPts val="2000"/>
              <a:buFont typeface="Arial"/>
              <a:buChar char="•"/>
            </a:pPr>
            <a:r>
              <a:rPr lang="en-US" sz="2800" dirty="0">
                <a:solidFill>
                  <a:schemeClr val="dk1"/>
                </a:solidFill>
                <a:latin typeface="Times New Roman"/>
                <a:ea typeface="Times New Roman"/>
                <a:cs typeface="Times New Roman"/>
                <a:sym typeface="Times New Roman"/>
              </a:rPr>
              <a:t>K-means clustering algorithm</a:t>
            </a:r>
          </a:p>
          <a:p>
            <a:pPr marL="285750" marR="0" lvl="0" indent="-285750" algn="just" rtl="0">
              <a:spcBef>
                <a:spcPts val="0"/>
              </a:spcBef>
              <a:spcAft>
                <a:spcPts val="0"/>
              </a:spcAft>
              <a:buClr>
                <a:schemeClr val="dk1"/>
              </a:buClr>
              <a:buSzPts val="2000"/>
              <a:buFont typeface="Arial"/>
              <a:buChar char="•"/>
            </a:pPr>
            <a:r>
              <a:rPr lang="en-US" sz="2800" dirty="0">
                <a:solidFill>
                  <a:schemeClr val="dk1"/>
                </a:solidFill>
                <a:latin typeface="Times New Roman"/>
                <a:ea typeface="Times New Roman"/>
                <a:cs typeface="Times New Roman"/>
                <a:sym typeface="Times New Roman"/>
              </a:rPr>
              <a:t>Convolutional neural network</a:t>
            </a:r>
          </a:p>
          <a:p>
            <a:pPr marL="285750" marR="0" lvl="0" indent="-285750" algn="just" rtl="0">
              <a:spcBef>
                <a:spcPts val="0"/>
              </a:spcBef>
              <a:spcAft>
                <a:spcPts val="0"/>
              </a:spcAft>
              <a:buClr>
                <a:schemeClr val="dk1"/>
              </a:buClr>
              <a:buSzPts val="2000"/>
              <a:buFont typeface="Arial"/>
              <a:buChar char="•"/>
            </a:pPr>
            <a:endParaRPr lang="en-US" sz="2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We will use K-Nearest Neighbors algorithm because various researches prove it is one of the best algorithms to give good performance and till time along with optimized models organizations uses this algorithm in recommendation systems as support.</a:t>
            </a:r>
          </a:p>
          <a:p>
            <a:endParaRPr lang="en-IN" sz="2800" dirty="0"/>
          </a:p>
        </p:txBody>
      </p:sp>
    </p:spTree>
    <p:extLst>
      <p:ext uri="{BB962C8B-B14F-4D97-AF65-F5344CB8AC3E}">
        <p14:creationId xmlns:p14="http://schemas.microsoft.com/office/powerpoint/2010/main" xmlns="" val="314778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E300B1-5598-BE82-F202-5E0EB0806FA4}"/>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xmlns="" id="{8183B2A4-7F05-F543-5AB2-7ECF5840A969}"/>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xmlns="" id="{20C9B3CB-9605-D3F0-35D9-9F801A3703E6}"/>
              </a:ext>
            </a:extLst>
          </p:cNvPr>
          <p:cNvSpPr txBox="1"/>
          <p:nvPr/>
        </p:nvSpPr>
        <p:spPr>
          <a:xfrm>
            <a:off x="1445342" y="980456"/>
            <a:ext cx="9144000" cy="1323439"/>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 </a:t>
            </a:r>
            <a:r>
              <a:rPr lang="en-IN" sz="4000" b="1" dirty="0">
                <a:latin typeface="Times New Roman" panose="02020603050405020304" pitchFamily="18" charset="0"/>
                <a:cs typeface="Times New Roman" panose="02020603050405020304" pitchFamily="18" charset="0"/>
              </a:rPr>
              <a:t>&amp; </a:t>
            </a:r>
            <a:r>
              <a:rPr lang="en-IN" sz="4000" b="1" spc="-5" dirty="0">
                <a:latin typeface="Times New Roman" panose="02020603050405020304" pitchFamily="18" charset="0"/>
                <a:cs typeface="Times New Roman" panose="02020603050405020304" pitchFamily="18" charset="0"/>
              </a:rPr>
              <a:t>SCOPE OF THE</a:t>
            </a:r>
            <a:r>
              <a:rPr lang="en-IN" sz="4000" b="1" spc="-21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5D320C95-CECA-3B29-9A8E-C8DB772E0000}"/>
              </a:ext>
            </a:extLst>
          </p:cNvPr>
          <p:cNvSpPr txBox="1"/>
          <p:nvPr/>
        </p:nvSpPr>
        <p:spPr>
          <a:xfrm>
            <a:off x="1645921" y="2315497"/>
            <a:ext cx="15432711" cy="6124754"/>
          </a:xfrm>
          <a:prstGeom prst="rect">
            <a:avLst/>
          </a:prstGeom>
          <a:noFill/>
        </p:spPr>
        <p:txBody>
          <a:bodyPr wrap="square" rtlCol="0">
            <a:spAutoFit/>
          </a:bodyPr>
          <a:lstStyle/>
          <a:p>
            <a:pPr rtl="0">
              <a:spcBef>
                <a:spcPts val="0"/>
              </a:spcBef>
              <a:spcAft>
                <a:spcPts val="0"/>
              </a:spcAft>
            </a:pPr>
            <a:endParaRPr lang="en-US" sz="2800" b="1" i="0" u="none" strike="noStrike" dirty="0">
              <a:solidFill>
                <a:srgbClr val="202124"/>
              </a:solidFill>
              <a:effectLst/>
              <a:latin typeface="Times New Roman" panose="02020603050405020304" pitchFamily="18" charset="0"/>
            </a:endParaRPr>
          </a:p>
          <a:p>
            <a:pPr rtl="0">
              <a:spcBef>
                <a:spcPts val="0"/>
              </a:spcBef>
              <a:spcAft>
                <a:spcPts val="0"/>
              </a:spcAft>
            </a:pPr>
            <a:r>
              <a:rPr lang="en-US" sz="2800" b="1" i="0" u="none" strike="noStrike" dirty="0">
                <a:solidFill>
                  <a:srgbClr val="202124"/>
                </a:solidFill>
                <a:effectLst/>
                <a:latin typeface="Times New Roman" panose="02020603050405020304" pitchFamily="18" charset="0"/>
              </a:rPr>
              <a:t>Aim: </a:t>
            </a:r>
            <a:endParaRPr lang="en-US" sz="2800" b="0" dirty="0">
              <a:effectLst/>
            </a:endParaRPr>
          </a:p>
          <a:p>
            <a:r>
              <a:rPr lang="en-US" sz="2800" b="1" i="0" u="none" strike="noStrike" dirty="0">
                <a:solidFill>
                  <a:srgbClr val="202124"/>
                </a:solidFill>
                <a:effectLst/>
                <a:latin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rPr>
              <a:t>Audio processing is one of the most complex tasks in data science as compared to image processing and other classification techniques. One such application is music genre classification which aims to classify the audio files in certain categories of sound to which they belong. The application is very important and requires automation to reduce the manual error and time because if we have to classify the music manually then one has to listen out each file for the complete duration</a:t>
            </a:r>
          </a:p>
          <a:p>
            <a:endParaRPr lang="en-IN" sz="2800" dirty="0">
              <a:solidFill>
                <a:srgbClr val="000000"/>
              </a:solidFill>
              <a:latin typeface="Times New Roman" panose="02020603050405020304" pitchFamily="18" charset="0"/>
            </a:endParaRPr>
          </a:p>
          <a:p>
            <a:endParaRPr lang="en-IN" sz="2800" dirty="0">
              <a:solidFill>
                <a:srgbClr val="000000"/>
              </a:solidFill>
              <a:latin typeface="Times New Roman" panose="02020603050405020304" pitchFamily="18" charset="0"/>
            </a:endParaRPr>
          </a:p>
          <a:p>
            <a:endParaRPr lang="en-IN" sz="2800" dirty="0">
              <a:solidFill>
                <a:srgbClr val="000000"/>
              </a:solidFill>
              <a:latin typeface="Times New Roman" panose="02020603050405020304" pitchFamily="18" charset="0"/>
            </a:endParaRPr>
          </a:p>
          <a:p>
            <a:endParaRPr lang="en-IN" sz="2800" dirty="0">
              <a:solidFill>
                <a:srgbClr val="000000"/>
              </a:solidFill>
              <a:latin typeface="Times New Roman" panose="02020603050405020304" pitchFamily="18" charset="0"/>
            </a:endParaRPr>
          </a:p>
          <a:p>
            <a:endParaRPr lang="en-IN" sz="2800" dirty="0">
              <a:solidFill>
                <a:srgbClr val="000000"/>
              </a:solidFill>
              <a:latin typeface="Times New Roman" panose="02020603050405020304" pitchFamily="18" charset="0"/>
            </a:endParaRPr>
          </a:p>
          <a:p>
            <a:endParaRPr lang="en-IN" sz="2800" dirty="0">
              <a:solidFill>
                <a:srgbClr val="000000"/>
              </a:solidFill>
              <a:latin typeface="Times New Roman" panose="02020603050405020304" pitchFamily="18" charset="0"/>
            </a:endParaRPr>
          </a:p>
          <a:p>
            <a:endParaRPr lang="en-US" sz="2800"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xmlns="" id="{6ECF9F89-9FC6-509D-2CE4-EDBBA1C02FAE}"/>
              </a:ext>
            </a:extLst>
          </p:cNvPr>
          <p:cNvSpPr txBox="1"/>
          <p:nvPr/>
        </p:nvSpPr>
        <p:spPr>
          <a:xfrm>
            <a:off x="1645920" y="5437912"/>
            <a:ext cx="15172805" cy="3108543"/>
          </a:xfrm>
          <a:prstGeom prst="rect">
            <a:avLst/>
          </a:prstGeom>
          <a:noFill/>
        </p:spPr>
        <p:txBody>
          <a:bodyPr wrap="square">
            <a:spAutoFit/>
          </a:bodyPr>
          <a:lstStyle/>
          <a:p>
            <a:pPr algn="just" rtl="0">
              <a:spcBef>
                <a:spcPts val="0"/>
              </a:spcBef>
              <a:spcAft>
                <a:spcPts val="0"/>
              </a:spcAft>
            </a:pPr>
            <a:endParaRPr lang="en-US" sz="2800" b="1" i="0" u="none" strike="noStrike" dirty="0">
              <a:solidFill>
                <a:srgbClr val="212121"/>
              </a:solidFill>
              <a:effectLst/>
              <a:latin typeface="Times New Roman" panose="02020603050405020304" pitchFamily="18" charset="0"/>
            </a:endParaRPr>
          </a:p>
          <a:p>
            <a:pPr algn="just" rtl="0">
              <a:spcBef>
                <a:spcPts val="0"/>
              </a:spcBef>
              <a:spcAft>
                <a:spcPts val="0"/>
              </a:spcAft>
            </a:pPr>
            <a:r>
              <a:rPr lang="en-US" sz="2800" b="1" i="0" u="none" strike="noStrike" dirty="0">
                <a:solidFill>
                  <a:srgbClr val="212121"/>
                </a:solidFill>
                <a:effectLst/>
                <a:latin typeface="Times New Roman" panose="02020603050405020304" pitchFamily="18" charset="0"/>
              </a:rPr>
              <a:t>Scope</a:t>
            </a:r>
            <a:r>
              <a:rPr lang="en-US" sz="2800" b="0" i="0" u="none" strike="noStrike" dirty="0">
                <a:solidFill>
                  <a:srgbClr val="212121"/>
                </a:solidFill>
                <a:effectLst/>
                <a:latin typeface="Times New Roman" panose="02020603050405020304" pitchFamily="18" charset="0"/>
              </a:rPr>
              <a:t>:</a:t>
            </a:r>
            <a:endParaRPr lang="en-US" sz="2800" b="0" dirty="0">
              <a:effectLst/>
            </a:endParaRPr>
          </a:p>
          <a:p>
            <a:r>
              <a:rPr lang="en-US" sz="2800" b="0" i="0" u="none" strike="noStrike" dirty="0">
                <a:solidFill>
                  <a:srgbClr val="212121"/>
                </a:solidFill>
                <a:effectLst/>
                <a:latin typeface="Times New Roman" panose="02020603050405020304" pitchFamily="18" charset="0"/>
              </a:rPr>
              <a:t>           The scope of our project </a:t>
            </a:r>
            <a:r>
              <a:rPr lang="en-US" sz="2800" b="1" i="0" u="none" strike="noStrike" dirty="0" smtClean="0">
                <a:solidFill>
                  <a:srgbClr val="212121"/>
                </a:solidFill>
                <a:effectLst/>
                <a:latin typeface="Times New Roman" panose="02020603050405020304" pitchFamily="18" charset="0"/>
              </a:rPr>
              <a:t>"</a:t>
            </a:r>
            <a:r>
              <a:rPr lang="en-US" sz="2800" b="1" dirty="0" smtClean="0">
                <a:latin typeface="Times New Roman" pitchFamily="18" charset="0"/>
                <a:cs typeface="Times New Roman" pitchFamily="18" charset="0"/>
              </a:rPr>
              <a:t> AI AUDITOR: CRAFTING YOUR PERFECT PLAYLIST WITH MACHINE LEARNING </a:t>
            </a:r>
            <a:r>
              <a:rPr lang="en-US" sz="2800" b="1" i="0" u="none" strike="noStrike" dirty="0" smtClean="0">
                <a:solidFill>
                  <a:srgbClr val="212121"/>
                </a:solidFill>
                <a:effectLst/>
                <a:latin typeface="Times New Roman" panose="02020603050405020304" pitchFamily="18" charset="0"/>
              </a:rPr>
              <a:t>"</a:t>
            </a:r>
            <a:r>
              <a:rPr lang="en-US" sz="2800" b="1" i="0" u="none" strike="noStrike" dirty="0">
                <a:solidFill>
                  <a:srgbClr val="212121"/>
                </a:solidFill>
                <a:effectLst/>
                <a:latin typeface="Times New Roman" panose="02020603050405020304" pitchFamily="18" charset="0"/>
              </a:rPr>
              <a:t> </a:t>
            </a:r>
            <a:r>
              <a:rPr lang="en-US" sz="2800" b="0" i="0" u="none" strike="noStrike" dirty="0">
                <a:solidFill>
                  <a:srgbClr val="212121"/>
                </a:solidFill>
                <a:effectLst/>
                <a:latin typeface="Times New Roman" panose="02020603050405020304" pitchFamily="18" charset="0"/>
              </a:rPr>
              <a:t>to give</a:t>
            </a:r>
            <a:r>
              <a:rPr lang="en-US" sz="2800" b="0" i="0" u="none" strike="noStrike" dirty="0">
                <a:solidFill>
                  <a:srgbClr val="000000"/>
                </a:solidFill>
                <a:effectLst/>
                <a:latin typeface="Times New Roman" panose="02020603050405020304" pitchFamily="18" charset="0"/>
              </a:rPr>
              <a:t> multiple audio files, and the task is to categorize each audio file in a certain category like audio belongs to Disco, hip-hop, etc.</a:t>
            </a:r>
            <a:endParaRPr lang="en-US" sz="2800" b="0" dirty="0">
              <a:effectLst/>
            </a:endParaRPr>
          </a:p>
          <a:p>
            <a:r>
              <a:rPr lang="en-US" sz="2800" dirty="0"/>
              <a:t/>
            </a:r>
            <a:br>
              <a:rPr lang="en-US" sz="2800" dirty="0"/>
            </a:br>
            <a:endParaRPr lang="en-IN" sz="2800" dirty="0"/>
          </a:p>
        </p:txBody>
      </p:sp>
    </p:spTree>
    <p:extLst>
      <p:ext uri="{BB962C8B-B14F-4D97-AF65-F5344CB8AC3E}">
        <p14:creationId xmlns:p14="http://schemas.microsoft.com/office/powerpoint/2010/main" xmlns="" val="28746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9172725-B7C6-223D-C223-330E64D9E22A}"/>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xmlns="" id="{FAFF13D2-AAAE-460F-A12E-B21A464BC420}"/>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xmlns="" id="{882BC6FD-1CD0-E38D-DE0F-7DCC2AEEDF07}"/>
              </a:ext>
            </a:extLst>
          </p:cNvPr>
          <p:cNvSpPr txBox="1"/>
          <p:nvPr/>
        </p:nvSpPr>
        <p:spPr>
          <a:xfrm>
            <a:off x="1297858" y="1275424"/>
            <a:ext cx="9144000" cy="1323439"/>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a:t>
            </a:r>
            <a:r>
              <a:rPr lang="en-IN" sz="4000" b="1" spc="-130" dirty="0">
                <a:latin typeface="Times New Roman"/>
                <a:cs typeface="Times New Roman"/>
              </a:rPr>
              <a:t> </a:t>
            </a:r>
            <a:r>
              <a:rPr lang="en-IN" sz="4000" b="1" spc="-5" dirty="0">
                <a:latin typeface="Times New Roman"/>
                <a:cs typeface="Times New Roman"/>
              </a:rPr>
              <a:t>PROJECT</a:t>
            </a:r>
            <a:endParaRPr lang="en-IN" sz="4000" dirty="0">
              <a:latin typeface="Times New Roman"/>
              <a:cs typeface="Times New Roman"/>
            </a:endParaRPr>
          </a:p>
        </p:txBody>
      </p:sp>
      <p:sp>
        <p:nvSpPr>
          <p:cNvPr id="7" name="TextBox 6">
            <a:extLst>
              <a:ext uri="{FF2B5EF4-FFF2-40B4-BE49-F238E27FC236}">
                <a16:creationId xmlns:a16="http://schemas.microsoft.com/office/drawing/2014/main" xmlns="" id="{3F77393A-50EC-9472-9FE1-4D37617604FA}"/>
              </a:ext>
            </a:extLst>
          </p:cNvPr>
          <p:cNvSpPr txBox="1"/>
          <p:nvPr/>
        </p:nvSpPr>
        <p:spPr>
          <a:xfrm>
            <a:off x="1414463" y="3276123"/>
            <a:ext cx="9144000" cy="2246769"/>
          </a:xfrm>
          <a:prstGeom prst="rect">
            <a:avLst/>
          </a:prstGeom>
          <a:noFill/>
        </p:spPr>
        <p:txBody>
          <a:bodyPr wrap="square">
            <a:spAutoFit/>
          </a:bodyPr>
          <a:lstStyle/>
          <a:p>
            <a:pPr algn="just" rtl="0">
              <a:spcBef>
                <a:spcPts val="0"/>
              </a:spcBef>
              <a:spcAft>
                <a:spcPts val="0"/>
              </a:spcAft>
            </a:pPr>
            <a:r>
              <a:rPr lang="en-IN" sz="2800" b="1" i="0" u="none" strike="noStrike" dirty="0">
                <a:solidFill>
                  <a:srgbClr val="000000"/>
                </a:solidFill>
                <a:effectLst/>
                <a:latin typeface="Times New Roman" panose="02020603050405020304" pitchFamily="18" charset="0"/>
              </a:rPr>
              <a:t>Software Platforms:</a:t>
            </a:r>
            <a:endParaRPr lang="en-IN" sz="2800" b="0" dirty="0">
              <a:effectLst/>
            </a:endParaRPr>
          </a:p>
          <a:p>
            <a:pPr algn="just"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rPr>
              <a:t>Machine Learning models with python libraries.</a:t>
            </a:r>
            <a:endParaRPr lang="en-IN"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rPr>
              <a:t>Kaggle.com.</a:t>
            </a:r>
            <a:endParaRPr lang="en-IN"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rPr>
              <a:t>Analytics vidhya.com</a:t>
            </a:r>
            <a:endParaRPr lang="en-IN"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2800" b="0" i="0" u="none" strike="noStrike" dirty="0">
                <a:solidFill>
                  <a:srgbClr val="000000"/>
                </a:solidFill>
                <a:effectLst/>
                <a:latin typeface="Times New Roman" panose="02020603050405020304" pitchFamily="18" charset="0"/>
              </a:rPr>
              <a:t>Jio </a:t>
            </a:r>
            <a:r>
              <a:rPr lang="en-IN" sz="2800" b="0" i="0" u="none" strike="noStrike" dirty="0" err="1">
                <a:solidFill>
                  <a:srgbClr val="000000"/>
                </a:solidFill>
                <a:effectLst/>
                <a:latin typeface="Times New Roman" panose="02020603050405020304" pitchFamily="18" charset="0"/>
              </a:rPr>
              <a:t>saavn</a:t>
            </a:r>
            <a:r>
              <a:rPr lang="en-IN" sz="2800" b="0" i="0" u="none" strike="noStrike" dirty="0">
                <a:solidFill>
                  <a:srgbClr val="000000"/>
                </a:solidFill>
                <a:effectLst/>
                <a:latin typeface="Times New Roman" panose="02020603050405020304" pitchFamily="18" charset="0"/>
              </a:rPr>
              <a:t>, </a:t>
            </a:r>
            <a:r>
              <a:rPr lang="en-IN" sz="2800" b="0" i="0" u="none" strike="noStrike" dirty="0" err="1">
                <a:solidFill>
                  <a:srgbClr val="000000"/>
                </a:solidFill>
                <a:effectLst/>
                <a:latin typeface="Times New Roman" panose="02020603050405020304" pitchFamily="18" charset="0"/>
              </a:rPr>
              <a:t>spotify</a:t>
            </a:r>
            <a:r>
              <a:rPr lang="en-IN" sz="2800" b="0" i="0" u="none" strike="noStrike" dirty="0">
                <a:solidFill>
                  <a:srgbClr val="000000"/>
                </a:solidFill>
                <a:effectLst/>
                <a:latin typeface="Times New Roman" panose="02020603050405020304" pitchFamily="18" charset="0"/>
              </a:rPr>
              <a:t>, </a:t>
            </a:r>
            <a:r>
              <a:rPr lang="en-IN" sz="2800" b="0" i="0" u="none" strike="noStrike" dirty="0" err="1">
                <a:solidFill>
                  <a:srgbClr val="000000"/>
                </a:solidFill>
                <a:effectLst/>
                <a:latin typeface="Times New Roman" panose="02020603050405020304" pitchFamily="18" charset="0"/>
              </a:rPr>
              <a:t>wynk</a:t>
            </a:r>
            <a:r>
              <a:rPr lang="en-IN" sz="2800" b="0" i="0" u="none" strike="noStrike" dirty="0">
                <a:solidFill>
                  <a:srgbClr val="000000"/>
                </a:solidFill>
                <a:effectLst/>
                <a:latin typeface="Times New Roman" panose="02020603050405020304" pitchFamily="18" charset="0"/>
              </a:rPr>
              <a:t>, amazon music.</a:t>
            </a:r>
            <a:endParaRPr lang="en-IN" sz="2800" b="0" i="0" u="none" strike="noStrike" dirty="0">
              <a:solidFill>
                <a:srgbClr val="000000"/>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15B2BCD0-E261-4A6C-6D65-5CBEA4366398}"/>
              </a:ext>
            </a:extLst>
          </p:cNvPr>
          <p:cNvSpPr txBox="1"/>
          <p:nvPr/>
        </p:nvSpPr>
        <p:spPr>
          <a:xfrm>
            <a:off x="1528763" y="5780764"/>
            <a:ext cx="9144000" cy="1815882"/>
          </a:xfrm>
          <a:prstGeom prst="rect">
            <a:avLst/>
          </a:prstGeom>
          <a:noFill/>
        </p:spPr>
        <p:txBody>
          <a:bodyPr wrap="square">
            <a:spAutoFit/>
          </a:bodyPr>
          <a:lstStyle/>
          <a:p>
            <a:pPr algn="just" rtl="0">
              <a:spcBef>
                <a:spcPts val="0"/>
              </a:spcBef>
              <a:spcAft>
                <a:spcPts val="0"/>
              </a:spcAft>
            </a:pPr>
            <a:r>
              <a:rPr lang="en-US" sz="2800" b="1" i="0" u="none" strike="noStrike" dirty="0">
                <a:solidFill>
                  <a:srgbClr val="000000"/>
                </a:solidFill>
                <a:effectLst/>
                <a:latin typeface="Times New Roman" panose="02020603050405020304" pitchFamily="18" charset="0"/>
              </a:rPr>
              <a:t>Programming Languages:</a:t>
            </a:r>
            <a:endParaRPr lang="en-US" sz="2800" b="0" dirty="0">
              <a:effectLst/>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Python3</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Java</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Html and CSS</a:t>
            </a:r>
            <a:endParaRPr lang="en-US" sz="2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xmlns="" val="410648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6A31B3F-5390-9584-E40A-64475B97255B}"/>
              </a:ext>
            </a:extLst>
          </p:cNvPr>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a:extLst>
              <a:ext uri="{FF2B5EF4-FFF2-40B4-BE49-F238E27FC236}">
                <a16:creationId xmlns:a16="http://schemas.microsoft.com/office/drawing/2014/main" xmlns="" id="{4B588CDB-E9A0-B6CF-D92A-62CA7CEFEADC}"/>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xmlns=""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Box 5">
            <a:extLst>
              <a:ext uri="{FF2B5EF4-FFF2-40B4-BE49-F238E27FC236}">
                <a16:creationId xmlns:a16="http://schemas.microsoft.com/office/drawing/2014/main" xmlns="" id="{9E7A0952-D922-790E-593D-0DFBEDBF5D13}"/>
              </a:ext>
            </a:extLst>
          </p:cNvPr>
          <p:cNvSpPr txBox="1"/>
          <p:nvPr/>
        </p:nvSpPr>
        <p:spPr>
          <a:xfrm>
            <a:off x="1312606" y="995204"/>
            <a:ext cx="9144000" cy="1323439"/>
          </a:xfrm>
          <a:prstGeom prst="rect">
            <a:avLst/>
          </a:prstGeom>
          <a:noFill/>
        </p:spPr>
        <p:txBody>
          <a:bodyPr wrap="square">
            <a:spAutoFit/>
          </a:bodyPr>
          <a:lstStyle/>
          <a:p>
            <a:r>
              <a:rPr lang="en-IN" sz="4000" b="1" spc="-30" dirty="0">
                <a:latin typeface="Times New Roman" panose="02020603050405020304" pitchFamily="18" charset="0"/>
                <a:cs typeface="Times New Roman" panose="02020603050405020304" pitchFamily="18" charset="0"/>
              </a:rPr>
              <a:t>SOCIETAL IMPORTANCE </a:t>
            </a:r>
            <a:r>
              <a:rPr lang="en-IN" sz="4000" b="1" spc="-5" dirty="0">
                <a:latin typeface="Times New Roman" panose="02020603050405020304" pitchFamily="18" charset="0"/>
                <a:cs typeface="Times New Roman" panose="02020603050405020304" pitchFamily="18" charset="0"/>
              </a:rPr>
              <a:t>OF THE</a:t>
            </a:r>
            <a:r>
              <a:rPr lang="en-IN" sz="4000" b="1" spc="-270"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0E5A5BA-2729-0560-529F-551575054285}"/>
              </a:ext>
            </a:extLst>
          </p:cNvPr>
          <p:cNvSpPr txBox="1"/>
          <p:nvPr/>
        </p:nvSpPr>
        <p:spPr>
          <a:xfrm>
            <a:off x="1312606" y="2484552"/>
            <a:ext cx="14746544" cy="6986528"/>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There are many genres of music and these genres are different from each other, resulting in people to have different preferences of music. </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Classifying music by their genre is one of the most useful techniques used to solve this problem. There are a number of approaches for music classification and recommendation. One approach is based on the acoustic characteristics of music.</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The objective of automating the music classification is to make the selection of songs quick and less cumbersome. If one has to manually classify the songs or music, one has to listen to a whole lot of songs and then select the genre. </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This is not only time-consuming but also difficult. Automating music classification can help to find valuable data such as trends, popular genres, and artists easily. Determining music genres is the very first step towards this direction.</a:t>
            </a:r>
            <a:endParaRPr lang="en-US" sz="2800" b="0" i="0" u="none" strike="noStrike" dirty="0">
              <a:solidFill>
                <a:srgbClr val="000000"/>
              </a:solidFill>
              <a:effectLs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Genres are very helpful for music discovery. They bond fans and listeners and facilitate shared experiences. But as anything with a boundary or classification, it can eventually end up being manipulated, create division and a lot of unconscious choices.</a:t>
            </a:r>
            <a:endParaRPr lang="en-US" sz="2800" b="0" i="0" u="none" strike="noStrike" dirty="0">
              <a:solidFill>
                <a:srgbClr val="000000"/>
              </a:solidFill>
              <a:effectLst/>
              <a:latin typeface="Arial" panose="020B0604020202020204" pitchFamily="34" charset="0"/>
            </a:endParaRPr>
          </a:p>
          <a:p>
            <a:r>
              <a:rPr lang="en-US" sz="2800" b="0" dirty="0">
                <a:effectLst/>
              </a:rPr>
              <a:t/>
            </a:r>
            <a:br>
              <a:rPr lang="en-US" sz="2800" b="0" dirty="0">
                <a:effectLst/>
              </a:rPr>
            </a:br>
            <a:endParaRPr lang="en-IN" sz="2800" dirty="0"/>
          </a:p>
        </p:txBody>
      </p:sp>
    </p:spTree>
    <p:extLst>
      <p:ext uri="{BB962C8B-B14F-4D97-AF65-F5344CB8AC3E}">
        <p14:creationId xmlns:p14="http://schemas.microsoft.com/office/powerpoint/2010/main" xmlns="" val="378867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March 7,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graphicFrame>
        <p:nvGraphicFramePr>
          <p:cNvPr id="5" name="Table 4">
            <a:extLst>
              <a:ext uri="{FF2B5EF4-FFF2-40B4-BE49-F238E27FC236}">
                <a16:creationId xmlns:a16="http://schemas.microsoft.com/office/drawing/2014/main" xmlns="" id="{E460A520-6CB2-CDEE-2781-9802C140897E}"/>
              </a:ext>
            </a:extLst>
          </p:cNvPr>
          <p:cNvGraphicFramePr>
            <a:graphicFrameLocks noGrp="1"/>
          </p:cNvGraphicFramePr>
          <p:nvPr>
            <p:extLst>
              <p:ext uri="{D42A27DB-BD31-4B8C-83A1-F6EECF244321}">
                <p14:modId xmlns:p14="http://schemas.microsoft.com/office/powerpoint/2010/main" xmlns="" val="903467030"/>
              </p:ext>
            </p:extLst>
          </p:nvPr>
        </p:nvGraphicFramePr>
        <p:xfrm>
          <a:off x="3300413" y="1928813"/>
          <a:ext cx="11072811" cy="4171950"/>
        </p:xfrm>
        <a:graphic>
          <a:graphicData uri="http://schemas.openxmlformats.org/drawingml/2006/table">
            <a:tbl>
              <a:tblPr firstRow="1" bandRow="1">
                <a:noFill/>
              </a:tblPr>
              <a:tblGrid>
                <a:gridCol w="2768419">
                  <a:extLst>
                    <a:ext uri="{9D8B030D-6E8A-4147-A177-3AD203B41FA5}">
                      <a16:colId xmlns:a16="http://schemas.microsoft.com/office/drawing/2014/main" xmlns="" val="1091482504"/>
                    </a:ext>
                  </a:extLst>
                </a:gridCol>
                <a:gridCol w="2768419">
                  <a:extLst>
                    <a:ext uri="{9D8B030D-6E8A-4147-A177-3AD203B41FA5}">
                      <a16:colId xmlns:a16="http://schemas.microsoft.com/office/drawing/2014/main" xmlns="" val="1245020435"/>
                    </a:ext>
                  </a:extLst>
                </a:gridCol>
                <a:gridCol w="3014658">
                  <a:extLst>
                    <a:ext uri="{9D8B030D-6E8A-4147-A177-3AD203B41FA5}">
                      <a16:colId xmlns:a16="http://schemas.microsoft.com/office/drawing/2014/main" xmlns="" val="1011338528"/>
                    </a:ext>
                  </a:extLst>
                </a:gridCol>
                <a:gridCol w="2521315">
                  <a:extLst>
                    <a:ext uri="{9D8B030D-6E8A-4147-A177-3AD203B41FA5}">
                      <a16:colId xmlns:a16="http://schemas.microsoft.com/office/drawing/2014/main" xmlns="" val="303932340"/>
                    </a:ext>
                  </a:extLst>
                </a:gridCol>
              </a:tblGrid>
              <a:tr h="877600">
                <a:tc>
                  <a:txBody>
                    <a:bodyPr/>
                    <a:lstStyle/>
                    <a:p>
                      <a:pPr marL="85090" marR="0" lvl="0" indent="0" algn="l" rtl="0">
                        <a:lnSpc>
                          <a:spcPct val="100000"/>
                        </a:lnSpc>
                        <a:spcBef>
                          <a:spcPts val="0"/>
                        </a:spcBef>
                        <a:spcAft>
                          <a:spcPts val="0"/>
                        </a:spcAft>
                        <a:buClr>
                          <a:srgbClr val="000000"/>
                        </a:buClr>
                        <a:buSzPts val="2000"/>
                        <a:buFont typeface="Times New Roman"/>
                        <a:buNone/>
                      </a:pPr>
                      <a:r>
                        <a:rPr lang="en-US" sz="2400" b="1" u="none" strike="noStrike" cap="none">
                          <a:latin typeface="Times New Roman"/>
                          <a:ea typeface="Times New Roman"/>
                          <a:cs typeface="Times New Roman"/>
                          <a:sym typeface="Times New Roman"/>
                        </a:rPr>
                        <a:t>FEBRUARY</a:t>
                      </a:r>
                      <a:endParaRPr sz="2400" u="none" strike="noStrike" cap="none">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FF"/>
                    </a:solidFill>
                  </a:tcPr>
                </a:tc>
                <a:tc>
                  <a:txBody>
                    <a:bodyPr/>
                    <a:lstStyle/>
                    <a:p>
                      <a:pPr marL="85725" marR="0" lvl="0" indent="0" algn="l" rtl="0">
                        <a:lnSpc>
                          <a:spcPct val="100000"/>
                        </a:lnSpc>
                        <a:spcBef>
                          <a:spcPts val="0"/>
                        </a:spcBef>
                        <a:spcAft>
                          <a:spcPts val="0"/>
                        </a:spcAft>
                        <a:buClr>
                          <a:srgbClr val="000000"/>
                        </a:buClr>
                        <a:buFont typeface="Arial"/>
                        <a:buNone/>
                      </a:pPr>
                      <a:r>
                        <a:rPr lang="en-US" sz="2400" b="1" u="none" strike="noStrike" cap="none">
                          <a:latin typeface="Times New Roman"/>
                          <a:ea typeface="Times New Roman"/>
                          <a:cs typeface="Times New Roman"/>
                          <a:sym typeface="Times New Roman"/>
                        </a:rPr>
                        <a:t>MARCH</a:t>
                      </a:r>
                      <a:endParaRPr sz="2400" u="none" strike="noStrike" cap="none">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FF"/>
                    </a:solidFill>
                  </a:tcPr>
                </a:tc>
                <a:tc>
                  <a:txBody>
                    <a:bodyPr/>
                    <a:lstStyle/>
                    <a:p>
                      <a:pPr marL="85725" marR="0" lvl="0" indent="0" algn="l" rtl="0">
                        <a:lnSpc>
                          <a:spcPct val="100000"/>
                        </a:lnSpc>
                        <a:spcBef>
                          <a:spcPts val="0"/>
                        </a:spcBef>
                        <a:spcAft>
                          <a:spcPts val="0"/>
                        </a:spcAft>
                        <a:buClr>
                          <a:srgbClr val="000000"/>
                        </a:buClr>
                        <a:buFont typeface="Arial"/>
                        <a:buNone/>
                      </a:pPr>
                      <a:r>
                        <a:rPr lang="en-US" sz="2400" b="1" u="none" strike="noStrike" cap="none">
                          <a:latin typeface="Times New Roman"/>
                          <a:ea typeface="Times New Roman"/>
                          <a:cs typeface="Times New Roman"/>
                          <a:sym typeface="Times New Roman"/>
                        </a:rPr>
                        <a:t>APRIL</a:t>
                      </a:r>
                      <a:endParaRPr sz="2400" u="none" strike="noStrike" cap="none">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FF"/>
                    </a:solidFill>
                  </a:tcPr>
                </a:tc>
                <a:tc>
                  <a:txBody>
                    <a:bodyPr/>
                    <a:lstStyle/>
                    <a:p>
                      <a:pPr marL="85090" marR="0" lvl="0" indent="0" algn="l"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MAY</a:t>
                      </a:r>
                      <a:endParaRPr sz="2400" u="none" strike="noStrike" cap="none">
                        <a:latin typeface="Times New Roman"/>
                        <a:ea typeface="Times New Roman"/>
                        <a:cs typeface="Times New Roman"/>
                        <a:sym typeface="Times New Roman"/>
                      </a:endParaRPr>
                    </a:p>
                  </a:txBody>
                  <a:tcPr marL="0" marR="0" marT="755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FF"/>
                    </a:solidFill>
                  </a:tcPr>
                </a:tc>
                <a:extLst>
                  <a:ext uri="{0D108BD9-81ED-4DB2-BD59-A6C34878D82A}">
                    <a16:rowId xmlns:a16="http://schemas.microsoft.com/office/drawing/2014/main" xmlns="" val="3918260857"/>
                  </a:ext>
                </a:extLst>
              </a:tr>
              <a:tr h="3294350">
                <a:tc>
                  <a:txBody>
                    <a:bodyPr/>
                    <a:lstStyle/>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1.Project Planning</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2.Title and Abstract</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3.Softwares required </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   For the Project.     </a:t>
                      </a:r>
                      <a:endParaRPr sz="2400" dirty="0"/>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1.Literature survey</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2.Schematic Diagram</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3.Module preparing</a:t>
                      </a:r>
                      <a:endParaRPr sz="2400" dirty="0"/>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1.Project Monitoring</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2.Coding </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   Implementation                                       </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3.Executing and </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   Compilation</a:t>
                      </a:r>
                      <a:endParaRPr sz="2400" dirty="0"/>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1.Project Closure</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2.Conclusion and</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   Result</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3.Submission of</a:t>
                      </a:r>
                      <a:endParaRPr sz="2400" dirty="0"/>
                    </a:p>
                    <a:p>
                      <a:pPr marL="0" marR="0" lvl="0" indent="0" algn="l" rtl="0">
                        <a:lnSpc>
                          <a:spcPct val="100000"/>
                        </a:lnSpc>
                        <a:spcBef>
                          <a:spcPts val="0"/>
                        </a:spcBef>
                        <a:spcAft>
                          <a:spcPts val="0"/>
                        </a:spcAft>
                        <a:buNone/>
                      </a:pPr>
                      <a:r>
                        <a:rPr lang="en-US" sz="2400" u="none" strike="noStrike" cap="none" dirty="0">
                          <a:latin typeface="Times New Roman"/>
                          <a:ea typeface="Times New Roman"/>
                          <a:cs typeface="Times New Roman"/>
                          <a:sym typeface="Times New Roman"/>
                        </a:rPr>
                        <a:t>   Final Report</a:t>
                      </a:r>
                      <a:endParaRPr sz="2400" dirty="0"/>
                    </a:p>
                  </a:txBody>
                  <a:tcPr marL="0" marR="0" marT="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xmlns="" val="190642332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xmlns=""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10" name="Footer Placeholder 9">
            <a:extLst>
              <a:ext uri="{FF2B5EF4-FFF2-40B4-BE49-F238E27FC236}">
                <a16:creationId xmlns:a16="http://schemas.microsoft.com/office/drawing/2014/main" xmlns=""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xmlns="" id="{245F8EC2-D106-5A27-3961-508236D30CF6}"/>
              </a:ext>
            </a:extLst>
          </p:cNvPr>
          <p:cNvSpPr>
            <a:spLocks noGrp="1"/>
          </p:cNvSpPr>
          <p:nvPr>
            <p:ph type="dt" sz="half" idx="10"/>
          </p:nvPr>
        </p:nvSpPr>
        <p:spPr/>
        <p:txBody>
          <a:bodyPr/>
          <a:lstStyle/>
          <a:p>
            <a:fld id="{FC19F4A3-E32D-4520-B9BC-6787D8D72445}" type="datetime4">
              <a:rPr lang="en-US" smtClean="0"/>
              <a:pPr/>
              <a:t>March 7, 2024</a:t>
            </a:fld>
            <a:endParaRPr lang="en-US"/>
          </a:p>
        </p:txBody>
      </p:sp>
      <p:pic>
        <p:nvPicPr>
          <p:cNvPr id="12" name="Picture 2" descr="C:\Users\Sharad\Desktop\Logo-Final-A veltech.png">
            <a:extLst>
              <a:ext uri="{FF2B5EF4-FFF2-40B4-BE49-F238E27FC236}">
                <a16:creationId xmlns:a16="http://schemas.microsoft.com/office/drawing/2014/main" xmlns=""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xmlns=""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358</TotalTime>
  <Words>292</Words>
  <Application>Microsoft Office PowerPoint</Application>
  <PresentationFormat>Custom</PresentationFormat>
  <Paragraphs>99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Calibri</vt:lpstr>
      <vt:lpstr>Calibri Light</vt:lpstr>
      <vt:lpstr>Retrospect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NAAG</cp:lastModifiedBy>
  <cp:revision>21</cp:revision>
  <dcterms:modified xsi:type="dcterms:W3CDTF">2024-03-07T05:45:00Z</dcterms:modified>
</cp:coreProperties>
</file>