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79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92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3203B45-D84E-442A-9894-33CF4322FF88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91861CB-C408-4408-90A1-3849F41950AA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656000"/>
            <a:ext cx="4536000" cy="590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200">
                <a:latin typeface="Arial"/>
              </a:rPr>
              <a:t>R Programming</a:t>
            </a:r>
            <a:endParaRPr/>
          </a:p>
          <a:p>
            <a:pPr algn="ctr"/>
            <a:endParaRPr/>
          </a:p>
          <a:p>
            <a:pPr algn="ctr"/>
            <a:r>
              <a:rPr lang="en-IN" sz="3200">
                <a:latin typeface="Arial"/>
              </a:rPr>
              <a:t>By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IN" sz="3200">
                <a:latin typeface="Arial"/>
              </a:rPr>
              <a:t>Rakhi Singh</a:t>
            </a:r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 cstate="print"/>
          <a:srcRect l="604644" t="680859" r="-117099" b="964713"/>
          <a:stretch>
            <a:fillRect/>
          </a:stretch>
        </p:blipFill>
        <p:spPr>
          <a:xfrm>
            <a:off x="5256000" y="1728000"/>
            <a:ext cx="4608000" cy="5688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Python Vs 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Design of R system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It has 2 conceptual parts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The base R system that you download from </a:t>
            </a:r>
            <a:r>
              <a:rPr lang="en-IN" sz="3200" dirty="0" smtClean="0">
                <a:latin typeface="Times New Roman"/>
              </a:rPr>
              <a:t>CRAN</a:t>
            </a:r>
            <a:endParaRPr lang="en-IN" sz="3200" dirty="0">
              <a:latin typeface="Times New Roman"/>
            </a:endParaRPr>
          </a:p>
          <a:p>
            <a:pPr>
              <a:buSzPct val="45000"/>
              <a:buFont typeface="StarSymbol"/>
              <a:buChar char=""/>
            </a:pPr>
            <a:r>
              <a:rPr lang="en-IN" sz="3200" dirty="0" smtClean="0">
                <a:latin typeface="Times New Roman"/>
              </a:rPr>
              <a:t>It </a:t>
            </a:r>
            <a:r>
              <a:rPr lang="en-IN" sz="3200" dirty="0">
                <a:latin typeface="Times New Roman"/>
              </a:rPr>
              <a:t>has packages like </a:t>
            </a:r>
            <a:r>
              <a:rPr lang="en-IN" sz="3200" dirty="0" err="1">
                <a:latin typeface="Times New Roman"/>
              </a:rPr>
              <a:t>utils</a:t>
            </a:r>
            <a:r>
              <a:rPr lang="en-IN" sz="3200" dirty="0">
                <a:latin typeface="Times New Roman"/>
              </a:rPr>
              <a:t>, stats, datasets, graphics, </a:t>
            </a:r>
            <a:r>
              <a:rPr lang="en-IN" sz="3200" dirty="0" err="1">
                <a:latin typeface="Times New Roman"/>
              </a:rPr>
              <a:t>grDevices</a:t>
            </a:r>
            <a:r>
              <a:rPr lang="en-IN" sz="3200" dirty="0">
                <a:latin typeface="Times New Roman"/>
              </a:rPr>
              <a:t>, grid, methods, tools, parallel, compiler, </a:t>
            </a:r>
            <a:r>
              <a:rPr lang="en-IN" sz="3200" dirty="0" err="1">
                <a:latin typeface="Times New Roman"/>
              </a:rPr>
              <a:t>splines</a:t>
            </a:r>
            <a:r>
              <a:rPr lang="en-IN" sz="3200" dirty="0">
                <a:latin typeface="Times New Roman"/>
              </a:rPr>
              <a:t>, </a:t>
            </a:r>
            <a:r>
              <a:rPr lang="en-IN" sz="3200" dirty="0" err="1">
                <a:latin typeface="Times New Roman"/>
              </a:rPr>
              <a:t>tcltk</a:t>
            </a:r>
            <a:r>
              <a:rPr lang="en-IN" sz="3200" dirty="0">
                <a:latin typeface="Times New Roman"/>
              </a:rPr>
              <a:t>, stats4.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Other than that there are around </a:t>
            </a:r>
            <a:r>
              <a:rPr lang="en-IN" sz="3200" dirty="0" smtClean="0">
                <a:latin typeface="Times New Roman"/>
              </a:rPr>
              <a:t>6000 </a:t>
            </a:r>
            <a:r>
              <a:rPr lang="en-IN" sz="3200" dirty="0">
                <a:latin typeface="Times New Roman"/>
              </a:rPr>
              <a:t>packages on CRAN developed by users and programmers and many more are present on people's website.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Obtaining R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Go to Google.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Search for Cran 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on Cran.r-project.org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You will find three links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Download R for Linux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Download R for Mac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    Download R for Windows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on required link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Installing R on windows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823759"/>
            <a:ext cx="9072000" cy="50802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Next it will ask subdirectory. Select </a:t>
            </a:r>
            <a:r>
              <a:rPr lang="en-IN" sz="2800" b="1" dirty="0">
                <a:latin typeface="Times New Roman"/>
              </a:rPr>
              <a:t>base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 Then click on Download R 3.3.1 for windows.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Once download done, double click the setup file.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It will ask for language. Select English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Select the installation directory.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In components select all of them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In </a:t>
            </a:r>
            <a:r>
              <a:rPr lang="en-IN" sz="2800" dirty="0" err="1">
                <a:latin typeface="Times New Roman"/>
              </a:rPr>
              <a:t>startup</a:t>
            </a:r>
            <a:r>
              <a:rPr lang="en-IN" sz="2800" dirty="0">
                <a:latin typeface="Times New Roman"/>
              </a:rPr>
              <a:t> options select No.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In display mode select SDI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In Help Style select Plain text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In Internet access select Standard.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Check all boxes in Select Additional Tasks.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After this finish installation. Open R through </a:t>
            </a:r>
            <a:r>
              <a:rPr lang="en-IN" sz="2800" dirty="0" err="1">
                <a:latin typeface="Times New Roman"/>
              </a:rPr>
              <a:t>startup</a:t>
            </a:r>
            <a:r>
              <a:rPr lang="en-IN" sz="2800" dirty="0">
                <a:latin typeface="Times New Roman"/>
              </a:rPr>
              <a:t>. 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  <p:sp>
        <p:nvSpPr>
          <p:cNvPr id="106" name="TextShape 3"/>
          <p:cNvSpPr txBox="1"/>
          <p:nvPr/>
        </p:nvSpPr>
        <p:spPr>
          <a:xfrm>
            <a:off x="3168000" y="4104000"/>
            <a:ext cx="360" cy="8582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13680"/>
            <a:ext cx="8100000" cy="16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Setting your working directory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All files which R is reading or </a:t>
            </a:r>
            <a:r>
              <a:rPr lang="en-IN" sz="2800" dirty="0" err="1">
                <a:latin typeface="Times New Roman"/>
              </a:rPr>
              <a:t>writting</a:t>
            </a:r>
            <a:r>
              <a:rPr lang="en-IN" sz="2800" dirty="0">
                <a:latin typeface="Times New Roman"/>
              </a:rPr>
              <a:t> are stored in working directory.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</a:t>
            </a:r>
            <a:r>
              <a:rPr lang="en-IN" sz="2800" dirty="0" err="1">
                <a:latin typeface="Times New Roman"/>
              </a:rPr>
              <a:t>getwd</a:t>
            </a:r>
            <a:r>
              <a:rPr lang="en-IN" sz="2800" dirty="0">
                <a:latin typeface="Times New Roman"/>
              </a:rPr>
              <a:t>()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[1] “c:/Users/rdpeng/Documents”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 err="1">
                <a:latin typeface="Times New Roman"/>
              </a:rPr>
              <a:t>Goto</a:t>
            </a:r>
            <a:r>
              <a:rPr lang="en-IN" sz="2800" dirty="0">
                <a:latin typeface="Times New Roman"/>
              </a:rPr>
              <a:t> file, select option change dir.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Now select the directory from explorer to make it working </a:t>
            </a:r>
            <a:r>
              <a:rPr lang="en-IN" sz="2800" dirty="0" smtClean="0">
                <a:latin typeface="Times New Roman"/>
              </a:rPr>
              <a:t>directory.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dir()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This will give the list of all files in your working directory.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Later on you can save all your files/function in this directory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Objects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All the things we encounter and manipulate in R are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has 5 basic atomic classes of objects. They are character, real number, integers, complex numbers and logicals.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R as a calculator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Simple math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2+2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Storing results in variables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x&lt;- 2+2 #&lt;- is a syntax for “=” assignment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&gt; x^2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16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Atomic classes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has five basic or atomic classes of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Character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Numeric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Integer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Complex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Logical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Atomic classes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 &lt;- 5  #&lt;- is an assignment operator, x is numeric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 err="1">
                <a:latin typeface="Times New Roman"/>
              </a:rPr>
              <a:t>is.numeric</a:t>
            </a:r>
            <a:r>
              <a:rPr lang="en-IN" sz="2400" dirty="0">
                <a:latin typeface="Times New Roman"/>
              </a:rPr>
              <a:t>(x) returns 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 &lt;-'5' # here x is of character </a:t>
            </a:r>
            <a:r>
              <a:rPr lang="en-IN" sz="2400" dirty="0" smtClean="0">
                <a:latin typeface="Times New Roman"/>
              </a:rPr>
              <a:t>data type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 is.character(x) returns 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 = </a:t>
            </a:r>
            <a:r>
              <a:rPr lang="en-IN" sz="2400" dirty="0" err="1" smtClean="0">
                <a:latin typeface="Times New Roman"/>
              </a:rPr>
              <a:t>as.integer</a:t>
            </a:r>
            <a:r>
              <a:rPr lang="en-IN" sz="2400" dirty="0" smtClean="0">
                <a:latin typeface="Times New Roman"/>
              </a:rPr>
              <a:t>(3</a:t>
            </a:r>
            <a:r>
              <a:rPr lang="en-IN" sz="2400" dirty="0">
                <a:latin typeface="Times New Roman"/>
              </a:rPr>
              <a:t>) # </a:t>
            </a:r>
            <a:r>
              <a:rPr lang="en-IN" sz="2400" dirty="0" err="1" smtClean="0">
                <a:latin typeface="Times New Roman"/>
              </a:rPr>
              <a:t>interger</a:t>
            </a:r>
            <a:r>
              <a:rPr lang="en-IN" sz="2400" dirty="0" smtClean="0">
                <a:latin typeface="Times New Roman"/>
              </a:rPr>
              <a:t> data type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 </a:t>
            </a:r>
            <a:r>
              <a:rPr lang="en-IN" sz="2400" dirty="0" err="1" smtClean="0">
                <a:latin typeface="Times New Roman"/>
              </a:rPr>
              <a:t>is.integer</a:t>
            </a:r>
            <a:r>
              <a:rPr lang="en-IN" sz="2400" dirty="0" smtClean="0">
                <a:latin typeface="Times New Roman"/>
              </a:rPr>
              <a:t>(y</a:t>
            </a:r>
            <a:r>
              <a:rPr lang="en-IN" sz="2400" dirty="0">
                <a:latin typeface="Times New Roman"/>
              </a:rPr>
              <a:t>) returns 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A = 5+2i # complex, Re(a) real part of a, </a:t>
            </a:r>
            <a:r>
              <a:rPr lang="en-IN" sz="2400" dirty="0" err="1">
                <a:latin typeface="Times New Roman"/>
              </a:rPr>
              <a:t>Im</a:t>
            </a:r>
            <a:r>
              <a:rPr lang="en-IN" sz="2400" dirty="0">
                <a:latin typeface="Times New Roman"/>
              </a:rPr>
              <a:t>(a) imaginary part of a.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z &lt;-TRUE # logical 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 err="1">
                <a:latin typeface="Times New Roman"/>
              </a:rPr>
              <a:t>is.logical</a:t>
            </a:r>
            <a:r>
              <a:rPr lang="en-IN" sz="2400" dirty="0">
                <a:latin typeface="Times New Roman"/>
              </a:rPr>
              <a:t>(z) returns 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y &lt;- c(1,2,3,4,5) # here y is a vector, 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 err="1">
                <a:latin typeface="Times New Roman"/>
              </a:rPr>
              <a:t>is.vector</a:t>
            </a:r>
            <a:r>
              <a:rPr lang="en-IN" sz="2400" dirty="0">
                <a:latin typeface="Times New Roman"/>
              </a:rPr>
              <a:t>(y) returns 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endParaRPr sz="2400" dirty="0"/>
          </a:p>
          <a:p>
            <a:pPr>
              <a:buSzPct val="45000"/>
              <a:buFont typeface="StarSymbol"/>
              <a:buChar char=""/>
            </a:pP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R as a calculator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Please try following operations on command prompt.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 1+1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&gt;1+10+12+1234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</a:t>
            </a:r>
            <a:r>
              <a:rPr lang="en-IN" sz="2000" dirty="0" err="1">
                <a:latin typeface="Times New Roman"/>
              </a:rPr>
              <a:t>sqrt</a:t>
            </a:r>
            <a:r>
              <a:rPr lang="en-IN" sz="2000" dirty="0">
                <a:latin typeface="Times New Roman"/>
              </a:rPr>
              <a:t>(16)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&gt;log10(100)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&gt;10*3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&gt;pi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&gt;100*1.15*pi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&gt;floor(1.9)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&gt;ceiling(1.9)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&gt;round(1.9)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&gt;round(1.4)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&gt;abs(1.9)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 23%%5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&gt;23%/%5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51640"/>
            <a:ext cx="8100000" cy="117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What is </a:t>
            </a:r>
            <a:r>
              <a:rPr lang="en-IN" sz="8000">
                <a:latin typeface="Gentium Book Basic"/>
              </a:rPr>
              <a:t>R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is a programming language and software environment for statistical computing. It is used by statisticians and data miners for development and analysis.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Operators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823760"/>
            <a:ext cx="4104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Airthmatic 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Addition +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Subtraction -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Multiplication 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Division 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Power  ^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Modulo  %%,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Integer Division %/%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5256000" y="1728000"/>
            <a:ext cx="4320000" cy="5184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Comparison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&lt; lesser than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&gt; greater than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&lt;= lesser than or equal 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&gt;= greater than or equal 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== equal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>
                <a:latin typeface="Arial"/>
              </a:rPr>
              <a:t>!= different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Operators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Logical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!x   logical NOT.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&amp; Y logical AND.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&amp;&amp; Y identical.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| Y   logical 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 || Y  identical.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Xor(x, y) exclusive OR.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Attributes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All objects in R have two intrinsic attributes: mode and length.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There are four modes – numeric, character, complex and logical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Length is the number of elements in the object.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To display the mode and length of an object, one can use the functions mode and length, respectively.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 &gt;X &lt;- 1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 &gt; mode(x)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 “numeric”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 length(x)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 1 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A &lt;- “test”; </a:t>
            </a:r>
            <a:r>
              <a:rPr lang="en-IN" sz="2000" dirty="0" smtClean="0">
                <a:latin typeface="Times New Roman"/>
              </a:rPr>
              <a:t>compare </a:t>
            </a:r>
            <a:r>
              <a:rPr lang="en-IN" sz="2000" dirty="0">
                <a:latin typeface="Times New Roman"/>
              </a:rPr>
              <a:t>&lt;- TRUE;  z &lt;- 1i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 mode(A); </a:t>
            </a:r>
            <a:r>
              <a:rPr lang="en-IN" sz="2000" dirty="0" smtClean="0">
                <a:latin typeface="Times New Roman"/>
              </a:rPr>
              <a:t>mode(compare) </a:t>
            </a:r>
            <a:r>
              <a:rPr lang="en-IN" sz="2000" dirty="0">
                <a:latin typeface="Times New Roman"/>
              </a:rPr>
              <a:t>; mode(z)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## test this command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Exponents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X &lt;- 5/0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X  ## print x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[1] </a:t>
            </a:r>
            <a:r>
              <a:rPr lang="en-IN" sz="2800" dirty="0" err="1">
                <a:latin typeface="Times New Roman"/>
              </a:rPr>
              <a:t>Inf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exp(x)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[1] </a:t>
            </a:r>
            <a:r>
              <a:rPr lang="en-IN" sz="2800" dirty="0" err="1">
                <a:latin typeface="Times New Roman"/>
              </a:rPr>
              <a:t>Inf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Exp(-x)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0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&gt; x -x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[1] NAN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 dirty="0">
                <a:latin typeface="Times New Roman"/>
              </a:rPr>
              <a:t>   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 algn="ctr">
              <a:buSzPct val="45000"/>
              <a:buFont typeface="StarSymbol"/>
              <a:buChar char=""/>
            </a:pPr>
            <a:r>
              <a:rPr lang="en-IN" sz="4800" b="1" dirty="0" smtClean="0">
                <a:latin typeface="Times New Roman"/>
              </a:rPr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S and S-Plus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S is statistical programming language developed by John Chambers, Rick and Allen by calling FORTRAN subroutines in </a:t>
            </a:r>
            <a:r>
              <a:rPr lang="en-IN" sz="3200" dirty="0" smtClean="0">
                <a:latin typeface="Times New Roman"/>
              </a:rPr>
              <a:t>1976 while in Bell Labs.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Later on the system was written in C and resemble the system  we have today.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Two modern implementation of S are R and S-PLUS.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R is a part of GNU free software project.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S-PLUS is a commercial implementation of S programming language sold by TIBCO software.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History of  R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59"/>
            <a:ext cx="9072000" cy="50040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Created in New Zealand by Statistics professor Robert Gentleman and Ross in </a:t>
            </a:r>
            <a:r>
              <a:rPr lang="en-IN" sz="3600" dirty="0" smtClean="0">
                <a:latin typeface="Times New Roman"/>
              </a:rPr>
              <a:t>1991 at University of Auckland.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In 1995 they used GNU General public License to make R free software.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 In 2000 R version 1.0.0 is released.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R version 3.0.2 was released in Dec 2013.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R is very similar to S, making it easy for </a:t>
            </a:r>
            <a:r>
              <a:rPr lang="en-IN" sz="3600" dirty="0" smtClean="0">
                <a:latin typeface="Times New Roman"/>
              </a:rPr>
              <a:t>S-   PLUS </a:t>
            </a:r>
            <a:r>
              <a:rPr lang="en-IN" sz="3600" dirty="0">
                <a:latin typeface="Times New Roman"/>
              </a:rPr>
              <a:t>user to switch over.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Features of R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 is a tool for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Data Manipulation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Modeling and Computation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Data Visualization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6984000" y="312120"/>
            <a:ext cx="1224000" cy="108000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Modeling &amp; Computation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Statistical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Regression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Classification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Numerical Simulation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Manipulation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Connecting to different data sources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Slicing and dicing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Modifying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Cleaning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Filling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Data Visualization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Graphical view of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Composing Statistical graphs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Visualizing fit of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 dirty="0">
                <a:latin typeface="Times New Roman"/>
              </a:rPr>
              <a:t>SAS </a:t>
            </a:r>
            <a:r>
              <a:rPr lang="en-IN" sz="5870" dirty="0" err="1">
                <a:latin typeface="Times New Roman"/>
              </a:rPr>
              <a:t>vs</a:t>
            </a:r>
            <a:r>
              <a:rPr lang="en-IN" sz="5870" dirty="0">
                <a:latin typeface="Times New Roman"/>
              </a:rPr>
              <a:t> R</a:t>
            </a:r>
            <a:endParaRPr dirty="0"/>
          </a:p>
        </p:txBody>
      </p:sp>
      <p:sp>
        <p:nvSpPr>
          <p:cNvPr id="9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000" dirty="0">
                <a:latin typeface="Times New Roman"/>
              </a:rPr>
              <a:t>R is free, SAS costs a lot of money</a:t>
            </a:r>
            <a:endParaRPr sz="4000" dirty="0"/>
          </a:p>
          <a:p>
            <a:pPr>
              <a:buSzPct val="45000"/>
              <a:buFont typeface="StarSymbol"/>
              <a:buChar char=""/>
            </a:pPr>
            <a:r>
              <a:rPr lang="en-IN" sz="4000" dirty="0">
                <a:latin typeface="Times New Roman"/>
              </a:rPr>
              <a:t>R is open source, SAS is proprietary</a:t>
            </a:r>
            <a:endParaRPr sz="4000" dirty="0"/>
          </a:p>
          <a:p>
            <a:pPr>
              <a:buSzPct val="45000"/>
              <a:buFont typeface="StarSymbol"/>
              <a:buChar char=""/>
            </a:pPr>
            <a:r>
              <a:rPr lang="en-IN" sz="4000" dirty="0">
                <a:latin typeface="Times New Roman"/>
              </a:rPr>
              <a:t>R has newest statistics method much more quickly than SAS.</a:t>
            </a:r>
            <a:endParaRPr sz="4000" dirty="0"/>
          </a:p>
          <a:p>
            <a:pPr>
              <a:buSzPct val="45000"/>
              <a:buFont typeface="StarSymbol"/>
              <a:buChar char=""/>
            </a:pPr>
            <a:r>
              <a:rPr lang="en-IN" sz="4000" dirty="0">
                <a:latin typeface="Times New Roman"/>
              </a:rPr>
              <a:t>R is object oriented but SAS is table based</a:t>
            </a:r>
            <a:endParaRPr sz="4000" dirty="0"/>
          </a:p>
          <a:p>
            <a:pPr>
              <a:buSzPct val="45000"/>
              <a:buFont typeface="StarSymbol"/>
              <a:buChar char=""/>
            </a:pPr>
            <a:r>
              <a:rPr lang="en-IN" sz="4000" dirty="0">
                <a:latin typeface="Times New Roman"/>
              </a:rPr>
              <a:t>R is better for build your own graphics but  SAS is not so good. But they are improving.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1021</Words>
  <Application>Microsoft Office PowerPoint</Application>
  <PresentationFormat>Custom</PresentationFormat>
  <Paragraphs>183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Python Vs 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Sanghpriya</dc:creator>
  <cp:lastModifiedBy>Sanghpriya</cp:lastModifiedBy>
  <cp:revision>7</cp:revision>
  <dcterms:modified xsi:type="dcterms:W3CDTF">2017-09-25T12:30:37Z</dcterms:modified>
</cp:coreProperties>
</file>