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9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348" r:id="rId26"/>
    <p:sldId id="349" r:id="rId27"/>
    <p:sldId id="350" r:id="rId28"/>
    <p:sldId id="351" r:id="rId29"/>
    <p:sldId id="352"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53"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16" y="-72"/>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28T18:03:23" idx="1">
    <p:pos x="0" y="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Rectangle 1"/>
          <p:cNvSpPr/>
          <p:nvPr/>
        </p:nvSpPr>
        <p:spPr>
          <a:xfrm>
            <a:off x="0" y="0"/>
            <a:ext cx="7560000" cy="10692000"/>
          </a:xfrm>
          <a:prstGeom prst="rect">
            <a:avLst/>
          </a:prstGeom>
          <a:solidFill>
            <a:srgbClr val="FFFFFF"/>
          </a:solidFill>
          <a:ln w="9360">
            <a:noFill/>
          </a:ln>
        </p:spPr>
      </p:sp>
      <p:sp>
        <p:nvSpPr>
          <p:cNvPr id="120" name="PlaceHolder 2"/>
          <p:cNvSpPr>
            <a:spLocks noGrp="1"/>
          </p:cNvSpPr>
          <p:nvPr>
            <p:ph type="body"/>
          </p:nvPr>
        </p:nvSpPr>
        <p:spPr>
          <a:xfrm>
            <a:off x="720360" y="4680000"/>
            <a:ext cx="6118200" cy="5038560"/>
          </a:xfrm>
          <a:prstGeom prst="rect">
            <a:avLst/>
          </a:prstGeom>
        </p:spPr>
        <p:txBody>
          <a:bodyPr lIns="0" tIns="0" rIns="0" bIns="0"/>
          <a:lstStyle/>
          <a:p>
            <a:r>
              <a:rPr lang="en-IN" sz="1200">
                <a:latin typeface="Times New Roman"/>
              </a:rPr>
              <a:t>Click to edit the notes format</a:t>
            </a:r>
            <a:endParaRPr/>
          </a:p>
        </p:txBody>
      </p:sp>
      <p:sp>
        <p:nvSpPr>
          <p:cNvPr id="121" name="PlaceHolder 3"/>
          <p:cNvSpPr>
            <a:spLocks noGrp="1"/>
          </p:cNvSpPr>
          <p:nvPr>
            <p:ph type="hdr"/>
          </p:nvPr>
        </p:nvSpPr>
        <p:spPr>
          <a:xfrm>
            <a:off x="0" y="0"/>
            <a:ext cx="3279600" cy="533520"/>
          </a:xfrm>
          <a:prstGeom prst="rect">
            <a:avLst/>
          </a:prstGeom>
        </p:spPr>
        <p:txBody>
          <a:bodyPr lIns="0" tIns="0" rIns="0" bIns="0"/>
          <a:lstStyle/>
          <a:p>
            <a:pPr>
              <a:lnSpc>
                <a:spcPct val="93000"/>
              </a:lnSpc>
            </a:pPr>
            <a:r>
              <a:rPr lang="en-IN" sz="1400">
                <a:solidFill>
                  <a:srgbClr val="000000"/>
                </a:solidFill>
                <a:latin typeface="Times New Roman"/>
                <a:ea typeface="DejaVu Sans"/>
              </a:rPr>
              <a:t>&lt;header&gt;</a:t>
            </a:r>
            <a:endParaRPr/>
          </a:p>
        </p:txBody>
      </p:sp>
      <p:sp>
        <p:nvSpPr>
          <p:cNvPr id="122" name="PlaceHolder 4"/>
          <p:cNvSpPr>
            <a:spLocks noGrp="1"/>
          </p:cNvSpPr>
          <p:nvPr>
            <p:ph type="dt"/>
          </p:nvPr>
        </p:nvSpPr>
        <p:spPr>
          <a:xfrm>
            <a:off x="4277880" y="0"/>
            <a:ext cx="3279960" cy="533520"/>
          </a:xfrm>
          <a:prstGeom prst="rect">
            <a:avLst/>
          </a:prstGeom>
        </p:spPr>
        <p:txBody>
          <a:bodyPr lIns="0" tIns="0" rIns="0" bIns="0"/>
          <a:lstStyle/>
          <a:p>
            <a:pPr algn="r">
              <a:lnSpc>
                <a:spcPct val="93000"/>
              </a:lnSpc>
            </a:pPr>
            <a:r>
              <a:rPr lang="en-IN" sz="1400">
                <a:solidFill>
                  <a:srgbClr val="000000"/>
                </a:solidFill>
                <a:latin typeface="Times New Roman"/>
                <a:ea typeface="DejaVu Sans"/>
              </a:rPr>
              <a:t>&lt;date/time&gt;</a:t>
            </a:r>
            <a:endParaRPr/>
          </a:p>
        </p:txBody>
      </p:sp>
      <p:sp>
        <p:nvSpPr>
          <p:cNvPr id="123" name="PlaceHolder 5"/>
          <p:cNvSpPr>
            <a:spLocks noGrp="1"/>
          </p:cNvSpPr>
          <p:nvPr>
            <p:ph type="ftr"/>
          </p:nvPr>
        </p:nvSpPr>
        <p:spPr>
          <a:xfrm>
            <a:off x="0" y="10156680"/>
            <a:ext cx="3279600" cy="533520"/>
          </a:xfrm>
          <a:prstGeom prst="rect">
            <a:avLst/>
          </a:prstGeom>
        </p:spPr>
        <p:txBody>
          <a:bodyPr lIns="0" tIns="0" rIns="0" bIns="0" anchor="b"/>
          <a:lstStyle/>
          <a:p>
            <a:pPr>
              <a:lnSpc>
                <a:spcPct val="93000"/>
              </a:lnSpc>
            </a:pPr>
            <a:r>
              <a:rPr lang="en-IN" sz="1400">
                <a:solidFill>
                  <a:srgbClr val="000000"/>
                </a:solidFill>
                <a:latin typeface="Times New Roman"/>
                <a:ea typeface="DejaVu Sans"/>
              </a:rPr>
              <a:t>&lt;footer&gt;</a:t>
            </a:r>
            <a:endParaRPr/>
          </a:p>
        </p:txBody>
      </p:sp>
      <p:sp>
        <p:nvSpPr>
          <p:cNvPr id="124" name="PlaceHolder 6"/>
          <p:cNvSpPr>
            <a:spLocks noGrp="1"/>
          </p:cNvSpPr>
          <p:nvPr>
            <p:ph type="sldNum"/>
          </p:nvPr>
        </p:nvSpPr>
        <p:spPr>
          <a:xfrm>
            <a:off x="4277880" y="10156680"/>
            <a:ext cx="3279960" cy="533520"/>
          </a:xfrm>
          <a:prstGeom prst="rect">
            <a:avLst/>
          </a:prstGeom>
        </p:spPr>
        <p:txBody>
          <a:bodyPr lIns="0" tIns="0" rIns="0" bIns="0" anchor="b"/>
          <a:lstStyle/>
          <a:p>
            <a:pPr algn="r">
              <a:lnSpc>
                <a:spcPct val="93000"/>
              </a:lnSpc>
            </a:pPr>
            <a:fld id="{E3FF9188-5FC7-4C27-840A-8210957900F9}" type="slidenum">
              <a:rPr lang="en-IN" sz="1400">
                <a:solidFill>
                  <a:srgbClr val="000000"/>
                </a:solidFill>
                <a:latin typeface="Times New Roman"/>
                <a:ea typeface="DejaVu Sans"/>
              </a:rPr>
              <a:pPr algn="r">
                <a:lnSpc>
                  <a:spcPct val="93000"/>
                </a:lnSpc>
              </a:p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720360" y="4679640"/>
            <a:ext cx="6119640" cy="5040360"/>
          </a:xfrm>
          <a:prstGeom prst="rect">
            <a:avLst/>
          </a:pr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720360" y="4679640"/>
            <a:ext cx="6119640" cy="5040360"/>
          </a:xfrm>
          <a:prstGeom prst="rect">
            <a:avLst/>
          </a:pr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720360" y="4679640"/>
            <a:ext cx="6119640" cy="5040360"/>
          </a:xfrm>
          <a:prstGeom prst="rect">
            <a:avLst/>
          </a:pr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720360" y="4679640"/>
            <a:ext cx="6119640" cy="5040360"/>
          </a:xfrm>
          <a:prstGeom prst="rect">
            <a:avLst/>
          </a:pr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720360" y="4679640"/>
            <a:ext cx="6119640" cy="5040360"/>
          </a:xfrm>
          <a:prstGeom prst="rect">
            <a:avLst/>
          </a:pr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720360" y="4679640"/>
            <a:ext cx="6119640" cy="5040360"/>
          </a:xfrm>
          <a:prstGeom prst="rect">
            <a:avLst/>
          </a:pr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extShape 1"/>
          <p:cNvSpPr txBox="1"/>
          <p:nvPr/>
        </p:nvSpPr>
        <p:spPr>
          <a:xfrm>
            <a:off x="720360" y="4679640"/>
            <a:ext cx="6119640" cy="5040360"/>
          </a:xfrm>
          <a:prstGeom prst="rect">
            <a:avLst/>
          </a:pr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720360" y="4679640"/>
            <a:ext cx="6119640" cy="5040360"/>
          </a:xfrm>
          <a:prstGeom prst="rect">
            <a:avLst/>
          </a:pr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720360" y="4679640"/>
            <a:ext cx="6119640" cy="5040360"/>
          </a:xfrm>
          <a:prstGeom prst="rect">
            <a:avLst/>
          </a:pr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720360" y="4679640"/>
            <a:ext cx="6119640" cy="5040360"/>
          </a:xfrm>
          <a:prstGeom prst="rect">
            <a:avLst/>
          </a:pr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Shape 1"/>
          <p:cNvSpPr txBox="1"/>
          <p:nvPr/>
        </p:nvSpPr>
        <p:spPr>
          <a:xfrm>
            <a:off x="720360" y="4679640"/>
            <a:ext cx="6119640" cy="5040360"/>
          </a:xfrm>
          <a:prstGeom prst="rect">
            <a:avLst/>
          </a:pr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720360" y="4679640"/>
            <a:ext cx="6119640" cy="5040360"/>
          </a:xfrm>
          <a:prstGeom prst="rect">
            <a:avLst/>
          </a:pr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720360" y="4679640"/>
            <a:ext cx="6119640" cy="5040360"/>
          </a:xfrm>
          <a:prstGeom prst="rect">
            <a:avLst/>
          </a:pr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720360" y="4679640"/>
            <a:ext cx="6119640" cy="5040360"/>
          </a:xfrm>
          <a:prstGeom prst="rect">
            <a:avLst/>
          </a:pr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Shape 1"/>
          <p:cNvSpPr txBox="1"/>
          <p:nvPr/>
        </p:nvSpPr>
        <p:spPr>
          <a:xfrm>
            <a:off x="720360" y="4679640"/>
            <a:ext cx="6119640" cy="5040360"/>
          </a:xfrm>
          <a:prstGeom prst="rect">
            <a:avLst/>
          </a:pr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720360" y="4679640"/>
            <a:ext cx="6119640" cy="5040360"/>
          </a:xfrm>
          <a:prstGeom prst="rect">
            <a:avLst/>
          </a:pr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720360" y="4679640"/>
            <a:ext cx="6119640" cy="5040360"/>
          </a:xfrm>
          <a:prstGeom prst="rect">
            <a:avLst/>
          </a:pr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720360" y="4679640"/>
            <a:ext cx="6119640" cy="5040360"/>
          </a:xfrm>
          <a:prstGeom prst="rect">
            <a:avLst/>
          </a:pr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720360" y="4679640"/>
            <a:ext cx="6119640" cy="5040360"/>
          </a:xfrm>
          <a:prstGeom prst="rect">
            <a:avLst/>
          </a:pr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720360" y="4679640"/>
            <a:ext cx="6119640" cy="5040360"/>
          </a:xfrm>
          <a:prstGeom prst="rect">
            <a:avLst/>
          </a:pr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720360" y="4679640"/>
            <a:ext cx="6119640" cy="5040360"/>
          </a:xfrm>
          <a:prstGeom prst="rect">
            <a:avLst/>
          </a:pr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720360" y="4679640"/>
            <a:ext cx="6119640" cy="5040360"/>
          </a:xfrm>
          <a:prstGeom prst="rect">
            <a:avLst/>
          </a:pr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720360" y="4679640"/>
            <a:ext cx="6119640" cy="5040360"/>
          </a:xfrm>
          <a:prstGeom prst="rect">
            <a:avLst/>
          </a:pr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720360" y="4679640"/>
            <a:ext cx="6119640" cy="5040360"/>
          </a:xfrm>
          <a:prstGeom prst="rect">
            <a:avLst/>
          </a:pr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720360" y="4679640"/>
            <a:ext cx="6119640" cy="5040360"/>
          </a:xfrm>
          <a:prstGeom prst="rect">
            <a:avLst/>
          </a:pr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720360" y="4679640"/>
            <a:ext cx="6119640" cy="5040360"/>
          </a:xfrm>
          <a:prstGeom prst="rect">
            <a:avLst/>
          </a:pr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720360" y="4679640"/>
            <a:ext cx="6119640" cy="5040360"/>
          </a:xfrm>
          <a:prstGeom prst="rect">
            <a:avLst/>
          </a:pr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720360" y="4679640"/>
            <a:ext cx="6119640" cy="5040360"/>
          </a:xfrm>
          <a:prstGeom prst="rect">
            <a:avLst/>
          </a:pr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720360" y="4679640"/>
            <a:ext cx="6119640" cy="5040360"/>
          </a:xfrm>
          <a:prstGeom prst="rect">
            <a:avLst/>
          </a:pr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720360" y="4679640"/>
            <a:ext cx="6119640" cy="5040360"/>
          </a:xfrm>
          <a:prstGeom prst="rect">
            <a:avLst/>
          </a:pr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720360" y="4679640"/>
            <a:ext cx="6119640" cy="5040360"/>
          </a:xfrm>
          <a:prstGeom prst="rect">
            <a:avLst/>
          </a:pr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720360" y="4679640"/>
            <a:ext cx="6119640" cy="5040360"/>
          </a:xfrm>
          <a:prstGeom prst="rect">
            <a:avLst/>
          </a:pr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720360" y="4679640"/>
            <a:ext cx="6119640" cy="5040360"/>
          </a:xfrm>
          <a:prstGeom prst="rect">
            <a:avLst/>
          </a:pr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720360" y="4679640"/>
            <a:ext cx="6119640" cy="5040360"/>
          </a:xfrm>
          <a:prstGeom prst="rect">
            <a:avLst/>
          </a:pr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720360" y="4679640"/>
            <a:ext cx="6119640" cy="5040360"/>
          </a:xfrm>
          <a:prstGeom prst="rect">
            <a:avLst/>
          </a:pr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720360" y="4679640"/>
            <a:ext cx="6119640" cy="5040360"/>
          </a:xfrm>
          <a:prstGeom prst="rect">
            <a:avLst/>
          </a:pr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Shape 1"/>
          <p:cNvSpPr txBox="1"/>
          <p:nvPr/>
        </p:nvSpPr>
        <p:spPr>
          <a:xfrm>
            <a:off x="720360" y="4679640"/>
            <a:ext cx="6119640" cy="5040360"/>
          </a:xfrm>
          <a:prstGeom prst="rect">
            <a:avLst/>
          </a:pr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720360" y="4679640"/>
            <a:ext cx="6119640" cy="5040360"/>
          </a:xfrm>
          <a:prstGeom prst="rect">
            <a:avLst/>
          </a:pr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720360" y="4679640"/>
            <a:ext cx="6119640" cy="5040360"/>
          </a:xfrm>
          <a:prstGeom prst="rect">
            <a:avLst/>
          </a:pr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720360" y="4679640"/>
            <a:ext cx="6119640" cy="5040360"/>
          </a:xfrm>
          <a:prstGeom prst="rect">
            <a:avLst/>
          </a:pr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extShape 1"/>
          <p:cNvSpPr txBox="1"/>
          <p:nvPr/>
        </p:nvSpPr>
        <p:spPr>
          <a:xfrm>
            <a:off x="720360" y="4679640"/>
            <a:ext cx="6119640" cy="5040360"/>
          </a:xfrm>
          <a:prstGeom prst="rect">
            <a:avLst/>
          </a:pr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720360" y="4679640"/>
            <a:ext cx="6119640" cy="5040360"/>
          </a:xfrm>
          <a:prstGeom prst="rect">
            <a:avLst/>
          </a:pr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720360" y="4679640"/>
            <a:ext cx="6119640" cy="5040360"/>
          </a:xfrm>
          <a:prstGeom prst="rect">
            <a:avLst/>
          </a:pr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720360" y="4679640"/>
            <a:ext cx="6119640" cy="5040360"/>
          </a:xfrm>
          <a:prstGeom prst="rect">
            <a:avLst/>
          </a:pr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720360" y="4679640"/>
            <a:ext cx="6119640" cy="5040360"/>
          </a:xfrm>
          <a:prstGeom prst="rect">
            <a:avLst/>
          </a:pr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720360" y="4679640"/>
            <a:ext cx="6119640" cy="5040360"/>
          </a:xfrm>
          <a:prstGeom prst="rect">
            <a:avLst/>
          </a:pr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720360" y="4679640"/>
            <a:ext cx="6119640" cy="5040360"/>
          </a:xfrm>
          <a:prstGeom prst="rect">
            <a:avLst/>
          </a:pr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extShape 1"/>
          <p:cNvSpPr txBox="1"/>
          <p:nvPr/>
        </p:nvSpPr>
        <p:spPr>
          <a:xfrm>
            <a:off x="720360" y="4679640"/>
            <a:ext cx="6119640" cy="5040360"/>
          </a:xfrm>
          <a:prstGeom prst="rect">
            <a:avLst/>
          </a:pr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720360" y="4679640"/>
            <a:ext cx="6119640" cy="5040360"/>
          </a:xfrm>
          <a:prstGeom prst="rect">
            <a:avLst/>
          </a:pr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720360" y="4679640"/>
            <a:ext cx="6119640" cy="5040360"/>
          </a:xfrm>
          <a:prstGeom prst="rect">
            <a:avLst/>
          </a:pr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720360" y="4679640"/>
            <a:ext cx="6119640" cy="5040360"/>
          </a:xfrm>
          <a:prstGeom prst="rect">
            <a:avLst/>
          </a:pr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720360" y="4679640"/>
            <a:ext cx="6119640" cy="5040360"/>
          </a:xfrm>
          <a:prstGeom prst="rect">
            <a:avLst/>
          </a:pr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Shape 1"/>
          <p:cNvSpPr txBox="1"/>
          <p:nvPr/>
        </p:nvSpPr>
        <p:spPr>
          <a:xfrm>
            <a:off x="720360" y="4679640"/>
            <a:ext cx="6119640" cy="5040360"/>
          </a:xfrm>
          <a:prstGeom prst="rect">
            <a:avLst/>
          </a:pr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720360" y="4679640"/>
            <a:ext cx="6119640" cy="5040360"/>
          </a:xfrm>
          <a:prstGeom prst="rect">
            <a:avLst/>
          </a:pr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1"/>
          <p:cNvSpPr txBox="1"/>
          <p:nvPr/>
        </p:nvSpPr>
        <p:spPr>
          <a:xfrm>
            <a:off x="720360" y="4679640"/>
            <a:ext cx="6119640" cy="5040360"/>
          </a:xfrm>
          <a:prstGeom prst="rect">
            <a:avLst/>
          </a:pr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720360" y="4679640"/>
            <a:ext cx="6119640" cy="5040360"/>
          </a:xfrm>
          <a:prstGeom prst="rect">
            <a:avLst/>
          </a:pr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720360" y="4679640"/>
            <a:ext cx="6119640" cy="5040360"/>
          </a:xfrm>
          <a:prstGeom prst="rect">
            <a:avLst/>
          </a:pr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1"/>
          <p:cNvSpPr txBox="1"/>
          <p:nvPr/>
        </p:nvSpPr>
        <p:spPr>
          <a:xfrm>
            <a:off x="720360" y="4679640"/>
            <a:ext cx="6119640" cy="5040360"/>
          </a:xfrm>
          <a:prstGeom prst="rect">
            <a:avLst/>
          </a:pr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720360" y="4679640"/>
            <a:ext cx="6119640" cy="5040360"/>
          </a:xfrm>
          <a:prstGeom prst="rect">
            <a:avLst/>
          </a:pr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extShape 1"/>
          <p:cNvSpPr txBox="1"/>
          <p:nvPr/>
        </p:nvSpPr>
        <p:spPr>
          <a:xfrm>
            <a:off x="720360" y="4679640"/>
            <a:ext cx="6119640" cy="5040360"/>
          </a:xfrm>
          <a:prstGeom prst="rect">
            <a:avLst/>
          </a:pr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720360" y="4679640"/>
            <a:ext cx="6119640" cy="5040360"/>
          </a:xfrm>
          <a:prstGeom prst="rect">
            <a:avLst/>
          </a:pr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720360" y="4679640"/>
            <a:ext cx="6119640" cy="5040360"/>
          </a:xfrm>
          <a:prstGeom prst="rect">
            <a:avLst/>
          </a:pr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720360" y="4679640"/>
            <a:ext cx="6119640" cy="5040360"/>
          </a:xfrm>
          <a:prstGeom prst="rect">
            <a:avLst/>
          </a:pr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720360" y="4679640"/>
            <a:ext cx="6119640" cy="5040360"/>
          </a:xfrm>
          <a:prstGeom prst="rect">
            <a:avLst/>
          </a:pr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720360" y="4679640"/>
            <a:ext cx="6119640" cy="5040360"/>
          </a:xfrm>
          <a:prstGeom prst="rect">
            <a:avLst/>
          </a:pr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720360" y="4679640"/>
            <a:ext cx="6119640" cy="5040360"/>
          </a:xfrm>
          <a:prstGeom prst="rect">
            <a:avLst/>
          </a:pr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720360" y="4679640"/>
            <a:ext cx="6119640" cy="5040360"/>
          </a:xfrm>
          <a:prstGeom prst="rect">
            <a:avLst/>
          </a:pr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Shape 1"/>
          <p:cNvSpPr txBox="1"/>
          <p:nvPr/>
        </p:nvSpPr>
        <p:spPr>
          <a:xfrm>
            <a:off x="720360" y="4679640"/>
            <a:ext cx="6119640" cy="5040360"/>
          </a:xfrm>
          <a:prstGeom prst="rect">
            <a:avLst/>
          </a:pr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TextShape 1"/>
          <p:cNvSpPr txBox="1"/>
          <p:nvPr/>
        </p:nvSpPr>
        <p:spPr>
          <a:xfrm>
            <a:off x="720360" y="4679640"/>
            <a:ext cx="6119640" cy="5040360"/>
          </a:xfrm>
          <a:prstGeom prst="rect">
            <a:avLst/>
          </a:pr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720360" y="4679640"/>
            <a:ext cx="6119640" cy="5040360"/>
          </a:xfrm>
          <a:prstGeom prst="rect">
            <a:avLst/>
          </a:pr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Shape 1"/>
          <p:cNvSpPr txBox="1"/>
          <p:nvPr/>
        </p:nvSpPr>
        <p:spPr>
          <a:xfrm>
            <a:off x="720360" y="4679640"/>
            <a:ext cx="6119640" cy="5040360"/>
          </a:xfrm>
          <a:prstGeom prst="rect">
            <a:avLst/>
          </a:pr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720360" y="4679640"/>
            <a:ext cx="6119640" cy="5040360"/>
          </a:xfrm>
          <a:prstGeom prst="rect">
            <a:avLst/>
          </a:pr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Shape 1"/>
          <p:cNvSpPr txBox="1"/>
          <p:nvPr/>
        </p:nvSpPr>
        <p:spPr>
          <a:xfrm>
            <a:off x="720360" y="4679640"/>
            <a:ext cx="6119640" cy="5040360"/>
          </a:xfrm>
          <a:prstGeom prst="rect">
            <a:avLst/>
          </a:pr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1"/>
          <p:cNvSpPr txBox="1"/>
          <p:nvPr/>
        </p:nvSpPr>
        <p:spPr>
          <a:xfrm>
            <a:off x="720360" y="4679640"/>
            <a:ext cx="6119640" cy="5040360"/>
          </a:xfrm>
          <a:prstGeom prst="rect">
            <a:avLst/>
          </a:pr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2920" y="1823760"/>
            <a:ext cx="9070920" cy="2090520"/>
          </a:xfrm>
          <a:prstGeom prst="rect">
            <a:avLst/>
          </a:prstGeom>
        </p:spPr>
        <p:txBody>
          <a:bodyPr lIns="0" tIns="28080" rIns="0" bIns="0"/>
          <a:lstStyle/>
          <a:p>
            <a:endParaRPr/>
          </a:p>
        </p:txBody>
      </p:sp>
      <p:sp>
        <p:nvSpPr>
          <p:cNvPr id="28" name="PlaceHolder 3"/>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31"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32"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
        <p:nvSpPr>
          <p:cNvPr id="33" name="PlaceHolder 5"/>
          <p:cNvSpPr>
            <a:spLocks noGrp="1"/>
          </p:cNvSpPr>
          <p:nvPr>
            <p:ph type="body"/>
          </p:nvPr>
        </p:nvSpPr>
        <p:spPr>
          <a:xfrm>
            <a:off x="502920" y="4113360"/>
            <a:ext cx="4426560" cy="2090520"/>
          </a:xfrm>
          <a:prstGeom prst="rect">
            <a:avLst/>
          </a:prstGeom>
        </p:spPr>
        <p:txBody>
          <a:bodyPr lIns="0" tIns="2808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
        <p:nvSpPr>
          <p:cNvPr id="36" name="PlaceHolder 3"/>
          <p:cNvSpPr>
            <a:spLocks noGrp="1"/>
          </p:cNvSpPr>
          <p:nvPr>
            <p:ph type="body"/>
          </p:nvPr>
        </p:nvSpPr>
        <p:spPr>
          <a:xfrm>
            <a:off x="502920" y="1823760"/>
            <a:ext cx="9070920" cy="4383000"/>
          </a:xfrm>
          <a:prstGeom prst="rect">
            <a:avLst/>
          </a:prstGeom>
        </p:spPr>
        <p:txBody>
          <a:bodyPr lIns="0" tIns="28080" rIns="0" bIns="0"/>
          <a:lstStyle/>
          <a:p>
            <a:endParaRPr/>
          </a:p>
        </p:txBody>
      </p:sp>
      <p:pic>
        <p:nvPicPr>
          <p:cNvPr id="37" name="Picture 36"/>
          <p:cNvPicPr/>
          <p:nvPr/>
        </p:nvPicPr>
        <p:blipFill>
          <a:blip r:embed="rId2" cstate="print"/>
          <a:stretch>
            <a:fillRect/>
          </a:stretch>
        </p:blipFill>
        <p:spPr>
          <a:xfrm>
            <a:off x="2291400" y="1823400"/>
            <a:ext cx="5493240" cy="4383000"/>
          </a:xfrm>
          <a:prstGeom prst="rect">
            <a:avLst/>
          </a:prstGeom>
          <a:ln>
            <a:noFill/>
          </a:ln>
        </p:spPr>
      </p:pic>
      <p:pic>
        <p:nvPicPr>
          <p:cNvPr id="38" name="Picture 37"/>
          <p:cNvPicPr/>
          <p:nvPr/>
        </p:nvPicPr>
        <p:blipFill>
          <a:blip r:embed="rId2" cstate="print"/>
          <a:stretch>
            <a:fillRect/>
          </a:stretch>
        </p:blipFill>
        <p:spPr>
          <a:xfrm>
            <a:off x="2291400" y="1823400"/>
            <a:ext cx="5493240" cy="4383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46" name="PlaceHolder 2"/>
          <p:cNvSpPr>
            <a:spLocks noGrp="1"/>
          </p:cNvSpPr>
          <p:nvPr>
            <p:ph type="subTitle"/>
          </p:nvPr>
        </p:nvSpPr>
        <p:spPr>
          <a:xfrm>
            <a:off x="502920" y="1823760"/>
            <a:ext cx="9070920" cy="43833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51" name="PlaceHolder 3"/>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3280" y="286920"/>
            <a:ext cx="8097840" cy="51163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56" name="PlaceHolder 3"/>
          <p:cNvSpPr>
            <a:spLocks noGrp="1"/>
          </p:cNvSpPr>
          <p:nvPr>
            <p:ph type="body"/>
          </p:nvPr>
        </p:nvSpPr>
        <p:spPr>
          <a:xfrm>
            <a:off x="502920" y="4113360"/>
            <a:ext cx="4426560" cy="2090520"/>
          </a:xfrm>
          <a:prstGeom prst="rect">
            <a:avLst/>
          </a:prstGeom>
        </p:spPr>
        <p:txBody>
          <a:bodyPr lIns="0" tIns="28080" rIns="0" bIns="0"/>
          <a:lstStyle/>
          <a:p>
            <a:endParaRPr/>
          </a:p>
        </p:txBody>
      </p:sp>
      <p:sp>
        <p:nvSpPr>
          <p:cNvPr id="57" name="PlaceHolder 4"/>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2920" y="1823760"/>
            <a:ext cx="9070920" cy="43833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59"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60"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61"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64"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65" name="PlaceHolder 4"/>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502920" y="1823760"/>
            <a:ext cx="9070920" cy="2090520"/>
          </a:xfrm>
          <a:prstGeom prst="rect">
            <a:avLst/>
          </a:prstGeom>
        </p:spPr>
        <p:txBody>
          <a:bodyPr lIns="0" tIns="28080" rIns="0" bIns="0"/>
          <a:lstStyle/>
          <a:p>
            <a:endParaRPr/>
          </a:p>
        </p:txBody>
      </p:sp>
      <p:sp>
        <p:nvSpPr>
          <p:cNvPr id="68" name="PlaceHolder 3"/>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71"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72"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
        <p:nvSpPr>
          <p:cNvPr id="73" name="PlaceHolder 5"/>
          <p:cNvSpPr>
            <a:spLocks noGrp="1"/>
          </p:cNvSpPr>
          <p:nvPr>
            <p:ph type="body"/>
          </p:nvPr>
        </p:nvSpPr>
        <p:spPr>
          <a:xfrm>
            <a:off x="502920" y="4113360"/>
            <a:ext cx="4426560" cy="2090520"/>
          </a:xfrm>
          <a:prstGeom prst="rect">
            <a:avLst/>
          </a:prstGeom>
        </p:spPr>
        <p:txBody>
          <a:bodyPr lIns="0" tIns="2808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
        <p:nvSpPr>
          <p:cNvPr id="76" name="PlaceHolder 3"/>
          <p:cNvSpPr>
            <a:spLocks noGrp="1"/>
          </p:cNvSpPr>
          <p:nvPr>
            <p:ph type="body"/>
          </p:nvPr>
        </p:nvSpPr>
        <p:spPr>
          <a:xfrm>
            <a:off x="502920" y="1823760"/>
            <a:ext cx="9070920" cy="4383000"/>
          </a:xfrm>
          <a:prstGeom prst="rect">
            <a:avLst/>
          </a:prstGeom>
        </p:spPr>
        <p:txBody>
          <a:bodyPr lIns="0" tIns="28080" rIns="0" bIns="0"/>
          <a:lstStyle/>
          <a:p>
            <a:endParaRPr/>
          </a:p>
        </p:txBody>
      </p:sp>
      <p:pic>
        <p:nvPicPr>
          <p:cNvPr id="77" name="Picture 76"/>
          <p:cNvPicPr/>
          <p:nvPr/>
        </p:nvPicPr>
        <p:blipFill>
          <a:blip r:embed="rId2" cstate="print"/>
          <a:stretch>
            <a:fillRect/>
          </a:stretch>
        </p:blipFill>
        <p:spPr>
          <a:xfrm>
            <a:off x="2291400" y="1823400"/>
            <a:ext cx="5493240" cy="4383000"/>
          </a:xfrm>
          <a:prstGeom prst="rect">
            <a:avLst/>
          </a:prstGeom>
          <a:ln>
            <a:noFill/>
          </a:ln>
        </p:spPr>
      </p:pic>
      <p:pic>
        <p:nvPicPr>
          <p:cNvPr id="78" name="Picture 77"/>
          <p:cNvPicPr/>
          <p:nvPr/>
        </p:nvPicPr>
        <p:blipFill>
          <a:blip r:embed="rId2" cstate="print"/>
          <a:stretch>
            <a:fillRect/>
          </a:stretch>
        </p:blipFill>
        <p:spPr>
          <a:xfrm>
            <a:off x="2291400" y="1823400"/>
            <a:ext cx="5493240" cy="43830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86" name="PlaceHolder 2"/>
          <p:cNvSpPr>
            <a:spLocks noGrp="1"/>
          </p:cNvSpPr>
          <p:nvPr>
            <p:ph type="subTitle"/>
          </p:nvPr>
        </p:nvSpPr>
        <p:spPr>
          <a:xfrm>
            <a:off x="502920" y="1823760"/>
            <a:ext cx="9070920" cy="438336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91" name="PlaceHolder 3"/>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3280" y="286920"/>
            <a:ext cx="8097840" cy="51163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95"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96" name="PlaceHolder 3"/>
          <p:cNvSpPr>
            <a:spLocks noGrp="1"/>
          </p:cNvSpPr>
          <p:nvPr>
            <p:ph type="body"/>
          </p:nvPr>
        </p:nvSpPr>
        <p:spPr>
          <a:xfrm>
            <a:off x="502920" y="4113360"/>
            <a:ext cx="4426560" cy="2090520"/>
          </a:xfrm>
          <a:prstGeom prst="rect">
            <a:avLst/>
          </a:prstGeom>
        </p:spPr>
        <p:txBody>
          <a:bodyPr lIns="0" tIns="28080" rIns="0" bIns="0"/>
          <a:lstStyle/>
          <a:p>
            <a:endParaRPr/>
          </a:p>
        </p:txBody>
      </p:sp>
      <p:sp>
        <p:nvSpPr>
          <p:cNvPr id="97" name="PlaceHolder 4"/>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100"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101"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104"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105" name="PlaceHolder 4"/>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502920" y="1823760"/>
            <a:ext cx="9070920" cy="2090520"/>
          </a:xfrm>
          <a:prstGeom prst="rect">
            <a:avLst/>
          </a:prstGeom>
        </p:spPr>
        <p:txBody>
          <a:bodyPr lIns="0" tIns="28080" rIns="0" bIns="0"/>
          <a:lstStyle/>
          <a:p>
            <a:endParaRPr/>
          </a:p>
        </p:txBody>
      </p:sp>
      <p:sp>
        <p:nvSpPr>
          <p:cNvPr id="108" name="PlaceHolder 3"/>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10"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111"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112"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
        <p:nvSpPr>
          <p:cNvPr id="113" name="PlaceHolder 5"/>
          <p:cNvSpPr>
            <a:spLocks noGrp="1"/>
          </p:cNvSpPr>
          <p:nvPr>
            <p:ph type="body"/>
          </p:nvPr>
        </p:nvSpPr>
        <p:spPr>
          <a:xfrm>
            <a:off x="502920" y="4113360"/>
            <a:ext cx="4426560" cy="2090520"/>
          </a:xfrm>
          <a:prstGeom prst="rect">
            <a:avLst/>
          </a:prstGeom>
        </p:spPr>
        <p:txBody>
          <a:bodyPr lIns="0" tIns="2808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
        <p:nvSpPr>
          <p:cNvPr id="116" name="PlaceHolder 3"/>
          <p:cNvSpPr>
            <a:spLocks noGrp="1"/>
          </p:cNvSpPr>
          <p:nvPr>
            <p:ph type="body"/>
          </p:nvPr>
        </p:nvSpPr>
        <p:spPr>
          <a:xfrm>
            <a:off x="502920" y="1823760"/>
            <a:ext cx="9070920" cy="4383000"/>
          </a:xfrm>
          <a:prstGeom prst="rect">
            <a:avLst/>
          </a:prstGeom>
        </p:spPr>
        <p:txBody>
          <a:bodyPr lIns="0" tIns="28080" rIns="0" bIns="0"/>
          <a:lstStyle/>
          <a:p>
            <a:endParaRPr/>
          </a:p>
        </p:txBody>
      </p:sp>
      <p:pic>
        <p:nvPicPr>
          <p:cNvPr id="117" name="Picture 116"/>
          <p:cNvPicPr/>
          <p:nvPr/>
        </p:nvPicPr>
        <p:blipFill>
          <a:blip r:embed="rId2" cstate="print"/>
          <a:stretch>
            <a:fillRect/>
          </a:stretch>
        </p:blipFill>
        <p:spPr>
          <a:xfrm>
            <a:off x="2291400" y="1823400"/>
            <a:ext cx="5493240" cy="4383000"/>
          </a:xfrm>
          <a:prstGeom prst="rect">
            <a:avLst/>
          </a:prstGeom>
          <a:ln>
            <a:noFill/>
          </a:ln>
        </p:spPr>
      </p:pic>
      <p:pic>
        <p:nvPicPr>
          <p:cNvPr id="118" name="Picture 117"/>
          <p:cNvPicPr/>
          <p:nvPr/>
        </p:nvPicPr>
        <p:blipFill>
          <a:blip r:embed="rId2" cstate="print"/>
          <a:stretch>
            <a:fillRect/>
          </a:stretch>
        </p:blipFill>
        <p:spPr>
          <a:xfrm>
            <a:off x="2291400" y="1823400"/>
            <a:ext cx="5493240" cy="438300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11" name="PlaceHolder 3"/>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286920"/>
            <a:ext cx="8097840" cy="51163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16" name="PlaceHolder 3"/>
          <p:cNvSpPr>
            <a:spLocks noGrp="1"/>
          </p:cNvSpPr>
          <p:nvPr>
            <p:ph type="body"/>
          </p:nvPr>
        </p:nvSpPr>
        <p:spPr>
          <a:xfrm>
            <a:off x="502920" y="4113360"/>
            <a:ext cx="4426560" cy="2090520"/>
          </a:xfrm>
          <a:prstGeom prst="rect">
            <a:avLst/>
          </a:prstGeom>
        </p:spPr>
        <p:txBody>
          <a:bodyPr lIns="0" tIns="28080" rIns="0" bIns="0"/>
          <a:lstStyle/>
          <a:p>
            <a:endParaRPr/>
          </a:p>
        </p:txBody>
      </p:sp>
      <p:sp>
        <p:nvSpPr>
          <p:cNvPr id="17" name="PlaceHolder 4"/>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20"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21"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24"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25" name="PlaceHolder 4"/>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2920" y="1768320"/>
            <a:ext cx="9069480" cy="4383360"/>
          </a:xfrm>
          <a:prstGeom prst="rect">
            <a:avLst/>
          </a:prstGeom>
        </p:spPr>
        <p:txBody>
          <a:bodyPr lIns="0" tIns="24120" rIns="0" bIns="0"/>
          <a:lstStyle/>
          <a:p>
            <a:r>
              <a:rPr lang="en-IN" sz="3200">
                <a:latin typeface="Arial"/>
              </a:rPr>
              <a:t>Click to edit the outline text format</a:t>
            </a:r>
            <a:endParaRPr/>
          </a:p>
          <a:p>
            <a:pPr lvl="1">
              <a:buFont typeface="Times New Roman"/>
              <a:buChar char="–"/>
            </a:pPr>
            <a:r>
              <a:rPr lang="en-IN" sz="2800">
                <a:latin typeface="Arial"/>
              </a:rPr>
              <a:t>Second Outline Level</a:t>
            </a:r>
            <a:endParaRPr/>
          </a:p>
          <a:p>
            <a:pPr lvl="2">
              <a:buFont typeface="Times New Roman"/>
              <a:buChar char="•"/>
            </a:pPr>
            <a:r>
              <a:rPr lang="en-IN" sz="2400">
                <a:latin typeface="Arial"/>
              </a:rPr>
              <a:t>Third Outline Level</a:t>
            </a:r>
            <a:endParaRPr/>
          </a:p>
          <a:p>
            <a:pPr lvl="3">
              <a:buFont typeface="Times New Roman"/>
              <a:buChar char="–"/>
            </a:pPr>
            <a:r>
              <a:rPr lang="en-IN" sz="2000">
                <a:latin typeface="Arial"/>
              </a:rPr>
              <a:t>Fourth Outline Level</a:t>
            </a:r>
            <a:endParaRPr/>
          </a:p>
          <a:p>
            <a:pPr lvl="4">
              <a:buFont typeface="Times New Roman"/>
              <a:buChar char="»"/>
            </a:pPr>
            <a:r>
              <a:rPr lang="en-IN" sz="2000">
                <a:latin typeface="Arial"/>
              </a:rPr>
              <a:t>Fifth Outline Level</a:t>
            </a:r>
            <a:endParaRPr/>
          </a:p>
          <a:p>
            <a:pPr lvl="5">
              <a:buFont typeface="Times New Roman"/>
              <a:buChar char="»"/>
            </a:pPr>
            <a:r>
              <a:rPr lang="en-IN" sz="2000">
                <a:latin typeface="Arial"/>
              </a:rPr>
              <a:t>Sixth Outline Level</a:t>
            </a:r>
            <a:endParaRPr/>
          </a:p>
          <a:p>
            <a:pPr lvl="6">
              <a:buFont typeface="Times New Roman"/>
              <a:buChar char="»"/>
            </a:pPr>
            <a:r>
              <a:rPr lang="en-IN" sz="2000">
                <a:latin typeface="Arial"/>
              </a:rPr>
              <a:t>Seventh Outline Level</a:t>
            </a:r>
            <a:endParaRPr/>
          </a:p>
        </p:txBody>
      </p:sp>
      <p:sp>
        <p:nvSpPr>
          <p:cNvPr id="2" name="PlaceHolder 3"/>
          <p:cNvSpPr>
            <a:spLocks noGrp="1"/>
          </p:cNvSpPr>
          <p:nvPr>
            <p:ph type="dt"/>
          </p:nvPr>
        </p:nvSpPr>
        <p:spPr>
          <a:xfrm>
            <a:off x="502920" y="6886440"/>
            <a:ext cx="2346120" cy="519120"/>
          </a:xfrm>
          <a:prstGeom prst="rect">
            <a:avLst/>
          </a:prstGeom>
        </p:spPr>
        <p:txBody>
          <a:bodyPr lIns="0" tIns="0" rIns="0" bIns="0"/>
          <a:lstStyle/>
          <a:p>
            <a:r>
              <a:rPr lang="en-IN">
                <a:latin typeface="Arial"/>
              </a:rPr>
              <a:t>&lt;date/time&gt;</a:t>
            </a:r>
            <a:endParaRPr/>
          </a:p>
        </p:txBody>
      </p:sp>
      <p:sp>
        <p:nvSpPr>
          <p:cNvPr id="3" name="PlaceHolder 4"/>
          <p:cNvSpPr>
            <a:spLocks noGrp="1"/>
          </p:cNvSpPr>
          <p:nvPr>
            <p:ph type="ftr"/>
          </p:nvPr>
        </p:nvSpPr>
        <p:spPr>
          <a:xfrm>
            <a:off x="3448080" y="6886440"/>
            <a:ext cx="3193920" cy="519120"/>
          </a:xfrm>
          <a:prstGeom prst="rect">
            <a:avLst/>
          </a:prstGeom>
        </p:spPr>
        <p:txBody>
          <a:bodyPr lIns="0" tIns="0" rIns="0" bIns="0"/>
          <a:lstStyle/>
          <a:p>
            <a:r>
              <a:rPr lang="en-IN">
                <a:latin typeface="Arial"/>
              </a:rPr>
              <a:t>&lt;footer&gt;</a:t>
            </a:r>
            <a:endParaRPr/>
          </a:p>
        </p:txBody>
      </p:sp>
      <p:sp>
        <p:nvSpPr>
          <p:cNvPr id="4" name="PlaceHolder 5"/>
          <p:cNvSpPr>
            <a:spLocks noGrp="1"/>
          </p:cNvSpPr>
          <p:nvPr>
            <p:ph type="sldNum"/>
          </p:nvPr>
        </p:nvSpPr>
        <p:spPr>
          <a:xfrm>
            <a:off x="7227720" y="6886440"/>
            <a:ext cx="2346480" cy="519120"/>
          </a:xfrm>
          <a:prstGeom prst="rect">
            <a:avLst/>
          </a:prstGeom>
        </p:spPr>
        <p:txBody>
          <a:bodyPr lIns="0" tIns="0" rIns="0" bIns="0"/>
          <a:lstStyle/>
          <a:p>
            <a:fld id="{C79DADCE-CD8F-4CC7-BFD9-12487113B969}" type="slidenum">
              <a:rPr lang="en-IN">
                <a:latin typeface="Arial"/>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8"/>
          <p:cNvPicPr/>
          <p:nvPr/>
        </p:nvPicPr>
        <p:blipFill>
          <a:blip r:embed="rId14" cstate="print"/>
          <a:stretch>
            <a:fillRect/>
          </a:stretch>
        </p:blipFill>
        <p:spPr>
          <a:xfrm>
            <a:off x="0" y="0"/>
            <a:ext cx="10078920" cy="7564320"/>
          </a:xfrm>
          <a:prstGeom prst="rect">
            <a:avLst/>
          </a:prstGeom>
          <a:ln>
            <a:noFill/>
          </a:ln>
        </p:spPr>
      </p:pic>
      <p:sp>
        <p:nvSpPr>
          <p:cNvPr id="40" name="PlaceHolder 1"/>
          <p:cNvSpPr>
            <a:spLocks noGrp="1"/>
          </p:cNvSpPr>
          <p:nvPr>
            <p:ph type="title"/>
          </p:nvPr>
        </p:nvSpPr>
        <p:spPr>
          <a:xfrm>
            <a:off x="502920" y="286920"/>
            <a:ext cx="9070920" cy="862200"/>
          </a:xfrm>
          <a:prstGeom prst="rect">
            <a:avLst/>
          </a:prstGeom>
        </p:spPr>
        <p:txBody>
          <a:bodyPr lIns="0" tIns="0" rIns="0" bIns="0" anchor="ctr"/>
          <a:lstStyle/>
          <a:p>
            <a:pPr algn="ctr"/>
            <a:r>
              <a:rPr lang="en-IN" sz="4400">
                <a:latin typeface="Arial"/>
              </a:rPr>
              <a:t>Click to edit the title text format</a:t>
            </a:r>
            <a:endParaRPr/>
          </a:p>
        </p:txBody>
      </p:sp>
      <p:sp>
        <p:nvSpPr>
          <p:cNvPr id="41" name="PlaceHolder 2"/>
          <p:cNvSpPr>
            <a:spLocks noGrp="1"/>
          </p:cNvSpPr>
          <p:nvPr>
            <p:ph type="body"/>
          </p:nvPr>
        </p:nvSpPr>
        <p:spPr>
          <a:xfrm>
            <a:off x="502920" y="1823760"/>
            <a:ext cx="9070920" cy="4383000"/>
          </a:xfrm>
          <a:prstGeom prst="rect">
            <a:avLst/>
          </a:prstGeom>
        </p:spPr>
        <p:txBody>
          <a:bodyPr lIns="0" tIns="24120" rIns="0" bIns="0"/>
          <a:lstStyle/>
          <a:p>
            <a:r>
              <a:rPr lang="en-IN" sz="3200">
                <a:latin typeface="Arial"/>
              </a:rPr>
              <a:t>Click to edit the outline text format</a:t>
            </a:r>
            <a:endParaRPr/>
          </a:p>
          <a:p>
            <a:pPr lvl="1">
              <a:buFont typeface="Times New Roman"/>
              <a:buChar char="–"/>
            </a:pPr>
            <a:r>
              <a:rPr lang="en-IN" sz="2800">
                <a:latin typeface="Arial"/>
              </a:rPr>
              <a:t>Second Outline Level</a:t>
            </a:r>
            <a:endParaRPr/>
          </a:p>
          <a:p>
            <a:pPr lvl="2">
              <a:buFont typeface="Times New Roman"/>
              <a:buChar char="•"/>
            </a:pPr>
            <a:r>
              <a:rPr lang="en-IN" sz="2400">
                <a:latin typeface="Arial"/>
              </a:rPr>
              <a:t>Third Outline Level</a:t>
            </a:r>
            <a:endParaRPr/>
          </a:p>
          <a:p>
            <a:pPr lvl="3">
              <a:buFont typeface="Times New Roman"/>
              <a:buChar char="–"/>
            </a:pPr>
            <a:r>
              <a:rPr lang="en-IN" sz="2000">
                <a:latin typeface="Arial"/>
              </a:rPr>
              <a:t>Fourth Outline Level</a:t>
            </a:r>
            <a:endParaRPr/>
          </a:p>
          <a:p>
            <a:pPr lvl="4">
              <a:buFont typeface="Times New Roman"/>
              <a:buChar char="»"/>
            </a:pPr>
            <a:r>
              <a:rPr lang="en-IN" sz="2000">
                <a:latin typeface="Arial"/>
              </a:rPr>
              <a:t>Fifth Outline Level</a:t>
            </a:r>
            <a:endParaRPr/>
          </a:p>
          <a:p>
            <a:pPr lvl="5">
              <a:buFont typeface="Times New Roman"/>
              <a:buChar char="»"/>
            </a:pPr>
            <a:r>
              <a:rPr lang="en-IN" sz="2000">
                <a:latin typeface="Arial"/>
              </a:rPr>
              <a:t>Sixth Outline Level</a:t>
            </a:r>
            <a:endParaRPr/>
          </a:p>
          <a:p>
            <a:pPr lvl="6">
              <a:buFont typeface="Times New Roman"/>
              <a:buChar char="»"/>
            </a:pPr>
            <a:r>
              <a:rPr lang="en-IN" sz="2000">
                <a:latin typeface="Arial"/>
              </a:rPr>
              <a:t>Seventh Outline Level</a:t>
            </a:r>
            <a:endParaRPr/>
          </a:p>
        </p:txBody>
      </p:sp>
      <p:sp>
        <p:nvSpPr>
          <p:cNvPr id="42" name="PlaceHolder 3"/>
          <p:cNvSpPr>
            <a:spLocks noGrp="1"/>
          </p:cNvSpPr>
          <p:nvPr>
            <p:ph type="dt"/>
          </p:nvPr>
        </p:nvSpPr>
        <p:spPr>
          <a:xfrm>
            <a:off x="502920" y="6886440"/>
            <a:ext cx="2346120" cy="519120"/>
          </a:xfrm>
          <a:prstGeom prst="rect">
            <a:avLst/>
          </a:prstGeom>
        </p:spPr>
        <p:txBody>
          <a:bodyPr lIns="0" tIns="0" rIns="0" bIns="0"/>
          <a:lstStyle/>
          <a:p>
            <a:pPr>
              <a:lnSpc>
                <a:spcPct val="93000"/>
              </a:lnSpc>
            </a:pPr>
            <a:r>
              <a:rPr lang="en-IN" sz="1400">
                <a:solidFill>
                  <a:srgbClr val="000000"/>
                </a:solidFill>
                <a:latin typeface="Times New Roman"/>
                <a:ea typeface="DejaVu Sans"/>
              </a:rPr>
              <a:t>&lt;date/time&gt;</a:t>
            </a:r>
            <a:endParaRPr/>
          </a:p>
        </p:txBody>
      </p:sp>
      <p:sp>
        <p:nvSpPr>
          <p:cNvPr id="43" name="PlaceHolder 4"/>
          <p:cNvSpPr>
            <a:spLocks noGrp="1"/>
          </p:cNvSpPr>
          <p:nvPr>
            <p:ph type="ftr"/>
          </p:nvPr>
        </p:nvSpPr>
        <p:spPr>
          <a:xfrm>
            <a:off x="3446640" y="6886440"/>
            <a:ext cx="3193920" cy="519120"/>
          </a:xfrm>
          <a:prstGeom prst="rect">
            <a:avLst/>
          </a:prstGeom>
        </p:spPr>
        <p:txBody>
          <a:bodyPr lIns="0" tIns="0" rIns="0" bIns="0"/>
          <a:lstStyle/>
          <a:p>
            <a:pPr algn="ctr">
              <a:lnSpc>
                <a:spcPct val="93000"/>
              </a:lnSpc>
            </a:pPr>
            <a:r>
              <a:rPr lang="en-IN" sz="1400">
                <a:solidFill>
                  <a:srgbClr val="000000"/>
                </a:solidFill>
                <a:latin typeface="Times New Roman"/>
                <a:ea typeface="DejaVu Sans"/>
              </a:rPr>
              <a:t>&lt;footer&gt;</a:t>
            </a:r>
            <a:endParaRPr/>
          </a:p>
        </p:txBody>
      </p:sp>
      <p:sp>
        <p:nvSpPr>
          <p:cNvPr id="44" name="PlaceHolder 5"/>
          <p:cNvSpPr>
            <a:spLocks noGrp="1"/>
          </p:cNvSpPr>
          <p:nvPr>
            <p:ph type="sldNum"/>
          </p:nvPr>
        </p:nvSpPr>
        <p:spPr>
          <a:xfrm>
            <a:off x="7226280" y="6886440"/>
            <a:ext cx="2346480" cy="519120"/>
          </a:xfrm>
          <a:prstGeom prst="rect">
            <a:avLst/>
          </a:prstGeom>
        </p:spPr>
        <p:txBody>
          <a:bodyPr lIns="0" tIns="0" rIns="0" bIns="0"/>
          <a:lstStyle/>
          <a:p>
            <a:pPr algn="r">
              <a:lnSpc>
                <a:spcPct val="93000"/>
              </a:lnSpc>
            </a:pPr>
            <a:fld id="{F534EB1C-60B1-4035-A5CC-D8F6F3BB8A12}" type="slidenum">
              <a:rPr lang="en-IN" sz="1400">
                <a:solidFill>
                  <a:srgbClr val="000000"/>
                </a:solidFill>
                <a:latin typeface="Times New Roman"/>
                <a:ea typeface="DejaVu Sans"/>
              </a:rPr>
              <a:pPr algn="r">
                <a:lnSpc>
                  <a:spcPct val="93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Picture 78"/>
          <p:cNvPicPr/>
          <p:nvPr/>
        </p:nvPicPr>
        <p:blipFill>
          <a:blip r:embed="rId14" cstate="print"/>
          <a:stretch>
            <a:fillRect/>
          </a:stretch>
        </p:blipFill>
        <p:spPr>
          <a:xfrm>
            <a:off x="0" y="0"/>
            <a:ext cx="10078920" cy="7554960"/>
          </a:xfrm>
          <a:prstGeom prst="rect">
            <a:avLst/>
          </a:prstGeom>
          <a:ln>
            <a:noFill/>
          </a:ln>
        </p:spPr>
      </p:pic>
      <p:sp>
        <p:nvSpPr>
          <p:cNvPr id="80" name="PlaceHolder 1"/>
          <p:cNvSpPr>
            <a:spLocks noGrp="1"/>
          </p:cNvSpPr>
          <p:nvPr>
            <p:ph type="title"/>
          </p:nvPr>
        </p:nvSpPr>
        <p:spPr>
          <a:xfrm>
            <a:off x="503280" y="286920"/>
            <a:ext cx="8097840" cy="1103400"/>
          </a:xfrm>
          <a:prstGeom prst="rect">
            <a:avLst/>
          </a:prstGeom>
        </p:spPr>
        <p:txBody>
          <a:bodyPr lIns="0" tIns="0" rIns="0" bIns="0" anchor="ctr"/>
          <a:lstStyle/>
          <a:p>
            <a:pPr algn="ctr"/>
            <a:r>
              <a:rPr lang="en-IN" sz="4400">
                <a:latin typeface="Times New Roman"/>
              </a:rPr>
              <a:t>Click to edit the title text format</a:t>
            </a:r>
            <a:endParaRPr/>
          </a:p>
        </p:txBody>
      </p:sp>
      <p:sp>
        <p:nvSpPr>
          <p:cNvPr id="81" name="PlaceHolder 2"/>
          <p:cNvSpPr>
            <a:spLocks noGrp="1"/>
          </p:cNvSpPr>
          <p:nvPr>
            <p:ph type="body"/>
          </p:nvPr>
        </p:nvSpPr>
        <p:spPr>
          <a:xfrm>
            <a:off x="502920" y="1823760"/>
            <a:ext cx="9070920" cy="4383000"/>
          </a:xfrm>
          <a:prstGeom prst="rect">
            <a:avLst/>
          </a:prstGeom>
        </p:spPr>
        <p:txBody>
          <a:bodyPr lIns="0" tIns="28080" rIns="0" bIns="0"/>
          <a:lstStyle/>
          <a:p>
            <a:r>
              <a:rPr lang="en-IN" sz="3200">
                <a:latin typeface="Times New Roman"/>
              </a:rPr>
              <a:t>Click to edit the outline text format</a:t>
            </a:r>
            <a:endParaRPr/>
          </a:p>
          <a:p>
            <a:pPr lvl="1">
              <a:buFont typeface="Times New Roman"/>
              <a:buChar char="–"/>
            </a:pPr>
            <a:r>
              <a:rPr lang="en-IN" sz="2800">
                <a:latin typeface="Times New Roman"/>
              </a:rPr>
              <a:t>Second Outline Level</a:t>
            </a:r>
            <a:endParaRPr/>
          </a:p>
          <a:p>
            <a:pPr lvl="2">
              <a:buFont typeface="Times New Roman"/>
              <a:buChar char="•"/>
            </a:pPr>
            <a:r>
              <a:rPr lang="en-IN" sz="2400">
                <a:latin typeface="Times New Roman"/>
              </a:rPr>
              <a:t>Third Outline Level</a:t>
            </a:r>
            <a:endParaRPr/>
          </a:p>
          <a:p>
            <a:pPr lvl="3">
              <a:buFont typeface="Times New Roman"/>
              <a:buChar char="–"/>
            </a:pPr>
            <a:r>
              <a:rPr lang="en-IN" sz="2000">
                <a:latin typeface="Times New Roman"/>
              </a:rPr>
              <a:t>Fourth Outline Level</a:t>
            </a:r>
            <a:endParaRPr/>
          </a:p>
          <a:p>
            <a:pPr lvl="4">
              <a:buFont typeface="Times New Roman"/>
              <a:buChar char="»"/>
            </a:pPr>
            <a:r>
              <a:rPr lang="en-IN" sz="2000">
                <a:latin typeface="Times New Roman"/>
              </a:rPr>
              <a:t>Fifth Outline Level</a:t>
            </a:r>
            <a:endParaRPr/>
          </a:p>
          <a:p>
            <a:pPr lvl="5">
              <a:buFont typeface="Times New Roman"/>
              <a:buChar char="»"/>
            </a:pPr>
            <a:r>
              <a:rPr lang="en-IN" sz="2000">
                <a:latin typeface="Times New Roman"/>
              </a:rPr>
              <a:t>Sixth Outline Level</a:t>
            </a:r>
            <a:endParaRPr/>
          </a:p>
          <a:p>
            <a:pPr lvl="6">
              <a:buFont typeface="Times New Roman"/>
              <a:buChar char="»"/>
            </a:pPr>
            <a:r>
              <a:rPr lang="en-IN" sz="2000">
                <a:latin typeface="Times New Roman"/>
              </a:rPr>
              <a:t>Seventh Outline Level</a:t>
            </a:r>
            <a:endParaRPr/>
          </a:p>
        </p:txBody>
      </p:sp>
      <p:sp>
        <p:nvSpPr>
          <p:cNvPr id="82" name="PlaceHolder 3"/>
          <p:cNvSpPr>
            <a:spLocks noGrp="1"/>
          </p:cNvSpPr>
          <p:nvPr>
            <p:ph type="dt"/>
          </p:nvPr>
        </p:nvSpPr>
        <p:spPr>
          <a:xfrm>
            <a:off x="502920" y="6886440"/>
            <a:ext cx="2346120" cy="519120"/>
          </a:xfrm>
          <a:prstGeom prst="rect">
            <a:avLst/>
          </a:prstGeom>
        </p:spPr>
        <p:txBody>
          <a:bodyPr lIns="0" tIns="0" rIns="0" bIns="0"/>
          <a:lstStyle/>
          <a:p>
            <a:pPr>
              <a:lnSpc>
                <a:spcPct val="93000"/>
              </a:lnSpc>
            </a:pPr>
            <a:r>
              <a:rPr lang="en-IN" sz="1400">
                <a:solidFill>
                  <a:srgbClr val="000000"/>
                </a:solidFill>
                <a:latin typeface="Times New Roman"/>
                <a:ea typeface="DejaVu Sans"/>
              </a:rPr>
              <a:t>&lt;date/time&gt;</a:t>
            </a:r>
            <a:endParaRPr/>
          </a:p>
        </p:txBody>
      </p:sp>
      <p:sp>
        <p:nvSpPr>
          <p:cNvPr id="83" name="PlaceHolder 4"/>
          <p:cNvSpPr>
            <a:spLocks noGrp="1"/>
          </p:cNvSpPr>
          <p:nvPr>
            <p:ph type="ftr"/>
          </p:nvPr>
        </p:nvSpPr>
        <p:spPr>
          <a:xfrm>
            <a:off x="3448080" y="6886440"/>
            <a:ext cx="3193920" cy="519120"/>
          </a:xfrm>
          <a:prstGeom prst="rect">
            <a:avLst/>
          </a:prstGeom>
        </p:spPr>
        <p:txBody>
          <a:bodyPr lIns="0" tIns="0" rIns="0" bIns="0"/>
          <a:lstStyle/>
          <a:p>
            <a:pPr algn="ctr">
              <a:lnSpc>
                <a:spcPct val="93000"/>
              </a:lnSpc>
            </a:pPr>
            <a:r>
              <a:rPr lang="en-IN" sz="1400">
                <a:solidFill>
                  <a:srgbClr val="000000"/>
                </a:solidFill>
                <a:latin typeface="Times New Roman"/>
                <a:ea typeface="DejaVu Sans"/>
              </a:rPr>
              <a:t>&lt;footer&gt;</a:t>
            </a:r>
            <a:endParaRPr/>
          </a:p>
        </p:txBody>
      </p:sp>
      <p:sp>
        <p:nvSpPr>
          <p:cNvPr id="84" name="PlaceHolder 5"/>
          <p:cNvSpPr>
            <a:spLocks noGrp="1"/>
          </p:cNvSpPr>
          <p:nvPr>
            <p:ph type="sldNum"/>
          </p:nvPr>
        </p:nvSpPr>
        <p:spPr>
          <a:xfrm>
            <a:off x="7227720" y="6886440"/>
            <a:ext cx="2346480" cy="519120"/>
          </a:xfrm>
          <a:prstGeom prst="rect">
            <a:avLst/>
          </a:prstGeom>
        </p:spPr>
        <p:txBody>
          <a:bodyPr lIns="0" tIns="0" rIns="0" bIns="0"/>
          <a:lstStyle/>
          <a:p>
            <a:pPr algn="r">
              <a:lnSpc>
                <a:spcPct val="93000"/>
              </a:lnSpc>
            </a:pPr>
            <a:fld id="{2321BE82-56D8-4871-B383-B5F4FA13BB91}" type="slidenum">
              <a:rPr lang="en-IN" sz="1400">
                <a:solidFill>
                  <a:srgbClr val="000000"/>
                </a:solidFill>
                <a:latin typeface="Times New Roman"/>
                <a:ea typeface="DejaVu Sans"/>
              </a:rPr>
              <a:pPr algn="r">
                <a:lnSpc>
                  <a:spcPct val="93000"/>
                </a:lnSpc>
              </a:p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7.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2.xml"/><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TextShape 1"/>
          <p:cNvSpPr txBox="1"/>
          <p:nvPr/>
        </p:nvSpPr>
        <p:spPr>
          <a:xfrm>
            <a:off x="503280" y="286920"/>
            <a:ext cx="8099280" cy="1105200"/>
          </a:xfrm>
          <a:prstGeom prst="rect">
            <a:avLst/>
          </a:prstGeom>
        </p:spPr>
        <p:txBody>
          <a:bodyPr lIns="0" tIns="0" rIns="0" bIns="0" anchor="ctr"/>
          <a:lstStyle/>
          <a:p>
            <a:pPr algn="ctr"/>
            <a:endParaRPr/>
          </a:p>
        </p:txBody>
      </p:sp>
      <p:sp>
        <p:nvSpPr>
          <p:cNvPr id="126" name="TextShape 2"/>
          <p:cNvSpPr txBox="1"/>
          <p:nvPr/>
        </p:nvSpPr>
        <p:spPr>
          <a:xfrm>
            <a:off x="502920" y="1823760"/>
            <a:ext cx="9072360" cy="4384440"/>
          </a:xfrm>
          <a:prstGeom prst="rect">
            <a:avLst/>
          </a:prstGeom>
        </p:spPr>
        <p:txBody>
          <a:bodyPr lIns="0" tIns="24120" rIns="0" bIns="0" anchor="ctr"/>
          <a:lstStyle/>
          <a:p>
            <a:pPr algn="ctr">
              <a:lnSpc>
                <a:spcPct val="94000"/>
              </a:lnSpc>
            </a:pPr>
            <a:r>
              <a:rPr lang="en-IN" sz="3200">
                <a:solidFill>
                  <a:srgbClr val="000000"/>
                </a:solidFill>
                <a:latin typeface="Arial"/>
              </a:rPr>
              <a:t>Fundamentals of Statistics</a:t>
            </a:r>
            <a:endParaRPr/>
          </a:p>
          <a:p>
            <a:pPr algn="ctr">
              <a:lnSpc>
                <a:spcPct val="94000"/>
              </a:lnSpc>
            </a:pPr>
            <a:endParaRPr/>
          </a:p>
          <a:p>
            <a:pPr algn="ctr">
              <a:lnSpc>
                <a:spcPct val="94000"/>
              </a:lnSpc>
            </a:pPr>
            <a:r>
              <a:rPr lang="en-IN" sz="3200">
                <a:solidFill>
                  <a:srgbClr val="000000"/>
                </a:solidFill>
                <a:latin typeface="Arial"/>
              </a:rPr>
              <a:t>Rakhi Singh</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How to calculate mean deviation</a:t>
            </a:r>
            <a:endParaRPr/>
          </a:p>
        </p:txBody>
      </p:sp>
      <p:sp>
        <p:nvSpPr>
          <p:cNvPr id="146" name="TextShape 2"/>
          <p:cNvSpPr txBox="1"/>
          <p:nvPr/>
        </p:nvSpPr>
        <p:spPr>
          <a:xfrm>
            <a:off x="720720" y="1824120"/>
            <a:ext cx="4392720" cy="5016240"/>
          </a:xfrm>
          <a:prstGeom prst="rect">
            <a:avLst/>
          </a:prstGeom>
        </p:spPr>
        <p:txBody>
          <a:bodyPr lIns="0" tIns="13320" rIns="0" bIns="0"/>
          <a:lstStyle/>
          <a:p>
            <a:pPr>
              <a:lnSpc>
                <a:spcPct val="93000"/>
              </a:lnSpc>
              <a:buSzPct val="45000"/>
              <a:buFont typeface="Wingdings" charset="2"/>
              <a:buChar char=""/>
            </a:pPr>
            <a:r>
              <a:rPr lang="en-IN" sz="1500">
                <a:solidFill>
                  <a:srgbClr val="000000"/>
                </a:solidFill>
                <a:latin typeface="Times New Roman"/>
              </a:rPr>
              <a:t>Example: the Mean Deviation of 3, 6, 6, 7, 8, 11, 15, 16</a:t>
            </a:r>
            <a:endParaRPr/>
          </a:p>
          <a:p>
            <a:pPr>
              <a:lnSpc>
                <a:spcPct val="93000"/>
              </a:lnSpc>
            </a:pPr>
            <a:r>
              <a:rPr lang="en-IN" sz="1500">
                <a:solidFill>
                  <a:srgbClr val="000000"/>
                </a:solidFill>
                <a:latin typeface="Times New Roman"/>
              </a:rPr>
              <a:t>Step 1: Find the mean:</a:t>
            </a:r>
            <a:endParaRPr/>
          </a:p>
          <a:p>
            <a:pPr>
              <a:lnSpc>
                <a:spcPct val="93000"/>
              </a:lnSpc>
              <a:buSzPct val="45000"/>
              <a:buFont typeface="Wingdings" charset="2"/>
              <a:buChar char=""/>
            </a:pPr>
            <a:r>
              <a:rPr lang="en-IN" sz="1500">
                <a:solidFill>
                  <a:srgbClr val="000000"/>
                </a:solidFill>
                <a:latin typeface="Times New Roman"/>
              </a:rPr>
              <a:t>Μ =   	3 + 6 + 6 + 7 + 8 + 11 + 15 + 16 	  =   	72/8 	  = 9</a:t>
            </a:r>
            <a:endParaRPr/>
          </a:p>
          <a:p>
            <a:pPr>
              <a:lnSpc>
                <a:spcPct val="93000"/>
              </a:lnSpc>
            </a:pPr>
            <a:r>
              <a:rPr lang="en-IN" sz="1500">
                <a:solidFill>
                  <a:srgbClr val="000000"/>
                </a:solidFill>
                <a:latin typeface="Times New Roman"/>
              </a:rPr>
              <a:t>Step 2: Find the Absolute Deviations:</a:t>
            </a:r>
            <a:endParaRPr/>
          </a:p>
          <a:p>
            <a:pPr>
              <a:lnSpc>
                <a:spcPct val="93000"/>
              </a:lnSpc>
              <a:buSzPct val="45000"/>
              <a:buFont typeface="Wingdings" charset="2"/>
              <a:buChar char=""/>
            </a:pPr>
            <a:r>
              <a:rPr lang="en-IN" sz="1500">
                <a:solidFill>
                  <a:srgbClr val="000000"/>
                </a:solidFill>
                <a:latin typeface="Times New Roman"/>
              </a:rPr>
              <a:t>x 	|x - μ|</a:t>
            </a:r>
            <a:endParaRPr/>
          </a:p>
          <a:p>
            <a:pPr>
              <a:lnSpc>
                <a:spcPct val="93000"/>
              </a:lnSpc>
              <a:buSzPct val="45000"/>
              <a:buFont typeface="Wingdings" charset="2"/>
              <a:buChar char=""/>
            </a:pPr>
            <a:r>
              <a:rPr lang="en-IN" sz="1500">
                <a:solidFill>
                  <a:srgbClr val="000000"/>
                </a:solidFill>
                <a:latin typeface="Times New Roman"/>
              </a:rPr>
              <a:t>3 	6</a:t>
            </a:r>
            <a:endParaRPr/>
          </a:p>
          <a:p>
            <a:pPr>
              <a:lnSpc>
                <a:spcPct val="93000"/>
              </a:lnSpc>
              <a:buSzPct val="45000"/>
              <a:buFont typeface="Wingdings" charset="2"/>
              <a:buChar char=""/>
            </a:pPr>
            <a:r>
              <a:rPr lang="en-IN" sz="1500">
                <a:solidFill>
                  <a:srgbClr val="000000"/>
                </a:solidFill>
                <a:latin typeface="Times New Roman"/>
              </a:rPr>
              <a:t>6 	3</a:t>
            </a:r>
            <a:endParaRPr/>
          </a:p>
          <a:p>
            <a:pPr>
              <a:lnSpc>
                <a:spcPct val="93000"/>
              </a:lnSpc>
              <a:buSzPct val="45000"/>
              <a:buFont typeface="Wingdings" charset="2"/>
              <a:buChar char=""/>
            </a:pPr>
            <a:r>
              <a:rPr lang="en-IN" sz="1500">
                <a:solidFill>
                  <a:srgbClr val="000000"/>
                </a:solidFill>
                <a:latin typeface="Times New Roman"/>
              </a:rPr>
              <a:t>6 	3</a:t>
            </a:r>
            <a:endParaRPr/>
          </a:p>
          <a:p>
            <a:pPr>
              <a:lnSpc>
                <a:spcPct val="93000"/>
              </a:lnSpc>
              <a:buSzPct val="45000"/>
              <a:buFont typeface="Wingdings" charset="2"/>
              <a:buChar char=""/>
            </a:pPr>
            <a:r>
              <a:rPr lang="en-IN" sz="1500">
                <a:solidFill>
                  <a:srgbClr val="000000"/>
                </a:solidFill>
                <a:latin typeface="Times New Roman"/>
              </a:rPr>
              <a:t>7 	2</a:t>
            </a:r>
            <a:endParaRPr/>
          </a:p>
          <a:p>
            <a:pPr>
              <a:lnSpc>
                <a:spcPct val="93000"/>
              </a:lnSpc>
              <a:buSzPct val="45000"/>
              <a:buFont typeface="Wingdings" charset="2"/>
              <a:buChar char=""/>
            </a:pPr>
            <a:r>
              <a:rPr lang="en-IN" sz="1500">
                <a:solidFill>
                  <a:srgbClr val="000000"/>
                </a:solidFill>
                <a:latin typeface="Times New Roman"/>
              </a:rPr>
              <a:t>8 	1</a:t>
            </a:r>
            <a:endParaRPr/>
          </a:p>
          <a:p>
            <a:pPr>
              <a:lnSpc>
                <a:spcPct val="93000"/>
              </a:lnSpc>
              <a:buSzPct val="45000"/>
              <a:buFont typeface="Wingdings" charset="2"/>
              <a:buChar char=""/>
            </a:pPr>
            <a:r>
              <a:rPr lang="en-IN" sz="1500">
                <a:solidFill>
                  <a:srgbClr val="000000"/>
                </a:solidFill>
                <a:latin typeface="Times New Roman"/>
              </a:rPr>
              <a:t>11 	2</a:t>
            </a:r>
            <a:endParaRPr/>
          </a:p>
          <a:p>
            <a:pPr>
              <a:lnSpc>
                <a:spcPct val="93000"/>
              </a:lnSpc>
              <a:buSzPct val="45000"/>
              <a:buFont typeface="Wingdings" charset="2"/>
              <a:buChar char=""/>
            </a:pPr>
            <a:r>
              <a:rPr lang="en-IN" sz="1500">
                <a:solidFill>
                  <a:srgbClr val="000000"/>
                </a:solidFill>
                <a:latin typeface="Times New Roman"/>
              </a:rPr>
              <a:t>15 	6</a:t>
            </a:r>
            <a:endParaRPr/>
          </a:p>
          <a:p>
            <a:pPr>
              <a:lnSpc>
                <a:spcPct val="93000"/>
              </a:lnSpc>
              <a:buSzPct val="45000"/>
              <a:buFont typeface="Wingdings" charset="2"/>
              <a:buChar char=""/>
            </a:pPr>
            <a:r>
              <a:rPr lang="en-IN" sz="1500">
                <a:solidFill>
                  <a:srgbClr val="000000"/>
                </a:solidFill>
                <a:latin typeface="Times New Roman"/>
              </a:rPr>
              <a:t>16 	7</a:t>
            </a:r>
            <a:endParaRPr/>
          </a:p>
          <a:p>
            <a:pPr>
              <a:lnSpc>
                <a:spcPct val="93000"/>
              </a:lnSpc>
              <a:buSzPct val="45000"/>
              <a:buFont typeface="Wingdings" charset="2"/>
              <a:buChar char=""/>
            </a:pPr>
            <a:r>
              <a:rPr lang="en-IN" sz="1500">
                <a:solidFill>
                  <a:srgbClr val="000000"/>
                </a:solidFill>
                <a:latin typeface="Times New Roman"/>
              </a:rPr>
              <a:t>  	Σ|x - μ| = 30</a:t>
            </a:r>
            <a:endParaRPr/>
          </a:p>
        </p:txBody>
      </p:sp>
      <p:sp>
        <p:nvSpPr>
          <p:cNvPr id="147" name="CustomShape 3"/>
          <p:cNvSpPr/>
          <p:nvPr/>
        </p:nvSpPr>
        <p:spPr>
          <a:xfrm>
            <a:off x="5040360" y="1879560"/>
            <a:ext cx="4103640" cy="1432080"/>
          </a:xfrm>
          <a:prstGeom prst="rect">
            <a:avLst/>
          </a:prstGeom>
          <a:noFill/>
          <a:ln>
            <a:noFill/>
          </a:ln>
        </p:spPr>
        <p:txBody>
          <a:bodyPr lIns="0" tIns="28080" rIns="0" bIns="0"/>
          <a:lstStyle/>
          <a:p>
            <a:pPr>
              <a:lnSpc>
                <a:spcPct val="93000"/>
              </a:lnSpc>
            </a:pPr>
            <a:r>
              <a:rPr lang="en-IN" sz="3200">
                <a:solidFill>
                  <a:srgbClr val="000000"/>
                </a:solidFill>
                <a:latin typeface="Times New Roman"/>
              </a:rPr>
              <a:t>Step 3. Find the Mean Deviation:</a:t>
            </a:r>
            <a:endParaRPr/>
          </a:p>
          <a:p>
            <a:pPr>
              <a:lnSpc>
                <a:spcPct val="93000"/>
              </a:lnSpc>
            </a:pPr>
            <a:endParaRPr/>
          </a:p>
          <a:p>
            <a:pPr>
              <a:lnSpc>
                <a:spcPct val="93000"/>
              </a:lnSpc>
            </a:pPr>
            <a:r>
              <a:rPr lang="en-IN" sz="3200">
                <a:solidFill>
                  <a:srgbClr val="000000"/>
                </a:solidFill>
                <a:latin typeface="Times New Roman"/>
              </a:rPr>
              <a:t>Mean Deviation =   	Σ|x - μ| /9	 =   	30 	  = 3.75</a:t>
            </a:r>
            <a:endParaRPr/>
          </a:p>
          <a:p>
            <a:pPr>
              <a:lnSpc>
                <a:spcPct val="93000"/>
              </a:lnSpc>
            </a:pPr>
            <a:endParaRPr/>
          </a:p>
        </p:txBody>
      </p:sp>
      <p:pic>
        <p:nvPicPr>
          <p:cNvPr id="148" name="Picture 147"/>
          <p:cNvPicPr/>
          <p:nvPr/>
        </p:nvPicPr>
        <p:blipFill>
          <a:blip r:embed="rId3" cstate="print"/>
          <a:stretch>
            <a:fillRect/>
          </a:stretch>
        </p:blipFill>
        <p:spPr>
          <a:xfrm>
            <a:off x="3600360" y="3743280"/>
            <a:ext cx="6048360" cy="309564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Standard Deviation</a:t>
            </a:r>
            <a:endParaRPr/>
          </a:p>
        </p:txBody>
      </p:sp>
      <p:sp>
        <p:nvSpPr>
          <p:cNvPr id="150"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b="1" dirty="0">
                <a:solidFill>
                  <a:srgbClr val="000000"/>
                </a:solidFill>
                <a:latin typeface="Times New Roman"/>
              </a:rPr>
              <a:t>Standard Deviation</a:t>
            </a:r>
            <a:r>
              <a:rPr lang="en-IN" sz="3200" dirty="0">
                <a:solidFill>
                  <a:srgbClr val="000000"/>
                </a:solidFill>
                <a:latin typeface="Times New Roman"/>
              </a:rPr>
              <a:t>: It is the </a:t>
            </a:r>
            <a:r>
              <a:rPr lang="en-IN" sz="3200" dirty="0" err="1">
                <a:solidFill>
                  <a:srgbClr val="000000"/>
                </a:solidFill>
                <a:latin typeface="Times New Roman"/>
              </a:rPr>
              <a:t>underroot</a:t>
            </a:r>
            <a:r>
              <a:rPr lang="en-IN" sz="3200" dirty="0">
                <a:solidFill>
                  <a:srgbClr val="000000"/>
                </a:solidFill>
                <a:latin typeface="Times New Roman"/>
              </a:rPr>
              <a:t> of average of square of absolute deviation from the mean or how far each point is from the mean. How we calculate standard deviation depends on whether data is sample or entire population.</a:t>
            </a:r>
            <a:endParaRPr dirty="0"/>
          </a:p>
          <a:p>
            <a:pPr>
              <a:lnSpc>
                <a:spcPct val="93000"/>
              </a:lnSpc>
            </a:pPr>
            <a:r>
              <a:rPr lang="en-IN" sz="3200" dirty="0">
                <a:solidFill>
                  <a:srgbClr val="000000"/>
                </a:solidFill>
                <a:latin typeface="Times New Roman"/>
              </a:rPr>
              <a:t>    </a:t>
            </a:r>
            <a:r>
              <a:rPr lang="en-IN" sz="3200" dirty="0">
                <a:solidFill>
                  <a:srgbClr val="000000"/>
                </a:solidFill>
                <a:latin typeface="Arial"/>
                <a:ea typeface="Arial"/>
              </a:rPr>
              <a:t>σ</a:t>
            </a:r>
            <a:r>
              <a:rPr lang="en-IN" sz="3200" dirty="0">
                <a:solidFill>
                  <a:srgbClr val="000000"/>
                </a:solidFill>
                <a:latin typeface="Times New Roman"/>
              </a:rPr>
              <a:t>=</a:t>
            </a:r>
            <a:r>
              <a:rPr lang="en-IN" sz="3200" dirty="0">
                <a:solidFill>
                  <a:srgbClr val="000000"/>
                </a:solidFill>
                <a:latin typeface="Arial"/>
                <a:ea typeface="Arial"/>
              </a:rPr>
              <a:t>√(Σ</a:t>
            </a:r>
            <a:r>
              <a:rPr lang="en-IN" sz="3200" dirty="0">
                <a:solidFill>
                  <a:srgbClr val="000000"/>
                </a:solidFill>
                <a:latin typeface="Arial"/>
                <a:ea typeface="Symbol"/>
              </a:rPr>
              <a:t>(X(</a:t>
            </a:r>
            <a:r>
              <a:rPr lang="en-IN" sz="3200" dirty="0" err="1">
                <a:solidFill>
                  <a:srgbClr val="000000"/>
                </a:solidFill>
                <a:latin typeface="Arial"/>
                <a:ea typeface="Symbol"/>
              </a:rPr>
              <a:t>i</a:t>
            </a:r>
            <a:r>
              <a:rPr lang="en-IN" sz="3200" dirty="0">
                <a:solidFill>
                  <a:srgbClr val="000000"/>
                </a:solidFill>
                <a:latin typeface="Arial"/>
                <a:ea typeface="Symbol"/>
              </a:rPr>
              <a:t>) - </a:t>
            </a:r>
            <a:r>
              <a:rPr lang="en-IN" sz="3200" dirty="0">
                <a:solidFill>
                  <a:srgbClr val="000000"/>
                </a:solidFill>
                <a:latin typeface="Symbol"/>
                <a:ea typeface="Symbol"/>
              </a:rPr>
              <a:t></a:t>
            </a:r>
            <a:r>
              <a:rPr lang="en-IN" sz="3200" dirty="0">
                <a:solidFill>
                  <a:srgbClr val="000000"/>
                </a:solidFill>
                <a:latin typeface="Arial"/>
                <a:ea typeface="Symbol"/>
              </a:rPr>
              <a:t>X)</a:t>
            </a:r>
            <a:r>
              <a:rPr lang="en-IN" sz="3200" dirty="0">
                <a:solidFill>
                  <a:srgbClr val="000000"/>
                </a:solidFill>
                <a:latin typeface="Arial"/>
                <a:ea typeface="Arial"/>
              </a:rPr>
              <a:t>²) /n where </a:t>
            </a:r>
            <a:r>
              <a:rPr lang="en-IN" sz="3200" dirty="0" err="1">
                <a:solidFill>
                  <a:srgbClr val="000000"/>
                </a:solidFill>
                <a:latin typeface="Arial"/>
                <a:ea typeface="Arial"/>
              </a:rPr>
              <a:t>i</a:t>
            </a:r>
            <a:r>
              <a:rPr lang="en-IN" sz="3200" dirty="0">
                <a:solidFill>
                  <a:srgbClr val="000000"/>
                </a:solidFill>
                <a:latin typeface="Arial"/>
                <a:ea typeface="Arial"/>
              </a:rPr>
              <a:t>=1 to n</a:t>
            </a:r>
            <a:endParaRPr dirty="0"/>
          </a:p>
          <a:p>
            <a:pPr>
              <a:lnSpc>
                <a:spcPct val="93000"/>
              </a:lnSpc>
            </a:pPr>
            <a:r>
              <a:rPr lang="en-IN" sz="3200" dirty="0">
                <a:solidFill>
                  <a:srgbClr val="000000"/>
                </a:solidFill>
                <a:latin typeface="Times New Roman"/>
              </a:rPr>
              <a:t>SD is the measure of dispersion and variability for normally distributed graph.</a:t>
            </a:r>
            <a:endParaRPr dirty="0"/>
          </a:p>
          <a:p>
            <a:pPr>
              <a:lnSpc>
                <a:spcPct val="93000"/>
              </a:lnSpc>
              <a:buSzPct val="45000"/>
              <a:buFont typeface="Wingdings" charset="2"/>
              <a:buChar char=""/>
            </a:pPr>
            <a:r>
              <a:rPr lang="en-IN" sz="3200" b="1" dirty="0">
                <a:solidFill>
                  <a:srgbClr val="000000"/>
                </a:solidFill>
                <a:latin typeface="Times New Roman"/>
              </a:rPr>
              <a:t>Relationship  between Standard deviation and mean deviation</a:t>
            </a:r>
            <a:endParaRPr dirty="0"/>
          </a:p>
          <a:p>
            <a:pPr>
              <a:lnSpc>
                <a:spcPct val="93000"/>
              </a:lnSpc>
            </a:pPr>
            <a:endParaRPr dirty="0"/>
          </a:p>
          <a:p>
            <a:pPr>
              <a:lnSpc>
                <a:spcPct val="93000"/>
              </a:lnSpc>
            </a:pPr>
            <a:endParaRPr dirty="0"/>
          </a:p>
          <a:p>
            <a:pPr>
              <a:lnSpc>
                <a:spcPct val="93000"/>
              </a:lnSpc>
            </a:pPr>
            <a:endParaRPr dirty="0"/>
          </a:p>
          <a:p>
            <a:pPr>
              <a:lnSpc>
                <a:spcPct val="93000"/>
              </a:lnSpc>
            </a:pPr>
            <a:r>
              <a:rPr lang="en-IN" sz="3200" dirty="0">
                <a:solidFill>
                  <a:srgbClr val="000000"/>
                </a:solidFill>
                <a:latin typeface="Times New Roman"/>
              </a:rPr>
              <a:t> </a:t>
            </a:r>
            <a:endParaRPr dirty="0"/>
          </a:p>
        </p:txBody>
      </p:sp>
      <p:graphicFrame>
        <p:nvGraphicFramePr>
          <p:cNvPr id="151" name="Table 3"/>
          <p:cNvGraphicFramePr/>
          <p:nvPr/>
        </p:nvGraphicFramePr>
        <p:xfrm>
          <a:off x="2754312" y="6370637"/>
          <a:ext cx="5070960" cy="626957"/>
        </p:xfrm>
        <a:graphic>
          <a:graphicData uri="http://schemas.openxmlformats.org/drawingml/2006/table">
            <a:tbl>
              <a:tblPr/>
              <a:tblGrid>
                <a:gridCol w="5070960"/>
              </a:tblGrid>
              <a:tr h="626957">
                <a:tc>
                  <a:txBody>
                    <a:bodyPr/>
                    <a:lstStyle/>
                    <a:p>
                      <a:pPr algn="ctr">
                        <a:lnSpc>
                          <a:spcPct val="94000"/>
                        </a:lnSpc>
                      </a:pPr>
                      <a:r>
                        <a:rPr lang="en-IN" sz="2800" b="1" dirty="0">
                          <a:solidFill>
                            <a:srgbClr val="000000"/>
                          </a:solidFill>
                          <a:latin typeface="Arial"/>
                        </a:rPr>
                        <a:t>4 SD= 5 MD = 6 QD</a:t>
                      </a:r>
                      <a:endParaRPr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Why we need to square</a:t>
            </a:r>
            <a:endParaRPr/>
          </a:p>
        </p:txBody>
      </p:sp>
      <p:pic>
        <p:nvPicPr>
          <p:cNvPr id="153" name="Picture 152"/>
          <p:cNvPicPr/>
          <p:nvPr/>
        </p:nvPicPr>
        <p:blipFill>
          <a:blip r:embed="rId3" cstate="print"/>
          <a:stretch>
            <a:fillRect/>
          </a:stretch>
        </p:blipFill>
        <p:spPr>
          <a:xfrm>
            <a:off x="676440" y="1978200"/>
            <a:ext cx="3498840" cy="2701800"/>
          </a:xfrm>
          <a:prstGeom prst="rect">
            <a:avLst/>
          </a:prstGeom>
          <a:ln>
            <a:noFill/>
          </a:ln>
        </p:spPr>
      </p:pic>
      <p:pic>
        <p:nvPicPr>
          <p:cNvPr id="154" name="Picture 153"/>
          <p:cNvPicPr/>
          <p:nvPr/>
        </p:nvPicPr>
        <p:blipFill>
          <a:blip r:embed="rId4" cstate="print"/>
          <a:stretch>
            <a:fillRect/>
          </a:stretch>
        </p:blipFill>
        <p:spPr>
          <a:xfrm>
            <a:off x="5472000" y="1944720"/>
            <a:ext cx="3600720" cy="2808360"/>
          </a:xfrm>
          <a:prstGeom prst="rect">
            <a:avLst/>
          </a:prstGeom>
          <a:ln>
            <a:noFill/>
          </a:ln>
        </p:spPr>
      </p:pic>
      <p:sp>
        <p:nvSpPr>
          <p:cNvPr id="155" name="CustomShape 2"/>
          <p:cNvSpPr/>
          <p:nvPr/>
        </p:nvSpPr>
        <p:spPr>
          <a:xfrm>
            <a:off x="792000" y="4976640"/>
            <a:ext cx="3743640" cy="2151360"/>
          </a:xfrm>
          <a:prstGeom prst="rect">
            <a:avLst/>
          </a:prstGeom>
          <a:noFill/>
          <a:ln>
            <a:noFill/>
          </a:ln>
        </p:spPr>
        <p:txBody>
          <a:bodyPr lIns="90000" tIns="55440" rIns="90000" bIns="45000"/>
          <a:lstStyle/>
          <a:p>
            <a:pPr>
              <a:lnSpc>
                <a:spcPct val="94000"/>
              </a:lnSpc>
            </a:pPr>
            <a:r>
              <a:rPr lang="en-IN" sz="1400">
                <a:solidFill>
                  <a:srgbClr val="000000"/>
                </a:solidFill>
                <a:latin typeface="Arial"/>
              </a:rPr>
              <a:t>Mean Deviation</a:t>
            </a:r>
            <a:endParaRPr/>
          </a:p>
          <a:p>
            <a:pPr>
              <a:lnSpc>
                <a:spcPct val="94000"/>
              </a:lnSpc>
            </a:pPr>
            <a:r>
              <a:rPr lang="en-IN" sz="1400">
                <a:solidFill>
                  <a:srgbClr val="000000"/>
                </a:solidFill>
                <a:latin typeface="Arial"/>
              </a:rPr>
              <a:t>(|7| + |1| + |−6| + |−2|)/4 = 7 + 1 + 6 + 2 4 = 4</a:t>
            </a:r>
            <a:endParaRPr/>
          </a:p>
          <a:p>
            <a:pPr>
              <a:lnSpc>
                <a:spcPct val="94000"/>
              </a:lnSpc>
            </a:pPr>
            <a:endParaRPr/>
          </a:p>
          <a:p>
            <a:pPr>
              <a:lnSpc>
                <a:spcPct val="94000"/>
              </a:lnSpc>
            </a:pPr>
            <a:r>
              <a:rPr lang="en-IN" sz="1400">
                <a:solidFill>
                  <a:srgbClr val="000000"/>
                </a:solidFill>
                <a:latin typeface="Arial"/>
              </a:rPr>
              <a:t>Standard Deviation</a:t>
            </a:r>
            <a:endParaRPr/>
          </a:p>
          <a:p>
            <a:pPr>
              <a:lnSpc>
                <a:spcPct val="94000"/>
              </a:lnSpc>
            </a:pPr>
            <a:r>
              <a:rPr lang="en-IN" sz="1400">
                <a:solidFill>
                  <a:srgbClr val="000000"/>
                </a:solidFill>
                <a:latin typeface="Arial"/>
              </a:rPr>
              <a:t>( 49 + 1 +36 + 4) = √( 90/4 ) = 4.74...</a:t>
            </a:r>
            <a:endParaRPr/>
          </a:p>
        </p:txBody>
      </p:sp>
      <p:sp>
        <p:nvSpPr>
          <p:cNvPr id="156" name="CustomShape 3"/>
          <p:cNvSpPr/>
          <p:nvPr/>
        </p:nvSpPr>
        <p:spPr>
          <a:xfrm>
            <a:off x="5543640" y="4976640"/>
            <a:ext cx="2504880" cy="1893960"/>
          </a:xfrm>
          <a:prstGeom prst="rect">
            <a:avLst/>
          </a:prstGeom>
          <a:noFill/>
          <a:ln>
            <a:noFill/>
          </a:ln>
        </p:spPr>
        <p:txBody>
          <a:bodyPr lIns="90000" tIns="55440" rIns="90000" bIns="45000"/>
          <a:lstStyle/>
          <a:p>
            <a:pPr>
              <a:lnSpc>
                <a:spcPct val="94000"/>
              </a:lnSpc>
            </a:pPr>
            <a:r>
              <a:rPr lang="en-IN" sz="1400">
                <a:solidFill>
                  <a:srgbClr val="000000"/>
                </a:solidFill>
                <a:latin typeface="Arial"/>
              </a:rPr>
              <a:t>Mean Deviation</a:t>
            </a:r>
            <a:endParaRPr/>
          </a:p>
          <a:p>
            <a:pPr>
              <a:lnSpc>
                <a:spcPct val="94000"/>
              </a:lnSpc>
            </a:pPr>
            <a:r>
              <a:rPr lang="en-IN" sz="1400">
                <a:solidFill>
                  <a:srgbClr val="000000"/>
                </a:solidFill>
                <a:latin typeface="Arial"/>
              </a:rPr>
              <a:t>|4|+|4|+|4|+|4|=16/4=4</a:t>
            </a:r>
            <a:endParaRPr/>
          </a:p>
          <a:p>
            <a:pPr>
              <a:lnSpc>
                <a:spcPct val="94000"/>
              </a:lnSpc>
            </a:pPr>
            <a:endParaRPr/>
          </a:p>
          <a:p>
            <a:pPr>
              <a:lnSpc>
                <a:spcPct val="94000"/>
              </a:lnSpc>
            </a:pPr>
            <a:r>
              <a:rPr lang="en-IN" sz="1400">
                <a:solidFill>
                  <a:srgbClr val="000000"/>
                </a:solidFill>
                <a:latin typeface="Arial"/>
              </a:rPr>
              <a:t>Standard deviation</a:t>
            </a:r>
            <a:endParaRPr/>
          </a:p>
          <a:p>
            <a:pPr>
              <a:lnSpc>
                <a:spcPct val="94000"/>
              </a:lnSpc>
            </a:pPr>
            <a:r>
              <a:rPr lang="en-IN" sz="1400">
                <a:solidFill>
                  <a:srgbClr val="000000"/>
                </a:solidFill>
                <a:latin typeface="Arial"/>
              </a:rPr>
              <a:t>(16+16+16+16)/4=√( 64/4 ) = 4.0</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Relation between SD and mean</a:t>
            </a:r>
            <a:endParaRPr/>
          </a:p>
        </p:txBody>
      </p:sp>
      <p:sp>
        <p:nvSpPr>
          <p:cNvPr id="158"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1)For any distribution 75% of data will lie within two standard deviation of the mean.</a:t>
            </a:r>
            <a:endParaRPr/>
          </a:p>
          <a:p>
            <a:pPr>
              <a:lnSpc>
                <a:spcPct val="93000"/>
              </a:lnSpc>
            </a:pPr>
            <a:r>
              <a:rPr lang="en-IN" sz="3200">
                <a:solidFill>
                  <a:srgbClr val="000000"/>
                </a:solidFill>
                <a:latin typeface="Times New Roman"/>
              </a:rPr>
              <a:t>Example : Let n=200, mean= 80, SD=10</a:t>
            </a:r>
            <a:endParaRPr/>
          </a:p>
          <a:p>
            <a:pPr>
              <a:lnSpc>
                <a:spcPct val="93000"/>
              </a:lnSpc>
            </a:pPr>
            <a:r>
              <a:rPr lang="en-IN" sz="3200">
                <a:solidFill>
                  <a:srgbClr val="000000"/>
                </a:solidFill>
                <a:latin typeface="Times New Roman"/>
              </a:rPr>
              <a:t>then 75% of 200=150 observation will lie between 60 and 100.</a:t>
            </a:r>
            <a:endParaRPr/>
          </a:p>
          <a:p>
            <a:pPr>
              <a:lnSpc>
                <a:spcPct val="93000"/>
              </a:lnSpc>
            </a:pPr>
            <a:r>
              <a:rPr lang="en-IN" sz="3200">
                <a:solidFill>
                  <a:srgbClr val="000000"/>
                </a:solidFill>
                <a:latin typeface="Times New Roman"/>
              </a:rPr>
              <a:t>75% data between </a:t>
            </a:r>
            <a:r>
              <a:rPr lang="en-IN" sz="3200">
                <a:solidFill>
                  <a:srgbClr val="000000"/>
                </a:solidFill>
                <a:latin typeface="Symbol"/>
                <a:ea typeface="Symbol"/>
              </a:rPr>
              <a:t></a:t>
            </a:r>
            <a:r>
              <a:rPr lang="en-IN" sz="3200">
                <a:solidFill>
                  <a:srgbClr val="000000"/>
                </a:solidFill>
                <a:latin typeface="Arial"/>
                <a:ea typeface="Symbol"/>
              </a:rPr>
              <a:t>X-2</a:t>
            </a:r>
            <a:r>
              <a:rPr lang="en-IN" sz="3200">
                <a:solidFill>
                  <a:srgbClr val="000000"/>
                </a:solidFill>
                <a:latin typeface="Arial"/>
                <a:ea typeface="Arial"/>
              </a:rPr>
              <a:t>σ and </a:t>
            </a:r>
            <a:r>
              <a:rPr lang="en-IN" sz="3200">
                <a:solidFill>
                  <a:srgbClr val="000000"/>
                </a:solidFill>
                <a:latin typeface="Arial"/>
                <a:ea typeface="Symbol"/>
              </a:rPr>
              <a:t>X+2</a:t>
            </a:r>
            <a:r>
              <a:rPr lang="en-IN" sz="3200">
                <a:solidFill>
                  <a:srgbClr val="000000"/>
                </a:solidFill>
                <a:latin typeface="Arial"/>
                <a:ea typeface="Arial"/>
              </a:rPr>
              <a:t>σ</a:t>
            </a:r>
            <a:endParaRPr/>
          </a:p>
          <a:p>
            <a:pPr>
              <a:lnSpc>
                <a:spcPct val="94000"/>
              </a:lnSpc>
            </a:pPr>
            <a:r>
              <a:rPr lang="en-IN" sz="3200">
                <a:solidFill>
                  <a:srgbClr val="000000"/>
                </a:solidFill>
                <a:latin typeface="Arial"/>
                <a:ea typeface="Arial"/>
              </a:rPr>
              <a:t>89% data between  </a:t>
            </a:r>
            <a:r>
              <a:rPr lang="en-IN" sz="3200">
                <a:solidFill>
                  <a:srgbClr val="000000"/>
                </a:solidFill>
                <a:latin typeface="Symbol"/>
                <a:ea typeface="Symbol"/>
              </a:rPr>
              <a:t></a:t>
            </a:r>
            <a:r>
              <a:rPr lang="en-IN" sz="3200">
                <a:solidFill>
                  <a:srgbClr val="000000"/>
                </a:solidFill>
                <a:latin typeface="Arial"/>
                <a:ea typeface="Symbol"/>
              </a:rPr>
              <a:t>X-3</a:t>
            </a:r>
            <a:r>
              <a:rPr lang="en-IN" sz="3200">
                <a:solidFill>
                  <a:srgbClr val="000000"/>
                </a:solidFill>
                <a:latin typeface="Arial"/>
                <a:ea typeface="Arial"/>
              </a:rPr>
              <a:t>σ and </a:t>
            </a:r>
            <a:r>
              <a:rPr lang="en-IN" sz="3200">
                <a:solidFill>
                  <a:srgbClr val="000000"/>
                </a:solidFill>
                <a:latin typeface="Arial"/>
                <a:ea typeface="Symbol"/>
              </a:rPr>
              <a:t>X+3</a:t>
            </a:r>
            <a:r>
              <a:rPr lang="en-IN" sz="3200">
                <a:solidFill>
                  <a:srgbClr val="000000"/>
                </a:solidFill>
                <a:latin typeface="Arial"/>
                <a:ea typeface="Arial"/>
              </a:rPr>
              <a:t>σ </a:t>
            </a:r>
            <a:endParaRPr/>
          </a:p>
          <a:p>
            <a:pPr>
              <a:lnSpc>
                <a:spcPct val="94000"/>
              </a:lnSpc>
            </a:pPr>
            <a:r>
              <a:rPr lang="en-IN" sz="3200">
                <a:solidFill>
                  <a:srgbClr val="000000"/>
                </a:solidFill>
                <a:latin typeface="Arial"/>
                <a:ea typeface="Arial"/>
              </a:rPr>
              <a:t>2)For normal distribution this percent increases.</a:t>
            </a:r>
            <a:endParaRPr/>
          </a:p>
          <a:p>
            <a:pPr>
              <a:lnSpc>
                <a:spcPct val="94000"/>
              </a:lnSpc>
            </a:pPr>
            <a:r>
              <a:rPr lang="en-IN" sz="3200">
                <a:solidFill>
                  <a:srgbClr val="000000"/>
                </a:solidFill>
                <a:latin typeface="Arial"/>
                <a:ea typeface="Arial"/>
              </a:rPr>
              <a:t>68% data between </a:t>
            </a:r>
            <a:r>
              <a:rPr lang="en-IN" sz="3200">
                <a:solidFill>
                  <a:srgbClr val="000000"/>
                </a:solidFill>
                <a:latin typeface="Symbol"/>
                <a:ea typeface="Symbol"/>
              </a:rPr>
              <a:t></a:t>
            </a:r>
            <a:r>
              <a:rPr lang="en-IN" sz="3200">
                <a:solidFill>
                  <a:srgbClr val="000000"/>
                </a:solidFill>
                <a:latin typeface="Arial"/>
                <a:ea typeface="Symbol"/>
              </a:rPr>
              <a:t>X-</a:t>
            </a:r>
            <a:r>
              <a:rPr lang="en-IN" sz="3200">
                <a:solidFill>
                  <a:srgbClr val="000000"/>
                </a:solidFill>
                <a:latin typeface="Arial"/>
                <a:ea typeface="Arial"/>
              </a:rPr>
              <a:t>σ and </a:t>
            </a:r>
            <a:r>
              <a:rPr lang="en-IN" sz="3200">
                <a:solidFill>
                  <a:srgbClr val="000000"/>
                </a:solidFill>
                <a:latin typeface="Arial"/>
                <a:ea typeface="Symbol"/>
              </a:rPr>
              <a:t>X+</a:t>
            </a:r>
            <a:r>
              <a:rPr lang="en-IN" sz="3200">
                <a:solidFill>
                  <a:srgbClr val="000000"/>
                </a:solidFill>
                <a:latin typeface="Arial"/>
                <a:ea typeface="Arial"/>
              </a:rPr>
              <a:t>σ</a:t>
            </a:r>
            <a:endParaRPr/>
          </a:p>
          <a:p>
            <a:pPr>
              <a:lnSpc>
                <a:spcPct val="94000"/>
              </a:lnSpc>
            </a:pPr>
            <a:r>
              <a:rPr lang="en-IN" sz="3200">
                <a:solidFill>
                  <a:srgbClr val="000000"/>
                </a:solidFill>
                <a:latin typeface="Arial"/>
                <a:ea typeface="Arial"/>
              </a:rPr>
              <a:t>95% data between  </a:t>
            </a:r>
            <a:r>
              <a:rPr lang="en-IN" sz="3200">
                <a:solidFill>
                  <a:srgbClr val="000000"/>
                </a:solidFill>
                <a:latin typeface="Symbol"/>
                <a:ea typeface="Symbol"/>
              </a:rPr>
              <a:t></a:t>
            </a:r>
            <a:r>
              <a:rPr lang="en-IN" sz="3200">
                <a:solidFill>
                  <a:srgbClr val="000000"/>
                </a:solidFill>
                <a:latin typeface="Arial"/>
                <a:ea typeface="Symbol"/>
              </a:rPr>
              <a:t>X-2</a:t>
            </a:r>
            <a:r>
              <a:rPr lang="en-IN" sz="3200">
                <a:solidFill>
                  <a:srgbClr val="000000"/>
                </a:solidFill>
                <a:latin typeface="Arial"/>
                <a:ea typeface="Arial"/>
              </a:rPr>
              <a:t>σ and </a:t>
            </a:r>
            <a:r>
              <a:rPr lang="en-IN" sz="3200">
                <a:solidFill>
                  <a:srgbClr val="000000"/>
                </a:solidFill>
                <a:latin typeface="Arial"/>
                <a:ea typeface="Symbol"/>
              </a:rPr>
              <a:t>X+2</a:t>
            </a:r>
            <a:r>
              <a:rPr lang="en-IN" sz="3200">
                <a:solidFill>
                  <a:srgbClr val="000000"/>
                </a:solidFill>
                <a:latin typeface="Arial"/>
                <a:ea typeface="Arial"/>
              </a:rPr>
              <a:t>σ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Mean and SD relation</a:t>
            </a:r>
            <a:endParaRPr/>
          </a:p>
        </p:txBody>
      </p:sp>
      <p:pic>
        <p:nvPicPr>
          <p:cNvPr id="160" name="Picture 159"/>
          <p:cNvPicPr/>
          <p:nvPr/>
        </p:nvPicPr>
        <p:blipFill>
          <a:blip r:embed="rId3" cstate="print"/>
          <a:stretch>
            <a:fillRect/>
          </a:stretch>
        </p:blipFill>
        <p:spPr>
          <a:xfrm>
            <a:off x="696960" y="1763640"/>
            <a:ext cx="4848120" cy="5435640"/>
          </a:xfrm>
          <a:prstGeom prst="rect">
            <a:avLst/>
          </a:prstGeom>
          <a:ln>
            <a:noFill/>
          </a:ln>
        </p:spPr>
      </p:pic>
      <p:sp>
        <p:nvSpPr>
          <p:cNvPr id="161" name="CustomShape 2"/>
          <p:cNvSpPr/>
          <p:nvPr/>
        </p:nvSpPr>
        <p:spPr>
          <a:xfrm>
            <a:off x="5616720" y="2087640"/>
            <a:ext cx="3958920" cy="936720"/>
          </a:xfrm>
          <a:prstGeom prst="rect">
            <a:avLst/>
          </a:prstGeom>
          <a:noFill/>
          <a:ln>
            <a:noFill/>
          </a:ln>
        </p:spPr>
        <p:txBody>
          <a:bodyPr lIns="90000" tIns="60120" rIns="90000" bIns="45000"/>
          <a:lstStyle/>
          <a:p>
            <a:pPr>
              <a:lnSpc>
                <a:spcPct val="94000"/>
              </a:lnSpc>
            </a:pPr>
            <a:r>
              <a:rPr lang="en-IN" sz="2000">
                <a:solidFill>
                  <a:srgbClr val="000000"/>
                </a:solidFill>
                <a:latin typeface="Arial"/>
              </a:rPr>
              <a:t>68% of values are within</a:t>
            </a:r>
            <a:endParaRPr/>
          </a:p>
          <a:p>
            <a:pPr>
              <a:lnSpc>
                <a:spcPct val="94000"/>
              </a:lnSpc>
            </a:pPr>
            <a:r>
              <a:rPr lang="en-IN" sz="2000">
                <a:solidFill>
                  <a:srgbClr val="000000"/>
                </a:solidFill>
                <a:latin typeface="Arial"/>
              </a:rPr>
              <a:t>1 standard deviation of the mean</a:t>
            </a:r>
            <a:endParaRPr/>
          </a:p>
        </p:txBody>
      </p:sp>
      <p:sp>
        <p:nvSpPr>
          <p:cNvPr id="162" name="CustomShape 3"/>
          <p:cNvSpPr/>
          <p:nvPr/>
        </p:nvSpPr>
        <p:spPr>
          <a:xfrm>
            <a:off x="5759280" y="3959280"/>
            <a:ext cx="3672000" cy="753840"/>
          </a:xfrm>
          <a:prstGeom prst="rect">
            <a:avLst/>
          </a:prstGeom>
          <a:noFill/>
          <a:ln>
            <a:noFill/>
          </a:ln>
        </p:spPr>
        <p:txBody>
          <a:bodyPr lIns="90000" tIns="58680" rIns="90000" bIns="45000"/>
          <a:lstStyle/>
          <a:p>
            <a:pPr>
              <a:lnSpc>
                <a:spcPct val="94000"/>
              </a:lnSpc>
            </a:pPr>
            <a:r>
              <a:rPr lang="en-IN">
                <a:solidFill>
                  <a:srgbClr val="000000"/>
                </a:solidFill>
                <a:latin typeface="Arial"/>
              </a:rPr>
              <a:t>95% of values are within </a:t>
            </a:r>
            <a:endParaRPr/>
          </a:p>
          <a:p>
            <a:pPr>
              <a:lnSpc>
                <a:spcPct val="94000"/>
              </a:lnSpc>
            </a:pPr>
            <a:r>
              <a:rPr lang="en-IN">
                <a:solidFill>
                  <a:srgbClr val="000000"/>
                </a:solidFill>
                <a:latin typeface="Arial"/>
              </a:rPr>
              <a:t>2 standard deviations of the mean</a:t>
            </a:r>
            <a:endParaRPr/>
          </a:p>
        </p:txBody>
      </p:sp>
      <p:sp>
        <p:nvSpPr>
          <p:cNvPr id="163" name="CustomShape 4"/>
          <p:cNvSpPr/>
          <p:nvPr/>
        </p:nvSpPr>
        <p:spPr>
          <a:xfrm>
            <a:off x="5904000" y="5759280"/>
            <a:ext cx="3600360" cy="1009800"/>
          </a:xfrm>
          <a:prstGeom prst="rect">
            <a:avLst/>
          </a:prstGeom>
          <a:noFill/>
          <a:ln>
            <a:noFill/>
          </a:ln>
        </p:spPr>
        <p:txBody>
          <a:bodyPr lIns="90000" tIns="58680" rIns="90000" bIns="45000"/>
          <a:lstStyle/>
          <a:p>
            <a:pPr>
              <a:lnSpc>
                <a:spcPct val="94000"/>
              </a:lnSpc>
            </a:pPr>
            <a:r>
              <a:rPr lang="en-IN">
                <a:solidFill>
                  <a:srgbClr val="000000"/>
                </a:solidFill>
                <a:latin typeface="Arial"/>
              </a:rPr>
              <a:t>99.7% of values are within </a:t>
            </a:r>
            <a:endParaRPr/>
          </a:p>
          <a:p>
            <a:pPr>
              <a:lnSpc>
                <a:spcPct val="94000"/>
              </a:lnSpc>
            </a:pPr>
            <a:r>
              <a:rPr lang="en-IN">
                <a:solidFill>
                  <a:srgbClr val="000000"/>
                </a:solidFill>
                <a:latin typeface="Arial"/>
              </a:rPr>
              <a:t>3 standard deviations of the mean</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165"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a&lt;-c(2,4,6,8,10)</a:t>
            </a:r>
            <a:endParaRPr/>
          </a:p>
          <a:p>
            <a:pPr>
              <a:lnSpc>
                <a:spcPct val="93000"/>
              </a:lnSpc>
            </a:pPr>
            <a:r>
              <a:rPr lang="en-IN" sz="3200">
                <a:solidFill>
                  <a:srgbClr val="000000"/>
                </a:solidFill>
                <a:latin typeface="Times New Roman"/>
              </a:rPr>
              <a:t>b&lt;-c(2,2,6,10,10)</a:t>
            </a:r>
            <a:endParaRPr/>
          </a:p>
          <a:p>
            <a:pPr>
              <a:lnSpc>
                <a:spcPct val="93000"/>
              </a:lnSpc>
            </a:pPr>
            <a:r>
              <a:rPr lang="en-IN" sz="3200">
                <a:solidFill>
                  <a:srgbClr val="000000"/>
                </a:solidFill>
                <a:latin typeface="Times New Roman"/>
              </a:rPr>
              <a:t>c&lt;-c(0,0,4,6,20)</a:t>
            </a:r>
            <a:endParaRPr/>
          </a:p>
          <a:p>
            <a:pPr>
              <a:lnSpc>
                <a:spcPct val="93000"/>
              </a:lnSpc>
            </a:pPr>
            <a:r>
              <a:rPr lang="en-IN" sz="3200">
                <a:solidFill>
                  <a:srgbClr val="000000"/>
                </a:solidFill>
                <a:latin typeface="Times New Roman"/>
              </a:rPr>
              <a:t>d&lt;-c(0,0,0,10,20)</a:t>
            </a:r>
            <a:endParaRPr/>
          </a:p>
          <a:p>
            <a:pPr>
              <a:lnSpc>
                <a:spcPct val="93000"/>
              </a:lnSpc>
              <a:buSzPct val="45000"/>
              <a:buFont typeface="Wingdings" charset="2"/>
              <a:buChar char=""/>
            </a:pPr>
            <a:r>
              <a:rPr lang="en-IN" sz="3200">
                <a:solidFill>
                  <a:srgbClr val="000000"/>
                </a:solidFill>
                <a:latin typeface="Times New Roman"/>
              </a:rPr>
              <a:t>Matrix&lt;-cbind(a,b,c,d)</a:t>
            </a:r>
            <a:endParaRPr/>
          </a:p>
          <a:p>
            <a:pPr>
              <a:lnSpc>
                <a:spcPct val="93000"/>
              </a:lnSpc>
              <a:buSzPct val="45000"/>
              <a:buFont typeface="Wingdings" charset="2"/>
              <a:buChar char=""/>
            </a:pPr>
            <a:r>
              <a:rPr lang="en-IN" sz="3200">
                <a:solidFill>
                  <a:srgbClr val="000000"/>
                </a:solidFill>
                <a:latin typeface="Times New Roman"/>
              </a:rPr>
              <a:t>apply(matrix,2,mean)</a:t>
            </a:r>
            <a:endParaRPr/>
          </a:p>
          <a:p>
            <a:pPr>
              <a:lnSpc>
                <a:spcPct val="93000"/>
              </a:lnSpc>
            </a:pPr>
            <a:r>
              <a:rPr lang="en-IN" sz="3200">
                <a:solidFill>
                  <a:srgbClr val="000000"/>
                </a:solidFill>
                <a:latin typeface="Times New Roman"/>
              </a:rPr>
              <a:t>a b c d </a:t>
            </a:r>
            <a:endParaRPr/>
          </a:p>
          <a:p>
            <a:pPr>
              <a:lnSpc>
                <a:spcPct val="93000"/>
              </a:lnSpc>
            </a:pPr>
            <a:r>
              <a:rPr lang="en-IN" sz="3200">
                <a:solidFill>
                  <a:srgbClr val="000000"/>
                </a:solidFill>
                <a:latin typeface="Times New Roman"/>
              </a:rPr>
              <a:t>6 6 6 6</a:t>
            </a:r>
            <a:endParaRPr/>
          </a:p>
          <a:p>
            <a:pPr>
              <a:lnSpc>
                <a:spcPct val="93000"/>
              </a:lnSpc>
              <a:buSzPct val="45000"/>
              <a:buFont typeface="Wingdings" charset="2"/>
              <a:buChar char=""/>
            </a:pPr>
            <a:r>
              <a:rPr lang="en-IN" sz="3200">
                <a:solidFill>
                  <a:srgbClr val="000000"/>
                </a:solidFill>
                <a:latin typeface="Times New Roman"/>
              </a:rPr>
              <a:t>apply(matrix,2,sd)</a:t>
            </a:r>
            <a:endParaRPr/>
          </a:p>
          <a:p>
            <a:pPr>
              <a:lnSpc>
                <a:spcPct val="93000"/>
              </a:lnSpc>
            </a:pPr>
            <a:r>
              <a:rPr lang="en-IN" sz="3200">
                <a:solidFill>
                  <a:srgbClr val="000000"/>
                </a:solidFill>
                <a:latin typeface="Times New Roman"/>
              </a:rPr>
              <a:t>a        b        c        d </a:t>
            </a:r>
            <a:endParaRPr/>
          </a:p>
          <a:p>
            <a:pPr>
              <a:lnSpc>
                <a:spcPct val="93000"/>
              </a:lnSpc>
            </a:pPr>
            <a:r>
              <a:rPr lang="en-IN" sz="3200">
                <a:solidFill>
                  <a:srgbClr val="000000"/>
                </a:solidFill>
                <a:latin typeface="Times New Roman"/>
              </a:rPr>
              <a:t>3.162278 4.000000 8.246211 8.944272</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Standard Error of mean</a:t>
            </a:r>
            <a:endParaRPr/>
          </a:p>
        </p:txBody>
      </p:sp>
      <p:sp>
        <p:nvSpPr>
          <p:cNvPr id="167" name="TextShape 2"/>
          <p:cNvSpPr txBox="1"/>
          <p:nvPr/>
        </p:nvSpPr>
        <p:spPr>
          <a:xfrm>
            <a:off x="502920" y="1823759"/>
            <a:ext cx="9072360" cy="5080277"/>
          </a:xfrm>
          <a:prstGeom prst="rect">
            <a:avLst/>
          </a:prstGeom>
        </p:spPr>
        <p:txBody>
          <a:bodyPr lIns="0" tIns="28080" rIns="0" bIns="0"/>
          <a:lstStyle/>
          <a:p>
            <a:pPr>
              <a:lnSpc>
                <a:spcPct val="93000"/>
              </a:lnSpc>
              <a:buSzPct val="45000"/>
              <a:buFont typeface="Wingdings" charset="2"/>
              <a:buChar char=""/>
            </a:pPr>
            <a:r>
              <a:rPr lang="en-IN" sz="2000" b="1" dirty="0">
                <a:solidFill>
                  <a:srgbClr val="000000"/>
                </a:solidFill>
                <a:latin typeface="Times New Roman"/>
              </a:rPr>
              <a:t>In statistics we work on samples and want to know how far is sample mean from other sample mean and from </a:t>
            </a:r>
            <a:r>
              <a:rPr lang="en-IN" sz="2000" b="1" dirty="0" smtClean="0">
                <a:solidFill>
                  <a:srgbClr val="000000"/>
                </a:solidFill>
                <a:latin typeface="Times New Roman"/>
              </a:rPr>
              <a:t>population </a:t>
            </a:r>
            <a:r>
              <a:rPr lang="en-IN" sz="2000" b="1" dirty="0">
                <a:solidFill>
                  <a:srgbClr val="000000"/>
                </a:solidFill>
                <a:latin typeface="Times New Roman"/>
              </a:rPr>
              <a:t>mean. For this we need to plot the probability distribution of all the sample mean and calculate standard deviation also called standard error of mean. But this is not possible practically so we calculate it by a formula. </a:t>
            </a:r>
            <a:endParaRPr sz="2000" dirty="0"/>
          </a:p>
          <a:p>
            <a:pPr>
              <a:lnSpc>
                <a:spcPct val="93000"/>
              </a:lnSpc>
              <a:buSzPct val="45000"/>
              <a:buFont typeface="Wingdings" charset="2"/>
              <a:buChar char=""/>
            </a:pPr>
            <a:r>
              <a:rPr lang="en-IN" sz="3200" b="1" dirty="0">
                <a:solidFill>
                  <a:srgbClr val="000000"/>
                </a:solidFill>
                <a:latin typeface="Times New Roman"/>
              </a:rPr>
              <a:t>Standard Error of mean</a:t>
            </a:r>
            <a:r>
              <a:rPr lang="en-IN" sz="3200" dirty="0">
                <a:solidFill>
                  <a:srgbClr val="000000"/>
                </a:solidFill>
                <a:latin typeface="Times New Roman"/>
              </a:rPr>
              <a:t> –</a:t>
            </a:r>
            <a:endParaRPr dirty="0"/>
          </a:p>
          <a:p>
            <a:pPr>
              <a:lnSpc>
                <a:spcPct val="93000"/>
              </a:lnSpc>
            </a:pPr>
            <a:r>
              <a:rPr lang="en-IN" sz="3200" dirty="0">
                <a:solidFill>
                  <a:srgbClr val="000000"/>
                </a:solidFill>
                <a:latin typeface="Times New Roman"/>
              </a:rPr>
              <a:t> Standard Deviation/</a:t>
            </a:r>
            <a:r>
              <a:rPr lang="en-IN" sz="3200" dirty="0">
                <a:solidFill>
                  <a:srgbClr val="000000"/>
                </a:solidFill>
                <a:latin typeface="Arial"/>
                <a:ea typeface="Arial"/>
              </a:rPr>
              <a:t>√sample  size. </a:t>
            </a:r>
            <a:endParaRPr dirty="0"/>
          </a:p>
          <a:p>
            <a:pPr>
              <a:lnSpc>
                <a:spcPct val="94000"/>
              </a:lnSpc>
            </a:pPr>
            <a:r>
              <a:rPr lang="en-IN" sz="3200" dirty="0">
                <a:solidFill>
                  <a:srgbClr val="000000"/>
                </a:solidFill>
                <a:latin typeface="Arial"/>
                <a:ea typeface="Arial"/>
              </a:rPr>
              <a:t>So as the sample size increases standard error </a:t>
            </a:r>
            <a:r>
              <a:rPr lang="en-IN" sz="3200" dirty="0" smtClean="0">
                <a:solidFill>
                  <a:srgbClr val="000000"/>
                </a:solidFill>
                <a:latin typeface="Arial"/>
                <a:ea typeface="Arial"/>
              </a:rPr>
              <a:t>decreases</a:t>
            </a:r>
            <a:r>
              <a:rPr lang="en-IN" sz="3200" dirty="0">
                <a:solidFill>
                  <a:srgbClr val="000000"/>
                </a:solidFill>
                <a:latin typeface="Arial"/>
                <a:ea typeface="Arial"/>
              </a:rPr>
              <a:t>. </a:t>
            </a:r>
            <a:endParaRPr dirty="0"/>
          </a:p>
          <a:p>
            <a:pPr>
              <a:lnSpc>
                <a:spcPct val="94000"/>
              </a:lnSpc>
            </a:pPr>
            <a:r>
              <a:rPr lang="en-IN" sz="3200" dirty="0">
                <a:solidFill>
                  <a:srgbClr val="000000"/>
                </a:solidFill>
                <a:latin typeface="Arial"/>
                <a:ea typeface="Arial"/>
              </a:rPr>
              <a:t>It is a standard deviation of sample mean </a:t>
            </a:r>
            <a:r>
              <a:rPr lang="en-IN" sz="3200" dirty="0" err="1">
                <a:solidFill>
                  <a:srgbClr val="000000"/>
                </a:solidFill>
                <a:latin typeface="Arial"/>
                <a:ea typeface="Arial"/>
              </a:rPr>
              <a:t>wrt</a:t>
            </a:r>
            <a:r>
              <a:rPr lang="en-IN" sz="3200" dirty="0">
                <a:solidFill>
                  <a:srgbClr val="000000"/>
                </a:solidFill>
                <a:latin typeface="Arial"/>
                <a:ea typeface="Arial"/>
              </a:rPr>
              <a:t> true mean. We use it in hypothesis testing of mean. The probability distribution of </a:t>
            </a:r>
            <a:r>
              <a:rPr lang="en-IN" sz="3200" dirty="0" err="1">
                <a:solidFill>
                  <a:srgbClr val="000000"/>
                </a:solidFill>
                <a:latin typeface="Arial"/>
                <a:ea typeface="Arial"/>
              </a:rPr>
              <a:t>sampel</a:t>
            </a:r>
            <a:r>
              <a:rPr lang="en-IN" sz="3200" dirty="0">
                <a:solidFill>
                  <a:srgbClr val="000000"/>
                </a:solidFill>
                <a:latin typeface="Arial"/>
                <a:ea typeface="Arial"/>
              </a:rPr>
              <a:t> mean follows normal distribution.</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Variance</a:t>
            </a:r>
            <a:endParaRPr/>
          </a:p>
        </p:txBody>
      </p:sp>
      <p:sp>
        <p:nvSpPr>
          <p:cNvPr id="169" name="TextShape 2"/>
          <p:cNvSpPr txBox="1"/>
          <p:nvPr/>
        </p:nvSpPr>
        <p:spPr>
          <a:xfrm>
            <a:off x="502920" y="1823760"/>
            <a:ext cx="9072360" cy="4384440"/>
          </a:xfrm>
          <a:prstGeom prst="rect">
            <a:avLst/>
          </a:prstGeom>
        </p:spPr>
        <p:txBody>
          <a:bodyPr lIns="0" tIns="24120" rIns="0" bIns="0"/>
          <a:lstStyle/>
          <a:p>
            <a:pPr>
              <a:lnSpc>
                <a:spcPct val="94000"/>
              </a:lnSpc>
            </a:pPr>
            <a:r>
              <a:rPr lang="en-IN" sz="3200" dirty="0">
                <a:solidFill>
                  <a:srgbClr val="000000"/>
                </a:solidFill>
                <a:latin typeface="Arial"/>
                <a:ea typeface="Arial"/>
              </a:rPr>
              <a:t>It is the mean of squared deviations measured from </a:t>
            </a:r>
            <a:r>
              <a:rPr lang="en-IN" sz="3200" dirty="0" err="1">
                <a:solidFill>
                  <a:srgbClr val="000000"/>
                </a:solidFill>
                <a:latin typeface="Arial"/>
                <a:ea typeface="Arial"/>
              </a:rPr>
              <a:t>airthmatic</a:t>
            </a:r>
            <a:r>
              <a:rPr lang="en-IN" sz="3200" dirty="0">
                <a:solidFill>
                  <a:srgbClr val="000000"/>
                </a:solidFill>
                <a:latin typeface="Arial"/>
                <a:ea typeface="Arial"/>
              </a:rPr>
              <a:t> mean.</a:t>
            </a:r>
            <a:endParaRPr dirty="0"/>
          </a:p>
          <a:p>
            <a:pPr>
              <a:lnSpc>
                <a:spcPct val="94000"/>
              </a:lnSpc>
            </a:pPr>
            <a:r>
              <a:rPr lang="en-IN" sz="3200" dirty="0">
                <a:solidFill>
                  <a:srgbClr val="000000"/>
                </a:solidFill>
                <a:latin typeface="Arial"/>
                <a:ea typeface="Arial"/>
              </a:rPr>
              <a:t>σ² </a:t>
            </a:r>
            <a:r>
              <a:rPr lang="en-IN" sz="3200" dirty="0">
                <a:solidFill>
                  <a:srgbClr val="000000"/>
                </a:solidFill>
                <a:latin typeface="Arial"/>
                <a:ea typeface="Symbol"/>
              </a:rPr>
              <a:t>  = (</a:t>
            </a:r>
            <a:r>
              <a:rPr lang="en-IN" sz="3200" dirty="0">
                <a:solidFill>
                  <a:srgbClr val="000000"/>
                </a:solidFill>
                <a:latin typeface="Arial"/>
                <a:ea typeface="Arial"/>
              </a:rPr>
              <a:t>Σ</a:t>
            </a:r>
            <a:r>
              <a:rPr lang="en-IN" sz="3200" dirty="0">
                <a:solidFill>
                  <a:srgbClr val="000000"/>
                </a:solidFill>
                <a:latin typeface="Arial"/>
                <a:ea typeface="Symbol"/>
              </a:rPr>
              <a:t>(X - </a:t>
            </a:r>
            <a:r>
              <a:rPr lang="en-IN" sz="3200" dirty="0">
                <a:solidFill>
                  <a:srgbClr val="000000"/>
                </a:solidFill>
                <a:latin typeface="Symbol"/>
                <a:ea typeface="Symbol"/>
              </a:rPr>
              <a:t></a:t>
            </a:r>
            <a:r>
              <a:rPr lang="en-IN" sz="3200" dirty="0">
                <a:solidFill>
                  <a:srgbClr val="000000"/>
                </a:solidFill>
                <a:latin typeface="Arial"/>
                <a:ea typeface="Symbol"/>
              </a:rPr>
              <a:t>X)</a:t>
            </a:r>
            <a:r>
              <a:rPr lang="en-IN" sz="3200" dirty="0">
                <a:solidFill>
                  <a:srgbClr val="000000"/>
                </a:solidFill>
                <a:latin typeface="Arial"/>
                <a:ea typeface="Arial"/>
              </a:rPr>
              <a:t>²) /n</a:t>
            </a:r>
            <a:endParaRPr dirty="0"/>
          </a:p>
          <a:p>
            <a:pPr>
              <a:lnSpc>
                <a:spcPct val="94000"/>
              </a:lnSpc>
              <a:buSzPct val="45000"/>
              <a:buFont typeface="Wingdings" charset="2"/>
              <a:buChar char=""/>
            </a:pPr>
            <a:r>
              <a:rPr lang="en-IN" sz="3200" dirty="0">
                <a:solidFill>
                  <a:srgbClr val="000000"/>
                </a:solidFill>
                <a:latin typeface="Arial"/>
                <a:ea typeface="Arial"/>
              </a:rPr>
              <a:t>The unit of variance is square of unit of standard deviation. Variance has lot of applications like risk associated with stock market is measured in terms of variance. </a:t>
            </a:r>
            <a:endParaRPr dirty="0"/>
          </a:p>
          <a:p>
            <a:pPr>
              <a:lnSpc>
                <a:spcPct val="94000"/>
              </a:lnSpc>
              <a:buSzPct val="45000"/>
              <a:buFont typeface="Wingdings" charset="2"/>
              <a:buChar char=""/>
            </a:pPr>
            <a:r>
              <a:rPr lang="en-IN" sz="3200" dirty="0">
                <a:solidFill>
                  <a:srgbClr val="000000"/>
                </a:solidFill>
                <a:latin typeface="Arial"/>
                <a:ea typeface="Arial"/>
              </a:rPr>
              <a:t>While calculating variance of population use </a:t>
            </a:r>
            <a:r>
              <a:rPr lang="en-IN" sz="3200" dirty="0" smtClean="0">
                <a:solidFill>
                  <a:srgbClr val="000000"/>
                </a:solidFill>
                <a:latin typeface="Arial"/>
                <a:ea typeface="Arial"/>
              </a:rPr>
              <a:t>n </a:t>
            </a:r>
            <a:r>
              <a:rPr lang="en-IN" sz="3200" dirty="0">
                <a:solidFill>
                  <a:srgbClr val="000000"/>
                </a:solidFill>
                <a:latin typeface="Arial"/>
                <a:ea typeface="Arial"/>
              </a:rPr>
              <a:t>and for sample use </a:t>
            </a:r>
            <a:r>
              <a:rPr lang="en-IN" sz="3200" dirty="0" smtClean="0">
                <a:solidFill>
                  <a:srgbClr val="000000"/>
                </a:solidFill>
                <a:latin typeface="Arial"/>
                <a:ea typeface="Arial"/>
              </a:rPr>
              <a:t>n-1</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Covariance</a:t>
            </a:r>
            <a:endParaRPr/>
          </a:p>
        </p:txBody>
      </p:sp>
      <p:sp>
        <p:nvSpPr>
          <p:cNvPr id="171" name="TextShape 2"/>
          <p:cNvSpPr txBox="1"/>
          <p:nvPr/>
        </p:nvSpPr>
        <p:spPr>
          <a:xfrm>
            <a:off x="502920" y="1823759"/>
            <a:ext cx="9072360" cy="4851677"/>
          </a:xfrm>
          <a:prstGeom prst="rect">
            <a:avLst/>
          </a:prstGeom>
        </p:spPr>
        <p:txBody>
          <a:bodyPr lIns="0" tIns="28080" rIns="0" bIns="0"/>
          <a:lstStyle/>
          <a:p>
            <a:pPr>
              <a:lnSpc>
                <a:spcPct val="93000"/>
              </a:lnSpc>
            </a:pPr>
            <a:r>
              <a:rPr lang="en-IN" sz="2800" dirty="0">
                <a:solidFill>
                  <a:srgbClr val="000000"/>
                </a:solidFill>
                <a:latin typeface="Times New Roman"/>
              </a:rPr>
              <a:t>Covariance is a measure of how much two random variables vary together. It’s similar to variance, but where variance tells you how a single variable varies, co variance tells you how two variables vary together.</a:t>
            </a:r>
            <a:endParaRPr sz="2800" dirty="0"/>
          </a:p>
          <a:p>
            <a:pPr>
              <a:lnSpc>
                <a:spcPct val="94000"/>
              </a:lnSpc>
            </a:pPr>
            <a:r>
              <a:rPr lang="en-IN" sz="2800" dirty="0">
                <a:solidFill>
                  <a:srgbClr val="000000"/>
                </a:solidFill>
                <a:latin typeface="Arial"/>
                <a:ea typeface="Arial"/>
              </a:rPr>
              <a:t>COV(X,Y) </a:t>
            </a:r>
            <a:r>
              <a:rPr lang="en-IN" sz="2800" dirty="0">
                <a:solidFill>
                  <a:srgbClr val="000000"/>
                </a:solidFill>
                <a:latin typeface="Arial"/>
                <a:ea typeface="Symbol"/>
              </a:rPr>
              <a:t>  = (</a:t>
            </a:r>
            <a:r>
              <a:rPr lang="en-IN" sz="2800" dirty="0">
                <a:solidFill>
                  <a:srgbClr val="000000"/>
                </a:solidFill>
                <a:latin typeface="Arial"/>
                <a:ea typeface="Arial"/>
              </a:rPr>
              <a:t>Σ</a:t>
            </a:r>
            <a:r>
              <a:rPr lang="en-IN" sz="2800" dirty="0">
                <a:solidFill>
                  <a:srgbClr val="000000"/>
                </a:solidFill>
                <a:latin typeface="Arial"/>
                <a:ea typeface="Symbol"/>
              </a:rPr>
              <a:t>(X - </a:t>
            </a:r>
            <a:r>
              <a:rPr lang="en-IN" sz="2800" dirty="0">
                <a:solidFill>
                  <a:srgbClr val="000000"/>
                </a:solidFill>
                <a:latin typeface="Symbol"/>
                <a:ea typeface="Symbol"/>
              </a:rPr>
              <a:t></a:t>
            </a:r>
            <a:r>
              <a:rPr lang="en-IN" sz="2800" dirty="0">
                <a:solidFill>
                  <a:srgbClr val="000000"/>
                </a:solidFill>
                <a:latin typeface="Arial"/>
                <a:ea typeface="Symbol"/>
              </a:rPr>
              <a:t>X)(y-</a:t>
            </a:r>
            <a:r>
              <a:rPr lang="en-IN" sz="2800" dirty="0">
                <a:solidFill>
                  <a:srgbClr val="000000"/>
                </a:solidFill>
                <a:latin typeface="Symbol"/>
                <a:ea typeface="Symbol"/>
              </a:rPr>
              <a:t></a:t>
            </a:r>
            <a:r>
              <a:rPr lang="en-IN" sz="2800" dirty="0">
                <a:solidFill>
                  <a:srgbClr val="000000"/>
                </a:solidFill>
                <a:latin typeface="Arial"/>
                <a:ea typeface="Symbol"/>
              </a:rPr>
              <a:t>Y</a:t>
            </a:r>
            <a:r>
              <a:rPr lang="en-IN" sz="2800" dirty="0">
                <a:solidFill>
                  <a:srgbClr val="000000"/>
                </a:solidFill>
                <a:latin typeface="Arial"/>
                <a:ea typeface="Arial"/>
              </a:rPr>
              <a:t>)) /n</a:t>
            </a:r>
            <a:endParaRPr sz="2800" dirty="0"/>
          </a:p>
          <a:p>
            <a:pPr>
              <a:lnSpc>
                <a:spcPct val="94000"/>
              </a:lnSpc>
            </a:pPr>
            <a:r>
              <a:rPr lang="en-IN" sz="2800" dirty="0">
                <a:solidFill>
                  <a:srgbClr val="000000"/>
                </a:solidFill>
                <a:latin typeface="Arial"/>
                <a:ea typeface="Arial"/>
              </a:rPr>
              <a:t>It tells how these two variables are </a:t>
            </a:r>
            <a:r>
              <a:rPr lang="en-IN" sz="2800" dirty="0" smtClean="0">
                <a:solidFill>
                  <a:srgbClr val="000000"/>
                </a:solidFill>
                <a:latin typeface="Arial"/>
                <a:ea typeface="Arial"/>
              </a:rPr>
              <a:t>related. A </a:t>
            </a:r>
            <a:r>
              <a:rPr lang="en-IN" sz="2800" dirty="0">
                <a:solidFill>
                  <a:srgbClr val="000000"/>
                </a:solidFill>
                <a:latin typeface="Arial"/>
                <a:ea typeface="Arial"/>
              </a:rPr>
              <a:t>positive covariance means the variables are positively related </a:t>
            </a:r>
            <a:r>
              <a:rPr lang="en-IN" sz="2800" dirty="0" smtClean="0">
                <a:solidFill>
                  <a:srgbClr val="000000"/>
                </a:solidFill>
                <a:latin typeface="Arial"/>
                <a:ea typeface="Arial"/>
              </a:rPr>
              <a:t>i.e. </a:t>
            </a:r>
            <a:r>
              <a:rPr lang="en-IN" sz="2800" dirty="0">
                <a:solidFill>
                  <a:srgbClr val="000000"/>
                </a:solidFill>
                <a:latin typeface="Arial"/>
                <a:ea typeface="Arial"/>
              </a:rPr>
              <a:t>they move </a:t>
            </a:r>
            <a:r>
              <a:rPr lang="en-IN" sz="2800" dirty="0" smtClean="0">
                <a:solidFill>
                  <a:srgbClr val="000000"/>
                </a:solidFill>
                <a:latin typeface="Arial"/>
                <a:ea typeface="Arial"/>
              </a:rPr>
              <a:t>together </a:t>
            </a:r>
            <a:r>
              <a:rPr lang="en-IN" sz="2800" dirty="0">
                <a:solidFill>
                  <a:srgbClr val="000000"/>
                </a:solidFill>
                <a:latin typeface="Arial"/>
                <a:ea typeface="Arial"/>
              </a:rPr>
              <a:t>in same direction, while a negative covariance means the variables are inversely related </a:t>
            </a:r>
            <a:r>
              <a:rPr lang="en-IN" sz="2800" dirty="0" smtClean="0">
                <a:solidFill>
                  <a:srgbClr val="000000"/>
                </a:solidFill>
                <a:latin typeface="Arial"/>
                <a:ea typeface="Arial"/>
              </a:rPr>
              <a:t>i.e. </a:t>
            </a:r>
            <a:r>
              <a:rPr lang="en-IN" sz="2800" dirty="0">
                <a:solidFill>
                  <a:srgbClr val="000000"/>
                </a:solidFill>
                <a:latin typeface="Arial"/>
                <a:ea typeface="Arial"/>
              </a:rPr>
              <a:t>they move in opposite direction. It can range from -infinity to +infinity. When two </a:t>
            </a:r>
            <a:r>
              <a:rPr lang="en-IN" sz="2800" dirty="0" smtClean="0">
                <a:solidFill>
                  <a:srgbClr val="000000"/>
                </a:solidFill>
                <a:latin typeface="Arial"/>
                <a:ea typeface="Arial"/>
              </a:rPr>
              <a:t>variables </a:t>
            </a:r>
            <a:r>
              <a:rPr lang="en-IN" sz="2800" dirty="0">
                <a:solidFill>
                  <a:srgbClr val="000000"/>
                </a:solidFill>
                <a:latin typeface="Arial"/>
                <a:ea typeface="Arial"/>
              </a:rPr>
              <a:t>are independent then covariance will be 0 or near to  0.</a:t>
            </a:r>
            <a:endParaRPr sz="2800" dirty="0"/>
          </a:p>
          <a:p>
            <a:pPr>
              <a:lnSpc>
                <a:spcPct val="94000"/>
              </a:lnSpc>
            </a:pPr>
            <a:endParaRPr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Coefficient of Variation</a:t>
            </a:r>
            <a:endParaRPr/>
          </a:p>
        </p:txBody>
      </p:sp>
      <p:sp>
        <p:nvSpPr>
          <p:cNvPr id="173" name="TextShape 2"/>
          <p:cNvSpPr txBox="1"/>
          <p:nvPr/>
        </p:nvSpPr>
        <p:spPr>
          <a:xfrm>
            <a:off x="792000" y="1823760"/>
            <a:ext cx="9072720" cy="4384440"/>
          </a:xfrm>
          <a:prstGeom prst="rect">
            <a:avLst/>
          </a:prstGeom>
        </p:spPr>
        <p:txBody>
          <a:bodyPr lIns="0" tIns="28080" rIns="0" bIns="0"/>
          <a:lstStyle/>
          <a:p>
            <a:pPr>
              <a:lnSpc>
                <a:spcPct val="93000"/>
              </a:lnSpc>
              <a:buSzPct val="45000"/>
              <a:buFont typeface="Wingdings" charset="2"/>
              <a:buChar char=""/>
            </a:pPr>
            <a:r>
              <a:rPr lang="en-IN" sz="3200" b="1" dirty="0">
                <a:solidFill>
                  <a:srgbClr val="000000"/>
                </a:solidFill>
                <a:latin typeface="Times New Roman"/>
              </a:rPr>
              <a:t>Coefficient of variation</a:t>
            </a:r>
            <a:r>
              <a:rPr lang="en-IN" sz="3200" dirty="0">
                <a:solidFill>
                  <a:srgbClr val="000000"/>
                </a:solidFill>
                <a:latin typeface="Times New Roman"/>
              </a:rPr>
              <a:t>: It is represented in the form of percentage. It tells how much the standard deviation as a percentage of </a:t>
            </a:r>
            <a:r>
              <a:rPr lang="en-IN" sz="3200" dirty="0" smtClean="0">
                <a:solidFill>
                  <a:srgbClr val="000000"/>
                </a:solidFill>
                <a:latin typeface="Times New Roman"/>
              </a:rPr>
              <a:t>arithmetic </a:t>
            </a:r>
            <a:r>
              <a:rPr lang="en-IN" sz="3200" dirty="0">
                <a:solidFill>
                  <a:srgbClr val="000000"/>
                </a:solidFill>
                <a:latin typeface="Times New Roman"/>
              </a:rPr>
              <a:t>mean.</a:t>
            </a:r>
            <a:endParaRPr dirty="0"/>
          </a:p>
          <a:p>
            <a:pPr>
              <a:lnSpc>
                <a:spcPct val="93000"/>
              </a:lnSpc>
            </a:pPr>
            <a:r>
              <a:rPr lang="en-IN" sz="3200" dirty="0">
                <a:solidFill>
                  <a:srgbClr val="000000"/>
                </a:solidFill>
                <a:latin typeface="Times New Roman"/>
              </a:rPr>
              <a:t>    CMD =  ( </a:t>
            </a:r>
            <a:r>
              <a:rPr lang="en-IN" sz="3200" dirty="0">
                <a:solidFill>
                  <a:srgbClr val="000000"/>
                </a:solidFill>
                <a:latin typeface="Arial"/>
                <a:ea typeface="Arial"/>
              </a:rPr>
              <a:t>σ</a:t>
            </a:r>
            <a:r>
              <a:rPr lang="en-IN" sz="3200" dirty="0">
                <a:solidFill>
                  <a:srgbClr val="000000"/>
                </a:solidFill>
                <a:latin typeface="Times New Roman"/>
              </a:rPr>
              <a:t>/ </a:t>
            </a:r>
            <a:r>
              <a:rPr lang="en-IN" sz="3200" dirty="0">
                <a:solidFill>
                  <a:srgbClr val="000000"/>
                </a:solidFill>
                <a:latin typeface="Arial"/>
                <a:ea typeface="Symbol"/>
              </a:rPr>
              <a:t> </a:t>
            </a:r>
            <a:r>
              <a:rPr lang="en-IN" sz="3200" dirty="0">
                <a:solidFill>
                  <a:srgbClr val="000000"/>
                </a:solidFill>
                <a:latin typeface="Symbol"/>
                <a:ea typeface="Symbol"/>
              </a:rPr>
              <a:t></a:t>
            </a:r>
            <a:r>
              <a:rPr lang="en-IN" sz="3200" dirty="0">
                <a:solidFill>
                  <a:srgbClr val="000000"/>
                </a:solidFill>
                <a:latin typeface="Arial"/>
                <a:ea typeface="Symbol"/>
              </a:rPr>
              <a:t>X</a:t>
            </a:r>
            <a:r>
              <a:rPr lang="en-IN" sz="3200" dirty="0">
                <a:solidFill>
                  <a:srgbClr val="000000"/>
                </a:solidFill>
                <a:latin typeface="Times New Roman"/>
              </a:rPr>
              <a:t>)*100</a:t>
            </a:r>
            <a:endParaRPr dirty="0"/>
          </a:p>
          <a:p>
            <a:pPr>
              <a:lnSpc>
                <a:spcPct val="93000"/>
              </a:lnSpc>
            </a:pPr>
            <a:endParaRPr dirty="0"/>
          </a:p>
          <a:p>
            <a:pPr>
              <a:lnSpc>
                <a:spcPct val="93000"/>
              </a:lnSpc>
              <a:buSzPct val="45000"/>
              <a:buFont typeface="Wingdings" charset="2"/>
              <a:buChar char=""/>
            </a:pPr>
            <a:r>
              <a:rPr lang="en-IN" sz="3200" b="1" dirty="0">
                <a:solidFill>
                  <a:srgbClr val="000000"/>
                </a:solidFill>
                <a:latin typeface="Times New Roman"/>
              </a:rPr>
              <a:t>Coefficient of Standard deviation</a:t>
            </a:r>
            <a:r>
              <a:rPr lang="en-IN" sz="3200" dirty="0">
                <a:solidFill>
                  <a:srgbClr val="000000"/>
                </a:solidFill>
                <a:latin typeface="Times New Roman"/>
              </a:rPr>
              <a:t>: It is just the ratio of SD and Mean.</a:t>
            </a:r>
            <a:endParaRPr dirty="0"/>
          </a:p>
          <a:p>
            <a:pPr>
              <a:lnSpc>
                <a:spcPct val="93000"/>
              </a:lnSpc>
            </a:pPr>
            <a:r>
              <a:rPr lang="en-IN" sz="3200" dirty="0">
                <a:solidFill>
                  <a:srgbClr val="000000"/>
                </a:solidFill>
                <a:latin typeface="Times New Roman"/>
              </a:rPr>
              <a:t> CSD = Standard deviation/Mean</a:t>
            </a:r>
            <a:endParaRPr dirty="0"/>
          </a:p>
          <a:p>
            <a:pPr>
              <a:lnSpc>
                <a:spcPct val="93000"/>
              </a:lnSpc>
              <a:buSzPct val="45000"/>
              <a:buFont typeface="Wingdings" charset="2"/>
              <a:buChar char=""/>
            </a:pPr>
            <a:r>
              <a:rPr lang="en-IN" sz="3200" b="1" dirty="0">
                <a:solidFill>
                  <a:srgbClr val="000000"/>
                </a:solidFill>
                <a:latin typeface="Times New Roman"/>
              </a:rPr>
              <a:t>Coefficient of Variance</a:t>
            </a:r>
            <a:endParaRPr b="1" dirty="0"/>
          </a:p>
          <a:p>
            <a:pPr>
              <a:lnSpc>
                <a:spcPct val="93000"/>
              </a:lnSpc>
            </a:pPr>
            <a:r>
              <a:rPr lang="en-IN" sz="3200" dirty="0">
                <a:solidFill>
                  <a:srgbClr val="000000"/>
                </a:solidFill>
                <a:latin typeface="Times New Roman"/>
              </a:rPr>
              <a:t>CV =  Variance/Mean</a:t>
            </a:r>
            <a:endParaRPr dirty="0"/>
          </a:p>
          <a:p>
            <a:pPr>
              <a:lnSpc>
                <a:spcPct val="93000"/>
              </a:lnSpc>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Measures of Central Tendency</a:t>
            </a:r>
            <a:endParaRPr/>
          </a:p>
        </p:txBody>
      </p:sp>
      <p:sp>
        <p:nvSpPr>
          <p:cNvPr id="128" name="TextShape 2"/>
          <p:cNvSpPr txBox="1"/>
          <p:nvPr/>
        </p:nvSpPr>
        <p:spPr>
          <a:xfrm>
            <a:off x="502920" y="1823760"/>
            <a:ext cx="9072360" cy="4384440"/>
          </a:xfrm>
          <a:prstGeom prst="rect">
            <a:avLst/>
          </a:prstGeom>
        </p:spPr>
        <p:txBody>
          <a:bodyPr lIns="0" tIns="24120" rIns="0" bIns="0" anchor="ctr"/>
          <a:lstStyle/>
          <a:p>
            <a:pPr>
              <a:lnSpc>
                <a:spcPct val="94000"/>
              </a:lnSpc>
            </a:pPr>
            <a:r>
              <a:rPr lang="en-IN" sz="3200">
                <a:solidFill>
                  <a:srgbClr val="000000"/>
                </a:solidFill>
                <a:latin typeface="Arial"/>
              </a:rPr>
              <a:t>They help us to give a number that gives an overview of data. </a:t>
            </a:r>
            <a:endParaRPr/>
          </a:p>
          <a:p>
            <a:pPr>
              <a:lnSpc>
                <a:spcPct val="94000"/>
              </a:lnSpc>
            </a:pPr>
            <a:r>
              <a:rPr lang="en-IN" sz="3200">
                <a:solidFill>
                  <a:srgbClr val="000000"/>
                </a:solidFill>
                <a:latin typeface="Arial"/>
              </a:rPr>
              <a:t>1. Mean : It is the average of all numbers.</a:t>
            </a:r>
            <a:endParaRPr/>
          </a:p>
          <a:p>
            <a:pPr>
              <a:lnSpc>
                <a:spcPct val="94000"/>
              </a:lnSpc>
            </a:pPr>
            <a:r>
              <a:rPr lang="en-IN" sz="3200">
                <a:solidFill>
                  <a:srgbClr val="000000"/>
                </a:solidFill>
                <a:latin typeface="Arial"/>
              </a:rPr>
              <a:t>2. Median :It is the central observation of data</a:t>
            </a:r>
            <a:endParaRPr/>
          </a:p>
          <a:p>
            <a:pPr>
              <a:lnSpc>
                <a:spcPct val="94000"/>
              </a:lnSpc>
            </a:pPr>
            <a:r>
              <a:rPr lang="en-IN" sz="3200">
                <a:solidFill>
                  <a:srgbClr val="000000"/>
                </a:solidFill>
                <a:latin typeface="Arial"/>
              </a:rPr>
              <a:t>3. Mode: It is the observation which occurs maximum number of times.</a:t>
            </a:r>
            <a:endParaRPr/>
          </a:p>
          <a:p>
            <a:pPr>
              <a:lnSpc>
                <a:spcPct val="94000"/>
              </a:lnSpc>
            </a:pPr>
            <a:r>
              <a:rPr lang="en-IN" sz="3200">
                <a:solidFill>
                  <a:srgbClr val="000000"/>
                </a:solidFill>
                <a:latin typeface="Arial"/>
              </a:rPr>
              <a:t>It is possible for a data set to have same mean but different median/mode or vice versa</a:t>
            </a:r>
            <a:endParaRPr/>
          </a:p>
          <a:p>
            <a:pPr>
              <a:lnSpc>
                <a:spcPct val="94000"/>
              </a:lnSpc>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CV significance</a:t>
            </a:r>
            <a:endParaRPr/>
          </a:p>
        </p:txBody>
      </p:sp>
      <p:sp>
        <p:nvSpPr>
          <p:cNvPr id="175"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If mean deviation is equal to mean then CV is 100 . It shows that data shows exponential distribution. If CV is almost 0 then data shows  Erlang distribution. For CV greater than 100 data shows hyper exponential distribution.</a:t>
            </a:r>
            <a:endParaRPr/>
          </a:p>
          <a:p>
            <a:pPr>
              <a:lnSpc>
                <a:spcPct val="93000"/>
              </a:lnSpc>
              <a:buSzPct val="45000"/>
              <a:buFont typeface="Wingdings" charset="2"/>
              <a:buChar char=""/>
            </a:pPr>
            <a:r>
              <a:rPr lang="en-IN" sz="3200">
                <a:solidFill>
                  <a:srgbClr val="000000"/>
                </a:solidFill>
                <a:latin typeface="Times New Roman"/>
              </a:rPr>
              <a:t>To compare the variability between two datasets it is advisable to use CV or CSD as they might have different units or different skewness.</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Coefficient of Correlation</a:t>
            </a:r>
            <a:endParaRPr/>
          </a:p>
        </p:txBody>
      </p:sp>
      <p:sp>
        <p:nvSpPr>
          <p:cNvPr id="177"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In order to standardize the covariance we use correlation coefficient (Pearson correlation coefficient).</a:t>
            </a:r>
            <a:endParaRPr/>
          </a:p>
          <a:p>
            <a:pPr>
              <a:lnSpc>
                <a:spcPct val="93000"/>
              </a:lnSpc>
            </a:pPr>
            <a:r>
              <a:rPr lang="en-IN" sz="3200">
                <a:solidFill>
                  <a:srgbClr val="000000"/>
                </a:solidFill>
                <a:latin typeface="Times New Roman"/>
              </a:rPr>
              <a:t>Corr(x,y)/r = Cov(x,y)/</a:t>
            </a:r>
            <a:r>
              <a:rPr lang="en-IN" sz="3200">
                <a:solidFill>
                  <a:srgbClr val="000000"/>
                </a:solidFill>
                <a:latin typeface="Arial"/>
                <a:ea typeface="Arial"/>
              </a:rPr>
              <a:t>σ(x) σ(y)</a:t>
            </a:r>
            <a:endParaRPr/>
          </a:p>
          <a:p>
            <a:pPr>
              <a:lnSpc>
                <a:spcPct val="94000"/>
              </a:lnSpc>
            </a:pPr>
            <a:r>
              <a:rPr lang="en-IN" sz="3200">
                <a:solidFill>
                  <a:srgbClr val="000000"/>
                </a:solidFill>
                <a:latin typeface="Arial"/>
                <a:ea typeface="Arial"/>
              </a:rPr>
              <a:t>Now it is easy to understand and show graphically. The correlation  between two variables is a number that indicates how closely their relationship follows a straight line. Correlation ranges between -1 and +1. The extreme value indicate a perfect linear relationship while zero indicate the absence of relationship.</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Correlation graph</a:t>
            </a:r>
            <a:endParaRPr/>
          </a:p>
        </p:txBody>
      </p:sp>
      <p:pic>
        <p:nvPicPr>
          <p:cNvPr id="179" name="Picture 178"/>
          <p:cNvPicPr/>
          <p:nvPr/>
        </p:nvPicPr>
        <p:blipFill>
          <a:blip r:embed="rId3" cstate="print"/>
          <a:stretch>
            <a:fillRect/>
          </a:stretch>
        </p:blipFill>
        <p:spPr>
          <a:xfrm>
            <a:off x="647640" y="1584360"/>
            <a:ext cx="7891560" cy="2375640"/>
          </a:xfrm>
          <a:prstGeom prst="rect">
            <a:avLst/>
          </a:prstGeom>
          <a:ln>
            <a:noFill/>
          </a:ln>
        </p:spPr>
      </p:pic>
      <p:sp>
        <p:nvSpPr>
          <p:cNvPr id="180" name="TextShape 2"/>
          <p:cNvSpPr txBox="1"/>
          <p:nvPr/>
        </p:nvSpPr>
        <p:spPr>
          <a:xfrm>
            <a:off x="720000" y="4176000"/>
            <a:ext cx="8568000" cy="3409920"/>
          </a:xfrm>
          <a:prstGeom prst="rect">
            <a:avLst/>
          </a:prstGeom>
        </p:spPr>
        <p:txBody>
          <a:bodyPr lIns="90000" tIns="45000" rIns="90000" bIns="45000"/>
          <a:lstStyle/>
          <a:p>
            <a:r>
              <a:rPr lang="en-IN" sz="1500">
                <a:latin typeface="Arial"/>
              </a:rPr>
              <a:t>The value of a correlation coefficient ranges between -1 and 1.</a:t>
            </a:r>
            <a:endParaRPr/>
          </a:p>
          <a:p>
            <a:r>
              <a:rPr lang="en-IN" sz="1500">
                <a:latin typeface="Arial"/>
              </a:rPr>
              <a:t>The greater the absolute value of a correlation coefficient, the stronger the linear relationship.</a:t>
            </a:r>
            <a:endParaRPr/>
          </a:p>
          <a:p>
            <a:r>
              <a:rPr lang="en-IN" sz="1500">
                <a:latin typeface="Arial"/>
              </a:rPr>
              <a:t>The strongest linear relationship is indicated by a correlation coefficient of -1 or 1.</a:t>
            </a:r>
            <a:endParaRPr/>
          </a:p>
          <a:p>
            <a:r>
              <a:rPr lang="en-IN" sz="1500">
                <a:latin typeface="Arial"/>
              </a:rPr>
              <a:t>The weakest linear relationship is indicated by a correlation coefficient equal to 0.</a:t>
            </a:r>
            <a:endParaRPr/>
          </a:p>
          <a:p>
            <a:r>
              <a:rPr lang="en-IN" sz="1500">
                <a:latin typeface="Arial"/>
              </a:rPr>
              <a:t>A positive correlation means that if one variable gets bigger, the other variable tends to get bigger.</a:t>
            </a:r>
            <a:endParaRPr/>
          </a:p>
          <a:p>
            <a:r>
              <a:rPr lang="en-IN" sz="1500">
                <a:latin typeface="Arial"/>
              </a:rPr>
              <a:t>A negative correlation means that if one variable gets bigger, the other variable tends to get smaller.</a:t>
            </a:r>
            <a:endParaRPr/>
          </a:p>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Skewness</a:t>
            </a:r>
            <a:endParaRPr/>
          </a:p>
        </p:txBody>
      </p:sp>
      <p:sp>
        <p:nvSpPr>
          <p:cNvPr id="243"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Skewness refers to lack of symmetry</a:t>
            </a:r>
            <a:endParaRPr/>
          </a:p>
          <a:p>
            <a:pPr>
              <a:lnSpc>
                <a:spcPct val="93000"/>
              </a:lnSpc>
              <a:buSzPct val="45000"/>
              <a:buFont typeface="Wingdings" charset="2"/>
              <a:buChar char=""/>
            </a:pPr>
            <a:r>
              <a:rPr lang="en-IN" sz="3200">
                <a:solidFill>
                  <a:srgbClr val="000000"/>
                </a:solidFill>
                <a:latin typeface="Times New Roman"/>
              </a:rPr>
              <a:t>If Mean=Median=Mode then No skewness</a:t>
            </a:r>
            <a:endParaRPr/>
          </a:p>
          <a:p>
            <a:pPr>
              <a:lnSpc>
                <a:spcPct val="93000"/>
              </a:lnSpc>
              <a:buSzPct val="45000"/>
              <a:buFont typeface="Wingdings" charset="2"/>
              <a:buChar char=""/>
            </a:pPr>
            <a:r>
              <a:rPr lang="en-IN" sz="3200">
                <a:solidFill>
                  <a:srgbClr val="000000"/>
                </a:solidFill>
                <a:latin typeface="Times New Roman"/>
              </a:rPr>
              <a:t>If Mode&lt;Median&lt;Mean then positive skewness also called right tailed distribution.</a:t>
            </a:r>
            <a:endParaRPr/>
          </a:p>
          <a:p>
            <a:pPr>
              <a:lnSpc>
                <a:spcPct val="93000"/>
              </a:lnSpc>
              <a:buSzPct val="45000"/>
              <a:buFont typeface="Wingdings" charset="2"/>
              <a:buChar char=""/>
            </a:pPr>
            <a:r>
              <a:rPr lang="en-IN" sz="3200">
                <a:solidFill>
                  <a:srgbClr val="000000"/>
                </a:solidFill>
                <a:latin typeface="Times New Roman"/>
              </a:rPr>
              <a:t>If Mode&gt;Median&gt;Mean then negative skewness also called left tailed distribution.</a:t>
            </a:r>
            <a:endParaRPr/>
          </a:p>
          <a:p>
            <a:pPr>
              <a:lnSpc>
                <a:spcPct val="93000"/>
              </a:lnSpc>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Skewness</a:t>
            </a:r>
            <a:endParaRPr/>
          </a:p>
        </p:txBody>
      </p:sp>
      <p:sp>
        <p:nvSpPr>
          <p:cNvPr id="245" name="CustomShape 2"/>
          <p:cNvSpPr/>
          <p:nvPr/>
        </p:nvSpPr>
        <p:spPr>
          <a:xfrm>
            <a:off x="4971960" y="3368520"/>
            <a:ext cx="216000" cy="822600"/>
          </a:xfrm>
          <a:prstGeom prst="rect">
            <a:avLst/>
          </a:prstGeom>
          <a:noFill/>
          <a:ln>
            <a:noFill/>
          </a:ln>
        </p:spPr>
        <p:txBody>
          <a:bodyPr lIns="90000" tIns="52560" rIns="90000" bIns="45000"/>
          <a:lstStyle/>
          <a:p>
            <a:pPr>
              <a:lnSpc>
                <a:spcPct val="94000"/>
              </a:lnSpc>
            </a:pPr>
            <a:r>
              <a:rPr lang="en-IN" sz="1000">
                <a:solidFill>
                  <a:srgbClr val="000000"/>
                </a:solidFill>
                <a:latin typeface="Arial"/>
              </a:rPr>
              <a:t> </a:t>
            </a:r>
            <a:endParaRPr/>
          </a:p>
          <a:p>
            <a:pPr>
              <a:lnSpc>
                <a:spcPct val="94000"/>
              </a:lnSpc>
            </a:pPr>
            <a:r>
              <a:rPr lang="en-IN" sz="1000">
                <a:solidFill>
                  <a:srgbClr val="000000"/>
                </a:solidFill>
                <a:latin typeface="Arial"/>
              </a:rPr>
              <a:t> </a:t>
            </a:r>
            <a:endParaRPr/>
          </a:p>
          <a:p>
            <a:pPr>
              <a:lnSpc>
                <a:spcPct val="94000"/>
              </a:lnSpc>
            </a:pPr>
            <a:endParaRPr/>
          </a:p>
        </p:txBody>
      </p:sp>
      <p:pic>
        <p:nvPicPr>
          <p:cNvPr id="246" name="Picture 245"/>
          <p:cNvPicPr/>
          <p:nvPr/>
        </p:nvPicPr>
        <p:blipFill>
          <a:blip r:embed="rId3" cstate="print"/>
          <a:stretch>
            <a:fillRect/>
          </a:stretch>
        </p:blipFill>
        <p:spPr>
          <a:xfrm>
            <a:off x="431640" y="1511280"/>
            <a:ext cx="4392720" cy="3456000"/>
          </a:xfrm>
          <a:prstGeom prst="rect">
            <a:avLst/>
          </a:prstGeom>
          <a:ln>
            <a:noFill/>
          </a:ln>
        </p:spPr>
      </p:pic>
      <p:pic>
        <p:nvPicPr>
          <p:cNvPr id="247" name="Picture 246"/>
          <p:cNvPicPr/>
          <p:nvPr/>
        </p:nvPicPr>
        <p:blipFill>
          <a:blip r:embed="rId4" cstate="print"/>
          <a:stretch>
            <a:fillRect/>
          </a:stretch>
        </p:blipFill>
        <p:spPr>
          <a:xfrm>
            <a:off x="1511280" y="4967280"/>
            <a:ext cx="6480360" cy="2160720"/>
          </a:xfrm>
          <a:prstGeom prst="rect">
            <a:avLst/>
          </a:prstGeom>
          <a:ln>
            <a:noFill/>
          </a:ln>
        </p:spPr>
      </p:pic>
      <p:pic>
        <p:nvPicPr>
          <p:cNvPr id="248" name="Picture 247"/>
          <p:cNvPicPr/>
          <p:nvPr/>
        </p:nvPicPr>
        <p:blipFill>
          <a:blip r:embed="rId5" cstate="print"/>
          <a:stretch>
            <a:fillRect/>
          </a:stretch>
        </p:blipFill>
        <p:spPr>
          <a:xfrm>
            <a:off x="5543640" y="1584360"/>
            <a:ext cx="3887640" cy="3311640"/>
          </a:xfrm>
          <a:prstGeom prst="rect">
            <a:avLst/>
          </a:prstGeom>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Kurtosis</a:t>
            </a:r>
            <a:endParaRPr/>
          </a:p>
        </p:txBody>
      </p:sp>
      <p:sp>
        <p:nvSpPr>
          <p:cNvPr id="252" name="TextShape 2"/>
          <p:cNvSpPr txBox="1"/>
          <p:nvPr/>
        </p:nvSpPr>
        <p:spPr>
          <a:xfrm>
            <a:off x="502920" y="1824119"/>
            <a:ext cx="9072360" cy="2793917"/>
          </a:xfrm>
          <a:prstGeom prst="rect">
            <a:avLst/>
          </a:prstGeom>
        </p:spPr>
        <p:txBody>
          <a:bodyPr lIns="0" tIns="28080" rIns="0" bIns="0"/>
          <a:lstStyle/>
          <a:p>
            <a:pPr>
              <a:lnSpc>
                <a:spcPct val="93000"/>
              </a:lnSpc>
            </a:pPr>
            <a:r>
              <a:rPr lang="en-IN" sz="3200" dirty="0">
                <a:solidFill>
                  <a:srgbClr val="000000"/>
                </a:solidFill>
                <a:latin typeface="Times New Roman"/>
              </a:rPr>
              <a:t>Kurtosis deals with the shape of the distribution. It refers to the degree of the peakedness of a distribution. A normal curve is said to have medium height or mesokurtic distribution. A more dense concentration at centre is called leopkurtic distribution and a flat topped is called </a:t>
            </a:r>
            <a:r>
              <a:rPr lang="en-IN" sz="3200" dirty="0" smtClean="0">
                <a:solidFill>
                  <a:srgbClr val="000000"/>
                </a:solidFill>
                <a:latin typeface="Times New Roman"/>
              </a:rPr>
              <a:t>platykurtic </a:t>
            </a:r>
            <a:r>
              <a:rPr lang="en-IN" sz="3200" dirty="0">
                <a:solidFill>
                  <a:srgbClr val="000000"/>
                </a:solidFill>
                <a:latin typeface="Times New Roman"/>
              </a:rPr>
              <a:t>distribution.</a:t>
            </a:r>
            <a:endParaRPr dirty="0"/>
          </a:p>
        </p:txBody>
      </p:sp>
      <p:sp>
        <p:nvSpPr>
          <p:cNvPr id="253" name="Line 3"/>
          <p:cNvSpPr/>
          <p:nvPr/>
        </p:nvSpPr>
        <p:spPr>
          <a:xfrm>
            <a:off x="2303640" y="4151160"/>
            <a:ext cx="71280" cy="3192480"/>
          </a:xfrm>
          <a:prstGeom prst="line">
            <a:avLst/>
          </a:prstGeom>
          <a:ln w="9360">
            <a:solidFill>
              <a:srgbClr val="000000"/>
            </a:solidFill>
            <a:round/>
          </a:ln>
        </p:spPr>
      </p:sp>
      <p:sp>
        <p:nvSpPr>
          <p:cNvPr id="254" name="Line 4"/>
          <p:cNvSpPr/>
          <p:nvPr/>
        </p:nvSpPr>
        <p:spPr>
          <a:xfrm>
            <a:off x="2376360" y="7343640"/>
            <a:ext cx="3959280" cy="1800"/>
          </a:xfrm>
          <a:prstGeom prst="line">
            <a:avLst/>
          </a:prstGeom>
          <a:ln w="9360">
            <a:solidFill>
              <a:srgbClr val="000000"/>
            </a:solidFill>
            <a:round/>
          </a:ln>
        </p:spPr>
      </p:sp>
      <p:sp>
        <p:nvSpPr>
          <p:cNvPr id="258" name="Line 8"/>
          <p:cNvSpPr/>
          <p:nvPr/>
        </p:nvSpPr>
        <p:spPr>
          <a:xfrm flipV="1">
            <a:off x="4887912" y="4749839"/>
            <a:ext cx="1779648" cy="706397"/>
          </a:xfrm>
          <a:prstGeom prst="line">
            <a:avLst/>
          </a:prstGeom>
          <a:ln w="9360">
            <a:solidFill>
              <a:srgbClr val="000000"/>
            </a:solidFill>
            <a:round/>
            <a:tailEnd type="triangle" w="med" len="med"/>
          </a:ln>
        </p:spPr>
      </p:sp>
      <p:graphicFrame>
        <p:nvGraphicFramePr>
          <p:cNvPr id="259" name="Table 9"/>
          <p:cNvGraphicFramePr/>
          <p:nvPr/>
        </p:nvGraphicFramePr>
        <p:xfrm>
          <a:off x="6588000" y="4506840"/>
          <a:ext cx="1629720" cy="381960"/>
        </p:xfrm>
        <a:graphic>
          <a:graphicData uri="http://schemas.openxmlformats.org/drawingml/2006/table">
            <a:tbl>
              <a:tblPr/>
              <a:tblGrid>
                <a:gridCol w="1629720"/>
              </a:tblGrid>
              <a:tr h="381960">
                <a:tc>
                  <a:txBody>
                    <a:bodyPr/>
                    <a:lstStyle/>
                    <a:p>
                      <a:pPr>
                        <a:lnSpc>
                          <a:spcPct val="94000"/>
                        </a:lnSpc>
                      </a:pPr>
                      <a:r>
                        <a:rPr lang="en-IN">
                          <a:solidFill>
                            <a:srgbClr val="000000"/>
                          </a:solidFill>
                          <a:latin typeface="Arial"/>
                        </a:rPr>
                        <a:t>LepoKurtic</a:t>
                      </a:r>
                      <a:endParaRPr/>
                    </a:p>
                  </a:txBody>
                  <a:tcPr/>
                </a:tc>
              </a:tr>
            </a:tbl>
          </a:graphicData>
        </a:graphic>
      </p:graphicFrame>
      <p:graphicFrame>
        <p:nvGraphicFramePr>
          <p:cNvPr id="260" name="Table 10"/>
          <p:cNvGraphicFramePr/>
          <p:nvPr/>
        </p:nvGraphicFramePr>
        <p:xfrm>
          <a:off x="6589800" y="5479920"/>
          <a:ext cx="1630800" cy="381960"/>
        </p:xfrm>
        <a:graphic>
          <a:graphicData uri="http://schemas.openxmlformats.org/drawingml/2006/table">
            <a:tbl>
              <a:tblPr/>
              <a:tblGrid>
                <a:gridCol w="1630800"/>
              </a:tblGrid>
              <a:tr h="381960">
                <a:tc>
                  <a:txBody>
                    <a:bodyPr/>
                    <a:lstStyle/>
                    <a:p>
                      <a:pPr>
                        <a:lnSpc>
                          <a:spcPct val="94000"/>
                        </a:lnSpc>
                      </a:pPr>
                      <a:r>
                        <a:rPr lang="en-IN" dirty="0">
                          <a:solidFill>
                            <a:srgbClr val="000000"/>
                          </a:solidFill>
                          <a:latin typeface="Arial"/>
                        </a:rPr>
                        <a:t>Mesokurtic</a:t>
                      </a:r>
                      <a:endParaRPr dirty="0"/>
                    </a:p>
                  </a:txBody>
                  <a:tcPr/>
                </a:tc>
              </a:tr>
            </a:tbl>
          </a:graphicData>
        </a:graphic>
      </p:graphicFrame>
      <p:sp>
        <p:nvSpPr>
          <p:cNvPr id="261" name="Line 11"/>
          <p:cNvSpPr/>
          <p:nvPr/>
        </p:nvSpPr>
        <p:spPr>
          <a:xfrm flipV="1">
            <a:off x="5116512" y="5686559"/>
            <a:ext cx="1551048" cy="684077"/>
          </a:xfrm>
          <a:prstGeom prst="line">
            <a:avLst/>
          </a:prstGeom>
          <a:ln w="9360">
            <a:solidFill>
              <a:srgbClr val="000000"/>
            </a:solidFill>
            <a:round/>
            <a:tailEnd type="triangle" w="med" len="med"/>
          </a:ln>
        </p:spPr>
      </p:sp>
      <p:sp>
        <p:nvSpPr>
          <p:cNvPr id="14" name="Freeform 13"/>
          <p:cNvSpPr/>
          <p:nvPr/>
        </p:nvSpPr>
        <p:spPr>
          <a:xfrm>
            <a:off x="2754312" y="5229860"/>
            <a:ext cx="3927792" cy="2329815"/>
          </a:xfrm>
          <a:custGeom>
            <a:avLst/>
            <a:gdLst>
              <a:gd name="connsiteX0" fmla="*/ 0 w 4018280"/>
              <a:gd name="connsiteY0" fmla="*/ 1948180 h 2357120"/>
              <a:gd name="connsiteX1" fmla="*/ 1600200 w 4018280"/>
              <a:gd name="connsiteY1" fmla="*/ 12700 h 2357120"/>
              <a:gd name="connsiteX2" fmla="*/ 3672840 w 4018280"/>
              <a:gd name="connsiteY2" fmla="*/ 2024380 h 2357120"/>
              <a:gd name="connsiteX3" fmla="*/ 3672840 w 4018280"/>
              <a:gd name="connsiteY3" fmla="*/ 2009140 h 2357120"/>
              <a:gd name="connsiteX4" fmla="*/ 3794760 w 4018280"/>
              <a:gd name="connsiteY4" fmla="*/ 1887220 h 235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280" h="2357120">
                <a:moveTo>
                  <a:pt x="0" y="1948180"/>
                </a:moveTo>
                <a:cubicBezTo>
                  <a:pt x="494030" y="974090"/>
                  <a:pt x="988060" y="0"/>
                  <a:pt x="1600200" y="12700"/>
                </a:cubicBezTo>
                <a:cubicBezTo>
                  <a:pt x="2212340" y="25400"/>
                  <a:pt x="3327400" y="1691640"/>
                  <a:pt x="3672840" y="2024380"/>
                </a:cubicBezTo>
                <a:cubicBezTo>
                  <a:pt x="4018280" y="2357120"/>
                  <a:pt x="3652520" y="2032000"/>
                  <a:pt x="3672840" y="2009140"/>
                </a:cubicBezTo>
                <a:cubicBezTo>
                  <a:pt x="3693160" y="1986280"/>
                  <a:pt x="3743960" y="1936750"/>
                  <a:pt x="3794760" y="18872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2895600" y="6200140"/>
            <a:ext cx="3586480" cy="1038860"/>
          </a:xfrm>
          <a:custGeom>
            <a:avLst/>
            <a:gdLst>
              <a:gd name="connsiteX0" fmla="*/ 0 w 3586480"/>
              <a:gd name="connsiteY0" fmla="*/ 1023620 h 1038860"/>
              <a:gd name="connsiteX1" fmla="*/ 1478280 w 3586480"/>
              <a:gd name="connsiteY1" fmla="*/ 2540 h 1038860"/>
              <a:gd name="connsiteX2" fmla="*/ 3444240 w 3586480"/>
              <a:gd name="connsiteY2" fmla="*/ 1038860 h 1038860"/>
              <a:gd name="connsiteX3" fmla="*/ 3444240 w 3586480"/>
              <a:gd name="connsiteY3" fmla="*/ 1038860 h 1038860"/>
              <a:gd name="connsiteX4" fmla="*/ 3489960 w 3586480"/>
              <a:gd name="connsiteY4" fmla="*/ 1008380 h 1038860"/>
              <a:gd name="connsiteX5" fmla="*/ 3489960 w 3586480"/>
              <a:gd name="connsiteY5" fmla="*/ 993140 h 1038860"/>
              <a:gd name="connsiteX6" fmla="*/ 3489960 w 3586480"/>
              <a:gd name="connsiteY6" fmla="*/ 993140 h 1038860"/>
              <a:gd name="connsiteX7" fmla="*/ 3581400 w 3586480"/>
              <a:gd name="connsiteY7" fmla="*/ 962660 h 1038860"/>
              <a:gd name="connsiteX8" fmla="*/ 3520440 w 3586480"/>
              <a:gd name="connsiteY8" fmla="*/ 916940 h 103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6480" h="1038860">
                <a:moveTo>
                  <a:pt x="0" y="1023620"/>
                </a:moveTo>
                <a:cubicBezTo>
                  <a:pt x="452120" y="511810"/>
                  <a:pt x="904240" y="0"/>
                  <a:pt x="1478280" y="2540"/>
                </a:cubicBezTo>
                <a:cubicBezTo>
                  <a:pt x="2052320" y="5080"/>
                  <a:pt x="3444240" y="1038860"/>
                  <a:pt x="3444240" y="1038860"/>
                </a:cubicBezTo>
                <a:lnTo>
                  <a:pt x="3444240" y="1038860"/>
                </a:lnTo>
                <a:cubicBezTo>
                  <a:pt x="3451860" y="1033780"/>
                  <a:pt x="3482340" y="1016000"/>
                  <a:pt x="3489960" y="1008380"/>
                </a:cubicBezTo>
                <a:lnTo>
                  <a:pt x="3489960" y="993140"/>
                </a:lnTo>
                <a:lnTo>
                  <a:pt x="3489960" y="993140"/>
                </a:lnTo>
                <a:cubicBezTo>
                  <a:pt x="3505200" y="988060"/>
                  <a:pt x="3576320" y="975360"/>
                  <a:pt x="3581400" y="962660"/>
                </a:cubicBezTo>
                <a:cubicBezTo>
                  <a:pt x="3586480" y="949960"/>
                  <a:pt x="3553460" y="933450"/>
                  <a:pt x="3520440" y="91694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Measurement of Kurtosis</a:t>
            </a:r>
            <a:endParaRPr/>
          </a:p>
        </p:txBody>
      </p:sp>
      <p:sp>
        <p:nvSpPr>
          <p:cNvPr id="263"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Kelly's Measure</a:t>
            </a:r>
            <a:endParaRPr/>
          </a:p>
          <a:p>
            <a:pPr>
              <a:lnSpc>
                <a:spcPct val="93000"/>
              </a:lnSpc>
            </a:pPr>
            <a:r>
              <a:rPr lang="en-IN" sz="3200">
                <a:solidFill>
                  <a:srgbClr val="000000"/>
                </a:solidFill>
                <a:latin typeface="Times New Roman"/>
              </a:rPr>
              <a:t>k= (Q3-Q1)/2(P90-P10)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Measurement of Skewness</a:t>
            </a:r>
            <a:endParaRPr/>
          </a:p>
        </p:txBody>
      </p:sp>
      <p:sp>
        <p:nvSpPr>
          <p:cNvPr id="250"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Karl Pearson's Measure </a:t>
            </a:r>
            <a:endParaRPr/>
          </a:p>
          <a:p>
            <a:pPr>
              <a:lnSpc>
                <a:spcPct val="93000"/>
              </a:lnSpc>
            </a:pPr>
            <a:r>
              <a:rPr lang="en-IN" sz="3200">
                <a:solidFill>
                  <a:srgbClr val="000000"/>
                </a:solidFill>
                <a:latin typeface="Times New Roman"/>
              </a:rPr>
              <a:t>Skewness= Mean-Mode</a:t>
            </a:r>
            <a:endParaRPr/>
          </a:p>
          <a:p>
            <a:pPr>
              <a:lnSpc>
                <a:spcPct val="93000"/>
              </a:lnSpc>
            </a:pPr>
            <a:r>
              <a:rPr lang="en-IN" sz="3200">
                <a:solidFill>
                  <a:srgbClr val="000000"/>
                </a:solidFill>
                <a:latin typeface="Times New Roman"/>
              </a:rPr>
              <a:t>Co-efficinet of skewness, J=(Mean-Mode)/SD</a:t>
            </a:r>
            <a:endParaRPr/>
          </a:p>
          <a:p>
            <a:pPr>
              <a:lnSpc>
                <a:spcPct val="93000"/>
              </a:lnSpc>
            </a:pPr>
            <a:r>
              <a:rPr lang="en-IN" sz="3200" u="sng">
                <a:solidFill>
                  <a:srgbClr val="000000"/>
                </a:solidFill>
                <a:latin typeface="Times New Roman"/>
              </a:rPr>
              <a:t>Kelly's Measure</a:t>
            </a:r>
            <a:endParaRPr/>
          </a:p>
          <a:p>
            <a:pPr>
              <a:lnSpc>
                <a:spcPct val="93000"/>
              </a:lnSpc>
            </a:pPr>
            <a:r>
              <a:rPr lang="en-IN" sz="3200">
                <a:solidFill>
                  <a:srgbClr val="000000"/>
                </a:solidFill>
                <a:latin typeface="Times New Roman"/>
              </a:rPr>
              <a:t>Skewness = (P(90)+P(10)-2P(50))/2</a:t>
            </a:r>
            <a:endParaRPr/>
          </a:p>
          <a:p>
            <a:pPr>
              <a:lnSpc>
                <a:spcPct val="93000"/>
              </a:lnSpc>
            </a:pPr>
            <a:r>
              <a:rPr lang="en-IN" sz="3200">
                <a:solidFill>
                  <a:srgbClr val="000000"/>
                </a:solidFill>
                <a:latin typeface="Times New Roman"/>
              </a:rPr>
              <a:t>Co-efficinet of skewness,</a:t>
            </a:r>
            <a:endParaRPr/>
          </a:p>
          <a:p>
            <a:pPr>
              <a:lnSpc>
                <a:spcPct val="93000"/>
              </a:lnSpc>
              <a:buSzPct val="45000"/>
              <a:buFont typeface="Wingdings" charset="2"/>
              <a:buChar char=""/>
            </a:pPr>
            <a:r>
              <a:rPr lang="en-IN" sz="3200">
                <a:solidFill>
                  <a:srgbClr val="000000"/>
                </a:solidFill>
                <a:latin typeface="Times New Roman"/>
              </a:rPr>
              <a:t> J=(P(90)+P(10)-2P(50))/(P(90)-P(10))</a:t>
            </a:r>
            <a:endParaRPr/>
          </a:p>
          <a:p>
            <a:pPr>
              <a:lnSpc>
                <a:spcPct val="93000"/>
              </a:lnSpc>
            </a:pPr>
            <a:endParaRPr/>
          </a:p>
          <a:p>
            <a:pPr>
              <a:lnSpc>
                <a:spcPct val="93000"/>
              </a:lnSpc>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Linear/Non linear</a:t>
            </a:r>
            <a:endParaRPr/>
          </a:p>
        </p:txBody>
      </p:sp>
      <p:sp>
        <p:nvSpPr>
          <p:cNvPr id="182" name="TextShape 2"/>
          <p:cNvSpPr txBox="1"/>
          <p:nvPr/>
        </p:nvSpPr>
        <p:spPr>
          <a:xfrm>
            <a:off x="502920" y="1823760"/>
            <a:ext cx="9070920" cy="5537477"/>
          </a:xfrm>
          <a:prstGeom prst="rect">
            <a:avLst/>
          </a:prstGeom>
        </p:spPr>
        <p:txBody>
          <a:bodyPr lIns="0" tIns="28080" rIns="0" bIns="0"/>
          <a:lstStyle/>
          <a:p>
            <a:r>
              <a:rPr lang="en-IN" sz="2400" dirty="0">
                <a:latin typeface="Times New Roman"/>
              </a:rPr>
              <a:t>Pearson product-moment correlation coefficient only measures linear relationships. Therefore, a correlation of 0 does not mean zero relationship between two variables; rather, it means zero linear relationship. (It is possible for two variables to have zero linear relationship and a strong curvilinear relationship at the same time.</a:t>
            </a:r>
            <a:endParaRPr sz="2400" dirty="0"/>
          </a:p>
          <a:p>
            <a:r>
              <a:rPr lang="en-IN" sz="2400" dirty="0">
                <a:latin typeface="Times New Roman"/>
              </a:rPr>
              <a:t>    </a:t>
            </a:r>
            <a:r>
              <a:rPr lang="en-IN" sz="2400" b="1" u="sng" dirty="0">
                <a:latin typeface="Times New Roman"/>
              </a:rPr>
              <a:t>Linear transformation</a:t>
            </a:r>
            <a:r>
              <a:rPr lang="en-IN" sz="2400" dirty="0">
                <a:latin typeface="Times New Roman"/>
              </a:rPr>
              <a:t>. A linear transformation preserves linear relationships between variables. Therefore, the correlation between x and y would be unchanged after a linear transformation. Examples of a linear transformation to variable x would be multiplying x by a constant, dividing x by a constant, or adding a constant to x.</a:t>
            </a:r>
            <a:endParaRPr sz="2400" dirty="0"/>
          </a:p>
          <a:p>
            <a:r>
              <a:rPr lang="en-IN" sz="2400" dirty="0">
                <a:latin typeface="Times New Roman"/>
              </a:rPr>
              <a:t>    </a:t>
            </a:r>
            <a:r>
              <a:rPr lang="en-IN" sz="2400" b="1" u="sng" dirty="0">
                <a:latin typeface="Times New Roman"/>
              </a:rPr>
              <a:t>Nonlinear </a:t>
            </a:r>
            <a:r>
              <a:rPr lang="en-IN" sz="2400" b="1" u="sng" dirty="0" err="1">
                <a:latin typeface="Times New Roman"/>
              </a:rPr>
              <a:t>tranformation</a:t>
            </a:r>
            <a:r>
              <a:rPr lang="en-IN" sz="2400" b="1" dirty="0">
                <a:latin typeface="Times New Roman"/>
              </a:rPr>
              <a:t>. </a:t>
            </a:r>
            <a:r>
              <a:rPr lang="en-IN" sz="2400" dirty="0">
                <a:latin typeface="Times New Roman"/>
              </a:rPr>
              <a:t>A nonlinear transformation changes (increases or decreases) linear relationships between variables and, thus, changes the correlation between variables. Examples of a nonlinear transformation of variable x would be taking the square root of x or the reciprocal of x.</a:t>
            </a:r>
            <a:endParaRPr sz="2400" dirty="0"/>
          </a:p>
          <a:p>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Linear Transformation</a:t>
            </a:r>
            <a:endParaRPr/>
          </a:p>
        </p:txBody>
      </p:sp>
      <p:sp>
        <p:nvSpPr>
          <p:cNvPr id="184" name="TextShape 2"/>
          <p:cNvSpPr txBox="1"/>
          <p:nvPr/>
        </p:nvSpPr>
        <p:spPr>
          <a:xfrm>
            <a:off x="502920" y="1823759"/>
            <a:ext cx="9070920" cy="5156477"/>
          </a:xfrm>
          <a:prstGeom prst="rect">
            <a:avLst/>
          </a:prstGeom>
        </p:spPr>
        <p:txBody>
          <a:bodyPr lIns="0" tIns="28080" rIns="0" bIns="0"/>
          <a:lstStyle/>
          <a:p>
            <a:r>
              <a:rPr lang="en-IN" sz="2000" dirty="0">
                <a:latin typeface="Times New Roman"/>
              </a:rPr>
              <a:t>A linear transformation is a change to a variable characterized by one or more of the following operations: adding a constant to the variable, subtracting a constant from the variable, multiplying the variable by a constant, and/or dividing the variable by a constant.</a:t>
            </a:r>
            <a:endParaRPr sz="2000" dirty="0"/>
          </a:p>
          <a:p>
            <a:endParaRPr sz="2000" dirty="0"/>
          </a:p>
          <a:p>
            <a:r>
              <a:rPr lang="en-IN" sz="2000" dirty="0">
                <a:latin typeface="Times New Roman"/>
              </a:rPr>
              <a:t>When a linear transformation is applied to a random variable, a new random variable is created. To illustrate, let X be a random variable, and let m and b be constants. Each of the following examples show how a linear transformation of X defines a new random variable Y.</a:t>
            </a:r>
            <a:endParaRPr sz="2000" dirty="0"/>
          </a:p>
          <a:p>
            <a:endParaRPr sz="2000" dirty="0"/>
          </a:p>
          <a:p>
            <a:r>
              <a:rPr lang="en-IN" sz="2000" dirty="0">
                <a:latin typeface="Times New Roman"/>
              </a:rPr>
              <a:t>    Adding a constant: Y = X + b</a:t>
            </a:r>
            <a:endParaRPr sz="2000" dirty="0"/>
          </a:p>
          <a:p>
            <a:r>
              <a:rPr lang="en-IN" sz="2000" dirty="0">
                <a:latin typeface="Times New Roman"/>
              </a:rPr>
              <a:t>    Subtracting a constant: Y = X - b</a:t>
            </a:r>
            <a:endParaRPr sz="2000" dirty="0"/>
          </a:p>
          <a:p>
            <a:r>
              <a:rPr lang="en-IN" sz="2000" dirty="0">
                <a:latin typeface="Times New Roman"/>
              </a:rPr>
              <a:t>    Multiplying by a constant: Y = </a:t>
            </a:r>
            <a:r>
              <a:rPr lang="en-IN" sz="2000" dirty="0" err="1">
                <a:latin typeface="Times New Roman"/>
              </a:rPr>
              <a:t>mX</a:t>
            </a:r>
            <a:endParaRPr sz="2000" dirty="0"/>
          </a:p>
          <a:p>
            <a:r>
              <a:rPr lang="en-IN" sz="2000" dirty="0">
                <a:latin typeface="Times New Roman"/>
              </a:rPr>
              <a:t>    Dividing by a constant: Y = X/m</a:t>
            </a:r>
            <a:endParaRPr sz="2000" dirty="0"/>
          </a:p>
          <a:p>
            <a:r>
              <a:rPr lang="en-IN" sz="2000" dirty="0">
                <a:latin typeface="Times New Roman"/>
              </a:rPr>
              <a:t>    Multiplying by a constant and adding a constant: Y = </a:t>
            </a:r>
            <a:r>
              <a:rPr lang="en-IN" sz="2000" dirty="0" err="1">
                <a:latin typeface="Times New Roman"/>
              </a:rPr>
              <a:t>mX</a:t>
            </a:r>
            <a:r>
              <a:rPr lang="en-IN" sz="2000" dirty="0">
                <a:latin typeface="Times New Roman"/>
              </a:rPr>
              <a:t> + b</a:t>
            </a:r>
            <a:endParaRPr sz="2000" dirty="0"/>
          </a:p>
          <a:p>
            <a:r>
              <a:rPr lang="en-IN" sz="2000" dirty="0">
                <a:latin typeface="Times New Roman"/>
              </a:rPr>
              <a:t>    Dividing by a constant and subtracting a constant: Y = X/m - b</a:t>
            </a:r>
            <a:endParaRPr sz="2000" dirty="0"/>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Measures of Central Tendency</a:t>
            </a:r>
            <a:endParaRPr/>
          </a:p>
        </p:txBody>
      </p:sp>
      <p:sp>
        <p:nvSpPr>
          <p:cNvPr id="130" name="TextShape 2"/>
          <p:cNvSpPr txBox="1"/>
          <p:nvPr/>
        </p:nvSpPr>
        <p:spPr>
          <a:xfrm>
            <a:off x="502920" y="1584000"/>
            <a:ext cx="9072360" cy="2879640"/>
          </a:xfrm>
          <a:prstGeom prst="rect">
            <a:avLst/>
          </a:prstGeom>
        </p:spPr>
        <p:txBody>
          <a:bodyPr lIns="0" tIns="21240" rIns="0" bIns="0"/>
          <a:lstStyle/>
          <a:p>
            <a:pPr>
              <a:lnSpc>
                <a:spcPct val="93000"/>
              </a:lnSpc>
              <a:buSzPct val="45000"/>
              <a:buFont typeface="Wingdings" charset="2"/>
              <a:buChar char=""/>
            </a:pPr>
            <a:r>
              <a:rPr lang="en-IN" sz="2400">
                <a:solidFill>
                  <a:srgbClr val="000000"/>
                </a:solidFill>
                <a:latin typeface="Times New Roman"/>
              </a:rPr>
              <a:t>Quartiles: There are 3 quartiles, first, second and third. They are the observations which divide data into four equal parts.</a:t>
            </a:r>
            <a:endParaRPr/>
          </a:p>
          <a:p>
            <a:pPr>
              <a:lnSpc>
                <a:spcPct val="93000"/>
              </a:lnSpc>
              <a:buSzPct val="45000"/>
              <a:buFont typeface="Wingdings" charset="2"/>
              <a:buChar char=""/>
            </a:pPr>
            <a:r>
              <a:rPr lang="en-IN" sz="2400">
                <a:solidFill>
                  <a:srgbClr val="000000"/>
                </a:solidFill>
                <a:latin typeface="Times New Roman"/>
              </a:rPr>
              <a:t>Example: 2,3,6,7,10,11,11,12,12,12,13,14,17,18,19</a:t>
            </a:r>
            <a:endParaRPr/>
          </a:p>
          <a:p>
            <a:pPr>
              <a:lnSpc>
                <a:spcPct val="93000"/>
              </a:lnSpc>
              <a:buSzPct val="45000"/>
              <a:buFont typeface="Wingdings" charset="2"/>
              <a:buChar char=""/>
            </a:pPr>
            <a:r>
              <a:rPr lang="en-IN" sz="2400">
                <a:solidFill>
                  <a:srgbClr val="000000"/>
                </a:solidFill>
                <a:latin typeface="Times New Roman"/>
              </a:rPr>
              <a:t>Q1=(n+1)/4, Q2=2(n+1)/4,Q3=3(n+1)/4</a:t>
            </a:r>
            <a:endParaRPr/>
          </a:p>
          <a:p>
            <a:pPr>
              <a:lnSpc>
                <a:spcPct val="93000"/>
              </a:lnSpc>
            </a:pPr>
            <a:r>
              <a:rPr lang="en-IN" sz="2400" u="sng">
                <a:solidFill>
                  <a:srgbClr val="000000"/>
                </a:solidFill>
                <a:latin typeface="Times New Roman"/>
              </a:rPr>
              <a:t>Interquartile Range</a:t>
            </a:r>
            <a:endParaRPr/>
          </a:p>
          <a:p>
            <a:pPr>
              <a:lnSpc>
                <a:spcPct val="93000"/>
              </a:lnSpc>
            </a:pPr>
            <a:endParaRPr/>
          </a:p>
        </p:txBody>
      </p:sp>
      <p:pic>
        <p:nvPicPr>
          <p:cNvPr id="131" name="Picture 130"/>
          <p:cNvPicPr/>
          <p:nvPr/>
        </p:nvPicPr>
        <p:blipFill>
          <a:blip r:embed="rId3" cstate="print"/>
          <a:stretch>
            <a:fillRect/>
          </a:stretch>
        </p:blipFill>
        <p:spPr>
          <a:xfrm>
            <a:off x="863640" y="4511520"/>
            <a:ext cx="7775640" cy="2111400"/>
          </a:xfrm>
          <a:prstGeom prst="rect">
            <a:avLst/>
          </a:prstGeom>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02920" y="1823760"/>
            <a:ext cx="9070920" cy="4383000"/>
          </a:xfrm>
          <a:prstGeom prst="rect">
            <a:avLst/>
          </a:prstGeom>
        </p:spPr>
        <p:txBody>
          <a:bodyPr lIns="0" tIns="28080" rIns="0" bIns="0"/>
          <a:lstStyle/>
          <a:p>
            <a:pPr lvl="3"/>
            <a:r>
              <a:rPr lang="en-IN" sz="4800" dirty="0" smtClean="0">
                <a:latin typeface="Times New Roman"/>
              </a:rPr>
              <a:t>      REGRESSION</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Regression</a:t>
            </a:r>
            <a:endParaRPr/>
          </a:p>
        </p:txBody>
      </p:sp>
      <p:sp>
        <p:nvSpPr>
          <p:cNvPr id="187"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Mathematical models describes many aspects of everyday life. Eg A person's weight can be described in terms of his/her calorie intake. </a:t>
            </a:r>
            <a:endParaRPr/>
          </a:p>
          <a:p>
            <a:pPr>
              <a:lnSpc>
                <a:spcPct val="93000"/>
              </a:lnSpc>
              <a:buSzPct val="45000"/>
              <a:buFont typeface="Wingdings" charset="2"/>
              <a:buChar char=""/>
            </a:pPr>
            <a:r>
              <a:rPr lang="en-IN" sz="3200">
                <a:solidFill>
                  <a:srgbClr val="000000"/>
                </a:solidFill>
                <a:latin typeface="Times New Roman"/>
              </a:rPr>
              <a:t>Regession is concerned with specifying the relationship between a single numeric dependent variable and one or more numeric independent variable. </a:t>
            </a:r>
            <a:endParaRPr/>
          </a:p>
          <a:p>
            <a:pPr>
              <a:lnSpc>
                <a:spcPct val="93000"/>
              </a:lnSpc>
              <a:buSzPct val="45000"/>
              <a:buFont typeface="Wingdings" charset="2"/>
              <a:buChar char=""/>
            </a:pPr>
            <a:r>
              <a:rPr lang="en-IN" sz="3200">
                <a:solidFill>
                  <a:srgbClr val="000000"/>
                </a:solidFill>
                <a:latin typeface="Times New Roman"/>
              </a:rPr>
              <a:t>Regression is rooted in a study of genetics by Sir Galton, who established the relationship between height of son and father, in 19</a:t>
            </a:r>
            <a:r>
              <a:rPr lang="en-IN" sz="3200" baseline="33000">
                <a:solidFill>
                  <a:srgbClr val="000000"/>
                </a:solidFill>
                <a:latin typeface="Times New Roman"/>
              </a:rPr>
              <a:t>th</a:t>
            </a:r>
            <a:r>
              <a:rPr lang="en-IN" sz="3200">
                <a:solidFill>
                  <a:srgbClr val="000000"/>
                </a:solidFill>
                <a:latin typeface="Times New Roman"/>
              </a:rPr>
              <a:t> century.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Simple/Multiple Regression</a:t>
            </a:r>
            <a:endParaRPr/>
          </a:p>
        </p:txBody>
      </p:sp>
      <p:sp>
        <p:nvSpPr>
          <p:cNvPr id="189"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If there is one variable, it is called simple regression.</a:t>
            </a:r>
            <a:endParaRPr/>
          </a:p>
          <a:p>
            <a:pPr>
              <a:lnSpc>
                <a:spcPct val="93000"/>
              </a:lnSpc>
            </a:pPr>
            <a:r>
              <a:rPr lang="en-IN" sz="3200">
                <a:solidFill>
                  <a:srgbClr val="000000"/>
                </a:solidFill>
                <a:latin typeface="Times New Roman"/>
              </a:rPr>
              <a:t>          Y= ax+b  -(1)</a:t>
            </a:r>
            <a:endParaRPr/>
          </a:p>
          <a:p>
            <a:pPr>
              <a:lnSpc>
                <a:spcPct val="93000"/>
              </a:lnSpc>
            </a:pPr>
            <a:r>
              <a:rPr lang="en-IN" sz="3200">
                <a:solidFill>
                  <a:srgbClr val="000000"/>
                </a:solidFill>
                <a:latin typeface="Times New Roman"/>
              </a:rPr>
              <a:t>          X=ay+b</a:t>
            </a:r>
            <a:endParaRPr/>
          </a:p>
          <a:p>
            <a:pPr>
              <a:lnSpc>
                <a:spcPct val="93000"/>
              </a:lnSpc>
            </a:pPr>
            <a:r>
              <a:rPr lang="en-IN" sz="3200">
                <a:solidFill>
                  <a:srgbClr val="000000"/>
                </a:solidFill>
                <a:latin typeface="Times New Roman"/>
              </a:rPr>
              <a:t>In (1)</a:t>
            </a:r>
            <a:endParaRPr/>
          </a:p>
          <a:p>
            <a:pPr>
              <a:lnSpc>
                <a:spcPct val="93000"/>
              </a:lnSpc>
              <a:buSzPct val="45000"/>
              <a:buFont typeface="Wingdings" charset="2"/>
              <a:buChar char=""/>
            </a:pPr>
            <a:r>
              <a:rPr lang="en-IN" sz="3200">
                <a:solidFill>
                  <a:srgbClr val="000000"/>
                </a:solidFill>
                <a:latin typeface="Times New Roman"/>
              </a:rPr>
              <a:t>If more than one variable then it is called multiple regression.</a:t>
            </a:r>
            <a:endParaRPr/>
          </a:p>
          <a:p>
            <a:pPr>
              <a:lnSpc>
                <a:spcPct val="93000"/>
              </a:lnSpc>
            </a:pPr>
            <a:r>
              <a:rPr lang="en-IN" sz="3200">
                <a:solidFill>
                  <a:srgbClr val="000000"/>
                </a:solidFill>
                <a:latin typeface="Times New Roman"/>
              </a:rPr>
              <a:t>         Y = ax1+bx2+cx3+d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Relationship</a:t>
            </a:r>
            <a:endParaRPr/>
          </a:p>
        </p:txBody>
      </p:sp>
      <p:sp>
        <p:nvSpPr>
          <p:cNvPr id="191" name="TextShape 2"/>
          <p:cNvSpPr txBox="1"/>
          <p:nvPr/>
        </p:nvSpPr>
        <p:spPr>
          <a:xfrm>
            <a:off x="720720" y="1728360"/>
            <a:ext cx="9072720" cy="547236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A  equation of line is defined in the form of </a:t>
            </a:r>
            <a:endParaRPr/>
          </a:p>
          <a:p>
            <a:pPr>
              <a:lnSpc>
                <a:spcPct val="93000"/>
              </a:lnSpc>
            </a:pPr>
            <a:r>
              <a:rPr lang="en-IN" sz="3200">
                <a:solidFill>
                  <a:srgbClr val="000000"/>
                </a:solidFill>
                <a:latin typeface="Times New Roman"/>
              </a:rPr>
              <a:t>        y = ax + b</a:t>
            </a:r>
            <a:endParaRPr/>
          </a:p>
          <a:p>
            <a:pPr>
              <a:lnSpc>
                <a:spcPct val="93000"/>
              </a:lnSpc>
            </a:pPr>
            <a:r>
              <a:rPr lang="en-IN" sz="3200">
                <a:solidFill>
                  <a:srgbClr val="000000"/>
                </a:solidFill>
                <a:latin typeface="Times New Roman"/>
              </a:rPr>
              <a:t>where a is intercept and b is slope. Y is dependent variable and x in independent variable.</a:t>
            </a:r>
            <a:endParaRPr/>
          </a:p>
          <a:p>
            <a:pPr>
              <a:lnSpc>
                <a:spcPct val="93000"/>
              </a:lnSpc>
              <a:buSzPct val="45000"/>
              <a:buFont typeface="Wingdings" charset="2"/>
              <a:buChar char=""/>
            </a:pPr>
            <a:r>
              <a:rPr lang="en-IN" sz="3200">
                <a:solidFill>
                  <a:srgbClr val="000000"/>
                </a:solidFill>
                <a:latin typeface="Times New Roman"/>
              </a:rPr>
              <a:t>In Regression also we try to define the relationship with the help of deriving such equation.</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                           </a:t>
            </a:r>
            <a:r>
              <a:rPr lang="en-IN">
                <a:solidFill>
                  <a:srgbClr val="000000"/>
                </a:solidFill>
                <a:latin typeface="Times New Roman"/>
              </a:rPr>
              <a:t>&lt;-a is the slope</a:t>
            </a:r>
            <a:endParaRPr/>
          </a:p>
          <a:p>
            <a:pPr>
              <a:lnSpc>
                <a:spcPct val="93000"/>
              </a:lnSpc>
              <a:buSzPct val="45000"/>
              <a:buFont typeface="Wingdings" charset="2"/>
              <a:buChar char=""/>
            </a:pPr>
            <a:r>
              <a:rPr lang="en-IN" sz="3200">
                <a:solidFill>
                  <a:srgbClr val="000000"/>
                </a:solidFill>
                <a:latin typeface="Times New Roman"/>
              </a:rPr>
              <a:t>                    </a:t>
            </a:r>
            <a:endParaRPr/>
          </a:p>
          <a:p>
            <a:pPr>
              <a:lnSpc>
                <a:spcPct val="93000"/>
              </a:lnSpc>
              <a:buSzPct val="45000"/>
              <a:buFont typeface="Wingdings" charset="2"/>
              <a:buChar char=""/>
            </a:pPr>
            <a:r>
              <a:rPr lang="en-IN" sz="2200">
                <a:solidFill>
                  <a:srgbClr val="000000"/>
                </a:solidFill>
                <a:latin typeface="Times New Roman"/>
              </a:rPr>
              <a:t>                        </a:t>
            </a:r>
            <a:r>
              <a:rPr lang="en-IN">
                <a:solidFill>
                  <a:srgbClr val="000000"/>
                </a:solidFill>
                <a:latin typeface="Times New Roman"/>
              </a:rPr>
              <a:t>&lt;-b is the intercept</a:t>
            </a:r>
            <a:endParaRPr/>
          </a:p>
        </p:txBody>
      </p:sp>
      <p:sp>
        <p:nvSpPr>
          <p:cNvPr id="192" name="Line 3"/>
          <p:cNvSpPr/>
          <p:nvPr/>
        </p:nvSpPr>
        <p:spPr>
          <a:xfrm>
            <a:off x="2448000" y="5256360"/>
            <a:ext cx="1440" cy="2087280"/>
          </a:xfrm>
          <a:prstGeom prst="line">
            <a:avLst/>
          </a:prstGeom>
          <a:ln w="9360">
            <a:solidFill>
              <a:srgbClr val="000000"/>
            </a:solidFill>
            <a:round/>
          </a:ln>
        </p:spPr>
      </p:sp>
      <p:sp>
        <p:nvSpPr>
          <p:cNvPr id="193" name="Line 4"/>
          <p:cNvSpPr/>
          <p:nvPr/>
        </p:nvSpPr>
        <p:spPr>
          <a:xfrm>
            <a:off x="2448000" y="7272360"/>
            <a:ext cx="2735280" cy="1440"/>
          </a:xfrm>
          <a:prstGeom prst="line">
            <a:avLst/>
          </a:prstGeom>
          <a:ln w="9360">
            <a:solidFill>
              <a:srgbClr val="000000"/>
            </a:solidFill>
            <a:round/>
          </a:ln>
        </p:spPr>
      </p:sp>
      <p:sp>
        <p:nvSpPr>
          <p:cNvPr id="194" name="CustomShape 5"/>
          <p:cNvSpPr/>
          <p:nvPr/>
        </p:nvSpPr>
        <p:spPr>
          <a:xfrm>
            <a:off x="2735280" y="5904000"/>
            <a:ext cx="71280" cy="1440"/>
          </a:xfrm>
          <a:prstGeom prst="ellipse">
            <a:avLst/>
          </a:prstGeom>
          <a:solidFill>
            <a:srgbClr val="729FCF"/>
          </a:solidFill>
          <a:ln w="9360">
            <a:solidFill>
              <a:srgbClr val="3465A4"/>
            </a:solidFill>
            <a:round/>
          </a:ln>
        </p:spPr>
      </p:sp>
      <p:sp>
        <p:nvSpPr>
          <p:cNvPr id="195" name="CustomShape 6"/>
          <p:cNvSpPr/>
          <p:nvPr/>
        </p:nvSpPr>
        <p:spPr>
          <a:xfrm>
            <a:off x="3168720" y="6083280"/>
            <a:ext cx="71280" cy="71280"/>
          </a:xfrm>
          <a:prstGeom prst="ellipse">
            <a:avLst/>
          </a:prstGeom>
          <a:solidFill>
            <a:srgbClr val="729FCF"/>
          </a:solidFill>
          <a:ln w="9360">
            <a:solidFill>
              <a:srgbClr val="3465A4"/>
            </a:solidFill>
            <a:round/>
          </a:ln>
        </p:spPr>
      </p:sp>
      <p:sp>
        <p:nvSpPr>
          <p:cNvPr id="196" name="CustomShape 7"/>
          <p:cNvSpPr/>
          <p:nvPr/>
        </p:nvSpPr>
        <p:spPr>
          <a:xfrm>
            <a:off x="3168720" y="5869080"/>
            <a:ext cx="71280" cy="71280"/>
          </a:xfrm>
          <a:prstGeom prst="ellipse">
            <a:avLst/>
          </a:prstGeom>
          <a:solidFill>
            <a:srgbClr val="729FCF"/>
          </a:solidFill>
          <a:ln w="9360">
            <a:solidFill>
              <a:srgbClr val="3465A4"/>
            </a:solidFill>
            <a:round/>
          </a:ln>
        </p:spPr>
      </p:sp>
      <p:sp>
        <p:nvSpPr>
          <p:cNvPr id="197" name="CustomShape 8"/>
          <p:cNvSpPr/>
          <p:nvPr/>
        </p:nvSpPr>
        <p:spPr>
          <a:xfrm>
            <a:off x="3421080" y="6084720"/>
            <a:ext cx="71280" cy="71640"/>
          </a:xfrm>
          <a:prstGeom prst="ellipse">
            <a:avLst/>
          </a:prstGeom>
          <a:solidFill>
            <a:srgbClr val="729FCF"/>
          </a:solidFill>
          <a:ln w="9360">
            <a:solidFill>
              <a:srgbClr val="3465A4"/>
            </a:solidFill>
            <a:round/>
          </a:ln>
        </p:spPr>
      </p:sp>
      <p:sp>
        <p:nvSpPr>
          <p:cNvPr id="198" name="CustomShape 9"/>
          <p:cNvSpPr/>
          <p:nvPr/>
        </p:nvSpPr>
        <p:spPr>
          <a:xfrm>
            <a:off x="3168720" y="6300720"/>
            <a:ext cx="71280" cy="71640"/>
          </a:xfrm>
          <a:prstGeom prst="ellipse">
            <a:avLst/>
          </a:prstGeom>
          <a:solidFill>
            <a:srgbClr val="729FCF"/>
          </a:solidFill>
          <a:ln w="9360">
            <a:solidFill>
              <a:srgbClr val="3465A4"/>
            </a:solidFill>
            <a:round/>
          </a:ln>
        </p:spPr>
      </p:sp>
      <p:sp>
        <p:nvSpPr>
          <p:cNvPr id="199" name="CustomShape 10"/>
          <p:cNvSpPr/>
          <p:nvPr/>
        </p:nvSpPr>
        <p:spPr>
          <a:xfrm>
            <a:off x="3168720" y="6480000"/>
            <a:ext cx="71280" cy="71640"/>
          </a:xfrm>
          <a:prstGeom prst="ellipse">
            <a:avLst/>
          </a:prstGeom>
          <a:solidFill>
            <a:srgbClr val="729FCF"/>
          </a:solidFill>
          <a:ln w="9360">
            <a:solidFill>
              <a:srgbClr val="3465A4"/>
            </a:solidFill>
            <a:round/>
          </a:ln>
        </p:spPr>
      </p:sp>
      <p:sp>
        <p:nvSpPr>
          <p:cNvPr id="200" name="CustomShape 11"/>
          <p:cNvSpPr/>
          <p:nvPr/>
        </p:nvSpPr>
        <p:spPr>
          <a:xfrm>
            <a:off x="2952720" y="6084720"/>
            <a:ext cx="71640" cy="71640"/>
          </a:xfrm>
          <a:prstGeom prst="ellipse">
            <a:avLst/>
          </a:prstGeom>
          <a:solidFill>
            <a:srgbClr val="729FCF"/>
          </a:solidFill>
          <a:ln w="9360">
            <a:solidFill>
              <a:srgbClr val="3465A4"/>
            </a:solidFill>
            <a:round/>
          </a:ln>
        </p:spPr>
      </p:sp>
      <p:sp>
        <p:nvSpPr>
          <p:cNvPr id="201" name="CustomShape 12"/>
          <p:cNvSpPr/>
          <p:nvPr/>
        </p:nvSpPr>
        <p:spPr>
          <a:xfrm>
            <a:off x="2987640" y="6300720"/>
            <a:ext cx="71640" cy="71640"/>
          </a:xfrm>
          <a:prstGeom prst="ellipse">
            <a:avLst/>
          </a:prstGeom>
          <a:solidFill>
            <a:srgbClr val="729FCF"/>
          </a:solidFill>
          <a:ln w="9360">
            <a:solidFill>
              <a:srgbClr val="3465A4"/>
            </a:solidFill>
            <a:round/>
          </a:ln>
        </p:spPr>
      </p:sp>
      <p:sp>
        <p:nvSpPr>
          <p:cNvPr id="202" name="CustomShape 13"/>
          <p:cNvSpPr/>
          <p:nvPr/>
        </p:nvSpPr>
        <p:spPr>
          <a:xfrm>
            <a:off x="2879640" y="6443640"/>
            <a:ext cx="71640" cy="71640"/>
          </a:xfrm>
          <a:prstGeom prst="ellipse">
            <a:avLst/>
          </a:prstGeom>
          <a:solidFill>
            <a:srgbClr val="729FCF"/>
          </a:solidFill>
          <a:ln w="9360">
            <a:solidFill>
              <a:srgbClr val="3465A4"/>
            </a:solidFill>
            <a:round/>
          </a:ln>
        </p:spPr>
      </p:sp>
      <p:sp>
        <p:nvSpPr>
          <p:cNvPr id="203" name="CustomShape 14"/>
          <p:cNvSpPr/>
          <p:nvPr/>
        </p:nvSpPr>
        <p:spPr>
          <a:xfrm>
            <a:off x="2987640" y="6551640"/>
            <a:ext cx="71640" cy="71280"/>
          </a:xfrm>
          <a:prstGeom prst="ellipse">
            <a:avLst/>
          </a:prstGeom>
          <a:solidFill>
            <a:srgbClr val="729FCF"/>
          </a:solidFill>
          <a:ln w="9360">
            <a:solidFill>
              <a:srgbClr val="3465A4"/>
            </a:solidFill>
            <a:round/>
          </a:ln>
        </p:spPr>
      </p:sp>
      <p:sp>
        <p:nvSpPr>
          <p:cNvPr id="204" name="CustomShape 15"/>
          <p:cNvSpPr/>
          <p:nvPr/>
        </p:nvSpPr>
        <p:spPr>
          <a:xfrm>
            <a:off x="2844720" y="6661080"/>
            <a:ext cx="71640" cy="71640"/>
          </a:xfrm>
          <a:prstGeom prst="ellipse">
            <a:avLst/>
          </a:prstGeom>
          <a:solidFill>
            <a:srgbClr val="729FCF"/>
          </a:solidFill>
          <a:ln w="9360">
            <a:solidFill>
              <a:srgbClr val="3465A4"/>
            </a:solidFill>
            <a:round/>
          </a:ln>
        </p:spPr>
      </p:sp>
      <p:sp>
        <p:nvSpPr>
          <p:cNvPr id="205" name="CustomShape 16"/>
          <p:cNvSpPr/>
          <p:nvPr/>
        </p:nvSpPr>
        <p:spPr>
          <a:xfrm>
            <a:off x="2736720" y="6769080"/>
            <a:ext cx="71640" cy="71280"/>
          </a:xfrm>
          <a:prstGeom prst="ellipse">
            <a:avLst/>
          </a:prstGeom>
          <a:solidFill>
            <a:srgbClr val="729FCF"/>
          </a:solidFill>
          <a:ln w="9360">
            <a:solidFill>
              <a:srgbClr val="3465A4"/>
            </a:solidFill>
            <a:round/>
          </a:ln>
        </p:spPr>
      </p:sp>
      <p:sp>
        <p:nvSpPr>
          <p:cNvPr id="206" name="CustomShape 17"/>
          <p:cNvSpPr/>
          <p:nvPr/>
        </p:nvSpPr>
        <p:spPr>
          <a:xfrm>
            <a:off x="3313080" y="5869080"/>
            <a:ext cx="71640" cy="71280"/>
          </a:xfrm>
          <a:prstGeom prst="ellipse">
            <a:avLst/>
          </a:prstGeom>
          <a:solidFill>
            <a:srgbClr val="729FCF"/>
          </a:solidFill>
          <a:ln w="9360">
            <a:solidFill>
              <a:srgbClr val="3465A4"/>
            </a:solidFill>
            <a:round/>
          </a:ln>
        </p:spPr>
      </p:sp>
      <p:sp>
        <p:nvSpPr>
          <p:cNvPr id="207" name="CustomShape 18"/>
          <p:cNvSpPr/>
          <p:nvPr/>
        </p:nvSpPr>
        <p:spPr>
          <a:xfrm>
            <a:off x="3564000" y="5869080"/>
            <a:ext cx="71280" cy="71280"/>
          </a:xfrm>
          <a:prstGeom prst="ellipse">
            <a:avLst/>
          </a:prstGeom>
          <a:solidFill>
            <a:srgbClr val="729FCF"/>
          </a:solidFill>
          <a:ln w="9360">
            <a:solidFill>
              <a:srgbClr val="3465A4"/>
            </a:solidFill>
            <a:round/>
          </a:ln>
        </p:spPr>
      </p:sp>
      <p:sp>
        <p:nvSpPr>
          <p:cNvPr id="208" name="CustomShape 19"/>
          <p:cNvSpPr/>
          <p:nvPr/>
        </p:nvSpPr>
        <p:spPr>
          <a:xfrm>
            <a:off x="3421080" y="5688000"/>
            <a:ext cx="71280" cy="71280"/>
          </a:xfrm>
          <a:prstGeom prst="ellipse">
            <a:avLst/>
          </a:prstGeom>
          <a:solidFill>
            <a:srgbClr val="729FCF"/>
          </a:solidFill>
          <a:ln w="9360">
            <a:solidFill>
              <a:srgbClr val="3465A4"/>
            </a:solidFill>
            <a:round/>
          </a:ln>
        </p:spPr>
      </p:sp>
      <p:sp>
        <p:nvSpPr>
          <p:cNvPr id="209" name="CustomShape 20"/>
          <p:cNvSpPr/>
          <p:nvPr/>
        </p:nvSpPr>
        <p:spPr>
          <a:xfrm>
            <a:off x="3600360" y="5688000"/>
            <a:ext cx="71640" cy="71280"/>
          </a:xfrm>
          <a:prstGeom prst="ellipse">
            <a:avLst/>
          </a:prstGeom>
          <a:solidFill>
            <a:srgbClr val="729FCF"/>
          </a:solidFill>
          <a:ln w="9360">
            <a:solidFill>
              <a:srgbClr val="3465A4"/>
            </a:solidFill>
            <a:round/>
          </a:ln>
        </p:spPr>
      </p:sp>
      <p:sp>
        <p:nvSpPr>
          <p:cNvPr id="210" name="CustomShape 21"/>
          <p:cNvSpPr/>
          <p:nvPr/>
        </p:nvSpPr>
        <p:spPr>
          <a:xfrm>
            <a:off x="3708360" y="5580000"/>
            <a:ext cx="71640" cy="71640"/>
          </a:xfrm>
          <a:prstGeom prst="ellipse">
            <a:avLst/>
          </a:prstGeom>
          <a:solidFill>
            <a:srgbClr val="729FCF"/>
          </a:solidFill>
          <a:ln w="9360">
            <a:solidFill>
              <a:srgbClr val="3465A4"/>
            </a:solidFill>
            <a:round/>
          </a:ln>
        </p:spPr>
      </p:sp>
      <p:sp>
        <p:nvSpPr>
          <p:cNvPr id="211" name="CustomShape 22"/>
          <p:cNvSpPr/>
          <p:nvPr/>
        </p:nvSpPr>
        <p:spPr>
          <a:xfrm>
            <a:off x="3745080" y="5796000"/>
            <a:ext cx="71280" cy="71280"/>
          </a:xfrm>
          <a:prstGeom prst="ellipse">
            <a:avLst/>
          </a:prstGeom>
          <a:solidFill>
            <a:srgbClr val="729FCF"/>
          </a:solidFill>
          <a:ln w="9360">
            <a:solidFill>
              <a:srgbClr val="3465A4"/>
            </a:solidFill>
            <a:round/>
          </a:ln>
        </p:spPr>
      </p:sp>
      <p:sp>
        <p:nvSpPr>
          <p:cNvPr id="212" name="CustomShape 23"/>
          <p:cNvSpPr/>
          <p:nvPr/>
        </p:nvSpPr>
        <p:spPr>
          <a:xfrm>
            <a:off x="2629080" y="6840360"/>
            <a:ext cx="71280" cy="71640"/>
          </a:xfrm>
          <a:prstGeom prst="ellipse">
            <a:avLst/>
          </a:prstGeom>
          <a:solidFill>
            <a:srgbClr val="729FCF"/>
          </a:solidFill>
          <a:ln w="9360">
            <a:solidFill>
              <a:srgbClr val="3465A4"/>
            </a:solidFill>
            <a:round/>
          </a:ln>
        </p:spPr>
      </p:sp>
      <p:sp>
        <p:nvSpPr>
          <p:cNvPr id="213" name="CustomShape 24"/>
          <p:cNvSpPr/>
          <p:nvPr/>
        </p:nvSpPr>
        <p:spPr>
          <a:xfrm>
            <a:off x="2736720" y="6912000"/>
            <a:ext cx="71640" cy="71280"/>
          </a:xfrm>
          <a:prstGeom prst="ellipse">
            <a:avLst/>
          </a:prstGeom>
          <a:solidFill>
            <a:srgbClr val="729FCF"/>
          </a:solidFill>
          <a:ln w="9360">
            <a:solidFill>
              <a:srgbClr val="3465A4"/>
            </a:solidFill>
            <a:round/>
          </a:ln>
        </p:spPr>
      </p:sp>
      <p:sp>
        <p:nvSpPr>
          <p:cNvPr id="214" name="CustomShape 25"/>
          <p:cNvSpPr/>
          <p:nvPr/>
        </p:nvSpPr>
        <p:spPr>
          <a:xfrm>
            <a:off x="2952720" y="6769080"/>
            <a:ext cx="71640" cy="71280"/>
          </a:xfrm>
          <a:prstGeom prst="ellipse">
            <a:avLst/>
          </a:prstGeom>
          <a:solidFill>
            <a:srgbClr val="729FCF"/>
          </a:solidFill>
          <a:ln w="9360">
            <a:solidFill>
              <a:srgbClr val="3465A4"/>
            </a:solidFill>
            <a:round/>
          </a:ln>
        </p:spPr>
      </p:sp>
      <p:sp>
        <p:nvSpPr>
          <p:cNvPr id="215" name="CustomShape 26"/>
          <p:cNvSpPr/>
          <p:nvPr/>
        </p:nvSpPr>
        <p:spPr>
          <a:xfrm>
            <a:off x="3852720" y="5508720"/>
            <a:ext cx="71640" cy="71280"/>
          </a:xfrm>
          <a:prstGeom prst="ellipse">
            <a:avLst/>
          </a:prstGeom>
          <a:solidFill>
            <a:srgbClr val="729FCF"/>
          </a:solidFill>
          <a:ln w="9360">
            <a:solidFill>
              <a:srgbClr val="3465A4"/>
            </a:solidFill>
            <a:round/>
          </a:ln>
        </p:spPr>
        <p:txBody>
          <a:bodyPr wrap="none" lIns="90000" tIns="58680" rIns="90000" bIns="45000" anchor="ctr"/>
          <a:lstStyle/>
          <a:p>
            <a:pPr algn="ctr">
              <a:lnSpc>
                <a:spcPct val="94000"/>
              </a:lnSpc>
            </a:pPr>
            <a:endParaRPr/>
          </a:p>
          <a:p>
            <a:pPr algn="ctr">
              <a:lnSpc>
                <a:spcPct val="94000"/>
              </a:lnSpc>
            </a:pPr>
            <a:endParaRPr/>
          </a:p>
        </p:txBody>
      </p:sp>
      <p:sp>
        <p:nvSpPr>
          <p:cNvPr id="216" name="CustomShape 27"/>
          <p:cNvSpPr/>
          <p:nvPr/>
        </p:nvSpPr>
        <p:spPr>
          <a:xfrm>
            <a:off x="3168720" y="6084720"/>
            <a:ext cx="71280" cy="71640"/>
          </a:xfrm>
          <a:prstGeom prst="ellipse">
            <a:avLst/>
          </a:prstGeom>
          <a:solidFill>
            <a:srgbClr val="729FCF"/>
          </a:solidFill>
          <a:ln w="9360">
            <a:solidFill>
              <a:srgbClr val="3465A4"/>
            </a:solidFill>
            <a:round/>
          </a:ln>
        </p:spPr>
      </p:sp>
      <p:sp>
        <p:nvSpPr>
          <p:cNvPr id="217" name="CustomShape 28"/>
          <p:cNvSpPr/>
          <p:nvPr/>
        </p:nvSpPr>
        <p:spPr>
          <a:xfrm>
            <a:off x="3168720" y="6084720"/>
            <a:ext cx="71280" cy="71640"/>
          </a:xfrm>
          <a:prstGeom prst="ellipse">
            <a:avLst/>
          </a:prstGeom>
          <a:solidFill>
            <a:srgbClr val="729FCF"/>
          </a:solidFill>
          <a:ln w="9360">
            <a:solidFill>
              <a:srgbClr val="3465A4"/>
            </a:solidFill>
            <a:round/>
          </a:ln>
        </p:spPr>
      </p:sp>
      <p:sp>
        <p:nvSpPr>
          <p:cNvPr id="218" name="Line 29"/>
          <p:cNvSpPr/>
          <p:nvPr/>
        </p:nvSpPr>
        <p:spPr>
          <a:xfrm flipV="1">
            <a:off x="2592360" y="5325840"/>
            <a:ext cx="1440000" cy="1587240"/>
          </a:xfrm>
          <a:prstGeom prst="line">
            <a:avLst/>
          </a:prstGeom>
          <a:ln w="9360">
            <a:solidFill>
              <a:srgbClr val="000000"/>
            </a:solidFill>
            <a:round/>
          </a:ln>
        </p:spPr>
      </p:sp>
      <p:sp>
        <p:nvSpPr>
          <p:cNvPr id="219" name="Line 30"/>
          <p:cNvSpPr/>
          <p:nvPr/>
        </p:nvSpPr>
        <p:spPr>
          <a:xfrm>
            <a:off x="2629080" y="6912000"/>
            <a:ext cx="1440" cy="360360"/>
          </a:xfrm>
          <a:prstGeom prst="line">
            <a:avLst/>
          </a:prstGeom>
          <a:ln w="9360">
            <a:solidFill>
              <a:srgbClr val="000000"/>
            </a:solidFill>
            <a:round/>
          </a:ln>
        </p:spPr>
      </p:sp>
      <p:sp>
        <p:nvSpPr>
          <p:cNvPr id="220" name="Line 31"/>
          <p:cNvSpPr/>
          <p:nvPr/>
        </p:nvSpPr>
        <p:spPr>
          <a:xfrm>
            <a:off x="3600360" y="5761080"/>
            <a:ext cx="1800" cy="503280"/>
          </a:xfrm>
          <a:prstGeom prst="line">
            <a:avLst/>
          </a:prstGeom>
          <a:ln w="9360">
            <a:solidFill>
              <a:srgbClr val="000000"/>
            </a:solidFill>
            <a:round/>
          </a:ln>
        </p:spPr>
      </p:sp>
      <p:sp>
        <p:nvSpPr>
          <p:cNvPr id="221" name="Line 32"/>
          <p:cNvSpPr/>
          <p:nvPr/>
        </p:nvSpPr>
        <p:spPr>
          <a:xfrm>
            <a:off x="3240000" y="6264360"/>
            <a:ext cx="360360" cy="1440"/>
          </a:xfrm>
          <a:prstGeom prst="line">
            <a:avLst/>
          </a:prstGeom>
          <a:ln w="9360">
            <a:solidFill>
              <a:srgbClr val="000000"/>
            </a:solidFill>
            <a:round/>
          </a:ln>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Value of b and a</a:t>
            </a:r>
            <a:endParaRPr/>
          </a:p>
        </p:txBody>
      </p:sp>
      <p:sp>
        <p:nvSpPr>
          <p:cNvPr id="223"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For y=ax+b</a:t>
            </a:r>
            <a:endParaRPr/>
          </a:p>
          <a:p>
            <a:pPr>
              <a:lnSpc>
                <a:spcPct val="93000"/>
              </a:lnSpc>
              <a:buSzPct val="45000"/>
              <a:buFont typeface="Wingdings" charset="2"/>
              <a:buChar char=""/>
            </a:pPr>
            <a:r>
              <a:rPr lang="en-IN" sz="3200">
                <a:solidFill>
                  <a:srgbClr val="000000"/>
                </a:solidFill>
                <a:latin typeface="Times New Roman"/>
              </a:rPr>
              <a:t>a(y on x)=Cov(x,y)/var</a:t>
            </a:r>
            <a:r>
              <a:rPr lang="en-IN" sz="3200">
                <a:solidFill>
                  <a:srgbClr val="000000"/>
                </a:solidFill>
                <a:latin typeface="Arial"/>
                <a:ea typeface="Arial"/>
              </a:rPr>
              <a:t>(x) or r*(σ(y)/σ(x)</a:t>
            </a:r>
            <a:endParaRPr/>
          </a:p>
          <a:p>
            <a:pPr>
              <a:lnSpc>
                <a:spcPct val="94000"/>
              </a:lnSpc>
              <a:buSzPct val="45000"/>
              <a:buFont typeface="Wingdings" charset="2"/>
              <a:buChar char=""/>
            </a:pPr>
            <a:r>
              <a:rPr lang="en-IN" sz="3200" b="1">
                <a:solidFill>
                  <a:srgbClr val="000000"/>
                </a:solidFill>
                <a:latin typeface="Arial"/>
                <a:ea typeface="Arial"/>
              </a:rPr>
              <a:t>b</a:t>
            </a:r>
            <a:r>
              <a:rPr lang="en-IN" sz="3200">
                <a:solidFill>
                  <a:srgbClr val="000000"/>
                </a:solidFill>
                <a:latin typeface="Arial"/>
                <a:ea typeface="Arial"/>
              </a:rPr>
              <a:t>= mean(y)-a * mean(x)</a:t>
            </a:r>
            <a:endParaRPr/>
          </a:p>
          <a:p>
            <a:pPr>
              <a:lnSpc>
                <a:spcPct val="94000"/>
              </a:lnSpc>
            </a:pPr>
            <a:r>
              <a:rPr lang="en-IN" sz="3200" u="sng">
                <a:solidFill>
                  <a:srgbClr val="000000"/>
                </a:solidFill>
                <a:latin typeface="Arial"/>
                <a:ea typeface="Arial"/>
              </a:rPr>
              <a:t>For x=ay+b</a:t>
            </a:r>
            <a:endParaRPr/>
          </a:p>
          <a:p>
            <a:pPr>
              <a:lnSpc>
                <a:spcPct val="94000"/>
              </a:lnSpc>
              <a:buSzPct val="45000"/>
              <a:buFont typeface="Wingdings" charset="2"/>
              <a:buChar char=""/>
            </a:pPr>
            <a:r>
              <a:rPr lang="en-IN" sz="3200">
                <a:solidFill>
                  <a:srgbClr val="000000"/>
                </a:solidFill>
                <a:latin typeface="Arial"/>
                <a:ea typeface="Arial"/>
              </a:rPr>
              <a:t>a(x on y)=Cov(x,y)/var(y) or r*(σ(x)/σ(y))</a:t>
            </a:r>
            <a:endParaRPr/>
          </a:p>
          <a:p>
            <a:pPr>
              <a:lnSpc>
                <a:spcPct val="94000"/>
              </a:lnSpc>
              <a:buSzPct val="45000"/>
              <a:buFont typeface="Wingdings" charset="2"/>
              <a:buChar char=""/>
            </a:pPr>
            <a:r>
              <a:rPr lang="en-IN" sz="3200" b="1">
                <a:solidFill>
                  <a:srgbClr val="000000"/>
                </a:solidFill>
                <a:latin typeface="Arial"/>
                <a:ea typeface="Arial"/>
              </a:rPr>
              <a:t>b</a:t>
            </a:r>
            <a:r>
              <a:rPr lang="en-IN" sz="3200">
                <a:solidFill>
                  <a:srgbClr val="000000"/>
                </a:solidFill>
                <a:latin typeface="Arial"/>
                <a:ea typeface="Arial"/>
              </a:rPr>
              <a:t>=mean(x)-a*mean(y)</a:t>
            </a:r>
            <a:endParaRPr/>
          </a:p>
          <a:p>
            <a:pPr>
              <a:lnSpc>
                <a:spcPct val="94000"/>
              </a:lnSpc>
            </a:pPr>
            <a:r>
              <a:rPr lang="en-IN" sz="3200">
                <a:solidFill>
                  <a:srgbClr val="000000"/>
                </a:solidFill>
                <a:latin typeface="Arial"/>
                <a:ea typeface="Arial"/>
              </a:rPr>
              <a:t>where r is Coefficeint of Correlation.</a:t>
            </a:r>
            <a:endParaRPr/>
          </a:p>
          <a:p>
            <a:pPr>
              <a:lnSpc>
                <a:spcPct val="94000"/>
              </a:lnSpc>
            </a:pPr>
            <a:endParaRPr/>
          </a:p>
          <a:p>
            <a:pPr>
              <a:lnSpc>
                <a:spcPct val="94000"/>
              </a:lnSpc>
            </a:pPr>
            <a:endParaRPr/>
          </a:p>
          <a:p>
            <a:pPr>
              <a:lnSpc>
                <a:spcPct val="94000"/>
              </a:lnSpc>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Regression in R</a:t>
            </a:r>
            <a:endParaRPr/>
          </a:p>
        </p:txBody>
      </p:sp>
      <p:sp>
        <p:nvSpPr>
          <p:cNvPr id="225"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`lm function is for Regression analysis in R.</a:t>
            </a:r>
            <a:endParaRPr/>
          </a:p>
          <a:p>
            <a:pPr>
              <a:lnSpc>
                <a:spcPct val="93000"/>
              </a:lnSpc>
              <a:buSzPct val="45000"/>
              <a:buFont typeface="Wingdings" charset="2"/>
              <a:buChar char=""/>
            </a:pPr>
            <a:r>
              <a:rPr lang="en-IN" sz="3200" b="1">
                <a:solidFill>
                  <a:srgbClr val="000000"/>
                </a:solidFill>
                <a:latin typeface="Times New Roman"/>
              </a:rPr>
              <a:t>fit&lt;-lm(Prestige$income~Prestige$education)</a:t>
            </a:r>
            <a:endParaRPr/>
          </a:p>
          <a:p>
            <a:pPr>
              <a:lnSpc>
                <a:spcPct val="93000"/>
              </a:lnSpc>
            </a:pPr>
            <a:r>
              <a:rPr lang="en-IN" sz="3200" b="1">
                <a:solidFill>
                  <a:srgbClr val="000000"/>
                </a:solidFill>
                <a:latin typeface="Times New Roman"/>
              </a:rPr>
              <a:t>scatterplot(Prestige$income~Prestige$education)</a:t>
            </a:r>
            <a:endParaRPr/>
          </a:p>
          <a:p>
            <a:pPr>
              <a:lnSpc>
                <a:spcPct val="93000"/>
              </a:lnSpc>
              <a:buSzPct val="45000"/>
              <a:buFont typeface="Wingdings" charset="2"/>
              <a:buChar char=""/>
            </a:pPr>
            <a:r>
              <a:rPr lang="en-IN" sz="3200" b="1">
                <a:solidFill>
                  <a:srgbClr val="000000"/>
                </a:solidFill>
                <a:latin typeface="Times New Roman"/>
              </a:rPr>
              <a:t>fit</a:t>
            </a:r>
            <a:r>
              <a:rPr lang="en-IN" sz="3200">
                <a:solidFill>
                  <a:srgbClr val="000000"/>
                </a:solidFill>
                <a:latin typeface="Times New Roman"/>
              </a:rPr>
              <a:t>  ## It will give coefficients of equation y=ax+b</a:t>
            </a:r>
            <a:endParaRPr/>
          </a:p>
          <a:p>
            <a:pPr>
              <a:lnSpc>
                <a:spcPct val="93000"/>
              </a:lnSpc>
            </a:pPr>
            <a:r>
              <a:rPr lang="en-IN" sz="3200">
                <a:solidFill>
                  <a:srgbClr val="000000"/>
                </a:solidFill>
                <a:latin typeface="Times New Roman"/>
              </a:rPr>
              <a:t>we get intercept(b) and slope(a) of line.</a:t>
            </a:r>
            <a:endParaRPr/>
          </a:p>
          <a:p>
            <a:pPr>
              <a:lnSpc>
                <a:spcPct val="93000"/>
              </a:lnSpc>
              <a:buSzPct val="45000"/>
              <a:buFont typeface="Wingdings" charset="2"/>
              <a:buChar char=""/>
            </a:pPr>
            <a:r>
              <a:rPr lang="en-IN" sz="3200" b="1">
                <a:solidFill>
                  <a:srgbClr val="000000"/>
                </a:solidFill>
                <a:latin typeface="Times New Roman"/>
              </a:rPr>
              <a:t>summary(fit)</a:t>
            </a:r>
            <a:endParaRPr/>
          </a:p>
          <a:p>
            <a:pPr>
              <a:lnSpc>
                <a:spcPct val="93000"/>
              </a:lnSpc>
            </a:pPr>
            <a:r>
              <a:rPr lang="en-IN" sz="3200">
                <a:solidFill>
                  <a:srgbClr val="000000"/>
                </a:solidFill>
                <a:latin typeface="Times New Roman"/>
              </a:rPr>
              <a:t>It will give all the details of the Regression analysis</a:t>
            </a:r>
            <a:endParaRPr/>
          </a:p>
          <a:p>
            <a:pPr>
              <a:lnSpc>
                <a:spcPct val="93000"/>
              </a:lnSpc>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Residuals of Regression</a:t>
            </a:r>
            <a:endParaRPr/>
          </a:p>
        </p:txBody>
      </p:sp>
      <p:sp>
        <p:nvSpPr>
          <p:cNvPr id="227" name="TextShape 2"/>
          <p:cNvSpPr txBox="1"/>
          <p:nvPr/>
        </p:nvSpPr>
        <p:spPr>
          <a:xfrm>
            <a:off x="502920" y="1823759"/>
            <a:ext cx="9072360" cy="5385077"/>
          </a:xfrm>
          <a:prstGeom prst="rect">
            <a:avLst/>
          </a:prstGeom>
        </p:spPr>
        <p:txBody>
          <a:bodyPr lIns="0" tIns="28080" rIns="0" bIns="0"/>
          <a:lstStyle/>
          <a:p>
            <a:pPr>
              <a:lnSpc>
                <a:spcPct val="93000"/>
              </a:lnSpc>
            </a:pPr>
            <a:r>
              <a:rPr lang="en-IN" sz="2400" dirty="0">
                <a:solidFill>
                  <a:srgbClr val="000000"/>
                </a:solidFill>
                <a:latin typeface="Times New Roman"/>
              </a:rPr>
              <a:t>Residuals: It is the most important thing of </a:t>
            </a:r>
            <a:r>
              <a:rPr lang="en-IN" sz="2400" dirty="0" smtClean="0">
                <a:solidFill>
                  <a:srgbClr val="000000"/>
                </a:solidFill>
                <a:latin typeface="Times New Roman"/>
              </a:rPr>
              <a:t>regression. The </a:t>
            </a:r>
            <a:r>
              <a:rPr lang="en-IN" sz="2400" dirty="0">
                <a:solidFill>
                  <a:srgbClr val="000000"/>
                </a:solidFill>
                <a:latin typeface="Times New Roman"/>
              </a:rPr>
              <a:t>difference between the observed value of the dependent variable (y) and the predicted value (ŷ) is called the residual (e).  e=y-ŷ</a:t>
            </a:r>
            <a:endParaRPr sz="2400" dirty="0"/>
          </a:p>
          <a:p>
            <a:pPr>
              <a:lnSpc>
                <a:spcPct val="93000"/>
              </a:lnSpc>
              <a:buSzPct val="45000"/>
              <a:buFont typeface="Wingdings" charset="2"/>
              <a:buChar char=""/>
            </a:pPr>
            <a:r>
              <a:rPr lang="en-IN" sz="2400" dirty="0">
                <a:solidFill>
                  <a:srgbClr val="000000"/>
                </a:solidFill>
                <a:latin typeface="Times New Roman"/>
              </a:rPr>
              <a:t>Each data point has one residual. Both the sum and the mean of the residuals are equal to zero.</a:t>
            </a:r>
            <a:endParaRPr sz="2400" dirty="0"/>
          </a:p>
          <a:p>
            <a:pPr>
              <a:lnSpc>
                <a:spcPct val="93000"/>
              </a:lnSpc>
            </a:pPr>
            <a:r>
              <a:rPr lang="en-IN" sz="2400" dirty="0">
                <a:solidFill>
                  <a:srgbClr val="000000"/>
                </a:solidFill>
                <a:latin typeface="Times New Roman"/>
              </a:rPr>
              <a:t>Residuals refer to the amount of variability in a dependent variable that is left over after accounting for the variability explained by the regression.</a:t>
            </a:r>
            <a:endParaRPr sz="2400" dirty="0"/>
          </a:p>
          <a:p>
            <a:pPr>
              <a:lnSpc>
                <a:spcPct val="93000"/>
              </a:lnSpc>
              <a:buSzPct val="45000"/>
              <a:buFont typeface="Wingdings" charset="2"/>
              <a:buChar char=""/>
            </a:pPr>
            <a:r>
              <a:rPr lang="en-IN" sz="2400" dirty="0">
                <a:solidFill>
                  <a:srgbClr val="000000"/>
                </a:solidFill>
                <a:latin typeface="Times New Roman"/>
              </a:rPr>
              <a:t>plot(</a:t>
            </a:r>
            <a:r>
              <a:rPr lang="en-IN" sz="2400" dirty="0" err="1">
                <a:solidFill>
                  <a:srgbClr val="000000"/>
                </a:solidFill>
                <a:latin typeface="Times New Roman"/>
              </a:rPr>
              <a:t>Prestige$education</a:t>
            </a:r>
            <a:r>
              <a:rPr lang="en-IN" sz="2400" dirty="0">
                <a:solidFill>
                  <a:srgbClr val="000000"/>
                </a:solidFill>
                <a:latin typeface="Times New Roman"/>
              </a:rPr>
              <a:t>, </a:t>
            </a:r>
            <a:r>
              <a:rPr lang="en-IN" sz="2400" dirty="0" err="1">
                <a:solidFill>
                  <a:srgbClr val="000000"/>
                </a:solidFill>
                <a:latin typeface="Times New Roman"/>
              </a:rPr>
              <a:t>resid</a:t>
            </a:r>
            <a:r>
              <a:rPr lang="en-IN" sz="2400" dirty="0">
                <a:solidFill>
                  <a:srgbClr val="000000"/>
                </a:solidFill>
                <a:latin typeface="Times New Roman"/>
              </a:rPr>
              <a:t>(fit), </a:t>
            </a:r>
            <a:r>
              <a:rPr lang="en-IN" sz="2400" dirty="0" err="1">
                <a:solidFill>
                  <a:srgbClr val="000000"/>
                </a:solidFill>
                <a:latin typeface="Times New Roman"/>
              </a:rPr>
              <a:t>ylab</a:t>
            </a:r>
            <a:r>
              <a:rPr lang="en-IN" sz="2400" dirty="0">
                <a:solidFill>
                  <a:srgbClr val="000000"/>
                </a:solidFill>
                <a:latin typeface="Times New Roman"/>
              </a:rPr>
              <a:t>="Residuals", </a:t>
            </a:r>
            <a:r>
              <a:rPr lang="en-IN" sz="2400" dirty="0" err="1">
                <a:solidFill>
                  <a:srgbClr val="000000"/>
                </a:solidFill>
                <a:latin typeface="Times New Roman"/>
              </a:rPr>
              <a:t>xlab</a:t>
            </a:r>
            <a:r>
              <a:rPr lang="en-IN" sz="2400" dirty="0">
                <a:solidFill>
                  <a:srgbClr val="000000"/>
                </a:solidFill>
                <a:latin typeface="Times New Roman"/>
              </a:rPr>
              <a:t>="education")</a:t>
            </a:r>
            <a:endParaRPr sz="2400" dirty="0"/>
          </a:p>
          <a:p>
            <a:pPr>
              <a:lnSpc>
                <a:spcPct val="93000"/>
              </a:lnSpc>
              <a:buSzPct val="45000"/>
              <a:buFont typeface="Wingdings" charset="2"/>
              <a:buChar char=""/>
            </a:pPr>
            <a:r>
              <a:rPr lang="en-IN" sz="2400" dirty="0">
                <a:solidFill>
                  <a:srgbClr val="000000"/>
                </a:solidFill>
                <a:latin typeface="Times New Roman"/>
              </a:rPr>
              <a:t>If in plot residuals are randomly dispersed around horizontal line then  linear regression model is appropriate for data, otherwise non linear model is better</a:t>
            </a:r>
            <a:endParaRPr sz="2400" dirty="0"/>
          </a:p>
          <a:p>
            <a:pPr>
              <a:lnSpc>
                <a:spcPct val="93000"/>
              </a:lnSpc>
              <a:buSzPct val="45000"/>
              <a:buFont typeface="Wingdings" charset="2"/>
              <a:buChar char=""/>
            </a:pPr>
            <a:r>
              <a:rPr lang="en-IN" sz="2400" dirty="0">
                <a:solidFill>
                  <a:srgbClr val="000000"/>
                </a:solidFill>
                <a:latin typeface="Times New Roman"/>
              </a:rPr>
              <a:t>Standard deviation of residuals is not zero and is reported as  "residual standard error" (a measure given by most statistical </a:t>
            </a:r>
            <a:r>
              <a:rPr lang="en-IN" sz="2400" dirty="0" err="1">
                <a:solidFill>
                  <a:srgbClr val="000000"/>
                </a:solidFill>
                <a:latin typeface="Times New Roman"/>
              </a:rPr>
              <a:t>softwares</a:t>
            </a:r>
            <a:r>
              <a:rPr lang="en-IN" sz="2400" dirty="0">
                <a:solidFill>
                  <a:srgbClr val="000000"/>
                </a:solidFill>
                <a:latin typeface="Times New Roman"/>
              </a:rPr>
              <a:t> when running regression) is an estimate of this standard deviation, and substantially expresses the variability in the dependent variable "unexplained" by the model.</a:t>
            </a:r>
            <a:endParaRPr sz="2400" dirty="0"/>
          </a:p>
          <a:p>
            <a:pPr>
              <a:lnSpc>
                <a:spcPct val="93000"/>
              </a:lnSpc>
              <a:buSzPct val="45000"/>
              <a:buFont typeface="Wingdings" charset="2"/>
              <a:buChar char=""/>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Coefficient of Determination</a:t>
            </a:r>
            <a:endParaRPr/>
          </a:p>
        </p:txBody>
      </p:sp>
      <p:sp>
        <p:nvSpPr>
          <p:cNvPr id="229" name="TextShape 2"/>
          <p:cNvSpPr txBox="1"/>
          <p:nvPr/>
        </p:nvSpPr>
        <p:spPr>
          <a:xfrm>
            <a:off x="502920" y="1944720"/>
            <a:ext cx="9072360" cy="4384800"/>
          </a:xfrm>
          <a:prstGeom prst="rect">
            <a:avLst/>
          </a:prstGeom>
        </p:spPr>
        <p:txBody>
          <a:bodyPr lIns="0" tIns="28080" rIns="0" bIns="0"/>
          <a:lstStyle/>
          <a:p>
            <a:pPr>
              <a:lnSpc>
                <a:spcPct val="93000"/>
              </a:lnSpc>
            </a:pPr>
            <a:r>
              <a:rPr lang="en-IN" sz="2400" dirty="0">
                <a:solidFill>
                  <a:srgbClr val="000000"/>
                </a:solidFill>
                <a:latin typeface="Times New Roman"/>
              </a:rPr>
              <a:t>The coefficient of determination (denoted by R^2) is a key output of regression analysis (Square of correlation coefficient). It is interpreted as the proportion of the variance in the dependent variable that is predictable from the independent variable.</a:t>
            </a:r>
            <a:endParaRPr sz="2400" dirty="0"/>
          </a:p>
          <a:p>
            <a:pPr>
              <a:lnSpc>
                <a:spcPct val="93000"/>
              </a:lnSpc>
              <a:buSzPct val="45000"/>
              <a:buFont typeface="Wingdings" charset="2"/>
              <a:buChar char=""/>
            </a:pPr>
            <a:r>
              <a:rPr lang="en-IN" sz="2400" dirty="0">
                <a:solidFill>
                  <a:srgbClr val="000000"/>
                </a:solidFill>
                <a:latin typeface="Times New Roman"/>
              </a:rPr>
              <a:t>    The coefficient of determination ranges from 0 to 1.</a:t>
            </a:r>
            <a:endParaRPr sz="2400" dirty="0"/>
          </a:p>
          <a:p>
            <a:pPr>
              <a:lnSpc>
                <a:spcPct val="93000"/>
              </a:lnSpc>
              <a:buSzPct val="45000"/>
              <a:buFont typeface="Wingdings" charset="2"/>
              <a:buChar char=""/>
            </a:pPr>
            <a:r>
              <a:rPr lang="en-IN" sz="2400" dirty="0">
                <a:solidFill>
                  <a:srgbClr val="000000"/>
                </a:solidFill>
                <a:latin typeface="Times New Roman"/>
              </a:rPr>
              <a:t>    An R2 of 0 means that the dependent variable cannot be predicted from the independent variable.</a:t>
            </a:r>
            <a:endParaRPr sz="2400" dirty="0"/>
          </a:p>
          <a:p>
            <a:pPr>
              <a:lnSpc>
                <a:spcPct val="93000"/>
              </a:lnSpc>
              <a:buSzPct val="45000"/>
              <a:buFont typeface="Wingdings" charset="2"/>
              <a:buChar char=""/>
            </a:pPr>
            <a:r>
              <a:rPr lang="en-IN" sz="2400" dirty="0">
                <a:solidFill>
                  <a:srgbClr val="000000"/>
                </a:solidFill>
                <a:latin typeface="Times New Roman"/>
              </a:rPr>
              <a:t>    An R2 of 1 means the dependent variable can be predicted without error from the independent variable.</a:t>
            </a:r>
            <a:endParaRPr sz="2400" dirty="0"/>
          </a:p>
          <a:p>
            <a:pPr>
              <a:lnSpc>
                <a:spcPct val="93000"/>
              </a:lnSpc>
              <a:buSzPct val="45000"/>
              <a:buFont typeface="Wingdings" charset="2"/>
              <a:buChar char=""/>
            </a:pPr>
            <a:r>
              <a:rPr lang="en-IN" sz="2400" dirty="0">
                <a:solidFill>
                  <a:srgbClr val="000000"/>
                </a:solidFill>
                <a:latin typeface="Times New Roman"/>
              </a:rPr>
              <a:t>    An R2 between 0 and 1 indicates the extent to which the dependent variable is predictable. An R2 of 0.10 means that 10 percent of the variance in Y is predictable from X; an R2 of 0.20 means that 20 percent is predictable; and so on.</a:t>
            </a:r>
            <a:endParaRPr sz="2400" dirty="0"/>
          </a:p>
          <a:p>
            <a:pPr>
              <a:lnSpc>
                <a:spcPct val="93000"/>
              </a:lnSpc>
              <a:buSzPct val="45000"/>
              <a:buFont typeface="Wingdings" charset="2"/>
              <a:buChar char=""/>
            </a:pPr>
            <a:endParaRP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503280" y="286920"/>
            <a:ext cx="8097840" cy="1103400"/>
          </a:xfrm>
          <a:prstGeom prst="rect">
            <a:avLst/>
          </a:prstGeom>
        </p:spPr>
        <p:txBody>
          <a:bodyPr lIns="0" tIns="0" rIns="0" bIns="0" anchor="ctr"/>
          <a:lstStyle/>
          <a:p>
            <a:pPr algn="ctr"/>
            <a:endParaRPr/>
          </a:p>
        </p:txBody>
      </p:sp>
      <p:sp>
        <p:nvSpPr>
          <p:cNvPr id="231" name="TextShape 2"/>
          <p:cNvSpPr txBox="1"/>
          <p:nvPr/>
        </p:nvSpPr>
        <p:spPr>
          <a:xfrm>
            <a:off x="502920" y="1823760"/>
            <a:ext cx="9070920" cy="4383000"/>
          </a:xfrm>
          <a:prstGeom prst="rect">
            <a:avLst/>
          </a:prstGeom>
        </p:spPr>
        <p:txBody>
          <a:bodyPr lIns="0" tIns="28080" rIns="0" bIns="0"/>
          <a:lstStyle/>
          <a:p>
            <a:r>
              <a:rPr lang="en-IN" sz="3200">
                <a:latin typeface="Times New Roman"/>
              </a:rPr>
              <a:t>The p-value for each term tests the null hypothesis that the coefficient is equal to zero (no effect). A low p-value (&lt; 0.05) indicates that you can reject the null hypothesis. </a:t>
            </a:r>
            <a:endParaRPr/>
          </a:p>
          <a:p>
            <a:r>
              <a:rPr lang="en-IN" sz="3200">
                <a:latin typeface="Times New Roman"/>
              </a:rPr>
              <a:t>A predictor that has a low p-value is likely to be a meaningful addition to your model because changes in the predictor's value are related to changes in the response variable.</a:t>
            </a:r>
            <a:endParaRPr/>
          </a:p>
          <a:p>
            <a:r>
              <a:rPr lang="en-IN" sz="3200">
                <a:latin typeface="Times New Roman"/>
              </a:rPr>
              <a:t>Conversely, a larger (insignificant) p-value suggests that changes in the predictor are not associated with changes in the response.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Plot of Residuals</a:t>
            </a:r>
            <a:endParaRPr/>
          </a:p>
        </p:txBody>
      </p:sp>
      <p:sp>
        <p:nvSpPr>
          <p:cNvPr id="233" name="TextShape 2"/>
          <p:cNvSpPr txBox="1"/>
          <p:nvPr/>
        </p:nvSpPr>
        <p:spPr>
          <a:xfrm>
            <a:off x="576000" y="1823760"/>
            <a:ext cx="8997840" cy="4383000"/>
          </a:xfrm>
          <a:prstGeom prst="rect">
            <a:avLst/>
          </a:prstGeom>
        </p:spPr>
        <p:txBody>
          <a:bodyPr lIns="0" tIns="28080" rIns="0" bIns="0"/>
          <a:lstStyle/>
          <a:p>
            <a:r>
              <a:rPr lang="en-IN" sz="3200">
                <a:latin typeface="Times New Roman"/>
              </a:rPr>
              <a:t> 		</a:t>
            </a:r>
            <a:endParaRPr/>
          </a:p>
          <a:p>
            <a:endParaRPr/>
          </a:p>
          <a:p>
            <a:endParaRPr/>
          </a:p>
          <a:p>
            <a:r>
              <a:rPr lang="en-IN" sz="3200">
                <a:latin typeface="Times New Roman"/>
              </a:rPr>
              <a:t>Random pattern 	Non-random  	Non-random</a:t>
            </a:r>
            <a:endParaRPr/>
          </a:p>
        </p:txBody>
      </p:sp>
      <p:pic>
        <p:nvPicPr>
          <p:cNvPr id="234" name="Picture 233"/>
          <p:cNvPicPr/>
          <p:nvPr/>
        </p:nvPicPr>
        <p:blipFill>
          <a:blip r:embed="rId2" cstate="print"/>
          <a:stretch>
            <a:fillRect/>
          </a:stretch>
        </p:blipFill>
        <p:spPr>
          <a:xfrm>
            <a:off x="588600" y="2088000"/>
            <a:ext cx="2507400" cy="1440000"/>
          </a:xfrm>
          <a:prstGeom prst="rect">
            <a:avLst/>
          </a:prstGeom>
          <a:ln>
            <a:noFill/>
          </a:ln>
        </p:spPr>
      </p:pic>
      <p:pic>
        <p:nvPicPr>
          <p:cNvPr id="235" name="Picture 234"/>
          <p:cNvPicPr/>
          <p:nvPr/>
        </p:nvPicPr>
        <p:blipFill>
          <a:blip r:embed="rId3" cstate="print"/>
          <a:stretch>
            <a:fillRect/>
          </a:stretch>
        </p:blipFill>
        <p:spPr>
          <a:xfrm>
            <a:off x="3672000" y="2090880"/>
            <a:ext cx="2088000" cy="1437120"/>
          </a:xfrm>
          <a:prstGeom prst="rect">
            <a:avLst/>
          </a:prstGeom>
          <a:ln>
            <a:noFill/>
          </a:ln>
        </p:spPr>
      </p:pic>
      <p:pic>
        <p:nvPicPr>
          <p:cNvPr id="236" name="Picture 235"/>
          <p:cNvPicPr/>
          <p:nvPr/>
        </p:nvPicPr>
        <p:blipFill>
          <a:blip r:embed="rId4" cstate="print"/>
          <a:stretch>
            <a:fillRect/>
          </a:stretch>
        </p:blipFill>
        <p:spPr>
          <a:xfrm>
            <a:off x="6192000" y="2109960"/>
            <a:ext cx="2448000" cy="1418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Quartiles</a:t>
            </a:r>
            <a:endParaRPr/>
          </a:p>
        </p:txBody>
      </p:sp>
      <p:sp>
        <p:nvSpPr>
          <p:cNvPr id="133" name="CustomShape 2"/>
          <p:cNvSpPr/>
          <p:nvPr/>
        </p:nvSpPr>
        <p:spPr>
          <a:xfrm>
            <a:off x="647640" y="1440000"/>
            <a:ext cx="8567640" cy="5803920"/>
          </a:xfrm>
          <a:prstGeom prst="rect">
            <a:avLst/>
          </a:prstGeom>
          <a:noFill/>
          <a:ln>
            <a:noFill/>
          </a:ln>
        </p:spPr>
        <p:txBody>
          <a:bodyPr lIns="90000" tIns="58680" rIns="90000" bIns="45000"/>
          <a:lstStyle/>
          <a:p>
            <a:pPr>
              <a:lnSpc>
                <a:spcPct val="94000"/>
              </a:lnSpc>
            </a:pPr>
            <a:r>
              <a:rPr lang="en-IN" b="1">
                <a:solidFill>
                  <a:srgbClr val="000000"/>
                </a:solidFill>
                <a:latin typeface="Arial"/>
              </a:rPr>
              <a:t>Example: 5, 7, 4, 4, 6, 2, 8</a:t>
            </a:r>
            <a:endParaRPr/>
          </a:p>
          <a:p>
            <a:pPr>
              <a:lnSpc>
                <a:spcPct val="94000"/>
              </a:lnSpc>
            </a:pPr>
            <a:r>
              <a:rPr lang="en-IN">
                <a:solidFill>
                  <a:srgbClr val="000000"/>
                </a:solidFill>
                <a:latin typeface="Arial"/>
              </a:rPr>
              <a:t>Put them in order: 2, 4, 4, 5, 6, 7, 8</a:t>
            </a:r>
            <a:endParaRPr/>
          </a:p>
          <a:p>
            <a:pPr>
              <a:lnSpc>
                <a:spcPct val="94000"/>
              </a:lnSpc>
            </a:pPr>
            <a:r>
              <a:rPr lang="en-IN">
                <a:solidFill>
                  <a:srgbClr val="000000"/>
                </a:solidFill>
                <a:latin typeface="Arial"/>
              </a:rPr>
              <a:t>Cut the list into quarters:</a:t>
            </a: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r>
              <a:rPr lang="en-IN" sz="1400">
                <a:solidFill>
                  <a:srgbClr val="000000"/>
                </a:solidFill>
                <a:latin typeface="Arial"/>
              </a:rPr>
              <a:t>And the result is:</a:t>
            </a:r>
            <a:endParaRPr/>
          </a:p>
          <a:p>
            <a:pPr>
              <a:lnSpc>
                <a:spcPct val="94000"/>
              </a:lnSpc>
            </a:pPr>
            <a:r>
              <a:rPr lang="en-IN" sz="1400">
                <a:solidFill>
                  <a:srgbClr val="000000"/>
                </a:solidFill>
                <a:latin typeface="Arial"/>
              </a:rPr>
              <a:t>Quartile 1 (Q1) = 4</a:t>
            </a:r>
            <a:endParaRPr/>
          </a:p>
          <a:p>
            <a:pPr>
              <a:lnSpc>
                <a:spcPct val="94000"/>
              </a:lnSpc>
            </a:pPr>
            <a:r>
              <a:rPr lang="en-IN" sz="1400">
                <a:solidFill>
                  <a:srgbClr val="000000"/>
                </a:solidFill>
                <a:latin typeface="Arial"/>
              </a:rPr>
              <a:t>Quartile 2 (Q2), which is also the , = 5</a:t>
            </a:r>
            <a:endParaRPr/>
          </a:p>
          <a:p>
            <a:pPr>
              <a:lnSpc>
                <a:spcPct val="94000"/>
              </a:lnSpc>
            </a:pPr>
            <a:r>
              <a:rPr lang="en-IN" sz="1400">
                <a:solidFill>
                  <a:srgbClr val="000000"/>
                </a:solidFill>
                <a:latin typeface="Arial"/>
              </a:rPr>
              <a:t>Quartile 3 (Q3) = 7</a:t>
            </a:r>
            <a:endParaRPr/>
          </a:p>
          <a:p>
            <a:pPr>
              <a:lnSpc>
                <a:spcPct val="94000"/>
              </a:lnSpc>
            </a:pPr>
            <a:endParaRPr/>
          </a:p>
        </p:txBody>
      </p:sp>
      <p:pic>
        <p:nvPicPr>
          <p:cNvPr id="134" name="Picture 133"/>
          <p:cNvPicPr/>
          <p:nvPr/>
        </p:nvPicPr>
        <p:blipFill>
          <a:blip r:embed="rId3" cstate="print"/>
          <a:stretch>
            <a:fillRect/>
          </a:stretch>
        </p:blipFill>
        <p:spPr>
          <a:xfrm>
            <a:off x="2925720" y="2448000"/>
            <a:ext cx="3986280" cy="2160360"/>
          </a:xfrm>
          <a:prstGeom prst="rect">
            <a:avLst/>
          </a:prstGeom>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Regression Types</a:t>
            </a:r>
            <a:endParaRPr/>
          </a:p>
        </p:txBody>
      </p:sp>
      <p:graphicFrame>
        <p:nvGraphicFramePr>
          <p:cNvPr id="238" name="Table 2"/>
          <p:cNvGraphicFramePr/>
          <p:nvPr/>
        </p:nvGraphicFramePr>
        <p:xfrm>
          <a:off x="363600" y="2125800"/>
          <a:ext cx="9143640" cy="4611600"/>
        </p:xfrm>
        <a:graphic>
          <a:graphicData uri="http://schemas.openxmlformats.org/drawingml/2006/table">
            <a:tbl>
              <a:tblPr/>
              <a:tblGrid>
                <a:gridCol w="1827000"/>
                <a:gridCol w="1827720"/>
                <a:gridCol w="1827720"/>
                <a:gridCol w="1827360"/>
                <a:gridCol w="1833840"/>
              </a:tblGrid>
              <a:tr h="639720">
                <a:tc>
                  <a:txBody>
                    <a:bodyPr/>
                    <a:lstStyle/>
                    <a:p>
                      <a:pPr>
                        <a:lnSpc>
                          <a:spcPct val="94000"/>
                        </a:lnSpc>
                      </a:pPr>
                      <a:r>
                        <a:rPr lang="en-IN">
                          <a:solidFill>
                            <a:srgbClr val="000000"/>
                          </a:solidFill>
                          <a:latin typeface="Arial"/>
                        </a:rPr>
                        <a:t>Standard linear regression</a:t>
                      </a:r>
                      <a:endParaRPr/>
                    </a:p>
                  </a:txBody>
                  <a:tcPr/>
                </a:tc>
                <a:tc>
                  <a:txBody>
                    <a:bodyPr/>
                    <a:lstStyle/>
                    <a:p>
                      <a:pPr>
                        <a:lnSpc>
                          <a:spcPct val="94000"/>
                        </a:lnSpc>
                      </a:pPr>
                      <a:r>
                        <a:rPr lang="en-IN">
                          <a:solidFill>
                            <a:srgbClr val="000000"/>
                          </a:solidFill>
                          <a:latin typeface="Arial"/>
                        </a:rPr>
                        <a:t>None</a:t>
                      </a:r>
                      <a:endParaRPr/>
                    </a:p>
                  </a:txBody>
                  <a:tcPr/>
                </a:tc>
                <a:tc>
                  <a:txBody>
                    <a:bodyPr/>
                    <a:lstStyle/>
                    <a:p>
                      <a:pPr>
                        <a:lnSpc>
                          <a:spcPct val="94000"/>
                        </a:lnSpc>
                      </a:pPr>
                      <a:r>
                        <a:rPr lang="en-IN">
                          <a:solidFill>
                            <a:srgbClr val="000000"/>
                          </a:solidFill>
                          <a:latin typeface="Arial"/>
                        </a:rPr>
                        <a:t>y = a + bx</a:t>
                      </a:r>
                      <a:endParaRPr/>
                    </a:p>
                  </a:txBody>
                  <a:tcPr/>
                </a:tc>
                <a:tc>
                  <a:txBody>
                    <a:bodyPr/>
                    <a:lstStyle/>
                    <a:p>
                      <a:pPr>
                        <a:lnSpc>
                          <a:spcPct val="94000"/>
                        </a:lnSpc>
                      </a:pPr>
                      <a:r>
                        <a:rPr lang="en-IN">
                          <a:solidFill>
                            <a:srgbClr val="000000"/>
                          </a:solidFill>
                          <a:latin typeface="Arial"/>
                        </a:rPr>
                        <a:t>ŷ = a + bx</a:t>
                      </a:r>
                      <a:endParaRPr/>
                    </a:p>
                  </a:txBody>
                  <a:tcPr/>
                </a:tc>
                <a:tc>
                  <a:txBody>
                    <a:bodyPr/>
                    <a:lstStyle/>
                    <a:p>
                      <a:pPr>
                        <a:lnSpc>
                          <a:spcPct val="94000"/>
                        </a:lnSpc>
                      </a:pPr>
                      <a:r>
                        <a:rPr lang="en-IN">
                          <a:latin typeface="Arial"/>
                        </a:rPr>
                        <a:t>Linear transformation</a:t>
                      </a:r>
                      <a:endParaRPr/>
                    </a:p>
                  </a:txBody>
                  <a:tcPr/>
                </a:tc>
              </a:tr>
              <a:tr h="639720">
                <a:tc>
                  <a:txBody>
                    <a:bodyPr/>
                    <a:lstStyle/>
                    <a:p>
                      <a:pPr>
                        <a:lnSpc>
                          <a:spcPct val="94000"/>
                        </a:lnSpc>
                      </a:pPr>
                      <a:r>
                        <a:rPr lang="en-IN">
                          <a:solidFill>
                            <a:srgbClr val="000000"/>
                          </a:solidFill>
                          <a:latin typeface="Arial"/>
                        </a:rPr>
                        <a:t>Exponential model</a:t>
                      </a:r>
                      <a:endParaRPr/>
                    </a:p>
                  </a:txBody>
                  <a:tcPr/>
                </a:tc>
                <a:tc>
                  <a:txBody>
                    <a:bodyPr/>
                    <a:lstStyle/>
                    <a:p>
                      <a:pPr>
                        <a:lnSpc>
                          <a:spcPct val="94000"/>
                        </a:lnSpc>
                      </a:pPr>
                      <a:r>
                        <a:rPr lang="en-IN">
                          <a:solidFill>
                            <a:srgbClr val="000000"/>
                          </a:solidFill>
                          <a:latin typeface="Arial"/>
                        </a:rPr>
                        <a:t>Dependent variable = log(y)</a:t>
                      </a:r>
                      <a:endParaRPr/>
                    </a:p>
                  </a:txBody>
                  <a:tcPr/>
                </a:tc>
                <a:tc>
                  <a:txBody>
                    <a:bodyPr/>
                    <a:lstStyle/>
                    <a:p>
                      <a:pPr>
                        <a:lnSpc>
                          <a:spcPct val="94000"/>
                        </a:lnSpc>
                      </a:pPr>
                      <a:r>
                        <a:rPr lang="en-IN">
                          <a:solidFill>
                            <a:srgbClr val="000000"/>
                          </a:solidFill>
                          <a:latin typeface="Arial"/>
                        </a:rPr>
                        <a:t>log(y) = a + bx</a:t>
                      </a:r>
                      <a:endParaRPr/>
                    </a:p>
                  </a:txBody>
                  <a:tcPr/>
                </a:tc>
                <a:tc>
                  <a:txBody>
                    <a:bodyPr/>
                    <a:lstStyle/>
                    <a:p>
                      <a:pPr>
                        <a:lnSpc>
                          <a:spcPct val="94000"/>
                        </a:lnSpc>
                      </a:pPr>
                      <a:r>
                        <a:rPr lang="en-IN">
                          <a:solidFill>
                            <a:srgbClr val="000000"/>
                          </a:solidFill>
                          <a:latin typeface="Arial"/>
                        </a:rPr>
                        <a:t>ŷ = 10^(a + bx)</a:t>
                      </a:r>
                      <a:endParaRPr/>
                    </a:p>
                  </a:txBody>
                  <a:tcPr/>
                </a:tc>
                <a:tc>
                  <a:txBody>
                    <a:bodyPr/>
                    <a:lstStyle/>
                    <a:p>
                      <a:pPr>
                        <a:lnSpc>
                          <a:spcPct val="94000"/>
                        </a:lnSpc>
                      </a:pPr>
                      <a:r>
                        <a:rPr lang="en-IN">
                          <a:latin typeface="Arial"/>
                        </a:rPr>
                        <a:t>Nonlinear transformation</a:t>
                      </a:r>
                      <a:endParaRPr/>
                    </a:p>
                  </a:txBody>
                  <a:tcPr/>
                </a:tc>
              </a:tr>
              <a:tr h="897480">
                <a:tc>
                  <a:txBody>
                    <a:bodyPr/>
                    <a:lstStyle/>
                    <a:p>
                      <a:pPr>
                        <a:lnSpc>
                          <a:spcPct val="94000"/>
                        </a:lnSpc>
                      </a:pPr>
                      <a:r>
                        <a:rPr lang="en-IN">
                          <a:solidFill>
                            <a:srgbClr val="000000"/>
                          </a:solidFill>
                          <a:latin typeface="Arial"/>
                        </a:rPr>
                        <a:t>Quadratic model</a:t>
                      </a:r>
                      <a:endParaRPr/>
                    </a:p>
                  </a:txBody>
                  <a:tcPr/>
                </a:tc>
                <a:tc>
                  <a:txBody>
                    <a:bodyPr/>
                    <a:lstStyle/>
                    <a:p>
                      <a:pPr>
                        <a:lnSpc>
                          <a:spcPct val="94000"/>
                        </a:lnSpc>
                      </a:pPr>
                      <a:r>
                        <a:rPr lang="en-IN">
                          <a:solidFill>
                            <a:srgbClr val="000000"/>
                          </a:solidFill>
                          <a:latin typeface="Arial"/>
                        </a:rPr>
                        <a:t>Dependent variable = sqrt(y) 	</a:t>
                      </a:r>
                      <a:endParaRPr/>
                    </a:p>
                  </a:txBody>
                  <a:tcPr/>
                </a:tc>
                <a:tc>
                  <a:txBody>
                    <a:bodyPr/>
                    <a:lstStyle/>
                    <a:p>
                      <a:pPr>
                        <a:lnSpc>
                          <a:spcPct val="94000"/>
                        </a:lnSpc>
                      </a:pPr>
                      <a:r>
                        <a:rPr lang="en-IN">
                          <a:solidFill>
                            <a:srgbClr val="000000"/>
                          </a:solidFill>
                          <a:latin typeface="Arial"/>
                        </a:rPr>
                        <a:t>sqrt(y) = a + bx </a:t>
                      </a:r>
                      <a:endParaRPr/>
                    </a:p>
                  </a:txBody>
                  <a:tcPr/>
                </a:tc>
                <a:tc>
                  <a:txBody>
                    <a:bodyPr/>
                    <a:lstStyle/>
                    <a:p>
                      <a:pPr>
                        <a:lnSpc>
                          <a:spcPct val="94000"/>
                        </a:lnSpc>
                      </a:pPr>
                      <a:r>
                        <a:rPr lang="en-IN">
                          <a:solidFill>
                            <a:srgbClr val="000000"/>
                          </a:solidFill>
                          <a:latin typeface="Arial"/>
                        </a:rPr>
                        <a:t>ŷ = ( a + bx )^2</a:t>
                      </a:r>
                      <a:endParaRPr/>
                    </a:p>
                  </a:txBody>
                  <a:tcPr/>
                </a:tc>
                <a:tc>
                  <a:txBody>
                    <a:bodyPr/>
                    <a:lstStyle/>
                    <a:p>
                      <a:pPr>
                        <a:lnSpc>
                          <a:spcPct val="94000"/>
                        </a:lnSpc>
                      </a:pPr>
                      <a:r>
                        <a:rPr lang="en-IN">
                          <a:latin typeface="Arial"/>
                        </a:rPr>
                        <a:t>Nonlinear transformation</a:t>
                      </a:r>
                      <a:endParaRPr/>
                    </a:p>
                  </a:txBody>
                  <a:tcPr/>
                </a:tc>
              </a:tr>
              <a:tr h="639720">
                <a:tc>
                  <a:txBody>
                    <a:bodyPr/>
                    <a:lstStyle/>
                    <a:p>
                      <a:pPr>
                        <a:lnSpc>
                          <a:spcPct val="94000"/>
                        </a:lnSpc>
                      </a:pPr>
                      <a:r>
                        <a:rPr lang="en-IN">
                          <a:solidFill>
                            <a:srgbClr val="000000"/>
                          </a:solidFill>
                          <a:latin typeface="Arial"/>
                        </a:rPr>
                        <a:t>Reciprocal model</a:t>
                      </a:r>
                      <a:endParaRPr/>
                    </a:p>
                  </a:txBody>
                  <a:tcPr/>
                </a:tc>
                <a:tc>
                  <a:txBody>
                    <a:bodyPr/>
                    <a:lstStyle/>
                    <a:p>
                      <a:pPr>
                        <a:lnSpc>
                          <a:spcPct val="94000"/>
                        </a:lnSpc>
                      </a:pPr>
                      <a:r>
                        <a:rPr lang="en-IN">
                          <a:solidFill>
                            <a:srgbClr val="000000"/>
                          </a:solidFill>
                          <a:latin typeface="Arial"/>
                        </a:rPr>
                        <a:t>Dependent variable = 1/y</a:t>
                      </a:r>
                      <a:endParaRPr/>
                    </a:p>
                  </a:txBody>
                  <a:tcPr/>
                </a:tc>
                <a:tc>
                  <a:txBody>
                    <a:bodyPr/>
                    <a:lstStyle/>
                    <a:p>
                      <a:pPr>
                        <a:lnSpc>
                          <a:spcPct val="94000"/>
                        </a:lnSpc>
                      </a:pPr>
                      <a:r>
                        <a:rPr lang="en-IN">
                          <a:solidFill>
                            <a:srgbClr val="000000"/>
                          </a:solidFill>
                          <a:latin typeface="Arial"/>
                        </a:rPr>
                        <a:t>1/y = a + bx</a:t>
                      </a:r>
                      <a:endParaRPr/>
                    </a:p>
                  </a:txBody>
                  <a:tcPr/>
                </a:tc>
                <a:tc>
                  <a:txBody>
                    <a:bodyPr/>
                    <a:lstStyle/>
                    <a:p>
                      <a:pPr>
                        <a:lnSpc>
                          <a:spcPct val="94000"/>
                        </a:lnSpc>
                      </a:pPr>
                      <a:r>
                        <a:rPr lang="en-IN">
                          <a:solidFill>
                            <a:srgbClr val="000000"/>
                          </a:solidFill>
                          <a:latin typeface="Arial"/>
                        </a:rPr>
                        <a:t>ŷ = 1 / ( a + bx )</a:t>
                      </a:r>
                      <a:endParaRPr/>
                    </a:p>
                  </a:txBody>
                  <a:tcPr/>
                </a:tc>
                <a:tc>
                  <a:txBody>
                    <a:bodyPr/>
                    <a:lstStyle/>
                    <a:p>
                      <a:pPr>
                        <a:lnSpc>
                          <a:spcPct val="94000"/>
                        </a:lnSpc>
                      </a:pPr>
                      <a:r>
                        <a:rPr lang="en-IN">
                          <a:latin typeface="Arial"/>
                        </a:rPr>
                        <a:t>Nonlinear transformation</a:t>
                      </a:r>
                      <a:endParaRPr/>
                    </a:p>
                  </a:txBody>
                  <a:tcPr/>
                </a:tc>
              </a:tr>
              <a:tr h="639720">
                <a:tc>
                  <a:txBody>
                    <a:bodyPr/>
                    <a:lstStyle/>
                    <a:p>
                      <a:pPr>
                        <a:lnSpc>
                          <a:spcPct val="94000"/>
                        </a:lnSpc>
                      </a:pPr>
                      <a:r>
                        <a:rPr lang="en-IN">
                          <a:solidFill>
                            <a:srgbClr val="000000"/>
                          </a:solidFill>
                          <a:latin typeface="Arial"/>
                        </a:rPr>
                        <a:t>Logarithmic model</a:t>
                      </a:r>
                      <a:endParaRPr/>
                    </a:p>
                  </a:txBody>
                  <a:tcPr/>
                </a:tc>
                <a:tc>
                  <a:txBody>
                    <a:bodyPr/>
                    <a:lstStyle/>
                    <a:p>
                      <a:pPr>
                        <a:lnSpc>
                          <a:spcPct val="94000"/>
                        </a:lnSpc>
                      </a:pPr>
                      <a:r>
                        <a:rPr lang="en-IN">
                          <a:solidFill>
                            <a:srgbClr val="000000"/>
                          </a:solidFill>
                          <a:latin typeface="Arial"/>
                        </a:rPr>
                        <a:t>Independent variable = log(x)</a:t>
                      </a:r>
                      <a:endParaRPr/>
                    </a:p>
                  </a:txBody>
                  <a:tcPr/>
                </a:tc>
                <a:tc>
                  <a:txBody>
                    <a:bodyPr/>
                    <a:lstStyle/>
                    <a:p>
                      <a:pPr>
                        <a:lnSpc>
                          <a:spcPct val="94000"/>
                        </a:lnSpc>
                      </a:pPr>
                      <a:r>
                        <a:rPr lang="en-IN">
                          <a:solidFill>
                            <a:srgbClr val="000000"/>
                          </a:solidFill>
                          <a:latin typeface="Arial"/>
                        </a:rPr>
                        <a:t>y= a + b log(x)</a:t>
                      </a:r>
                      <a:endParaRPr/>
                    </a:p>
                  </a:txBody>
                  <a:tcPr/>
                </a:tc>
                <a:tc>
                  <a:txBody>
                    <a:bodyPr/>
                    <a:lstStyle/>
                    <a:p>
                      <a:pPr>
                        <a:lnSpc>
                          <a:spcPct val="94000"/>
                        </a:lnSpc>
                      </a:pPr>
                      <a:r>
                        <a:rPr lang="en-IN">
                          <a:solidFill>
                            <a:srgbClr val="000000"/>
                          </a:solidFill>
                          <a:latin typeface="Arial"/>
                        </a:rPr>
                        <a:t>ŷ = a + b log(x)</a:t>
                      </a:r>
                      <a:endParaRPr/>
                    </a:p>
                  </a:txBody>
                  <a:tcPr/>
                </a:tc>
                <a:tc>
                  <a:txBody>
                    <a:bodyPr/>
                    <a:lstStyle/>
                    <a:p>
                      <a:pPr>
                        <a:lnSpc>
                          <a:spcPct val="94000"/>
                        </a:lnSpc>
                      </a:pPr>
                      <a:r>
                        <a:rPr lang="en-IN">
                          <a:latin typeface="Arial"/>
                        </a:rPr>
                        <a:t>Nonlinear transformation</a:t>
                      </a:r>
                      <a:endParaRPr/>
                    </a:p>
                  </a:txBody>
                  <a:tcPr/>
                </a:tc>
              </a:tr>
              <a:tr h="1155240">
                <a:tc>
                  <a:txBody>
                    <a:bodyPr/>
                    <a:lstStyle/>
                    <a:p>
                      <a:pPr>
                        <a:lnSpc>
                          <a:spcPct val="94000"/>
                        </a:lnSpc>
                      </a:pPr>
                      <a:r>
                        <a:rPr lang="en-IN">
                          <a:solidFill>
                            <a:srgbClr val="000000"/>
                          </a:solidFill>
                          <a:latin typeface="Arial"/>
                        </a:rPr>
                        <a:t>Power model</a:t>
                      </a:r>
                      <a:endParaRPr/>
                    </a:p>
                  </a:txBody>
                  <a:tcPr/>
                </a:tc>
                <a:tc>
                  <a:txBody>
                    <a:bodyPr/>
                    <a:lstStyle/>
                    <a:p>
                      <a:pPr>
                        <a:lnSpc>
                          <a:spcPct val="94000"/>
                        </a:lnSpc>
                      </a:pPr>
                      <a:r>
                        <a:rPr lang="en-IN">
                          <a:solidFill>
                            <a:srgbClr val="000000"/>
                          </a:solidFill>
                          <a:latin typeface="Arial"/>
                        </a:rPr>
                        <a:t>Dependent variable = log(y)</a:t>
                      </a:r>
                      <a:endParaRPr/>
                    </a:p>
                    <a:p>
                      <a:pPr>
                        <a:lnSpc>
                          <a:spcPct val="94000"/>
                        </a:lnSpc>
                      </a:pPr>
                      <a:r>
                        <a:rPr lang="en-IN">
                          <a:solidFill>
                            <a:srgbClr val="000000"/>
                          </a:solidFill>
                          <a:latin typeface="Arial"/>
                        </a:rPr>
                        <a:t>Independent variable = log(x)</a:t>
                      </a:r>
                      <a:endParaRPr/>
                    </a:p>
                  </a:txBody>
                  <a:tcPr/>
                </a:tc>
                <a:tc>
                  <a:txBody>
                    <a:bodyPr/>
                    <a:lstStyle/>
                    <a:p>
                      <a:pPr>
                        <a:lnSpc>
                          <a:spcPct val="94000"/>
                        </a:lnSpc>
                      </a:pPr>
                      <a:r>
                        <a:rPr lang="en-IN">
                          <a:solidFill>
                            <a:srgbClr val="000000"/>
                          </a:solidFill>
                          <a:latin typeface="Arial"/>
                        </a:rPr>
                        <a:t>log(y)= a + b log(x)</a:t>
                      </a:r>
                      <a:endParaRPr/>
                    </a:p>
                  </a:txBody>
                  <a:tcPr/>
                </a:tc>
                <a:tc>
                  <a:txBody>
                    <a:bodyPr/>
                    <a:lstStyle/>
                    <a:p>
                      <a:pPr>
                        <a:lnSpc>
                          <a:spcPct val="94000"/>
                        </a:lnSpc>
                      </a:pPr>
                      <a:r>
                        <a:rPr lang="en-IN">
                          <a:solidFill>
                            <a:srgbClr val="000000"/>
                          </a:solidFill>
                          <a:latin typeface="Arial"/>
                        </a:rPr>
                        <a:t>ŷ = 10^(a + b log(x))</a:t>
                      </a:r>
                      <a:endParaRPr/>
                    </a:p>
                  </a:txBody>
                  <a:tcPr/>
                </a:tc>
                <a:tc>
                  <a:txBody>
                    <a:bodyPr/>
                    <a:lstStyle/>
                    <a:p>
                      <a:pPr>
                        <a:lnSpc>
                          <a:spcPct val="94000"/>
                        </a:lnSpc>
                      </a:pPr>
                      <a:r>
                        <a:rPr lang="en-IN">
                          <a:latin typeface="Arial"/>
                        </a:rPr>
                        <a:t>Nonlinear transformation</a:t>
                      </a:r>
                      <a:endParaRPr/>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 name="TextShape 1"/>
          <p:cNvSpPr txBox="1"/>
          <p:nvPr/>
        </p:nvSpPr>
        <p:spPr>
          <a:xfrm>
            <a:off x="503280" y="217080"/>
            <a:ext cx="8099280" cy="1244520"/>
          </a:xfrm>
          <a:prstGeom prst="rect">
            <a:avLst/>
          </a:prstGeom>
        </p:spPr>
        <p:txBody>
          <a:bodyPr lIns="0" tIns="38880" rIns="0" bIns="0" anchor="ctr"/>
          <a:lstStyle/>
          <a:p>
            <a:pPr algn="ctr">
              <a:lnSpc>
                <a:spcPct val="93000"/>
              </a:lnSpc>
            </a:pPr>
            <a:r>
              <a:rPr lang="en-IN" sz="4400">
                <a:solidFill>
                  <a:srgbClr val="000000"/>
                </a:solidFill>
                <a:latin typeface="Times New Roman"/>
              </a:rPr>
              <a:t>How to find which regression is best</a:t>
            </a:r>
            <a:endParaRPr/>
          </a:p>
        </p:txBody>
      </p:sp>
      <p:sp>
        <p:nvSpPr>
          <p:cNvPr id="240" name="TextShape 2"/>
          <p:cNvSpPr txBox="1"/>
          <p:nvPr/>
        </p:nvSpPr>
        <p:spPr>
          <a:xfrm>
            <a:off x="502920" y="1824120"/>
            <a:ext cx="9072360" cy="5232240"/>
          </a:xfrm>
          <a:prstGeom prst="rect">
            <a:avLst/>
          </a:prstGeom>
        </p:spPr>
        <p:txBody>
          <a:bodyPr lIns="0" tIns="28080" rIns="0" bIns="0"/>
          <a:lstStyle/>
          <a:p>
            <a:pPr>
              <a:lnSpc>
                <a:spcPct val="93000"/>
              </a:lnSpc>
              <a:buSzPct val="45000"/>
              <a:buFont typeface="Wingdings" charset="2"/>
              <a:buChar char=""/>
            </a:pPr>
            <a:r>
              <a:rPr lang="en-IN" sz="2000" dirty="0">
                <a:solidFill>
                  <a:srgbClr val="000000"/>
                </a:solidFill>
                <a:latin typeface="Times New Roman"/>
              </a:rPr>
              <a:t>Transforming a data set to enhance linearity is a multi-step, trial-and-error process.</a:t>
            </a:r>
            <a:endParaRPr sz="2000" dirty="0"/>
          </a:p>
          <a:p>
            <a:pPr>
              <a:lnSpc>
                <a:spcPct val="93000"/>
              </a:lnSpc>
            </a:pPr>
            <a:r>
              <a:rPr lang="en-IN" sz="2000" dirty="0">
                <a:solidFill>
                  <a:srgbClr val="000000"/>
                </a:solidFill>
                <a:latin typeface="Times New Roman"/>
              </a:rPr>
              <a:t>    Conduct a standard regression analysis on the raw data.</a:t>
            </a:r>
            <a:endParaRPr sz="2000" dirty="0"/>
          </a:p>
          <a:p>
            <a:pPr>
              <a:lnSpc>
                <a:spcPct val="93000"/>
              </a:lnSpc>
              <a:buSzPct val="45000"/>
              <a:buFont typeface="Wingdings" charset="2"/>
              <a:buChar char=""/>
            </a:pPr>
            <a:r>
              <a:rPr lang="en-IN" sz="2000" dirty="0">
                <a:solidFill>
                  <a:srgbClr val="000000"/>
                </a:solidFill>
                <a:latin typeface="Times New Roman"/>
              </a:rPr>
              <a:t>    Construct a residual plot.</a:t>
            </a:r>
            <a:endParaRPr sz="2000" dirty="0"/>
          </a:p>
          <a:p>
            <a:pPr>
              <a:lnSpc>
                <a:spcPct val="93000"/>
              </a:lnSpc>
              <a:buSzPct val="45000"/>
              <a:buFont typeface="Wingdings" charset="2"/>
              <a:buChar char=""/>
            </a:pPr>
            <a:r>
              <a:rPr lang="en-IN" sz="2000" dirty="0">
                <a:solidFill>
                  <a:srgbClr val="000000"/>
                </a:solidFill>
                <a:latin typeface="Times New Roman"/>
              </a:rPr>
              <a:t>        If the plot pattern is random, do not transform data.</a:t>
            </a:r>
            <a:endParaRPr sz="2000" dirty="0"/>
          </a:p>
          <a:p>
            <a:pPr>
              <a:lnSpc>
                <a:spcPct val="93000"/>
              </a:lnSpc>
              <a:buSzPct val="45000"/>
              <a:buFont typeface="Wingdings" charset="2"/>
              <a:buChar char=""/>
            </a:pPr>
            <a:r>
              <a:rPr lang="en-IN" sz="2000" dirty="0">
                <a:solidFill>
                  <a:srgbClr val="000000"/>
                </a:solidFill>
                <a:latin typeface="Times New Roman"/>
              </a:rPr>
              <a:t>        If the plot pattern is not random, continue.</a:t>
            </a:r>
            <a:endParaRPr sz="2000" dirty="0"/>
          </a:p>
          <a:p>
            <a:pPr>
              <a:lnSpc>
                <a:spcPct val="93000"/>
              </a:lnSpc>
              <a:buSzPct val="45000"/>
              <a:buFont typeface="Wingdings" charset="2"/>
              <a:buChar char=""/>
            </a:pPr>
            <a:r>
              <a:rPr lang="en-IN" sz="2000" dirty="0">
                <a:solidFill>
                  <a:srgbClr val="000000"/>
                </a:solidFill>
                <a:latin typeface="Times New Roman"/>
              </a:rPr>
              <a:t>    Compute the coefficient of determination (R2).</a:t>
            </a:r>
            <a:endParaRPr sz="2000" dirty="0"/>
          </a:p>
          <a:p>
            <a:pPr>
              <a:lnSpc>
                <a:spcPct val="93000"/>
              </a:lnSpc>
              <a:buSzPct val="45000"/>
              <a:buFont typeface="Wingdings" charset="2"/>
              <a:buChar char=""/>
            </a:pPr>
            <a:r>
              <a:rPr lang="en-IN" sz="2000" dirty="0">
                <a:solidFill>
                  <a:srgbClr val="000000"/>
                </a:solidFill>
                <a:latin typeface="Times New Roman"/>
              </a:rPr>
              <a:t>    Choose a transformation method (see above table).</a:t>
            </a:r>
            <a:endParaRPr sz="2000" dirty="0"/>
          </a:p>
          <a:p>
            <a:pPr>
              <a:lnSpc>
                <a:spcPct val="93000"/>
              </a:lnSpc>
              <a:buSzPct val="45000"/>
              <a:buFont typeface="Wingdings" charset="2"/>
              <a:buChar char=""/>
            </a:pPr>
            <a:r>
              <a:rPr lang="en-IN" sz="2000" dirty="0">
                <a:solidFill>
                  <a:srgbClr val="000000"/>
                </a:solidFill>
                <a:latin typeface="Times New Roman"/>
              </a:rPr>
              <a:t>    Transform the independent variable, dependent variable, or both.</a:t>
            </a:r>
            <a:endParaRPr sz="2000" dirty="0"/>
          </a:p>
          <a:p>
            <a:pPr>
              <a:lnSpc>
                <a:spcPct val="93000"/>
              </a:lnSpc>
              <a:buSzPct val="45000"/>
              <a:buFont typeface="Wingdings" charset="2"/>
              <a:buChar char=""/>
            </a:pPr>
            <a:r>
              <a:rPr lang="en-IN" sz="2000" dirty="0">
                <a:solidFill>
                  <a:srgbClr val="000000"/>
                </a:solidFill>
                <a:latin typeface="Times New Roman"/>
              </a:rPr>
              <a:t>    Conduct a regression analysis, using the transformed variables.</a:t>
            </a:r>
            <a:endParaRPr sz="2000" dirty="0"/>
          </a:p>
          <a:p>
            <a:pPr>
              <a:lnSpc>
                <a:spcPct val="93000"/>
              </a:lnSpc>
              <a:buSzPct val="45000"/>
              <a:buFont typeface="Wingdings" charset="2"/>
              <a:buChar char=""/>
            </a:pPr>
            <a:r>
              <a:rPr lang="en-IN" sz="2000" dirty="0">
                <a:solidFill>
                  <a:srgbClr val="000000"/>
                </a:solidFill>
                <a:latin typeface="Times New Roman"/>
              </a:rPr>
              <a:t>    Compute the coefficient of determination (R2), based on the transformed variables.</a:t>
            </a:r>
            <a:endParaRPr sz="2000" dirty="0"/>
          </a:p>
          <a:p>
            <a:pPr>
              <a:lnSpc>
                <a:spcPct val="93000"/>
              </a:lnSpc>
              <a:buSzPct val="45000"/>
              <a:buFont typeface="Wingdings" charset="2"/>
              <a:buChar char=""/>
            </a:pPr>
            <a:r>
              <a:rPr lang="en-IN" sz="2000" dirty="0">
                <a:solidFill>
                  <a:srgbClr val="000000"/>
                </a:solidFill>
                <a:latin typeface="Times New Roman"/>
              </a:rPr>
              <a:t>        If the </a:t>
            </a:r>
            <a:r>
              <a:rPr lang="en-IN" sz="2000" dirty="0" smtClean="0">
                <a:solidFill>
                  <a:srgbClr val="000000"/>
                </a:solidFill>
                <a:latin typeface="Times New Roman"/>
              </a:rPr>
              <a:t>transformed </a:t>
            </a:r>
            <a:r>
              <a:rPr lang="en-IN" sz="2000" dirty="0">
                <a:solidFill>
                  <a:srgbClr val="000000"/>
                </a:solidFill>
                <a:latin typeface="Times New Roman"/>
              </a:rPr>
              <a:t>R2 is greater than the raw-score R2, the transformation was successful. Congratulations!</a:t>
            </a:r>
            <a:endParaRPr sz="2000" dirty="0"/>
          </a:p>
          <a:p>
            <a:pPr>
              <a:lnSpc>
                <a:spcPct val="93000"/>
              </a:lnSpc>
              <a:buSzPct val="45000"/>
              <a:buFont typeface="Wingdings" charset="2"/>
              <a:buChar char=""/>
            </a:pPr>
            <a:r>
              <a:rPr lang="en-IN" sz="2000" dirty="0">
                <a:solidFill>
                  <a:srgbClr val="000000"/>
                </a:solidFill>
                <a:latin typeface="Times New Roman"/>
              </a:rPr>
              <a:t>        If not, try a different transformation method.</a:t>
            </a:r>
            <a:endParaRPr sz="2000" dirty="0"/>
          </a:p>
          <a:p>
            <a:pPr>
              <a:lnSpc>
                <a:spcPct val="93000"/>
              </a:lnSpc>
              <a:buSzPct val="45000"/>
              <a:buFont typeface="Wingdings" charset="2"/>
              <a:buChar char=""/>
            </a:pPr>
            <a:r>
              <a:rPr lang="en-IN" sz="2000" dirty="0">
                <a:solidFill>
                  <a:srgbClr val="000000"/>
                </a:solidFill>
                <a:latin typeface="Times New Roman"/>
              </a:rPr>
              <a:t>The best </a:t>
            </a:r>
            <a:r>
              <a:rPr lang="en-IN" sz="2000" dirty="0" smtClean="0">
                <a:solidFill>
                  <a:srgbClr val="000000"/>
                </a:solidFill>
                <a:latin typeface="Times New Roman"/>
              </a:rPr>
              <a:t>transformation </a:t>
            </a:r>
            <a:r>
              <a:rPr lang="en-IN" sz="2000" dirty="0">
                <a:solidFill>
                  <a:srgbClr val="000000"/>
                </a:solidFill>
                <a:latin typeface="Times New Roman"/>
              </a:rPr>
              <a:t>method (exponential model, quadratic model, reciprocal model, etc.) will depend on nature of the original data. The only way to determine which method is best is to try each and compare the result (i.e., residual plots, correlation coefficients).</a:t>
            </a:r>
            <a:endParaRPr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502920" y="1823760"/>
            <a:ext cx="9070920" cy="4383000"/>
          </a:xfrm>
          <a:prstGeom prst="rect">
            <a:avLst/>
          </a:prstGeom>
        </p:spPr>
        <p:txBody>
          <a:bodyPr lIns="0" tIns="28080" rIns="0" bIns="0"/>
          <a:lstStyle/>
          <a:p>
            <a:pPr algn="ctr"/>
            <a:r>
              <a:rPr lang="en-IN" sz="3200">
                <a:latin typeface="Times New Roman"/>
              </a:rPr>
              <a:t>              END OF REGRESSION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 name="TextShape 1"/>
          <p:cNvSpPr txBox="1"/>
          <p:nvPr/>
        </p:nvSpPr>
        <p:spPr>
          <a:xfrm>
            <a:off x="502920" y="1823760"/>
            <a:ext cx="9072360" cy="4384440"/>
          </a:xfrm>
          <a:prstGeom prst="rect">
            <a:avLst/>
          </a:prstGeom>
        </p:spPr>
        <p:txBody>
          <a:bodyPr lIns="0" tIns="42480" rIns="0" bIns="0"/>
          <a:lstStyle/>
          <a:p>
            <a:pPr algn="ctr">
              <a:lnSpc>
                <a:spcPct val="93000"/>
              </a:lnSpc>
            </a:pPr>
            <a:r>
              <a:rPr lang="en-IN" sz="4800">
                <a:solidFill>
                  <a:srgbClr val="000000"/>
                </a:solidFill>
                <a:latin typeface="Times New Roman"/>
              </a:rPr>
              <a:t>PROBABILITY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Probability</a:t>
            </a:r>
            <a:endParaRPr/>
          </a:p>
        </p:txBody>
      </p:sp>
      <p:sp>
        <p:nvSpPr>
          <p:cNvPr id="266" name="TextShape 2"/>
          <p:cNvSpPr txBox="1"/>
          <p:nvPr/>
        </p:nvSpPr>
        <p:spPr>
          <a:xfrm>
            <a:off x="502920" y="1728720"/>
            <a:ext cx="9072360" cy="4384800"/>
          </a:xfrm>
          <a:prstGeom prst="rect">
            <a:avLst/>
          </a:prstGeom>
        </p:spPr>
        <p:txBody>
          <a:bodyPr lIns="0" tIns="28080" rIns="0" bIns="0"/>
          <a:lstStyle/>
          <a:p>
            <a:pPr>
              <a:lnSpc>
                <a:spcPct val="93000"/>
              </a:lnSpc>
            </a:pPr>
            <a:r>
              <a:rPr lang="en-IN" sz="3200">
                <a:solidFill>
                  <a:srgbClr val="000000"/>
                </a:solidFill>
                <a:latin typeface="Times New Roman"/>
              </a:rPr>
              <a:t>Probability of an event happening = </a:t>
            </a:r>
            <a:endParaRPr/>
          </a:p>
          <a:p>
            <a:pPr>
              <a:lnSpc>
                <a:spcPct val="93000"/>
              </a:lnSpc>
            </a:pPr>
            <a:r>
              <a:rPr lang="en-IN" sz="3200">
                <a:solidFill>
                  <a:srgbClr val="000000"/>
                </a:solidFill>
                <a:latin typeface="Times New Roman"/>
              </a:rPr>
              <a:t>Number of ways it can happen</a:t>
            </a:r>
            <a:endParaRPr/>
          </a:p>
          <a:p>
            <a:pPr>
              <a:lnSpc>
                <a:spcPct val="93000"/>
              </a:lnSpc>
            </a:pPr>
            <a:r>
              <a:rPr lang="en-IN" sz="3200">
                <a:solidFill>
                  <a:srgbClr val="000000"/>
                </a:solidFill>
                <a:latin typeface="Times New Roman"/>
              </a:rPr>
              <a:t>Total number of outcomes</a:t>
            </a:r>
            <a:endParaRPr/>
          </a:p>
          <a:p>
            <a:pPr>
              <a:lnSpc>
                <a:spcPct val="93000"/>
              </a:lnSpc>
            </a:pPr>
            <a:r>
              <a:rPr lang="en-IN" sz="3200">
                <a:solidFill>
                  <a:srgbClr val="000000"/>
                </a:solidFill>
                <a:latin typeface="Times New Roman"/>
              </a:rPr>
              <a:t> </a:t>
            </a:r>
            <a:endParaRPr/>
          </a:p>
        </p:txBody>
      </p:sp>
      <p:sp>
        <p:nvSpPr>
          <p:cNvPr id="267" name="Line 3"/>
          <p:cNvSpPr/>
          <p:nvPr/>
        </p:nvSpPr>
        <p:spPr>
          <a:xfrm>
            <a:off x="392112" y="2636837"/>
            <a:ext cx="4824360" cy="1440"/>
          </a:xfrm>
          <a:prstGeom prst="line">
            <a:avLst/>
          </a:prstGeom>
          <a:ln w="9360">
            <a:solidFill>
              <a:srgbClr val="000000"/>
            </a:solidFill>
            <a:round/>
          </a:ln>
        </p:spPr>
      </p:sp>
      <p:sp>
        <p:nvSpPr>
          <p:cNvPr id="268" name="CustomShape 4"/>
          <p:cNvSpPr/>
          <p:nvPr/>
        </p:nvSpPr>
        <p:spPr>
          <a:xfrm>
            <a:off x="1216080" y="3887640"/>
            <a:ext cx="8070840" cy="2735280"/>
          </a:xfrm>
          <a:prstGeom prst="rect">
            <a:avLst/>
          </a:prstGeom>
          <a:noFill/>
          <a:ln>
            <a:noFill/>
          </a:ln>
        </p:spPr>
        <p:txBody>
          <a:bodyPr lIns="90000" tIns="60120" rIns="90000" bIns="45000"/>
          <a:lstStyle/>
          <a:p>
            <a:pPr>
              <a:lnSpc>
                <a:spcPct val="94000"/>
              </a:lnSpc>
            </a:pPr>
            <a:r>
              <a:rPr lang="en-IN" sz="2000" b="1" dirty="0" smtClean="0">
                <a:solidFill>
                  <a:srgbClr val="000000"/>
                </a:solidFill>
                <a:latin typeface="Arial"/>
              </a:rPr>
              <a:t>Example 1: </a:t>
            </a:r>
            <a:r>
              <a:rPr lang="en-IN" sz="2000" b="1" dirty="0">
                <a:solidFill>
                  <a:srgbClr val="000000"/>
                </a:solidFill>
                <a:latin typeface="Arial"/>
              </a:rPr>
              <a:t>the chances of rolling a "4" with a die</a:t>
            </a:r>
            <a:endParaRPr dirty="0"/>
          </a:p>
          <a:p>
            <a:pPr>
              <a:lnSpc>
                <a:spcPct val="94000"/>
              </a:lnSpc>
            </a:pPr>
            <a:r>
              <a:rPr lang="en-IN" sz="2000" dirty="0">
                <a:solidFill>
                  <a:srgbClr val="000000"/>
                </a:solidFill>
                <a:latin typeface="Arial"/>
              </a:rPr>
              <a:t>Number of ways it can happen: 1 (there is only 1 face with a "4" on it)</a:t>
            </a:r>
            <a:endParaRPr dirty="0"/>
          </a:p>
          <a:p>
            <a:pPr>
              <a:lnSpc>
                <a:spcPct val="94000"/>
              </a:lnSpc>
            </a:pPr>
            <a:r>
              <a:rPr lang="en-IN" sz="2000" dirty="0">
                <a:solidFill>
                  <a:srgbClr val="000000"/>
                </a:solidFill>
                <a:latin typeface="Arial"/>
              </a:rPr>
              <a:t>Total number of outcomes: 6 (there are 6 faces altogether)</a:t>
            </a:r>
            <a:endParaRPr dirty="0"/>
          </a:p>
          <a:p>
            <a:pPr>
              <a:lnSpc>
                <a:spcPct val="94000"/>
              </a:lnSpc>
            </a:pPr>
            <a:r>
              <a:rPr lang="en-IN" sz="2000" dirty="0">
                <a:solidFill>
                  <a:srgbClr val="000000"/>
                </a:solidFill>
                <a:latin typeface="Arial"/>
              </a:rPr>
              <a:t>So the probability = 1/ 6 </a:t>
            </a:r>
            <a:endParaRPr lang="en-IN" sz="2000" dirty="0" smtClean="0">
              <a:solidFill>
                <a:srgbClr val="000000"/>
              </a:solidFill>
              <a:latin typeface="Arial"/>
            </a:endParaRPr>
          </a:p>
          <a:p>
            <a:pPr>
              <a:lnSpc>
                <a:spcPct val="94000"/>
              </a:lnSpc>
            </a:pPr>
            <a:r>
              <a:rPr lang="en-US" dirty="0" smtClean="0"/>
              <a:t>Example 2 : The chances of getting a King from deck of cards.</a:t>
            </a:r>
          </a:p>
          <a:p>
            <a:pPr>
              <a:lnSpc>
                <a:spcPct val="94000"/>
              </a:lnSpc>
            </a:pPr>
            <a:r>
              <a:rPr lang="en-US" dirty="0" smtClean="0"/>
              <a:t>Number of Kings=4</a:t>
            </a:r>
          </a:p>
          <a:p>
            <a:pPr>
              <a:lnSpc>
                <a:spcPct val="94000"/>
              </a:lnSpc>
            </a:pPr>
            <a:r>
              <a:rPr lang="en-US" dirty="0" smtClean="0"/>
              <a:t>Number of Cards=52</a:t>
            </a:r>
          </a:p>
          <a:p>
            <a:pPr>
              <a:lnSpc>
                <a:spcPct val="94000"/>
              </a:lnSpc>
            </a:pPr>
            <a:r>
              <a:rPr lang="en-US" dirty="0" smtClean="0"/>
              <a:t>Probability=4/52=1/13</a:t>
            </a:r>
            <a:endParaRPr dirty="0"/>
          </a:p>
          <a:p>
            <a:pPr>
              <a:lnSpc>
                <a:spcPct val="94000"/>
              </a:lnSpc>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Probability line</a:t>
            </a:r>
            <a:endParaRPr/>
          </a:p>
        </p:txBody>
      </p:sp>
      <p:pic>
        <p:nvPicPr>
          <p:cNvPr id="270" name="Picture 269"/>
          <p:cNvPicPr/>
          <p:nvPr/>
        </p:nvPicPr>
        <p:blipFill>
          <a:blip r:embed="rId3" cstate="print"/>
          <a:stretch>
            <a:fillRect/>
          </a:stretch>
        </p:blipFill>
        <p:spPr>
          <a:xfrm>
            <a:off x="1152360" y="2232000"/>
            <a:ext cx="7704360" cy="3816360"/>
          </a:xfrm>
          <a:prstGeom prst="rect">
            <a:avLst/>
          </a:prstGeom>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Definition</a:t>
            </a:r>
            <a:endParaRPr/>
          </a:p>
        </p:txBody>
      </p:sp>
      <p:sp>
        <p:nvSpPr>
          <p:cNvPr id="272" name="TextShape 2"/>
          <p:cNvSpPr txBox="1"/>
          <p:nvPr/>
        </p:nvSpPr>
        <p:spPr>
          <a:xfrm>
            <a:off x="502920" y="1824120"/>
            <a:ext cx="9072360" cy="34322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Experiment or Trial: an action where the result is uncertain. </a:t>
            </a:r>
            <a:endParaRPr/>
          </a:p>
          <a:p>
            <a:pPr>
              <a:lnSpc>
                <a:spcPct val="93000"/>
              </a:lnSpc>
              <a:buSzPct val="45000"/>
              <a:buFont typeface="Wingdings" charset="2"/>
              <a:buChar char=""/>
            </a:pPr>
            <a:r>
              <a:rPr lang="en-IN" sz="3200">
                <a:solidFill>
                  <a:srgbClr val="000000"/>
                </a:solidFill>
                <a:latin typeface="Times New Roman"/>
              </a:rPr>
              <a:t>Sample Space: all the possible outcomes of an experiment</a:t>
            </a:r>
            <a:endParaRPr/>
          </a:p>
          <a:p>
            <a:pPr>
              <a:lnSpc>
                <a:spcPct val="93000"/>
              </a:lnSpc>
              <a:buSzPct val="45000"/>
              <a:buFont typeface="Wingdings" charset="2"/>
              <a:buChar char=""/>
            </a:pPr>
            <a:r>
              <a:rPr lang="en-IN" sz="3200">
                <a:solidFill>
                  <a:srgbClr val="000000"/>
                </a:solidFill>
                <a:latin typeface="Times New Roman"/>
              </a:rPr>
              <a:t>Sample Point: just one of the possible outcomes</a:t>
            </a:r>
            <a:endParaRPr/>
          </a:p>
          <a:p>
            <a:pPr>
              <a:lnSpc>
                <a:spcPct val="93000"/>
              </a:lnSpc>
              <a:buSzPct val="45000"/>
              <a:buFont typeface="Wingdings" charset="2"/>
              <a:buChar char=""/>
            </a:pPr>
            <a:r>
              <a:rPr lang="en-IN" sz="3200">
                <a:solidFill>
                  <a:srgbClr val="000000"/>
                </a:solidFill>
                <a:latin typeface="Times New Roman"/>
              </a:rPr>
              <a:t>Event: a single result of an experiment.</a:t>
            </a:r>
            <a:endParaRPr/>
          </a:p>
          <a:p>
            <a:pPr>
              <a:lnSpc>
                <a:spcPct val="93000"/>
              </a:lnSpc>
              <a:buSzPct val="45000"/>
              <a:buFont typeface="Wingdings" charset="2"/>
              <a:buChar char=""/>
            </a:pPr>
            <a:endParaRPr/>
          </a:p>
        </p:txBody>
      </p:sp>
      <p:pic>
        <p:nvPicPr>
          <p:cNvPr id="273" name="Picture 272"/>
          <p:cNvPicPr/>
          <p:nvPr/>
        </p:nvPicPr>
        <p:blipFill>
          <a:blip r:embed="rId3" cstate="print"/>
          <a:stretch>
            <a:fillRect/>
          </a:stretch>
        </p:blipFill>
        <p:spPr>
          <a:xfrm>
            <a:off x="1655640" y="5040360"/>
            <a:ext cx="6120000" cy="208764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275" name="TextShape 2"/>
          <p:cNvSpPr txBox="1"/>
          <p:nvPr/>
        </p:nvSpPr>
        <p:spPr>
          <a:xfrm>
            <a:off x="502920" y="1824120"/>
            <a:ext cx="9072360" cy="4943520"/>
          </a:xfrm>
          <a:prstGeom prst="rect">
            <a:avLst/>
          </a:prstGeom>
        </p:spPr>
        <p:txBody>
          <a:bodyPr lIns="0" tIns="28080" rIns="0" bIns="0"/>
          <a:lstStyle/>
          <a:p>
            <a:pPr>
              <a:lnSpc>
                <a:spcPct val="93000"/>
              </a:lnSpc>
            </a:pPr>
            <a:r>
              <a:rPr lang="en-IN" sz="2400" dirty="0">
                <a:solidFill>
                  <a:srgbClr val="000000"/>
                </a:solidFill>
                <a:latin typeface="Times New Roman"/>
              </a:rPr>
              <a:t>Example: Alex wants to see how many times a "double" comes up when throwing 2 dice.</a:t>
            </a:r>
            <a:endParaRPr sz="2400" dirty="0"/>
          </a:p>
          <a:p>
            <a:pPr>
              <a:lnSpc>
                <a:spcPct val="93000"/>
              </a:lnSpc>
              <a:buSzPct val="45000"/>
              <a:buFont typeface="Wingdings" charset="2"/>
              <a:buChar char=""/>
            </a:pPr>
            <a:r>
              <a:rPr lang="en-IN" sz="2400" dirty="0">
                <a:solidFill>
                  <a:srgbClr val="000000"/>
                </a:solidFill>
                <a:latin typeface="Times New Roman"/>
              </a:rPr>
              <a:t>Each time Alex throws the 2 dice is an Experiment.</a:t>
            </a:r>
            <a:endParaRPr sz="2400" dirty="0"/>
          </a:p>
          <a:p>
            <a:pPr>
              <a:lnSpc>
                <a:spcPct val="93000"/>
              </a:lnSpc>
              <a:buSzPct val="45000"/>
              <a:buFont typeface="Wingdings" charset="2"/>
              <a:buChar char=""/>
            </a:pPr>
            <a:r>
              <a:rPr lang="en-IN" sz="2400" dirty="0">
                <a:solidFill>
                  <a:srgbClr val="000000"/>
                </a:solidFill>
                <a:latin typeface="Times New Roman"/>
              </a:rPr>
              <a:t>It is an Experiment because the result is uncertain.</a:t>
            </a:r>
            <a:endParaRPr sz="2400" dirty="0"/>
          </a:p>
          <a:p>
            <a:pPr>
              <a:lnSpc>
                <a:spcPct val="93000"/>
              </a:lnSpc>
              <a:buSzPct val="45000"/>
              <a:buFont typeface="Wingdings" charset="2"/>
              <a:buChar char=""/>
            </a:pPr>
            <a:r>
              <a:rPr lang="en-IN" sz="2400" dirty="0">
                <a:solidFill>
                  <a:srgbClr val="000000"/>
                </a:solidFill>
                <a:latin typeface="Times New Roman"/>
              </a:rPr>
              <a:t>The Event Alex is looking for is a "double", where both dice have the same number. It is made up of these 6 Sample Points:</a:t>
            </a:r>
            <a:endParaRPr sz="2400" dirty="0"/>
          </a:p>
          <a:p>
            <a:pPr>
              <a:lnSpc>
                <a:spcPct val="93000"/>
              </a:lnSpc>
              <a:buSzPct val="45000"/>
              <a:buFont typeface="Wingdings" charset="2"/>
              <a:buChar char=""/>
            </a:pPr>
            <a:r>
              <a:rPr lang="en-IN" sz="2400" dirty="0">
                <a:solidFill>
                  <a:srgbClr val="000000"/>
                </a:solidFill>
                <a:latin typeface="Times New Roman"/>
              </a:rPr>
              <a:t>{1,1} {2,2} {3,3} {4,4} {5,5} and {6,6}</a:t>
            </a:r>
            <a:endParaRPr sz="2400" dirty="0"/>
          </a:p>
          <a:p>
            <a:pPr>
              <a:lnSpc>
                <a:spcPct val="93000"/>
              </a:lnSpc>
              <a:buSzPct val="45000"/>
              <a:buFont typeface="Wingdings" charset="2"/>
              <a:buChar char=""/>
            </a:pPr>
            <a:r>
              <a:rPr lang="en-IN" sz="2400" dirty="0">
                <a:solidFill>
                  <a:srgbClr val="000000"/>
                </a:solidFill>
                <a:latin typeface="Times New Roman"/>
              </a:rPr>
              <a:t>The Sample Space is all possible outcomes (36 Sample Points):</a:t>
            </a:r>
            <a:endParaRPr sz="2400" dirty="0"/>
          </a:p>
          <a:p>
            <a:pPr>
              <a:lnSpc>
                <a:spcPct val="93000"/>
              </a:lnSpc>
              <a:buSzPct val="45000"/>
              <a:buFont typeface="Wingdings" charset="2"/>
              <a:buChar char=""/>
            </a:pPr>
            <a:r>
              <a:rPr lang="en-IN" sz="2400" dirty="0">
                <a:solidFill>
                  <a:srgbClr val="000000"/>
                </a:solidFill>
                <a:latin typeface="Times New Roman"/>
              </a:rPr>
              <a:t>{1,1} {1,2} {1,3} {1,4} ... {6,3} {6,4} {6,5} {6,6}</a:t>
            </a:r>
            <a:endParaRPr sz="2400" dirty="0"/>
          </a:p>
          <a:p>
            <a:pPr>
              <a:lnSpc>
                <a:spcPct val="93000"/>
              </a:lnSpc>
              <a:buSzPct val="45000"/>
              <a:buFont typeface="Wingdings" charset="2"/>
              <a:buChar char=""/>
            </a:pPr>
            <a:r>
              <a:rPr lang="en-IN" sz="2400" dirty="0">
                <a:solidFill>
                  <a:srgbClr val="000000"/>
                </a:solidFill>
                <a:latin typeface="Times New Roman"/>
              </a:rPr>
              <a:t>These are Alex's Results:</a:t>
            </a:r>
            <a:endParaRPr sz="2400" dirty="0"/>
          </a:p>
          <a:p>
            <a:pPr>
              <a:lnSpc>
                <a:spcPct val="93000"/>
              </a:lnSpc>
              <a:buSzPct val="45000"/>
              <a:buFont typeface="Wingdings" charset="2"/>
              <a:buChar char=""/>
            </a:pPr>
            <a:r>
              <a:rPr lang="en-IN" sz="2400" dirty="0">
                <a:solidFill>
                  <a:srgbClr val="000000"/>
                </a:solidFill>
                <a:latin typeface="Times New Roman"/>
              </a:rPr>
              <a:t>Experiment 	Is it a Double?</a:t>
            </a:r>
            <a:endParaRPr sz="2400" dirty="0"/>
          </a:p>
          <a:p>
            <a:pPr>
              <a:lnSpc>
                <a:spcPct val="93000"/>
              </a:lnSpc>
              <a:buSzPct val="45000"/>
              <a:buFont typeface="Wingdings" charset="2"/>
              <a:buChar char=""/>
            </a:pPr>
            <a:r>
              <a:rPr lang="en-IN" sz="2400" dirty="0">
                <a:solidFill>
                  <a:srgbClr val="000000"/>
                </a:solidFill>
                <a:latin typeface="Times New Roman"/>
              </a:rPr>
              <a:t>{3,4} 	No</a:t>
            </a:r>
            <a:endParaRPr sz="2400" dirty="0"/>
          </a:p>
          <a:p>
            <a:pPr>
              <a:lnSpc>
                <a:spcPct val="93000"/>
              </a:lnSpc>
              <a:buSzPct val="45000"/>
              <a:buFont typeface="Wingdings" charset="2"/>
              <a:buChar char=""/>
            </a:pPr>
            <a:r>
              <a:rPr lang="en-IN" sz="2400" dirty="0">
                <a:solidFill>
                  <a:srgbClr val="000000"/>
                </a:solidFill>
                <a:latin typeface="Times New Roman"/>
              </a:rPr>
              <a:t>{5,1} 	No</a:t>
            </a:r>
            <a:endParaRPr sz="2400" dirty="0"/>
          </a:p>
          <a:p>
            <a:pPr>
              <a:lnSpc>
                <a:spcPct val="93000"/>
              </a:lnSpc>
              <a:buSzPct val="45000"/>
              <a:buFont typeface="Wingdings" charset="2"/>
              <a:buChar char=""/>
            </a:pPr>
            <a:r>
              <a:rPr lang="en-IN" sz="2400" dirty="0">
                <a:solidFill>
                  <a:srgbClr val="000000"/>
                </a:solidFill>
                <a:latin typeface="Times New Roman"/>
              </a:rPr>
              <a:t>{2,2} 	Yes</a:t>
            </a:r>
            <a:endParaRPr sz="2400" dirty="0"/>
          </a:p>
          <a:p>
            <a:pPr>
              <a:lnSpc>
                <a:spcPct val="93000"/>
              </a:lnSpc>
              <a:buSzPct val="45000"/>
              <a:buFont typeface="Wingdings" charset="2"/>
              <a:buChar char=""/>
            </a:pPr>
            <a:r>
              <a:rPr lang="en-IN" sz="2400" dirty="0">
                <a:solidFill>
                  <a:srgbClr val="000000"/>
                </a:solidFill>
                <a:latin typeface="Times New Roman"/>
              </a:rPr>
              <a:t>{6,3} 	No</a:t>
            </a:r>
            <a:endParaRPr sz="2400" dirty="0"/>
          </a:p>
          <a:p>
            <a:pPr>
              <a:lnSpc>
                <a:spcPct val="93000"/>
              </a:lnSpc>
              <a:buSzPct val="45000"/>
              <a:buFont typeface="Wingdings" charset="2"/>
              <a:buChar char=""/>
            </a:pPr>
            <a:r>
              <a:rPr lang="en-IN" sz="2400" dirty="0">
                <a:solidFill>
                  <a:srgbClr val="000000"/>
                </a:solidFill>
                <a:latin typeface="Times New Roman"/>
              </a:rPr>
              <a:t>... 	...</a:t>
            </a:r>
            <a:endParaRPr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Types of Event</a:t>
            </a:r>
            <a:endParaRPr/>
          </a:p>
        </p:txBody>
      </p:sp>
      <p:sp>
        <p:nvSpPr>
          <p:cNvPr id="277"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Complementary Events</a:t>
            </a:r>
            <a:r>
              <a:rPr lang="en-IN" sz="3200">
                <a:solidFill>
                  <a:srgbClr val="000000"/>
                </a:solidFill>
                <a:latin typeface="Times New Roman"/>
              </a:rPr>
              <a:t>-The complement of an event is the event not occurring. The probability that Event A will not occur is denoted by P(A').</a:t>
            </a:r>
            <a:endParaRPr/>
          </a:p>
          <a:p>
            <a:pPr>
              <a:lnSpc>
                <a:spcPct val="93000"/>
              </a:lnSpc>
            </a:pPr>
            <a:r>
              <a:rPr lang="en-IN" sz="3200" u="sng">
                <a:solidFill>
                  <a:srgbClr val="000000"/>
                </a:solidFill>
                <a:latin typeface="Times New Roman"/>
              </a:rPr>
              <a:t>Mutually Exclusive Events</a:t>
            </a:r>
            <a:r>
              <a:rPr lang="en-IN" sz="3200">
                <a:solidFill>
                  <a:srgbClr val="000000"/>
                </a:solidFill>
                <a:latin typeface="Times New Roman"/>
              </a:rPr>
              <a:t>- Two events are mutually exclusive or disjoint if they cannot occur at the same time.</a:t>
            </a:r>
            <a:endParaRPr/>
          </a:p>
          <a:p>
            <a:pPr>
              <a:lnSpc>
                <a:spcPct val="93000"/>
              </a:lnSpc>
            </a:pPr>
            <a:r>
              <a:rPr lang="en-IN" sz="3200" u="sng">
                <a:solidFill>
                  <a:srgbClr val="000000"/>
                </a:solidFill>
                <a:latin typeface="Times New Roman"/>
              </a:rPr>
              <a:t>Independent Event</a:t>
            </a:r>
            <a:r>
              <a:rPr lang="en-IN" sz="3200">
                <a:solidFill>
                  <a:srgbClr val="000000"/>
                </a:solidFill>
                <a:latin typeface="Times New Roman"/>
              </a:rPr>
              <a:t>- If the occurrence of Event A does not change the probability of Event B, then Events A and B are independent.</a:t>
            </a:r>
            <a:endParaRPr/>
          </a:p>
          <a:p>
            <a:pPr>
              <a:lnSpc>
                <a:spcPct val="93000"/>
              </a:lnSpc>
            </a:pPr>
            <a:r>
              <a:rPr lang="en-IN" sz="3200" u="sng">
                <a:solidFill>
                  <a:srgbClr val="000000"/>
                </a:solidFill>
                <a:latin typeface="Times New Roman"/>
              </a:rPr>
              <a:t>Dependent Event</a:t>
            </a:r>
            <a:r>
              <a:rPr lang="en-IN" sz="3200">
                <a:solidFill>
                  <a:srgbClr val="000000"/>
                </a:solidFill>
                <a:latin typeface="Times New Roman"/>
              </a:rPr>
              <a:t>-If the occurrence of Event A changes the probability of Event B, then Events A and B are dependent</a:t>
            </a:r>
            <a:endParaRPr/>
          </a:p>
          <a:p>
            <a:pPr>
              <a:lnSpc>
                <a:spcPct val="93000"/>
              </a:lnSpc>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Theorem of Addition</a:t>
            </a:r>
            <a:endParaRPr/>
          </a:p>
        </p:txBody>
      </p:sp>
      <p:sp>
        <p:nvSpPr>
          <p:cNvPr id="279"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When two events are mutually exclusive their joint probability is calculated by theorem of addition.</a:t>
            </a:r>
            <a:endParaRPr/>
          </a:p>
          <a:p>
            <a:pPr>
              <a:lnSpc>
                <a:spcPct val="93000"/>
              </a:lnSpc>
            </a:pPr>
            <a:r>
              <a:rPr lang="en-IN" sz="3200">
                <a:solidFill>
                  <a:srgbClr val="000000"/>
                </a:solidFill>
                <a:latin typeface="Times New Roman"/>
              </a:rPr>
              <a:t>        P(A ∪ B) = P(A) + P(B)</a:t>
            </a:r>
            <a:endParaRPr/>
          </a:p>
          <a:p>
            <a:pPr>
              <a:lnSpc>
                <a:spcPct val="93000"/>
              </a:lnSpc>
              <a:buSzPct val="45000"/>
              <a:buFont typeface="Wingdings" charset="2"/>
              <a:buChar char=""/>
            </a:pPr>
            <a:r>
              <a:rPr lang="en-IN" sz="3200">
                <a:solidFill>
                  <a:srgbClr val="000000"/>
                </a:solidFill>
                <a:latin typeface="Times New Roman"/>
              </a:rPr>
              <a:t>When two events are overlapping i.e they have some instances in common then joint probability is.</a:t>
            </a:r>
            <a:endParaRPr/>
          </a:p>
          <a:p>
            <a:pPr>
              <a:lnSpc>
                <a:spcPct val="93000"/>
              </a:lnSpc>
            </a:pPr>
            <a:r>
              <a:rPr lang="en-IN" sz="3200">
                <a:solidFill>
                  <a:srgbClr val="000000"/>
                </a:solidFill>
                <a:latin typeface="Times New Roman"/>
              </a:rPr>
              <a:t>        P(A ∪ B) = P(A) + P(B) - P(A ∩ B)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Measures of Central Tendency</a:t>
            </a:r>
            <a:endParaRPr/>
          </a:p>
        </p:txBody>
      </p:sp>
      <p:sp>
        <p:nvSpPr>
          <p:cNvPr id="136"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Harmonic mean:It is a specialized average. It is used where rates are to be averaged. Since rate are consists of two values and if we want to average the rate in terms of numerator factor then use HM otherwise use AM.</a:t>
            </a:r>
            <a:endParaRPr/>
          </a:p>
          <a:p>
            <a:pPr>
              <a:lnSpc>
                <a:spcPct val="93000"/>
              </a:lnSpc>
            </a:pPr>
            <a:r>
              <a:rPr lang="en-IN" sz="3200">
                <a:solidFill>
                  <a:srgbClr val="000000"/>
                </a:solidFill>
                <a:latin typeface="Times New Roman"/>
              </a:rPr>
              <a:t>1/HM=(1/x1+1/x2+......1/xn)/n</a:t>
            </a:r>
            <a:endParaRPr/>
          </a:p>
          <a:p>
            <a:pPr>
              <a:lnSpc>
                <a:spcPct val="93000"/>
              </a:lnSpc>
            </a:pPr>
            <a:endParaRPr/>
          </a:p>
          <a:p>
            <a:pPr>
              <a:lnSpc>
                <a:spcPct val="93000"/>
              </a:lnSpc>
              <a:buSzPct val="45000"/>
              <a:buFont typeface="Wingdings" charset="2"/>
              <a:buChar char=""/>
            </a:pPr>
            <a:r>
              <a:rPr lang="en-IN" sz="3200">
                <a:solidFill>
                  <a:srgbClr val="000000"/>
                </a:solidFill>
                <a:latin typeface="Times New Roman"/>
              </a:rPr>
              <a:t>Geometric mean: It is a specialized average. It is used when data is exponentially rising and decling. Example-(Population growth, compound interest)</a:t>
            </a:r>
            <a:endParaRPr/>
          </a:p>
          <a:p>
            <a:pPr>
              <a:lnSpc>
                <a:spcPct val="93000"/>
              </a:lnSpc>
            </a:pPr>
            <a:r>
              <a:rPr lang="en-IN" sz="3200">
                <a:solidFill>
                  <a:srgbClr val="000000"/>
                </a:solidFill>
                <a:latin typeface="Times New Roman"/>
              </a:rPr>
              <a:t>GM=nth root(x1*x2*x3.......*xn)</a:t>
            </a:r>
            <a:endParaRPr/>
          </a:p>
          <a:p>
            <a:pPr>
              <a:lnSpc>
                <a:spcPct val="93000"/>
              </a:lnSpc>
              <a:buSzPct val="45000"/>
              <a:buFont typeface="Wingdings" charset="2"/>
              <a:buChar char=""/>
            </a:pPr>
            <a:r>
              <a:rPr lang="en-IN" sz="3200">
                <a:solidFill>
                  <a:srgbClr val="000000"/>
                </a:solidFill>
                <a:latin typeface="Times New Roman"/>
              </a:rPr>
              <a:t>Relationship between AM, H.M and GM GM=</a:t>
            </a:r>
            <a:endParaRPr/>
          </a:p>
          <a:p>
            <a:pPr>
              <a:lnSpc>
                <a:spcPct val="94000"/>
              </a:lnSpc>
            </a:pPr>
            <a:r>
              <a:rPr lang="en-IN" sz="3200">
                <a:solidFill>
                  <a:srgbClr val="000000"/>
                </a:solidFill>
                <a:latin typeface="Arial"/>
                <a:ea typeface="Arial"/>
              </a:rPr>
              <a:t>   G.M=√</a:t>
            </a:r>
            <a:r>
              <a:rPr lang="en-IN" sz="3200">
                <a:solidFill>
                  <a:srgbClr val="000000"/>
                </a:solidFill>
                <a:latin typeface="Times New Roman"/>
              </a:rPr>
              <a:t>(A.M*H.M)</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Theorem of Multiplication</a:t>
            </a:r>
            <a:endParaRPr/>
          </a:p>
        </p:txBody>
      </p:sp>
      <p:sp>
        <p:nvSpPr>
          <p:cNvPr id="281"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Rule of Multiplication</a:t>
            </a:r>
            <a:r>
              <a:rPr lang="en-IN" sz="3200">
                <a:solidFill>
                  <a:srgbClr val="000000"/>
                </a:solidFill>
                <a:latin typeface="Times New Roman"/>
              </a:rPr>
              <a:t> :</a:t>
            </a:r>
            <a:endParaRPr/>
          </a:p>
          <a:p>
            <a:pPr>
              <a:lnSpc>
                <a:spcPct val="93000"/>
              </a:lnSpc>
              <a:buSzPct val="45000"/>
              <a:buFont typeface="Wingdings" charset="2"/>
              <a:buChar char=""/>
            </a:pPr>
            <a:r>
              <a:rPr lang="en-IN" sz="3200">
                <a:solidFill>
                  <a:srgbClr val="000000"/>
                </a:solidFill>
                <a:latin typeface="Times New Roman"/>
              </a:rPr>
              <a:t>Case1 (Independent Event)The probability that Events A and B both occur is equal to the probability that Event A occurs times the probability that Event B occurs, given that A has occurred. </a:t>
            </a:r>
            <a:endParaRPr/>
          </a:p>
          <a:p>
            <a:pPr>
              <a:lnSpc>
                <a:spcPct val="93000"/>
              </a:lnSpc>
            </a:pPr>
            <a:r>
              <a:rPr lang="en-IN" sz="3200">
                <a:solidFill>
                  <a:srgbClr val="000000"/>
                </a:solidFill>
                <a:latin typeface="Times New Roman"/>
              </a:rPr>
              <a:t>             P(A ∩ B) = P(A) P(B)</a:t>
            </a:r>
            <a:endParaRPr/>
          </a:p>
          <a:p>
            <a:pPr>
              <a:lnSpc>
                <a:spcPct val="93000"/>
              </a:lnSpc>
              <a:buSzPct val="45000"/>
              <a:buFont typeface="Wingdings" charset="2"/>
              <a:buChar char=""/>
            </a:pPr>
            <a:r>
              <a:rPr lang="en-IN" sz="3200">
                <a:solidFill>
                  <a:srgbClr val="000000"/>
                </a:solidFill>
                <a:latin typeface="Times New Roman"/>
              </a:rPr>
              <a:t>Case 2(Dependent Event)</a:t>
            </a:r>
            <a:endParaRPr/>
          </a:p>
          <a:p>
            <a:pPr>
              <a:lnSpc>
                <a:spcPct val="93000"/>
              </a:lnSpc>
            </a:pPr>
            <a:r>
              <a:rPr lang="en-IN" sz="3200">
                <a:solidFill>
                  <a:srgbClr val="000000"/>
                </a:solidFill>
                <a:latin typeface="Times New Roman"/>
              </a:rPr>
              <a:t>              P(A ∩ B) = P(A) P(B|A)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Bayes Theorem</a:t>
            </a:r>
            <a:endParaRPr/>
          </a:p>
        </p:txBody>
      </p:sp>
      <p:sp>
        <p:nvSpPr>
          <p:cNvPr id="283"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From theorem of multiplication</a:t>
            </a:r>
            <a:endParaRPr/>
          </a:p>
          <a:p>
            <a:pPr>
              <a:lnSpc>
                <a:spcPct val="93000"/>
              </a:lnSpc>
            </a:pPr>
            <a:r>
              <a:rPr lang="en-IN" sz="3200">
                <a:solidFill>
                  <a:srgbClr val="000000"/>
                </a:solidFill>
                <a:latin typeface="Times New Roman"/>
              </a:rPr>
              <a:t>P(A ∩ B) = P(A) P(B|A) ---- (1)  </a:t>
            </a:r>
            <a:endParaRPr/>
          </a:p>
          <a:p>
            <a:pPr>
              <a:lnSpc>
                <a:spcPct val="93000"/>
              </a:lnSpc>
            </a:pPr>
            <a:r>
              <a:rPr lang="en-IN" sz="3200">
                <a:solidFill>
                  <a:srgbClr val="000000"/>
                </a:solidFill>
                <a:latin typeface="Times New Roman"/>
              </a:rPr>
              <a:t>P(B|A)  = P(A∩ B)/P(A) ---- (2) </a:t>
            </a:r>
            <a:endParaRPr/>
          </a:p>
          <a:p>
            <a:pPr>
              <a:lnSpc>
                <a:spcPct val="93000"/>
              </a:lnSpc>
            </a:pPr>
            <a:r>
              <a:rPr lang="en-IN" sz="3200">
                <a:solidFill>
                  <a:srgbClr val="000000"/>
                </a:solidFill>
                <a:latin typeface="Times New Roman"/>
              </a:rPr>
              <a:t>Similarly</a:t>
            </a:r>
            <a:endParaRPr/>
          </a:p>
          <a:p>
            <a:pPr>
              <a:lnSpc>
                <a:spcPct val="93000"/>
              </a:lnSpc>
            </a:pPr>
            <a:r>
              <a:rPr lang="en-IN" sz="3200">
                <a:solidFill>
                  <a:srgbClr val="000000"/>
                </a:solidFill>
                <a:latin typeface="Times New Roman"/>
              </a:rPr>
              <a:t> P(A|B) = P(A∩ B)/P(B)  ------(3)</a:t>
            </a:r>
            <a:endParaRPr/>
          </a:p>
          <a:p>
            <a:pPr>
              <a:lnSpc>
                <a:spcPct val="93000"/>
              </a:lnSpc>
            </a:pPr>
            <a:r>
              <a:rPr lang="en-IN" sz="3200">
                <a:solidFill>
                  <a:srgbClr val="000000"/>
                </a:solidFill>
                <a:latin typeface="Times New Roman"/>
              </a:rPr>
              <a:t>by 2 and 3</a:t>
            </a:r>
            <a:endParaRPr/>
          </a:p>
          <a:p>
            <a:pPr>
              <a:lnSpc>
                <a:spcPct val="93000"/>
              </a:lnSpc>
            </a:pPr>
            <a:r>
              <a:rPr lang="en-IN" sz="3200">
                <a:solidFill>
                  <a:srgbClr val="000000"/>
                </a:solidFill>
                <a:latin typeface="Times New Roman"/>
              </a:rPr>
              <a:t>P(B|A)  P(A)=P(A|B) P(B) or</a:t>
            </a:r>
            <a:endParaRPr/>
          </a:p>
          <a:p>
            <a:pPr>
              <a:lnSpc>
                <a:spcPct val="93000"/>
              </a:lnSpc>
            </a:pPr>
            <a:r>
              <a:rPr lang="en-IN" sz="3200">
                <a:solidFill>
                  <a:srgbClr val="000000"/>
                </a:solidFill>
                <a:latin typeface="Times New Roman"/>
              </a:rPr>
              <a:t> P(B|A)/P(A|B) = P(B)/P(A)</a:t>
            </a:r>
            <a:endParaRPr/>
          </a:p>
          <a:p>
            <a:pPr>
              <a:lnSpc>
                <a:spcPct val="93000"/>
              </a:lnSpc>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Application of Bayes theorem</a:t>
            </a:r>
            <a:endParaRPr/>
          </a:p>
        </p:txBody>
      </p:sp>
      <p:sp>
        <p:nvSpPr>
          <p:cNvPr id="285"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So now you know how search engines can guess what you want: they simply keep track of what lots of people type in and what websites they eventually click on.Then using Bayes they figure which ones are probably the best to show first.It makes them look like they can read your mind!</a:t>
            </a:r>
            <a:endParaRPr/>
          </a:p>
          <a:p>
            <a:pPr>
              <a:lnSpc>
                <a:spcPct val="93000"/>
              </a:lnSpc>
            </a:pPr>
            <a:r>
              <a:rPr lang="en-IN" sz="3200">
                <a:solidFill>
                  <a:srgbClr val="000000"/>
                </a:solidFill>
                <a:latin typeface="Times New Roman"/>
              </a:rPr>
              <a:t>Bayes theorem helps in classifying lot of things like mails, customers, clients, students, weather forecasting and on and on......</a:t>
            </a:r>
            <a:endParaRPr/>
          </a:p>
          <a:p>
            <a:pPr>
              <a:lnSpc>
                <a:spcPct val="93000"/>
              </a:lnSpc>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 name="TextShape 1"/>
          <p:cNvSpPr txBox="1"/>
          <p:nvPr/>
        </p:nvSpPr>
        <p:spPr>
          <a:xfrm>
            <a:off x="502920" y="1823760"/>
            <a:ext cx="9072360" cy="4384440"/>
          </a:xfrm>
          <a:prstGeom prst="rect">
            <a:avLst/>
          </a:prstGeom>
        </p:spPr>
        <p:txBody>
          <a:bodyPr lIns="0" tIns="28080" rIns="0" bIns="0"/>
          <a:lstStyle/>
          <a:p>
            <a:pPr algn="ctr">
              <a:lnSpc>
                <a:spcPct val="93000"/>
              </a:lnSpc>
            </a:pPr>
            <a:r>
              <a:rPr lang="en-IN" sz="3200">
                <a:solidFill>
                  <a:srgbClr val="000000"/>
                </a:solidFill>
                <a:latin typeface="Times New Roman"/>
              </a:rPr>
              <a:t>       </a:t>
            </a:r>
            <a:r>
              <a:rPr lang="en-IN" sz="4400">
                <a:solidFill>
                  <a:srgbClr val="000000"/>
                </a:solidFill>
                <a:latin typeface="Times New Roman"/>
              </a:rPr>
              <a:t>PROBABILITY    DISTRIBUTIONS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Discrete Probability Distribution</a:t>
            </a:r>
            <a:endParaRPr/>
          </a:p>
        </p:txBody>
      </p:sp>
      <p:sp>
        <p:nvSpPr>
          <p:cNvPr id="288"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A probability distribution is a table or an equation that links each possible value that a random variable can assume with its probability of occurrence.table is an example of a probability distribution for a discrete random variable.</a:t>
            </a:r>
            <a:endParaRPr/>
          </a:p>
          <a:p>
            <a:pPr>
              <a:lnSpc>
                <a:spcPct val="93000"/>
              </a:lnSpc>
            </a:pPr>
            <a:endParaRPr/>
          </a:p>
        </p:txBody>
      </p:sp>
      <p:graphicFrame>
        <p:nvGraphicFramePr>
          <p:cNvPr id="289" name="Table 3"/>
          <p:cNvGraphicFramePr/>
          <p:nvPr/>
        </p:nvGraphicFramePr>
        <p:xfrm>
          <a:off x="2211480" y="4392720"/>
          <a:ext cx="5077800" cy="1527840"/>
        </p:xfrm>
        <a:graphic>
          <a:graphicData uri="http://schemas.openxmlformats.org/drawingml/2006/table">
            <a:tbl>
              <a:tblPr/>
              <a:tblGrid>
                <a:gridCol w="2538720"/>
                <a:gridCol w="2539080"/>
              </a:tblGrid>
              <a:tr h="381960">
                <a:tc>
                  <a:txBody>
                    <a:bodyPr/>
                    <a:lstStyle/>
                    <a:p>
                      <a:pPr>
                        <a:lnSpc>
                          <a:spcPct val="94000"/>
                        </a:lnSpc>
                      </a:pPr>
                      <a:r>
                        <a:rPr lang="en-IN">
                          <a:solidFill>
                            <a:srgbClr val="000000"/>
                          </a:solidFill>
                          <a:latin typeface="Arial"/>
                        </a:rPr>
                        <a:t>Number of head</a:t>
                      </a:r>
                      <a:endParaRPr/>
                    </a:p>
                  </a:txBody>
                  <a:tcPr/>
                </a:tc>
                <a:tc>
                  <a:txBody>
                    <a:bodyPr/>
                    <a:lstStyle/>
                    <a:p>
                      <a:pPr>
                        <a:lnSpc>
                          <a:spcPct val="94000"/>
                        </a:lnSpc>
                      </a:pPr>
                      <a:r>
                        <a:rPr lang="en-IN">
                          <a:solidFill>
                            <a:srgbClr val="000000"/>
                          </a:solidFill>
                          <a:latin typeface="Arial"/>
                        </a:rPr>
                        <a:t>Probability</a:t>
                      </a:r>
                      <a:endParaRPr/>
                    </a:p>
                  </a:txBody>
                  <a:tcPr/>
                </a:tc>
              </a:tr>
              <a:tr h="381960">
                <a:tc>
                  <a:txBody>
                    <a:bodyPr/>
                    <a:lstStyle/>
                    <a:p>
                      <a:pPr>
                        <a:lnSpc>
                          <a:spcPct val="94000"/>
                        </a:lnSpc>
                      </a:pPr>
                      <a:r>
                        <a:rPr lang="en-IN">
                          <a:solidFill>
                            <a:srgbClr val="000000"/>
                          </a:solidFill>
                          <a:latin typeface="Arial"/>
                        </a:rPr>
                        <a:t>0</a:t>
                      </a:r>
                      <a:endParaRPr/>
                    </a:p>
                  </a:txBody>
                  <a:tcPr/>
                </a:tc>
                <a:tc>
                  <a:txBody>
                    <a:bodyPr/>
                    <a:lstStyle/>
                    <a:p>
                      <a:pPr>
                        <a:lnSpc>
                          <a:spcPct val="94000"/>
                        </a:lnSpc>
                      </a:pPr>
                      <a:r>
                        <a:rPr lang="en-IN">
                          <a:solidFill>
                            <a:srgbClr val="000000"/>
                          </a:solidFill>
                          <a:latin typeface="Arial"/>
                        </a:rPr>
                        <a:t>0.25</a:t>
                      </a:r>
                      <a:endParaRPr/>
                    </a:p>
                  </a:txBody>
                  <a:tcPr/>
                </a:tc>
              </a:tr>
              <a:tr h="381960">
                <a:tc>
                  <a:txBody>
                    <a:bodyPr/>
                    <a:lstStyle/>
                    <a:p>
                      <a:pPr>
                        <a:lnSpc>
                          <a:spcPct val="94000"/>
                        </a:lnSpc>
                      </a:pPr>
                      <a:r>
                        <a:rPr lang="en-IN">
                          <a:solidFill>
                            <a:srgbClr val="000000"/>
                          </a:solidFill>
                          <a:latin typeface="Arial"/>
                        </a:rPr>
                        <a:t>1</a:t>
                      </a:r>
                      <a:endParaRPr/>
                    </a:p>
                  </a:txBody>
                  <a:tcPr/>
                </a:tc>
                <a:tc>
                  <a:txBody>
                    <a:bodyPr/>
                    <a:lstStyle/>
                    <a:p>
                      <a:pPr>
                        <a:lnSpc>
                          <a:spcPct val="94000"/>
                        </a:lnSpc>
                      </a:pPr>
                      <a:r>
                        <a:rPr lang="en-IN">
                          <a:solidFill>
                            <a:srgbClr val="000000"/>
                          </a:solidFill>
                          <a:latin typeface="Arial"/>
                        </a:rPr>
                        <a:t>0.50</a:t>
                      </a:r>
                      <a:endParaRPr/>
                    </a:p>
                  </a:txBody>
                  <a:tcPr/>
                </a:tc>
              </a:tr>
              <a:tr h="381960">
                <a:tc>
                  <a:txBody>
                    <a:bodyPr/>
                    <a:lstStyle/>
                    <a:p>
                      <a:pPr>
                        <a:lnSpc>
                          <a:spcPct val="94000"/>
                        </a:lnSpc>
                      </a:pPr>
                      <a:r>
                        <a:rPr lang="en-IN">
                          <a:solidFill>
                            <a:srgbClr val="000000"/>
                          </a:solidFill>
                          <a:latin typeface="Arial"/>
                        </a:rPr>
                        <a:t>2</a:t>
                      </a:r>
                      <a:endParaRPr/>
                    </a:p>
                  </a:txBody>
                  <a:tcPr/>
                </a:tc>
                <a:tc>
                  <a:txBody>
                    <a:bodyPr/>
                    <a:lstStyle/>
                    <a:p>
                      <a:pPr>
                        <a:lnSpc>
                          <a:spcPct val="94000"/>
                        </a:lnSpc>
                      </a:pPr>
                      <a:r>
                        <a:rPr lang="en-IN">
                          <a:solidFill>
                            <a:srgbClr val="000000"/>
                          </a:solidFill>
                          <a:latin typeface="Arial"/>
                        </a:rPr>
                        <a:t>0.25</a:t>
                      </a:r>
                      <a:endParaRPr/>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 name="TextShape 1"/>
          <p:cNvSpPr txBox="1"/>
          <p:nvPr/>
        </p:nvSpPr>
        <p:spPr>
          <a:xfrm>
            <a:off x="503280" y="217080"/>
            <a:ext cx="8099280" cy="1244520"/>
          </a:xfrm>
          <a:prstGeom prst="rect">
            <a:avLst/>
          </a:prstGeom>
        </p:spPr>
        <p:txBody>
          <a:bodyPr lIns="0" tIns="38880" rIns="0" bIns="0" anchor="ctr"/>
          <a:lstStyle/>
          <a:p>
            <a:pPr algn="ctr">
              <a:lnSpc>
                <a:spcPct val="93000"/>
              </a:lnSpc>
            </a:pPr>
            <a:r>
              <a:rPr lang="en-IN" sz="4400">
                <a:solidFill>
                  <a:srgbClr val="000000"/>
                </a:solidFill>
                <a:latin typeface="Times New Roman"/>
              </a:rPr>
              <a:t>Continuous Probability Distributions</a:t>
            </a:r>
            <a:endParaRPr/>
          </a:p>
        </p:txBody>
      </p:sp>
      <p:sp>
        <p:nvSpPr>
          <p:cNvPr id="291" name="TextShape 2"/>
          <p:cNvSpPr txBox="1"/>
          <p:nvPr/>
        </p:nvSpPr>
        <p:spPr>
          <a:xfrm>
            <a:off x="502920" y="1823760"/>
            <a:ext cx="9072360" cy="3071880"/>
          </a:xfrm>
          <a:prstGeom prst="rect">
            <a:avLst/>
          </a:prstGeom>
        </p:spPr>
        <p:txBody>
          <a:bodyPr lIns="0" tIns="19440" rIns="0" bIns="0"/>
          <a:lstStyle/>
          <a:p>
            <a:pPr>
              <a:lnSpc>
                <a:spcPct val="93000"/>
              </a:lnSpc>
            </a:pPr>
            <a:r>
              <a:rPr lang="en-IN" sz="2200">
                <a:solidFill>
                  <a:srgbClr val="000000"/>
                </a:solidFill>
                <a:latin typeface="Times New Roman"/>
              </a:rPr>
              <a:t>The probability distribution of a continuous random variable is represented by an equation, called the probability density function (pdf). All probability density functions satisfy the following conditions:</a:t>
            </a:r>
            <a:endParaRPr/>
          </a:p>
          <a:p>
            <a:pPr>
              <a:lnSpc>
                <a:spcPct val="93000"/>
              </a:lnSpc>
              <a:buSzPct val="45000"/>
              <a:buFont typeface="Wingdings" charset="2"/>
              <a:buChar char=""/>
            </a:pPr>
            <a:r>
              <a:rPr lang="en-IN" sz="2200">
                <a:solidFill>
                  <a:srgbClr val="000000"/>
                </a:solidFill>
                <a:latin typeface="Times New Roman"/>
              </a:rPr>
              <a:t>The random variable Y is a function of X; that is, y = f(x).</a:t>
            </a:r>
            <a:endParaRPr/>
          </a:p>
          <a:p>
            <a:pPr>
              <a:lnSpc>
                <a:spcPct val="93000"/>
              </a:lnSpc>
              <a:buSzPct val="45000"/>
              <a:buFont typeface="Wingdings" charset="2"/>
              <a:buChar char=""/>
            </a:pPr>
            <a:r>
              <a:rPr lang="en-IN" sz="2200">
                <a:solidFill>
                  <a:srgbClr val="000000"/>
                </a:solidFill>
                <a:latin typeface="Times New Roman"/>
              </a:rPr>
              <a:t>The value of y is greater than or equal to zero for all values of x.</a:t>
            </a:r>
            <a:endParaRPr/>
          </a:p>
          <a:p>
            <a:pPr>
              <a:lnSpc>
                <a:spcPct val="93000"/>
              </a:lnSpc>
              <a:buSzPct val="45000"/>
              <a:buFont typeface="Wingdings" charset="2"/>
              <a:buChar char=""/>
            </a:pPr>
            <a:r>
              <a:rPr lang="en-IN" sz="2200">
                <a:solidFill>
                  <a:srgbClr val="000000"/>
                </a:solidFill>
                <a:latin typeface="Times New Roman"/>
              </a:rPr>
              <a:t>The total area under the curve of the function is equal to one.</a:t>
            </a:r>
            <a:endParaRPr/>
          </a:p>
          <a:p>
            <a:pPr>
              <a:lnSpc>
                <a:spcPct val="93000"/>
              </a:lnSpc>
              <a:buSzPct val="45000"/>
              <a:buFont typeface="Wingdings" charset="2"/>
              <a:buChar char=""/>
            </a:pPr>
            <a:r>
              <a:rPr lang="en-IN" sz="2200">
                <a:solidFill>
                  <a:srgbClr val="000000"/>
                </a:solidFill>
                <a:latin typeface="Times New Roman"/>
              </a:rPr>
              <a:t>Left is probability distribution graph for y=1 and right is for y=1-0.5x</a:t>
            </a:r>
            <a:endParaRPr/>
          </a:p>
          <a:p>
            <a:pPr>
              <a:lnSpc>
                <a:spcPct val="93000"/>
              </a:lnSpc>
            </a:pPr>
            <a:endParaRPr/>
          </a:p>
        </p:txBody>
      </p:sp>
      <p:pic>
        <p:nvPicPr>
          <p:cNvPr id="292" name="Picture 291"/>
          <p:cNvPicPr/>
          <p:nvPr/>
        </p:nvPicPr>
        <p:blipFill>
          <a:blip r:embed="rId3" cstate="print"/>
          <a:stretch>
            <a:fillRect/>
          </a:stretch>
        </p:blipFill>
        <p:spPr>
          <a:xfrm>
            <a:off x="863640" y="5256360"/>
            <a:ext cx="3959280" cy="1944720"/>
          </a:xfrm>
          <a:prstGeom prst="rect">
            <a:avLst/>
          </a:prstGeom>
          <a:ln>
            <a:noFill/>
          </a:ln>
        </p:spPr>
      </p:pic>
      <p:pic>
        <p:nvPicPr>
          <p:cNvPr id="293" name="Picture 292"/>
          <p:cNvPicPr/>
          <p:nvPr/>
        </p:nvPicPr>
        <p:blipFill>
          <a:blip r:embed="rId4" cstate="print"/>
          <a:stretch>
            <a:fillRect/>
          </a:stretch>
        </p:blipFill>
        <p:spPr>
          <a:xfrm>
            <a:off x="5400720" y="5192640"/>
            <a:ext cx="3600360" cy="2006640"/>
          </a:xfrm>
          <a:prstGeom prst="rect">
            <a:avLst/>
          </a:prstGeom>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Binomial distribution</a:t>
            </a:r>
            <a:endParaRPr/>
          </a:p>
        </p:txBody>
      </p:sp>
      <p:sp>
        <p:nvSpPr>
          <p:cNvPr id="295" name="TextShape 2"/>
          <p:cNvSpPr txBox="1"/>
          <p:nvPr/>
        </p:nvSpPr>
        <p:spPr>
          <a:xfrm>
            <a:off x="502920" y="1823760"/>
            <a:ext cx="9072360" cy="4384440"/>
          </a:xfrm>
          <a:prstGeom prst="rect">
            <a:avLst/>
          </a:prstGeom>
        </p:spPr>
        <p:txBody>
          <a:bodyPr lIns="0" tIns="28080" rIns="0" bIns="0"/>
          <a:lstStyle/>
          <a:p>
            <a:pPr>
              <a:lnSpc>
                <a:spcPct val="93000"/>
              </a:lnSpc>
            </a:pPr>
            <a:r>
              <a:rPr lang="en-IN" sz="2400" dirty="0">
                <a:solidFill>
                  <a:srgbClr val="000000"/>
                </a:solidFill>
                <a:latin typeface="Times New Roman"/>
              </a:rPr>
              <a:t>A binomial random variable is the number of successes x in n repeated trials of a binomial experiment. The probability distribution of a binomial random variable is called a binomial distribution.  </a:t>
            </a:r>
            <a:endParaRPr sz="2400" dirty="0"/>
          </a:p>
          <a:p>
            <a:pPr>
              <a:lnSpc>
                <a:spcPct val="93000"/>
              </a:lnSpc>
            </a:pPr>
            <a:r>
              <a:rPr lang="en-IN" sz="2400" u="sng" dirty="0">
                <a:solidFill>
                  <a:srgbClr val="000000"/>
                </a:solidFill>
                <a:latin typeface="Times New Roman"/>
              </a:rPr>
              <a:t>The binomial experiment has four properties.</a:t>
            </a:r>
            <a:endParaRPr sz="2400" dirty="0"/>
          </a:p>
          <a:p>
            <a:pPr>
              <a:lnSpc>
                <a:spcPct val="93000"/>
              </a:lnSpc>
              <a:buSzPct val="45000"/>
              <a:buFont typeface="Wingdings" charset="2"/>
              <a:buChar char=""/>
            </a:pPr>
            <a:r>
              <a:rPr lang="en-IN" sz="2400" dirty="0">
                <a:solidFill>
                  <a:srgbClr val="000000"/>
                </a:solidFill>
                <a:latin typeface="Times New Roman"/>
              </a:rPr>
              <a:t>    The experiment consists of n repeated trials.</a:t>
            </a:r>
            <a:endParaRPr sz="2400" dirty="0"/>
          </a:p>
          <a:p>
            <a:pPr>
              <a:lnSpc>
                <a:spcPct val="93000"/>
              </a:lnSpc>
              <a:buSzPct val="45000"/>
              <a:buFont typeface="Wingdings" charset="2"/>
              <a:buChar char=""/>
            </a:pPr>
            <a:r>
              <a:rPr lang="en-IN" sz="2400" dirty="0">
                <a:solidFill>
                  <a:srgbClr val="000000"/>
                </a:solidFill>
                <a:latin typeface="Times New Roman"/>
              </a:rPr>
              <a:t>    Each trial can result in just two possible outcomes. We call one of these outcomes a success and the other, a failure.</a:t>
            </a:r>
            <a:endParaRPr sz="2400" dirty="0"/>
          </a:p>
          <a:p>
            <a:pPr>
              <a:lnSpc>
                <a:spcPct val="93000"/>
              </a:lnSpc>
              <a:buSzPct val="45000"/>
              <a:buFont typeface="Wingdings" charset="2"/>
              <a:buChar char=""/>
            </a:pPr>
            <a:r>
              <a:rPr lang="en-IN" sz="2400" dirty="0">
                <a:solidFill>
                  <a:srgbClr val="000000"/>
                </a:solidFill>
                <a:latin typeface="Times New Roman"/>
              </a:rPr>
              <a:t>    The probability of success, denoted by P, is the same on every trial.</a:t>
            </a:r>
            <a:endParaRPr sz="2400" dirty="0"/>
          </a:p>
          <a:p>
            <a:pPr>
              <a:lnSpc>
                <a:spcPct val="93000"/>
              </a:lnSpc>
              <a:buSzPct val="45000"/>
              <a:buFont typeface="Wingdings" charset="2"/>
              <a:buChar char=""/>
            </a:pPr>
            <a:r>
              <a:rPr lang="en-IN" sz="2400" dirty="0">
                <a:solidFill>
                  <a:srgbClr val="000000"/>
                </a:solidFill>
                <a:latin typeface="Times New Roman"/>
              </a:rPr>
              <a:t>    The trials are independent; that is, the outcome on one trial does not affect the outcome on other trials.</a:t>
            </a:r>
            <a:endParaRPr sz="2400" dirty="0"/>
          </a:p>
          <a:p>
            <a:pPr>
              <a:lnSpc>
                <a:spcPct val="93000"/>
              </a:lnSpc>
            </a:pPr>
            <a:r>
              <a:rPr lang="en-IN" sz="2400" u="sng" dirty="0">
                <a:solidFill>
                  <a:srgbClr val="000000"/>
                </a:solidFill>
                <a:latin typeface="Times New Roman"/>
              </a:rPr>
              <a:t>The binomial distribution has the following properties:</a:t>
            </a:r>
            <a:r>
              <a:rPr lang="en-IN" sz="2400" dirty="0">
                <a:solidFill>
                  <a:srgbClr val="000000"/>
                </a:solidFill>
                <a:latin typeface="Times New Roman"/>
              </a:rPr>
              <a:t> </a:t>
            </a:r>
            <a:endParaRPr sz="2400" dirty="0"/>
          </a:p>
          <a:p>
            <a:pPr>
              <a:lnSpc>
                <a:spcPct val="93000"/>
              </a:lnSpc>
              <a:buSzPct val="45000"/>
              <a:buFont typeface="Wingdings" charset="2"/>
              <a:buChar char=""/>
            </a:pPr>
            <a:r>
              <a:rPr lang="en-IN" sz="2400" dirty="0">
                <a:solidFill>
                  <a:srgbClr val="000000"/>
                </a:solidFill>
                <a:latin typeface="Times New Roman"/>
              </a:rPr>
              <a:t>    The mean of the distribution (</a:t>
            </a:r>
            <a:r>
              <a:rPr lang="en-IN" sz="2400" dirty="0" err="1">
                <a:solidFill>
                  <a:srgbClr val="000000"/>
                </a:solidFill>
                <a:latin typeface="Times New Roman"/>
              </a:rPr>
              <a:t>μx</a:t>
            </a:r>
            <a:r>
              <a:rPr lang="en-IN" sz="2400" dirty="0">
                <a:solidFill>
                  <a:srgbClr val="000000"/>
                </a:solidFill>
                <a:latin typeface="Times New Roman"/>
              </a:rPr>
              <a:t>) is equal to n * P .</a:t>
            </a:r>
            <a:endParaRPr sz="2400" dirty="0"/>
          </a:p>
          <a:p>
            <a:pPr>
              <a:lnSpc>
                <a:spcPct val="93000"/>
              </a:lnSpc>
              <a:buSzPct val="45000"/>
              <a:buFont typeface="Wingdings" charset="2"/>
              <a:buChar char=""/>
            </a:pPr>
            <a:r>
              <a:rPr lang="en-IN" sz="2400" dirty="0">
                <a:solidFill>
                  <a:srgbClr val="000000"/>
                </a:solidFill>
                <a:latin typeface="Times New Roman"/>
              </a:rPr>
              <a:t>    The variance (σ2x) is n * P * ( 1 - P ).</a:t>
            </a:r>
            <a:endParaRPr sz="2400" dirty="0"/>
          </a:p>
          <a:p>
            <a:pPr>
              <a:lnSpc>
                <a:spcPct val="93000"/>
              </a:lnSpc>
              <a:buSzPct val="45000"/>
              <a:buFont typeface="Wingdings" charset="2"/>
              <a:buChar char=""/>
            </a:pPr>
            <a:r>
              <a:rPr lang="en-IN" sz="2400" dirty="0">
                <a:solidFill>
                  <a:srgbClr val="000000"/>
                </a:solidFill>
                <a:latin typeface="Times New Roman"/>
              </a:rPr>
              <a:t>    The standard deviation (</a:t>
            </a:r>
            <a:r>
              <a:rPr lang="en-IN" sz="2400" dirty="0" err="1">
                <a:solidFill>
                  <a:srgbClr val="000000"/>
                </a:solidFill>
                <a:latin typeface="Times New Roman"/>
              </a:rPr>
              <a:t>σx</a:t>
            </a:r>
            <a:r>
              <a:rPr lang="en-IN" sz="2400" dirty="0">
                <a:solidFill>
                  <a:srgbClr val="000000"/>
                </a:solidFill>
                <a:latin typeface="Times New Roman"/>
              </a:rPr>
              <a:t>) is </a:t>
            </a:r>
            <a:r>
              <a:rPr lang="en-IN" sz="2400" dirty="0" err="1">
                <a:solidFill>
                  <a:srgbClr val="000000"/>
                </a:solidFill>
                <a:latin typeface="Times New Roman"/>
              </a:rPr>
              <a:t>sqrt</a:t>
            </a:r>
            <a:r>
              <a:rPr lang="en-IN" sz="2400" dirty="0">
                <a:solidFill>
                  <a:srgbClr val="000000"/>
                </a:solidFill>
                <a:latin typeface="Times New Roman"/>
              </a:rPr>
              <a:t>[ n * P * ( 1 - P ) ].</a:t>
            </a:r>
            <a:endParaRPr sz="2400" dirty="0"/>
          </a:p>
          <a:p>
            <a:pPr>
              <a:lnSpc>
                <a:spcPct val="93000"/>
              </a:lnSpc>
              <a:buSzPct val="45000"/>
              <a:buFont typeface="Wingdings" charset="2"/>
              <a:buChar char=""/>
            </a:pPr>
            <a:endParaRPr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Normal Distribution</a:t>
            </a:r>
            <a:endParaRPr/>
          </a:p>
        </p:txBody>
      </p:sp>
      <p:sp>
        <p:nvSpPr>
          <p:cNvPr id="297" name="TextShape 2"/>
          <p:cNvSpPr txBox="1"/>
          <p:nvPr/>
        </p:nvSpPr>
        <p:spPr>
          <a:xfrm>
            <a:off x="502920" y="1823760"/>
            <a:ext cx="9072360" cy="4384440"/>
          </a:xfrm>
          <a:prstGeom prst="rect">
            <a:avLst/>
          </a:prstGeom>
        </p:spPr>
        <p:txBody>
          <a:bodyPr lIns="0" tIns="28080" rIns="0" bIns="0"/>
          <a:lstStyle/>
          <a:p>
            <a:pPr>
              <a:lnSpc>
                <a:spcPct val="93000"/>
              </a:lnSpc>
            </a:pPr>
            <a:r>
              <a:rPr lang="en-IN" sz="2400" dirty="0">
                <a:solidFill>
                  <a:srgbClr val="000000"/>
                </a:solidFill>
                <a:latin typeface="Times New Roman"/>
              </a:rPr>
              <a:t>The normal distribution refers to a family of continuous probability distributions described by the normal equation.</a:t>
            </a:r>
            <a:endParaRPr sz="2400" dirty="0"/>
          </a:p>
          <a:p>
            <a:pPr>
              <a:lnSpc>
                <a:spcPct val="93000"/>
              </a:lnSpc>
            </a:pPr>
            <a:r>
              <a:rPr lang="en-IN" sz="2400" u="sng" dirty="0">
                <a:solidFill>
                  <a:srgbClr val="000000"/>
                </a:solidFill>
                <a:latin typeface="Times New Roman"/>
              </a:rPr>
              <a:t>Normal Curve</a:t>
            </a:r>
            <a:endParaRPr sz="2400" dirty="0"/>
          </a:p>
          <a:p>
            <a:pPr>
              <a:lnSpc>
                <a:spcPct val="93000"/>
              </a:lnSpc>
            </a:pPr>
            <a:r>
              <a:rPr lang="en-IN" sz="2400" dirty="0">
                <a:solidFill>
                  <a:srgbClr val="000000"/>
                </a:solidFill>
                <a:latin typeface="Times New Roman"/>
              </a:rPr>
              <a:t>The graph of the normal distribution depends on two factors - the mean and the standard deviation. The mean of the distribution determines the location of the </a:t>
            </a:r>
            <a:r>
              <a:rPr lang="en-IN" sz="2400" dirty="0" err="1">
                <a:solidFill>
                  <a:srgbClr val="000000"/>
                </a:solidFill>
                <a:latin typeface="Times New Roman"/>
              </a:rPr>
              <a:t>center</a:t>
            </a:r>
            <a:r>
              <a:rPr lang="en-IN" sz="2400" dirty="0">
                <a:solidFill>
                  <a:srgbClr val="000000"/>
                </a:solidFill>
                <a:latin typeface="Times New Roman"/>
              </a:rPr>
              <a:t> of the graph, and the standard deviation determines the height and width of the graph. When the standard deviation is large, the curve is short and wide; when the standard deviation is small, the curve is tall and narrow. All normal distributions look like a symmetric, bell-shaped curve, as shown below.</a:t>
            </a:r>
            <a:endParaRPr sz="2400" dirty="0"/>
          </a:p>
        </p:txBody>
      </p:sp>
      <p:sp>
        <p:nvSpPr>
          <p:cNvPr id="298" name="Line 3"/>
          <p:cNvSpPr/>
          <p:nvPr/>
        </p:nvSpPr>
        <p:spPr>
          <a:xfrm>
            <a:off x="1655640" y="6208560"/>
            <a:ext cx="1800" cy="1063800"/>
          </a:xfrm>
          <a:prstGeom prst="line">
            <a:avLst/>
          </a:prstGeom>
          <a:ln w="9360">
            <a:solidFill>
              <a:srgbClr val="000000"/>
            </a:solidFill>
            <a:round/>
          </a:ln>
        </p:spPr>
      </p:sp>
      <p:sp>
        <p:nvSpPr>
          <p:cNvPr id="299" name="Line 4"/>
          <p:cNvSpPr/>
          <p:nvPr/>
        </p:nvSpPr>
        <p:spPr>
          <a:xfrm>
            <a:off x="5400720" y="6208560"/>
            <a:ext cx="1440" cy="1135080"/>
          </a:xfrm>
          <a:prstGeom prst="line">
            <a:avLst/>
          </a:prstGeom>
          <a:ln w="9360">
            <a:solidFill>
              <a:srgbClr val="000000"/>
            </a:solidFill>
            <a:round/>
          </a:ln>
        </p:spPr>
      </p:sp>
      <p:sp>
        <p:nvSpPr>
          <p:cNvPr id="300" name="Line 5"/>
          <p:cNvSpPr/>
          <p:nvPr/>
        </p:nvSpPr>
        <p:spPr>
          <a:xfrm>
            <a:off x="1728720" y="7272360"/>
            <a:ext cx="1728720" cy="1440"/>
          </a:xfrm>
          <a:prstGeom prst="line">
            <a:avLst/>
          </a:prstGeom>
          <a:ln w="9360">
            <a:solidFill>
              <a:srgbClr val="000000"/>
            </a:solidFill>
            <a:round/>
          </a:ln>
        </p:spPr>
      </p:sp>
      <p:sp>
        <p:nvSpPr>
          <p:cNvPr id="301" name="Line 6"/>
          <p:cNvSpPr/>
          <p:nvPr/>
        </p:nvSpPr>
        <p:spPr>
          <a:xfrm>
            <a:off x="5543640" y="7272360"/>
            <a:ext cx="1800000" cy="1440"/>
          </a:xfrm>
          <a:prstGeom prst="line">
            <a:avLst/>
          </a:prstGeom>
          <a:ln w="9360">
            <a:solidFill>
              <a:srgbClr val="000000"/>
            </a:solidFill>
            <a:round/>
          </a:ln>
        </p:spPr>
      </p:sp>
      <p:sp>
        <p:nvSpPr>
          <p:cNvPr id="10" name="Freeform 9"/>
          <p:cNvSpPr/>
          <p:nvPr/>
        </p:nvSpPr>
        <p:spPr>
          <a:xfrm>
            <a:off x="1767840" y="6098540"/>
            <a:ext cx="1950720" cy="1153160"/>
          </a:xfrm>
          <a:custGeom>
            <a:avLst/>
            <a:gdLst>
              <a:gd name="connsiteX0" fmla="*/ 0 w 1950720"/>
              <a:gd name="connsiteY0" fmla="*/ 1064260 h 1153160"/>
              <a:gd name="connsiteX1" fmla="*/ 883920 w 1950720"/>
              <a:gd name="connsiteY1" fmla="*/ 12700 h 1153160"/>
              <a:gd name="connsiteX2" fmla="*/ 1737360 w 1950720"/>
              <a:gd name="connsiteY2" fmla="*/ 988060 h 1153160"/>
              <a:gd name="connsiteX3" fmla="*/ 1950720 w 1950720"/>
              <a:gd name="connsiteY3" fmla="*/ 1003300 h 1153160"/>
            </a:gdLst>
            <a:ahLst/>
            <a:cxnLst>
              <a:cxn ang="0">
                <a:pos x="connsiteX0" y="connsiteY0"/>
              </a:cxn>
              <a:cxn ang="0">
                <a:pos x="connsiteX1" y="connsiteY1"/>
              </a:cxn>
              <a:cxn ang="0">
                <a:pos x="connsiteX2" y="connsiteY2"/>
              </a:cxn>
              <a:cxn ang="0">
                <a:pos x="connsiteX3" y="connsiteY3"/>
              </a:cxn>
            </a:cxnLst>
            <a:rect l="l" t="t" r="r" b="b"/>
            <a:pathLst>
              <a:path w="1950720" h="1153160">
                <a:moveTo>
                  <a:pt x="0" y="1064260"/>
                </a:moveTo>
                <a:cubicBezTo>
                  <a:pt x="297180" y="544830"/>
                  <a:pt x="594360" y="25400"/>
                  <a:pt x="883920" y="12700"/>
                </a:cubicBezTo>
                <a:cubicBezTo>
                  <a:pt x="1173480" y="0"/>
                  <a:pt x="1559560" y="822960"/>
                  <a:pt x="1737360" y="988060"/>
                </a:cubicBezTo>
                <a:cubicBezTo>
                  <a:pt x="1915160" y="1153160"/>
                  <a:pt x="1932940" y="1078230"/>
                  <a:pt x="1950720" y="10033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5501640" y="6228080"/>
            <a:ext cx="1874520" cy="889000"/>
          </a:xfrm>
          <a:custGeom>
            <a:avLst/>
            <a:gdLst>
              <a:gd name="connsiteX0" fmla="*/ 0 w 1874520"/>
              <a:gd name="connsiteY0" fmla="*/ 889000 h 889000"/>
              <a:gd name="connsiteX1" fmla="*/ 1280160 w 1874520"/>
              <a:gd name="connsiteY1" fmla="*/ 5080 h 889000"/>
              <a:gd name="connsiteX2" fmla="*/ 1798320 w 1874520"/>
              <a:gd name="connsiteY2" fmla="*/ 858520 h 889000"/>
              <a:gd name="connsiteX3" fmla="*/ 1798320 w 1874520"/>
              <a:gd name="connsiteY3" fmla="*/ 858520 h 889000"/>
              <a:gd name="connsiteX4" fmla="*/ 1874520 w 1874520"/>
              <a:gd name="connsiteY4" fmla="*/ 873760 h 889000"/>
              <a:gd name="connsiteX5" fmla="*/ 1874520 w 1874520"/>
              <a:gd name="connsiteY5" fmla="*/ 873760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520" h="889000">
                <a:moveTo>
                  <a:pt x="0" y="889000"/>
                </a:moveTo>
                <a:cubicBezTo>
                  <a:pt x="490220" y="449580"/>
                  <a:pt x="980440" y="10160"/>
                  <a:pt x="1280160" y="5080"/>
                </a:cubicBezTo>
                <a:cubicBezTo>
                  <a:pt x="1579880" y="0"/>
                  <a:pt x="1798320" y="858520"/>
                  <a:pt x="1798320" y="858520"/>
                </a:cubicBezTo>
                <a:lnTo>
                  <a:pt x="1798320" y="858520"/>
                </a:lnTo>
                <a:lnTo>
                  <a:pt x="1874520" y="873760"/>
                </a:lnTo>
                <a:lnTo>
                  <a:pt x="1874520" y="87376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z-score</a:t>
            </a:r>
            <a:endParaRPr/>
          </a:p>
        </p:txBody>
      </p:sp>
      <p:sp>
        <p:nvSpPr>
          <p:cNvPr id="305"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Standard Score/ z score</a:t>
            </a:r>
            <a:endParaRPr/>
          </a:p>
          <a:p>
            <a:pPr>
              <a:lnSpc>
                <a:spcPct val="93000"/>
              </a:lnSpc>
            </a:pPr>
            <a:r>
              <a:rPr lang="en-IN" sz="3200">
                <a:solidFill>
                  <a:srgbClr val="000000"/>
                </a:solidFill>
                <a:latin typeface="Times New Roman"/>
              </a:rPr>
              <a:t>The normal random variable of a standard normal distribution is called a standard score or a z-score. Every normal random variable X can be transformed into a z score via the following equation:</a:t>
            </a:r>
            <a:endParaRPr/>
          </a:p>
          <a:p>
            <a:pPr>
              <a:lnSpc>
                <a:spcPct val="93000"/>
              </a:lnSpc>
            </a:pPr>
            <a:r>
              <a:rPr lang="en-IN" sz="3200">
                <a:solidFill>
                  <a:srgbClr val="000000"/>
                </a:solidFill>
                <a:latin typeface="Times New Roman"/>
              </a:rPr>
              <a:t>                           z = (X - μ) / σ</a:t>
            </a:r>
            <a:endParaRPr/>
          </a:p>
          <a:p>
            <a:pPr>
              <a:lnSpc>
                <a:spcPct val="93000"/>
              </a:lnSpc>
            </a:pPr>
            <a:r>
              <a:rPr lang="en-IN" sz="3200">
                <a:solidFill>
                  <a:srgbClr val="000000"/>
                </a:solidFill>
                <a:latin typeface="Times New Roman"/>
              </a:rPr>
              <a:t>Z score &gt; 0 tells that element greater than mean.</a:t>
            </a:r>
            <a:endParaRPr/>
          </a:p>
          <a:p>
            <a:pPr>
              <a:lnSpc>
                <a:spcPct val="93000"/>
              </a:lnSpc>
            </a:pPr>
            <a:r>
              <a:rPr lang="en-IN" sz="3200">
                <a:solidFill>
                  <a:srgbClr val="000000"/>
                </a:solidFill>
                <a:latin typeface="Times New Roman"/>
              </a:rPr>
              <a:t>Z score =0 tells that element is equal to mean</a:t>
            </a:r>
            <a:endParaRPr/>
          </a:p>
          <a:p>
            <a:pPr>
              <a:lnSpc>
                <a:spcPct val="93000"/>
              </a:lnSpc>
            </a:pPr>
            <a:r>
              <a:rPr lang="en-IN" sz="3200">
                <a:solidFill>
                  <a:srgbClr val="000000"/>
                </a:solidFill>
                <a:latin typeface="Times New Roman"/>
              </a:rPr>
              <a:t>Z score =1 tells that element is 1 standard deviation from mean.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Z-table</a:t>
            </a:r>
            <a:endParaRPr/>
          </a:p>
        </p:txBody>
      </p:sp>
      <p:sp>
        <p:nvSpPr>
          <p:cNvPr id="307"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Once we found the z score, its probability can be calculated by z-score</a:t>
            </a:r>
            <a:endParaRPr/>
          </a:p>
          <a:p>
            <a:pPr>
              <a:lnSpc>
                <a:spcPct val="93000"/>
              </a:lnSpc>
              <a:buSzPct val="45000"/>
              <a:buFont typeface="Wingdings" charset="2"/>
              <a:buChar char=""/>
            </a:pPr>
            <a:r>
              <a:rPr lang="en-IN" sz="3200">
                <a:solidFill>
                  <a:srgbClr val="000000"/>
                </a:solidFill>
                <a:latin typeface="Times New Roman"/>
              </a:rPr>
              <a:t>Z-table is used to find probabilities for a statistical sample with a standard normal (Z) distribution.</a:t>
            </a:r>
            <a:endParaRPr/>
          </a:p>
          <a:p>
            <a:pPr>
              <a:lnSpc>
                <a:spcPct val="93000"/>
              </a:lnSpc>
              <a:buSzPct val="45000"/>
              <a:buFont typeface="Wingdings" charset="2"/>
              <a:buChar char=""/>
            </a:pPr>
            <a:r>
              <a:rPr lang="en-IN" sz="3200">
                <a:solidFill>
                  <a:srgbClr val="000000"/>
                </a:solidFill>
                <a:latin typeface="Times New Roman"/>
              </a:rPr>
              <a:t>Go to the row that represents the ones digit and the first digit after the decimal point (the tenths digit) of your z-value.</a:t>
            </a:r>
            <a:endParaRPr/>
          </a:p>
        </p:txBody>
      </p:sp>
      <p:graphicFrame>
        <p:nvGraphicFramePr>
          <p:cNvPr id="308" name="Table 3"/>
          <p:cNvGraphicFramePr/>
          <p:nvPr/>
        </p:nvGraphicFramePr>
        <p:xfrm>
          <a:off x="2068560" y="5478480"/>
          <a:ext cx="5076360" cy="1527840"/>
        </p:xfrm>
        <a:graphic>
          <a:graphicData uri="http://schemas.openxmlformats.org/drawingml/2006/table">
            <a:tbl>
              <a:tblPr/>
              <a:tblGrid>
                <a:gridCol w="1268280"/>
                <a:gridCol w="1269000"/>
                <a:gridCol w="1268640"/>
                <a:gridCol w="1270440"/>
              </a:tblGrid>
              <a:tr h="381960">
                <a:tc>
                  <a:txBody>
                    <a:bodyPr/>
                    <a:lstStyle/>
                    <a:p>
                      <a:pPr>
                        <a:lnSpc>
                          <a:spcPct val="94000"/>
                        </a:lnSpc>
                      </a:pPr>
                      <a:r>
                        <a:rPr lang="en-IN">
                          <a:solidFill>
                            <a:srgbClr val="000000"/>
                          </a:solidFill>
                          <a:latin typeface="Arial"/>
                        </a:rPr>
                        <a:t>z</a:t>
                      </a:r>
                      <a:endParaRPr/>
                    </a:p>
                  </a:txBody>
                  <a:tcPr/>
                </a:tc>
                <a:tc>
                  <a:txBody>
                    <a:bodyPr/>
                    <a:lstStyle/>
                    <a:p>
                      <a:pPr>
                        <a:lnSpc>
                          <a:spcPct val="94000"/>
                        </a:lnSpc>
                      </a:pPr>
                      <a:r>
                        <a:rPr lang="en-IN">
                          <a:solidFill>
                            <a:srgbClr val="000000"/>
                          </a:solidFill>
                          <a:latin typeface="Arial"/>
                        </a:rPr>
                        <a:t>0.01</a:t>
                      </a:r>
                      <a:endParaRPr/>
                    </a:p>
                  </a:txBody>
                  <a:tcPr/>
                </a:tc>
                <a:tc>
                  <a:txBody>
                    <a:bodyPr/>
                    <a:lstStyle/>
                    <a:p>
                      <a:pPr>
                        <a:lnSpc>
                          <a:spcPct val="94000"/>
                        </a:lnSpc>
                      </a:pPr>
                      <a:r>
                        <a:rPr lang="en-IN">
                          <a:solidFill>
                            <a:srgbClr val="000000"/>
                          </a:solidFill>
                          <a:latin typeface="Arial"/>
                        </a:rPr>
                        <a:t>0.02</a:t>
                      </a:r>
                      <a:endParaRPr/>
                    </a:p>
                  </a:txBody>
                  <a:tcPr/>
                </a:tc>
                <a:tc>
                  <a:txBody>
                    <a:bodyPr/>
                    <a:lstStyle/>
                    <a:p>
                      <a:pPr>
                        <a:lnSpc>
                          <a:spcPct val="94000"/>
                        </a:lnSpc>
                      </a:pPr>
                      <a:r>
                        <a:rPr lang="en-IN">
                          <a:solidFill>
                            <a:srgbClr val="000000"/>
                          </a:solidFill>
                          <a:latin typeface="Arial"/>
                        </a:rPr>
                        <a:t>0.03</a:t>
                      </a:r>
                      <a:endParaRPr/>
                    </a:p>
                  </a:txBody>
                  <a:tcPr/>
                </a:tc>
              </a:tr>
              <a:tr h="381960">
                <a:tc>
                  <a:txBody>
                    <a:bodyPr/>
                    <a:lstStyle/>
                    <a:p>
                      <a:pPr>
                        <a:lnSpc>
                          <a:spcPct val="94000"/>
                        </a:lnSpc>
                      </a:pPr>
                      <a:r>
                        <a:rPr lang="en-IN">
                          <a:solidFill>
                            <a:srgbClr val="000000"/>
                          </a:solidFill>
                          <a:latin typeface="Arial"/>
                        </a:rPr>
                        <a:t>-1.4</a:t>
                      </a:r>
                      <a:endParaRPr/>
                    </a:p>
                  </a:txBody>
                  <a:tcPr/>
                </a:tc>
                <a:tc>
                  <a:txBody>
                    <a:bodyPr/>
                    <a:lstStyle/>
                    <a:p>
                      <a:pPr>
                        <a:lnSpc>
                          <a:spcPct val="94000"/>
                        </a:lnSpc>
                      </a:pPr>
                      <a:r>
                        <a:rPr lang="en-IN">
                          <a:solidFill>
                            <a:srgbClr val="000000"/>
                          </a:solidFill>
                          <a:latin typeface="Arial"/>
                        </a:rPr>
                        <a:t>0.0793</a:t>
                      </a:r>
                      <a:endParaRPr/>
                    </a:p>
                  </a:txBody>
                  <a:tcPr/>
                </a:tc>
                <a:tc>
                  <a:txBody>
                    <a:bodyPr/>
                    <a:lstStyle/>
                    <a:p>
                      <a:pPr>
                        <a:lnSpc>
                          <a:spcPct val="94000"/>
                        </a:lnSpc>
                      </a:pPr>
                      <a:r>
                        <a:rPr lang="en-IN">
                          <a:solidFill>
                            <a:srgbClr val="000000"/>
                          </a:solidFill>
                          <a:latin typeface="Arial"/>
                        </a:rPr>
                        <a:t>0.0778</a:t>
                      </a:r>
                      <a:endParaRPr/>
                    </a:p>
                  </a:txBody>
                  <a:tcPr/>
                </a:tc>
                <a:tc>
                  <a:txBody>
                    <a:bodyPr/>
                    <a:lstStyle/>
                    <a:p>
                      <a:pPr>
                        <a:lnSpc>
                          <a:spcPct val="94000"/>
                        </a:lnSpc>
                      </a:pPr>
                      <a:r>
                        <a:rPr lang="en-IN">
                          <a:solidFill>
                            <a:srgbClr val="000000"/>
                          </a:solidFill>
                          <a:latin typeface="Arial"/>
                        </a:rPr>
                        <a:t>0.0764</a:t>
                      </a:r>
                      <a:endParaRPr/>
                    </a:p>
                  </a:txBody>
                  <a:tcPr/>
                </a:tc>
              </a:tr>
              <a:tr h="381960">
                <a:tc>
                  <a:txBody>
                    <a:bodyPr/>
                    <a:lstStyle/>
                    <a:p>
                      <a:pPr>
                        <a:lnSpc>
                          <a:spcPct val="94000"/>
                        </a:lnSpc>
                      </a:pPr>
                      <a:r>
                        <a:rPr lang="en-IN">
                          <a:solidFill>
                            <a:srgbClr val="000000"/>
                          </a:solidFill>
                          <a:latin typeface="Arial"/>
                        </a:rPr>
                        <a:t>-1.3</a:t>
                      </a:r>
                      <a:endParaRPr/>
                    </a:p>
                  </a:txBody>
                  <a:tcPr/>
                </a:tc>
                <a:tc>
                  <a:txBody>
                    <a:bodyPr/>
                    <a:lstStyle/>
                    <a:p>
                      <a:pPr>
                        <a:lnSpc>
                          <a:spcPct val="94000"/>
                        </a:lnSpc>
                      </a:pPr>
                      <a:r>
                        <a:rPr lang="en-IN">
                          <a:solidFill>
                            <a:srgbClr val="000000"/>
                          </a:solidFill>
                          <a:latin typeface="Arial"/>
                        </a:rPr>
                        <a:t>0.0951 	</a:t>
                      </a:r>
                      <a:endParaRPr/>
                    </a:p>
                  </a:txBody>
                  <a:tcPr/>
                </a:tc>
                <a:tc>
                  <a:txBody>
                    <a:bodyPr/>
                    <a:lstStyle/>
                    <a:p>
                      <a:pPr>
                        <a:lnSpc>
                          <a:spcPct val="94000"/>
                        </a:lnSpc>
                      </a:pPr>
                      <a:r>
                        <a:rPr lang="en-IN">
                          <a:solidFill>
                            <a:srgbClr val="000000"/>
                          </a:solidFill>
                          <a:latin typeface="Arial"/>
                        </a:rPr>
                        <a:t>0.0934</a:t>
                      </a:r>
                      <a:endParaRPr/>
                    </a:p>
                  </a:txBody>
                  <a:tcPr/>
                </a:tc>
                <a:tc>
                  <a:txBody>
                    <a:bodyPr/>
                    <a:lstStyle/>
                    <a:p>
                      <a:pPr>
                        <a:lnSpc>
                          <a:spcPct val="94000"/>
                        </a:lnSpc>
                      </a:pPr>
                      <a:r>
                        <a:rPr lang="en-IN">
                          <a:solidFill>
                            <a:srgbClr val="000000"/>
                          </a:solidFill>
                          <a:latin typeface="Arial"/>
                        </a:rPr>
                        <a:t>0.0918</a:t>
                      </a:r>
                      <a:endParaRPr/>
                    </a:p>
                  </a:txBody>
                  <a:tcPr/>
                </a:tc>
              </a:tr>
              <a:tr h="381960">
                <a:tc>
                  <a:txBody>
                    <a:bodyPr/>
                    <a:lstStyle/>
                    <a:p>
                      <a:pPr>
                        <a:lnSpc>
                          <a:spcPct val="94000"/>
                        </a:lnSpc>
                      </a:pPr>
                      <a:r>
                        <a:rPr lang="en-IN">
                          <a:solidFill>
                            <a:srgbClr val="000000"/>
                          </a:solidFill>
                          <a:latin typeface="Arial"/>
                        </a:rPr>
                        <a:t>-1.2</a:t>
                      </a:r>
                      <a:endParaRPr/>
                    </a:p>
                  </a:txBody>
                  <a:tcPr/>
                </a:tc>
                <a:tc>
                  <a:txBody>
                    <a:bodyPr/>
                    <a:lstStyle/>
                    <a:p>
                      <a:pPr>
                        <a:lnSpc>
                          <a:spcPct val="94000"/>
                        </a:lnSpc>
                      </a:pPr>
                      <a:r>
                        <a:rPr lang="en-IN">
                          <a:solidFill>
                            <a:srgbClr val="000000"/>
                          </a:solidFill>
                          <a:latin typeface="Arial"/>
                        </a:rPr>
                        <a:t>0.1131</a:t>
                      </a:r>
                      <a:endParaRPr/>
                    </a:p>
                  </a:txBody>
                  <a:tcPr/>
                </a:tc>
                <a:tc>
                  <a:txBody>
                    <a:bodyPr/>
                    <a:lstStyle/>
                    <a:p>
                      <a:pPr>
                        <a:lnSpc>
                          <a:spcPct val="94000"/>
                        </a:lnSpc>
                      </a:pPr>
                      <a:r>
                        <a:rPr lang="en-IN">
                          <a:solidFill>
                            <a:srgbClr val="000000"/>
                          </a:solidFill>
                          <a:latin typeface="Arial"/>
                        </a:rPr>
                        <a:t>0.1112</a:t>
                      </a:r>
                      <a:endParaRPr/>
                    </a:p>
                  </a:txBody>
                  <a:tcPr/>
                </a:tc>
                <a:tc>
                  <a:txBody>
                    <a:bodyPr/>
                    <a:lstStyle/>
                    <a:p>
                      <a:pPr>
                        <a:lnSpc>
                          <a:spcPct val="94000"/>
                        </a:lnSpc>
                      </a:pPr>
                      <a:r>
                        <a:rPr lang="en-IN">
                          <a:solidFill>
                            <a:srgbClr val="000000"/>
                          </a:solidFill>
                          <a:latin typeface="Arial"/>
                        </a:rPr>
                        <a:t>0.1093</a:t>
                      </a:r>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Measures of Central Tendency</a:t>
            </a:r>
            <a:endParaRPr/>
          </a:p>
        </p:txBody>
      </p:sp>
      <p:sp>
        <p:nvSpPr>
          <p:cNvPr id="138"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Arithmatic , geometric and harmonic mean are called as mathematical average and median and mode are positional average.</a:t>
            </a:r>
            <a:endParaRPr/>
          </a:p>
          <a:p>
            <a:pPr>
              <a:lnSpc>
                <a:spcPct val="93000"/>
              </a:lnSpc>
              <a:buSzPct val="45000"/>
              <a:buFont typeface="Wingdings" charset="2"/>
              <a:buChar char=""/>
            </a:pPr>
            <a:r>
              <a:rPr lang="en-IN" sz="3200">
                <a:solidFill>
                  <a:srgbClr val="000000"/>
                </a:solidFill>
                <a:latin typeface="Times New Roman"/>
              </a:rPr>
              <a:t>Partition values: These are measures which divide the data into partition.</a:t>
            </a:r>
            <a:endParaRPr/>
          </a:p>
          <a:p>
            <a:pPr>
              <a:lnSpc>
                <a:spcPct val="93000"/>
              </a:lnSpc>
            </a:pPr>
            <a:r>
              <a:rPr lang="en-IN" sz="3200">
                <a:solidFill>
                  <a:srgbClr val="000000"/>
                </a:solidFill>
                <a:latin typeface="Times New Roman"/>
              </a:rPr>
              <a:t>Quartile- Divide data in four parts. Q1=((n+1)/4)</a:t>
            </a:r>
            <a:r>
              <a:rPr lang="en-IN" sz="3200" baseline="33000">
                <a:solidFill>
                  <a:srgbClr val="000000"/>
                </a:solidFill>
                <a:latin typeface="Times New Roman"/>
              </a:rPr>
              <a:t>th</a:t>
            </a:r>
            <a:r>
              <a:rPr lang="en-IN" sz="3200">
                <a:solidFill>
                  <a:srgbClr val="000000"/>
                </a:solidFill>
                <a:latin typeface="Times New Roman"/>
              </a:rPr>
              <a:t> item)</a:t>
            </a:r>
            <a:endParaRPr/>
          </a:p>
          <a:p>
            <a:pPr>
              <a:lnSpc>
                <a:spcPct val="93000"/>
              </a:lnSpc>
            </a:pPr>
            <a:r>
              <a:rPr lang="en-IN" sz="3200">
                <a:solidFill>
                  <a:srgbClr val="000000"/>
                </a:solidFill>
                <a:latin typeface="Times New Roman"/>
              </a:rPr>
              <a:t>Decile- Divide data in 10 parts. D4=(4(n+1)/10)</a:t>
            </a:r>
            <a:r>
              <a:rPr lang="en-IN" sz="3200" baseline="33000">
                <a:solidFill>
                  <a:srgbClr val="000000"/>
                </a:solidFill>
                <a:latin typeface="Times New Roman"/>
              </a:rPr>
              <a:t>th</a:t>
            </a:r>
            <a:r>
              <a:rPr lang="en-IN" sz="3200">
                <a:solidFill>
                  <a:srgbClr val="000000"/>
                </a:solidFill>
                <a:latin typeface="Times New Roman"/>
              </a:rPr>
              <a:t> item</a:t>
            </a:r>
            <a:endParaRPr/>
          </a:p>
          <a:p>
            <a:pPr>
              <a:lnSpc>
                <a:spcPct val="93000"/>
              </a:lnSpc>
            </a:pPr>
            <a:r>
              <a:rPr lang="en-IN" sz="3200">
                <a:solidFill>
                  <a:srgbClr val="000000"/>
                </a:solidFill>
                <a:latin typeface="Times New Roman"/>
              </a:rPr>
              <a:t>Percentile- Divide data in 100 parts. P90. </a:t>
            </a:r>
            <a:endParaRPr/>
          </a:p>
          <a:p>
            <a:pPr>
              <a:lnSpc>
                <a:spcPct val="93000"/>
              </a:lnSpc>
            </a:pPr>
            <a:r>
              <a:rPr lang="en-IN" sz="3200">
                <a:solidFill>
                  <a:srgbClr val="000000"/>
                </a:solidFill>
                <a:latin typeface="Times New Roman"/>
              </a:rPr>
              <a:t>(90 percentile)=(90(n+1)/100)</a:t>
            </a:r>
            <a:r>
              <a:rPr lang="en-IN" sz="3200" baseline="33000">
                <a:solidFill>
                  <a:srgbClr val="000000"/>
                </a:solidFill>
                <a:latin typeface="Times New Roman"/>
              </a:rPr>
              <a:t>th</a:t>
            </a:r>
            <a:r>
              <a:rPr lang="en-IN" sz="3200">
                <a:solidFill>
                  <a:srgbClr val="000000"/>
                </a:solidFill>
                <a:latin typeface="Times New Roman"/>
              </a:rPr>
              <a:t>  item</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Z-distribution</a:t>
            </a:r>
            <a:endParaRPr/>
          </a:p>
        </p:txBody>
      </p:sp>
      <p:sp>
        <p:nvSpPr>
          <p:cNvPr id="310" name="TextShape 2"/>
          <p:cNvSpPr txBox="1"/>
          <p:nvPr/>
        </p:nvSpPr>
        <p:spPr>
          <a:xfrm>
            <a:off x="502920" y="1824120"/>
            <a:ext cx="9072360" cy="3287520"/>
          </a:xfrm>
          <a:prstGeom prst="rect">
            <a:avLst/>
          </a:prstGeom>
        </p:spPr>
        <p:txBody>
          <a:bodyPr lIns="0" tIns="28080" rIns="0" bIns="0"/>
          <a:lstStyle/>
          <a:p>
            <a:pPr>
              <a:lnSpc>
                <a:spcPct val="93000"/>
              </a:lnSpc>
            </a:pPr>
            <a:r>
              <a:rPr lang="en-IN" sz="2000" dirty="0">
                <a:solidFill>
                  <a:srgbClr val="000000"/>
                </a:solidFill>
                <a:latin typeface="Times New Roman"/>
              </a:rPr>
              <a:t>In statistics, the Z-distribution is used to help find probabilities and percentiles for regular normal distributions (X). It serves as the standard by which all other normal distributions are measured. The Z-distribution is a normal distribution with mean zero and standard deviation 1; its graph is shown here.</a:t>
            </a:r>
            <a:endParaRPr sz="2000" dirty="0"/>
          </a:p>
          <a:p>
            <a:pPr>
              <a:lnSpc>
                <a:spcPct val="93000"/>
              </a:lnSpc>
              <a:buSzPct val="45000"/>
              <a:buFont typeface="Wingdings" charset="2"/>
              <a:buChar char=""/>
            </a:pPr>
            <a:r>
              <a:rPr lang="en-IN" sz="2000" dirty="0">
                <a:solidFill>
                  <a:srgbClr val="000000"/>
                </a:solidFill>
                <a:latin typeface="Times New Roman"/>
              </a:rPr>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endParaRPr sz="2000" dirty="0"/>
          </a:p>
          <a:p>
            <a:pPr>
              <a:lnSpc>
                <a:spcPct val="93000"/>
              </a:lnSpc>
              <a:buSzPct val="45000"/>
              <a:buFont typeface="Wingdings" charset="2"/>
              <a:buChar char=""/>
            </a:pPr>
            <a:endParaRPr sz="2000" dirty="0"/>
          </a:p>
        </p:txBody>
      </p:sp>
      <p:pic>
        <p:nvPicPr>
          <p:cNvPr id="311" name="Picture 310"/>
          <p:cNvPicPr/>
          <p:nvPr/>
        </p:nvPicPr>
        <p:blipFill>
          <a:blip r:embed="rId3" cstate="print"/>
          <a:stretch>
            <a:fillRect/>
          </a:stretch>
        </p:blipFill>
        <p:spPr>
          <a:xfrm>
            <a:off x="1728720" y="4967280"/>
            <a:ext cx="6912000" cy="2232000"/>
          </a:xfrm>
          <a:prstGeom prst="rect">
            <a:avLst/>
          </a:prstGeom>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13"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Molly earned a score of 940 on a national achievement test. The mean test score was 850 with a standard deviation of 100. What proportion of students had a higher score than Molly? (Assume that test scores are normally distributed.)</a:t>
            </a:r>
            <a:endParaRPr/>
          </a:p>
          <a:p>
            <a:pPr>
              <a:lnSpc>
                <a:spcPct val="93000"/>
              </a:lnSpc>
              <a:buSzPct val="45000"/>
              <a:buFont typeface="Wingdings" charset="2"/>
              <a:buChar char=""/>
            </a:pPr>
            <a:r>
              <a:rPr lang="en-IN" sz="3200">
                <a:solidFill>
                  <a:srgbClr val="000000"/>
                </a:solidFill>
                <a:latin typeface="Times New Roman"/>
              </a:rPr>
              <a:t>Find z score</a:t>
            </a:r>
            <a:endParaRPr/>
          </a:p>
          <a:p>
            <a:pPr>
              <a:lnSpc>
                <a:spcPct val="93000"/>
              </a:lnSpc>
            </a:pPr>
            <a:r>
              <a:rPr lang="en-IN" sz="3200">
                <a:solidFill>
                  <a:srgbClr val="000000"/>
                </a:solidFill>
                <a:latin typeface="Times New Roman"/>
              </a:rPr>
              <a:t>z = (X - μ) / σ = (940 - 850) / 100 = 0.90</a:t>
            </a:r>
            <a:endParaRPr/>
          </a:p>
          <a:p>
            <a:pPr>
              <a:lnSpc>
                <a:spcPct val="93000"/>
              </a:lnSpc>
              <a:buSzPct val="45000"/>
              <a:buFont typeface="Wingdings" charset="2"/>
              <a:buChar char=""/>
            </a:pPr>
            <a:r>
              <a:rPr lang="en-IN" sz="3200">
                <a:solidFill>
                  <a:srgbClr val="000000"/>
                </a:solidFill>
                <a:latin typeface="Times New Roman"/>
              </a:rPr>
              <a:t>From z table, P(Z &lt; 0.90) = 0.8159.</a:t>
            </a:r>
            <a:endParaRPr/>
          </a:p>
          <a:p>
            <a:pPr>
              <a:lnSpc>
                <a:spcPct val="93000"/>
              </a:lnSpc>
              <a:buSzPct val="45000"/>
              <a:buFont typeface="Wingdings" charset="2"/>
              <a:buChar char=""/>
            </a:pPr>
            <a:r>
              <a:rPr lang="en-IN" sz="3200">
                <a:solidFill>
                  <a:srgbClr val="000000"/>
                </a:solidFill>
                <a:latin typeface="Times New Roman"/>
              </a:rPr>
              <a:t>So P(Z &gt; 0.90) = 1 - P(Z &lt; 0.90) = 1 - 0.8159 = 0.1841.</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t-score</a:t>
            </a:r>
            <a:endParaRPr/>
          </a:p>
        </p:txBody>
      </p:sp>
      <p:sp>
        <p:nvSpPr>
          <p:cNvPr id="315" name="TextShape 2"/>
          <p:cNvSpPr txBox="1"/>
          <p:nvPr/>
        </p:nvSpPr>
        <p:spPr>
          <a:xfrm>
            <a:off x="502920" y="1944719"/>
            <a:ext cx="9072360" cy="5264118"/>
          </a:xfrm>
          <a:prstGeom prst="rect">
            <a:avLst/>
          </a:prstGeom>
        </p:spPr>
        <p:txBody>
          <a:bodyPr lIns="0" tIns="28080" rIns="0" bIns="0"/>
          <a:lstStyle/>
          <a:p>
            <a:pPr>
              <a:lnSpc>
                <a:spcPct val="93000"/>
              </a:lnSpc>
            </a:pPr>
            <a:r>
              <a:rPr lang="en-IN" sz="2800" dirty="0">
                <a:solidFill>
                  <a:srgbClr val="000000"/>
                </a:solidFill>
                <a:latin typeface="Times New Roman"/>
              </a:rPr>
              <a:t>When sample sizes are sometimes small, and often we do not know the standard deviation of the population. When either of these problems occur, statisticians rely on the distribution of the t statistic (also known as the t score), whose values are given by:</a:t>
            </a:r>
            <a:endParaRPr sz="2800" dirty="0"/>
          </a:p>
          <a:p>
            <a:pPr>
              <a:lnSpc>
                <a:spcPct val="93000"/>
              </a:lnSpc>
            </a:pPr>
            <a:r>
              <a:rPr lang="en-IN" sz="2800" dirty="0">
                <a:solidFill>
                  <a:srgbClr val="000000"/>
                </a:solidFill>
                <a:latin typeface="Times New Roman"/>
              </a:rPr>
              <a:t>t = [ x - μ ] / [ s / </a:t>
            </a:r>
            <a:r>
              <a:rPr lang="en-IN" sz="2800" dirty="0" err="1">
                <a:solidFill>
                  <a:srgbClr val="000000"/>
                </a:solidFill>
                <a:latin typeface="Times New Roman"/>
              </a:rPr>
              <a:t>sqrt</a:t>
            </a:r>
            <a:r>
              <a:rPr lang="en-IN" sz="2800" dirty="0">
                <a:solidFill>
                  <a:srgbClr val="000000"/>
                </a:solidFill>
                <a:latin typeface="Times New Roman"/>
              </a:rPr>
              <a:t>( n ) ]</a:t>
            </a:r>
            <a:endParaRPr sz="2800" dirty="0"/>
          </a:p>
          <a:p>
            <a:pPr>
              <a:lnSpc>
                <a:spcPct val="93000"/>
              </a:lnSpc>
            </a:pPr>
            <a:r>
              <a:rPr lang="en-IN" sz="2800" dirty="0">
                <a:solidFill>
                  <a:srgbClr val="000000"/>
                </a:solidFill>
                <a:latin typeface="Times New Roman"/>
              </a:rPr>
              <a:t>where x is the sample mean, μ is the population mean, s is the standard deviation of the sample, and n is the sample size. The distribution of the t statistic is called the t distribution or the Student t distribution.</a:t>
            </a:r>
            <a:endParaRPr sz="2800" dirty="0"/>
          </a:p>
          <a:p>
            <a:pPr>
              <a:lnSpc>
                <a:spcPct val="93000"/>
              </a:lnSpc>
              <a:buSzPct val="45000"/>
              <a:buFont typeface="Wingdings" charset="2"/>
              <a:buChar char=""/>
            </a:pPr>
            <a:r>
              <a:rPr lang="en-IN" sz="2800" dirty="0">
                <a:solidFill>
                  <a:srgbClr val="000000"/>
                </a:solidFill>
                <a:latin typeface="Times New Roman"/>
              </a:rPr>
              <a:t>The t distribution allows us to conduct statistical analyses on certain data sets that are not appropriate for analysis, using the normal distribution.</a:t>
            </a:r>
            <a:endParaRPr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Properties of t-score</a:t>
            </a:r>
            <a:endParaRPr/>
          </a:p>
        </p:txBody>
      </p:sp>
      <p:sp>
        <p:nvSpPr>
          <p:cNvPr id="317" name="TextShape 2"/>
          <p:cNvSpPr txBox="1"/>
          <p:nvPr/>
        </p:nvSpPr>
        <p:spPr>
          <a:xfrm>
            <a:off x="502920" y="1824120"/>
            <a:ext cx="9072360" cy="5160960"/>
          </a:xfrm>
          <a:prstGeom prst="rect">
            <a:avLst/>
          </a:prstGeom>
        </p:spPr>
        <p:txBody>
          <a:bodyPr lIns="0" tIns="28080" rIns="0" bIns="0"/>
          <a:lstStyle/>
          <a:p>
            <a:pPr>
              <a:lnSpc>
                <a:spcPct val="93000"/>
              </a:lnSpc>
              <a:buSzPct val="45000"/>
              <a:buFont typeface="Wingdings" charset="2"/>
              <a:buChar char=""/>
            </a:pPr>
            <a:r>
              <a:rPr lang="en-IN" sz="3200" u="sng">
                <a:solidFill>
                  <a:srgbClr val="000000"/>
                </a:solidFill>
                <a:latin typeface="Times New Roman"/>
              </a:rPr>
              <a:t>The t distribution has the following properties:</a:t>
            </a:r>
            <a:endParaRPr/>
          </a:p>
          <a:p>
            <a:pPr>
              <a:lnSpc>
                <a:spcPct val="93000"/>
              </a:lnSpc>
              <a:buSzPct val="45000"/>
              <a:buFont typeface="Wingdings" charset="2"/>
              <a:buChar char=""/>
            </a:pPr>
            <a:r>
              <a:rPr lang="en-IN" sz="3200">
                <a:solidFill>
                  <a:srgbClr val="000000"/>
                </a:solidFill>
                <a:latin typeface="Times New Roman"/>
              </a:rPr>
              <a:t>    The mean of the distribution is equal to 0 .</a:t>
            </a:r>
            <a:endParaRPr/>
          </a:p>
          <a:p>
            <a:pPr>
              <a:lnSpc>
                <a:spcPct val="93000"/>
              </a:lnSpc>
              <a:buSzPct val="45000"/>
              <a:buFont typeface="Wingdings" charset="2"/>
              <a:buChar char=""/>
            </a:pPr>
            <a:r>
              <a:rPr lang="en-IN" sz="3200">
                <a:solidFill>
                  <a:srgbClr val="000000"/>
                </a:solidFill>
                <a:latin typeface="Times New Roman"/>
              </a:rPr>
              <a:t>    The variance is equal to v / ( v - 2 ), where v is the degrees of freedom (see last section) and v &gt; 2.</a:t>
            </a:r>
            <a:endParaRPr/>
          </a:p>
          <a:p>
            <a:pPr>
              <a:lnSpc>
                <a:spcPct val="93000"/>
              </a:lnSpc>
              <a:buSzPct val="45000"/>
              <a:buFont typeface="Wingdings" charset="2"/>
              <a:buChar char=""/>
            </a:pPr>
            <a:r>
              <a:rPr lang="en-IN" sz="3200">
                <a:solidFill>
                  <a:srgbClr val="000000"/>
                </a:solidFill>
                <a:latin typeface="Times New Roman"/>
              </a:rPr>
              <a:t>    The variance is always greater than 1, although it is close to 1 when there are many degrees of freedom. With infinite degrees of freedom, the t distribution is the same as the standard normal distribution.</a:t>
            </a:r>
            <a:endParaRPr/>
          </a:p>
          <a:p>
            <a:pPr>
              <a:lnSpc>
                <a:spcPct val="93000"/>
              </a:lnSpc>
            </a:pPr>
            <a:r>
              <a:rPr lang="en-IN" sz="3200" u="sng">
                <a:solidFill>
                  <a:srgbClr val="000000"/>
                </a:solidFill>
                <a:latin typeface="Times New Roman"/>
              </a:rPr>
              <a:t>When to Use the t Distribution</a:t>
            </a:r>
            <a:endParaRPr/>
          </a:p>
          <a:p>
            <a:pPr>
              <a:lnSpc>
                <a:spcPct val="93000"/>
              </a:lnSpc>
            </a:pPr>
            <a:r>
              <a:rPr lang="en-IN" sz="3200">
                <a:solidFill>
                  <a:srgbClr val="000000"/>
                </a:solidFill>
                <a:latin typeface="Times New Roman"/>
              </a:rPr>
              <a:t>The t distribution can be used with any statistic having a bell-shaped distribution (i.e., approximately normal). The sampling distribution of a statistic should be bell-shaped if any of the following conditions apply.</a:t>
            </a:r>
            <a:endParaRPr/>
          </a:p>
          <a:p>
            <a:pPr>
              <a:lnSpc>
                <a:spcPct val="93000"/>
              </a:lnSpc>
              <a:buSzPct val="45000"/>
              <a:buFont typeface="Wingdings" charset="2"/>
              <a:buChar char=""/>
            </a:pPr>
            <a:r>
              <a:rPr lang="en-IN" sz="3200">
                <a:solidFill>
                  <a:srgbClr val="000000"/>
                </a:solidFill>
                <a:latin typeface="Times New Roman"/>
              </a:rPr>
              <a:t>The population distribution is normal.</a:t>
            </a:r>
            <a:endParaRPr/>
          </a:p>
          <a:p>
            <a:pPr>
              <a:lnSpc>
                <a:spcPct val="93000"/>
              </a:lnSpc>
              <a:buSzPct val="45000"/>
              <a:buFont typeface="Wingdings" charset="2"/>
              <a:buChar char=""/>
            </a:pPr>
            <a:r>
              <a:rPr lang="en-IN" sz="3200">
                <a:solidFill>
                  <a:srgbClr val="000000"/>
                </a:solidFill>
                <a:latin typeface="Times New Roman"/>
              </a:rPr>
              <a:t>The population distribution is symmetric, unimodal, without outliers, and the sample size is at least 30.</a:t>
            </a:r>
            <a:endParaRPr/>
          </a:p>
          <a:p>
            <a:pPr>
              <a:lnSpc>
                <a:spcPct val="93000"/>
              </a:lnSpc>
              <a:buSzPct val="45000"/>
              <a:buFont typeface="Wingdings" charset="2"/>
              <a:buChar char=""/>
            </a:pPr>
            <a:r>
              <a:rPr lang="en-IN" sz="3200">
                <a:solidFill>
                  <a:srgbClr val="000000"/>
                </a:solidFill>
                <a:latin typeface="Times New Roman"/>
              </a:rPr>
              <a:t>The population distribution is moderately skewed, unimodal, without outliers, and the sample size is at least 40.</a:t>
            </a:r>
            <a:endParaRPr/>
          </a:p>
          <a:p>
            <a:pPr>
              <a:lnSpc>
                <a:spcPct val="93000"/>
              </a:lnSpc>
              <a:buSzPct val="45000"/>
              <a:buFont typeface="Wingdings" charset="2"/>
              <a:buChar char=""/>
            </a:pPr>
            <a:r>
              <a:rPr lang="en-IN" sz="3200">
                <a:solidFill>
                  <a:srgbClr val="000000"/>
                </a:solidFill>
                <a:latin typeface="Times New Roman"/>
              </a:rPr>
              <a:t> The sample size is greater than 40, without outliers.</a:t>
            </a:r>
            <a:endParaRPr/>
          </a:p>
          <a:p>
            <a:pPr>
              <a:lnSpc>
                <a:spcPct val="93000"/>
              </a:lnSpc>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t-table</a:t>
            </a:r>
            <a:endParaRPr/>
          </a:p>
        </p:txBody>
      </p:sp>
      <p:sp>
        <p:nvSpPr>
          <p:cNvPr id="319"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T-table is a matrix of degree of freedom and percentile score.</a:t>
            </a:r>
            <a:endParaRPr/>
          </a:p>
          <a:p>
            <a:pPr>
              <a:lnSpc>
                <a:spcPct val="93000"/>
              </a:lnSpc>
            </a:pPr>
            <a:endParaRPr/>
          </a:p>
          <a:p>
            <a:pPr>
              <a:lnSpc>
                <a:spcPct val="93000"/>
              </a:lnSpc>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F-Statistics</a:t>
            </a:r>
            <a:endParaRPr/>
          </a:p>
        </p:txBody>
      </p:sp>
      <p:sp>
        <p:nvSpPr>
          <p:cNvPr id="321" name="TextShape 2"/>
          <p:cNvSpPr txBox="1"/>
          <p:nvPr/>
        </p:nvSpPr>
        <p:spPr>
          <a:xfrm>
            <a:off x="502920" y="1823760"/>
            <a:ext cx="9070920" cy="4383000"/>
          </a:xfrm>
          <a:prstGeom prst="rect">
            <a:avLst/>
          </a:prstGeom>
        </p:spPr>
        <p:txBody>
          <a:bodyPr lIns="0" tIns="28080" rIns="0" bIns="0"/>
          <a:lstStyle/>
          <a:p>
            <a:r>
              <a:rPr lang="en-IN" sz="3200">
                <a:latin typeface="Times New Roman"/>
              </a:rPr>
              <a:t>An F statistic is a value you get when you run an ANOVA test or a regression analysis to find out if the means between two populations are significantly different.</a:t>
            </a:r>
            <a:endParaRPr/>
          </a:p>
          <a:p>
            <a:r>
              <a:rPr lang="en-IN" sz="3200">
                <a:latin typeface="Times New Roman"/>
              </a:rPr>
              <a:t>n an ANOVA, the F-ratio is the statistic used to test the hypothesis that the effects are real: in other words, that the means are significantly different from one another.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F-Test</a:t>
            </a:r>
            <a:endParaRPr/>
          </a:p>
        </p:txBody>
      </p:sp>
      <p:sp>
        <p:nvSpPr>
          <p:cNvPr id="323" name="TextShape 2"/>
          <p:cNvSpPr txBox="1"/>
          <p:nvPr/>
        </p:nvSpPr>
        <p:spPr>
          <a:xfrm>
            <a:off x="502920" y="1823760"/>
            <a:ext cx="9070920" cy="4383000"/>
          </a:xfrm>
          <a:prstGeom prst="rect">
            <a:avLst/>
          </a:prstGeom>
        </p:spPr>
        <p:txBody>
          <a:bodyPr lIns="0" tIns="28080" rIns="0" bIns="0"/>
          <a:lstStyle/>
          <a:p>
            <a:r>
              <a:rPr lang="en-IN" sz="3200">
                <a:latin typeface="Times New Roman"/>
              </a:rPr>
              <a:t>An F-test is any statistical test in which the test statistic has an F-distribution under the null hypothesis. It is most often used when comparing statistical models that have been fitted to a data set, in order to identify the model that best fits the population from which the data were sampled.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F-Value</a:t>
            </a:r>
            <a:endParaRPr/>
          </a:p>
        </p:txBody>
      </p:sp>
      <p:sp>
        <p:nvSpPr>
          <p:cNvPr id="325" name="TextShape 2"/>
          <p:cNvSpPr txBox="1"/>
          <p:nvPr/>
        </p:nvSpPr>
        <p:spPr>
          <a:xfrm>
            <a:off x="502920" y="1823760"/>
            <a:ext cx="9070920" cy="4383000"/>
          </a:xfrm>
          <a:prstGeom prst="rect">
            <a:avLst/>
          </a:prstGeom>
        </p:spPr>
        <p:txBody>
          <a:bodyPr lIns="0" tIns="28080" rIns="0" bIns="0"/>
          <a:lstStyle/>
          <a:p>
            <a:r>
              <a:rPr lang="en-IN" sz="3200">
                <a:latin typeface="Times New Roman"/>
              </a:rPr>
              <a:t>The F value is the ratio of the mean regression sum of squares divided by the mean error sum of squares. Its value will range from zero to an arbitrarily large number. The value of Prob(F) is the probability that the null hypothesis for the full model is true (i.e., that all of the regression coefficients are zero).</a:t>
            </a:r>
            <a:endParaRPr/>
          </a:p>
          <a:p>
            <a:r>
              <a:rPr lang="en-IN" sz="3200">
                <a:latin typeface="Times New Roman"/>
              </a:rPr>
              <a:t>A high F value means that your data does not well support your null hypothesis. Or in other words, the alternative hypothesis is compatible with observed data. In regression there are typically two types of F values.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6" name="TextShape 1"/>
          <p:cNvSpPr txBox="1"/>
          <p:nvPr/>
        </p:nvSpPr>
        <p:spPr>
          <a:xfrm>
            <a:off x="502920" y="98280"/>
            <a:ext cx="9072360" cy="1244880"/>
          </a:xfrm>
          <a:prstGeom prst="rect">
            <a:avLst/>
          </a:prstGeom>
        </p:spPr>
        <p:txBody>
          <a:bodyPr lIns="0" tIns="38880" rIns="0" bIns="0" anchor="ctr"/>
          <a:lstStyle/>
          <a:p>
            <a:pPr algn="ctr">
              <a:lnSpc>
                <a:spcPct val="93000"/>
              </a:lnSpc>
            </a:pPr>
            <a:r>
              <a:rPr lang="en-IN" sz="4400">
                <a:solidFill>
                  <a:srgbClr val="000000"/>
                </a:solidFill>
                <a:latin typeface="Times New Roman"/>
              </a:rPr>
              <a:t>Confidence Interval of </a:t>
            </a:r>
            <a:r>
              <a:rPr lang="en-IN" sz="4400">
                <a:solidFill>
                  <a:srgbClr val="000066"/>
                </a:solidFill>
                <a:latin typeface="Times New Roman"/>
              </a:rPr>
              <a:t>sample</a:t>
            </a:r>
            <a:r>
              <a:rPr lang="en-IN" sz="4400">
                <a:solidFill>
                  <a:srgbClr val="000000"/>
                </a:solidFill>
                <a:latin typeface="Times New Roman"/>
              </a:rPr>
              <a:t> mean
Z -Statistic</a:t>
            </a:r>
            <a:endParaRPr/>
          </a:p>
        </p:txBody>
      </p:sp>
      <p:sp>
        <p:nvSpPr>
          <p:cNvPr id="327" name="TextShape 2"/>
          <p:cNvSpPr txBox="1"/>
          <p:nvPr/>
        </p:nvSpPr>
        <p:spPr>
          <a:xfrm>
            <a:off x="360360" y="1823760"/>
            <a:ext cx="9072720" cy="4384440"/>
          </a:xfrm>
          <a:prstGeom prst="rect">
            <a:avLst/>
          </a:prstGeom>
        </p:spPr>
        <p:txBody>
          <a:bodyPr lIns="0" tIns="28080" rIns="0" bIns="0"/>
          <a:lstStyle/>
          <a:p>
            <a:pPr>
              <a:lnSpc>
                <a:spcPct val="93000"/>
              </a:lnSpc>
            </a:pPr>
            <a:r>
              <a:rPr lang="en-IN" sz="3200">
                <a:solidFill>
                  <a:srgbClr val="000000"/>
                </a:solidFill>
                <a:latin typeface="Times New Roman"/>
              </a:rPr>
              <a:t>Case1 :When we select a sample from population and we know the SD of population then we can calculate the confidence interval of mean or how reliable is the mean.</a:t>
            </a:r>
            <a:endParaRPr/>
          </a:p>
          <a:p>
            <a:pPr>
              <a:lnSpc>
                <a:spcPct val="109000"/>
              </a:lnSpc>
            </a:pPr>
            <a:r>
              <a:rPr lang="en-IN" sz="3200">
                <a:solidFill>
                  <a:srgbClr val="3333FF"/>
                </a:solidFill>
                <a:latin typeface="Symbol"/>
                <a:ea typeface="Symbol"/>
              </a:rPr>
              <a:t></a:t>
            </a:r>
            <a:r>
              <a:rPr lang="en-IN" sz="3200">
                <a:solidFill>
                  <a:srgbClr val="3333FF"/>
                </a:solidFill>
                <a:latin typeface="Arial"/>
                <a:ea typeface="Arial"/>
              </a:rPr>
              <a:t>x – z(α/2) * SE )  </a:t>
            </a:r>
            <a:r>
              <a:rPr lang="en-IN" sz="3200" b="1">
                <a:solidFill>
                  <a:srgbClr val="0000CC"/>
                </a:solidFill>
                <a:latin typeface="Arial"/>
                <a:ea typeface="Arial"/>
              </a:rPr>
              <a:t>&lt;   μ  &lt;</a:t>
            </a:r>
            <a:r>
              <a:rPr lang="en-IN" sz="3200" b="1">
                <a:solidFill>
                  <a:srgbClr val="3333FF"/>
                </a:solidFill>
                <a:latin typeface="Arial"/>
                <a:ea typeface="Arial"/>
              </a:rPr>
              <a:t>  (</a:t>
            </a:r>
            <a:r>
              <a:rPr lang="en-IN" sz="3200">
                <a:solidFill>
                  <a:srgbClr val="3333FF"/>
                </a:solidFill>
                <a:latin typeface="Symbol"/>
                <a:ea typeface="Symbol"/>
              </a:rPr>
              <a:t></a:t>
            </a:r>
            <a:r>
              <a:rPr lang="en-IN" sz="3200">
                <a:solidFill>
                  <a:srgbClr val="3333FF"/>
                </a:solidFill>
                <a:latin typeface="Arial"/>
                <a:ea typeface="Arial"/>
              </a:rPr>
              <a:t>x + z(α/2) * SE)</a:t>
            </a:r>
            <a:endParaRPr/>
          </a:p>
          <a:p>
            <a:pPr>
              <a:lnSpc>
                <a:spcPct val="94000"/>
              </a:lnSpc>
              <a:buSzPct val="45000"/>
              <a:buFont typeface="Wingdings" charset="2"/>
              <a:buChar char=""/>
            </a:pPr>
            <a:r>
              <a:rPr lang="en-IN" sz="3200">
                <a:solidFill>
                  <a:srgbClr val="000000"/>
                </a:solidFill>
                <a:latin typeface="Arial"/>
                <a:ea typeface="Arial"/>
              </a:rPr>
              <a:t>where x is the sample mean</a:t>
            </a:r>
            <a:endParaRPr/>
          </a:p>
          <a:p>
            <a:pPr>
              <a:lnSpc>
                <a:spcPct val="94000"/>
              </a:lnSpc>
              <a:buSzPct val="45000"/>
              <a:buFont typeface="Wingdings" charset="2"/>
              <a:buChar char=""/>
            </a:pPr>
            <a:r>
              <a:rPr lang="en-IN" sz="3200">
                <a:solidFill>
                  <a:srgbClr val="000000"/>
                </a:solidFill>
                <a:latin typeface="Arial"/>
                <a:ea typeface="Arial"/>
              </a:rPr>
              <a:t>SE is the standard error = σ/√n</a:t>
            </a:r>
            <a:endParaRPr/>
          </a:p>
          <a:p>
            <a:pPr>
              <a:lnSpc>
                <a:spcPct val="94000"/>
              </a:lnSpc>
              <a:buSzPct val="45000"/>
              <a:buFont typeface="Wingdings" charset="2"/>
              <a:buChar char=""/>
            </a:pPr>
            <a:r>
              <a:rPr lang="en-IN" sz="3200">
                <a:solidFill>
                  <a:srgbClr val="000000"/>
                </a:solidFill>
                <a:latin typeface="Arial"/>
                <a:ea typeface="Arial"/>
              </a:rPr>
              <a:t>Level of confidence is 1-α (For  99% , α=.01)</a:t>
            </a:r>
            <a:endParaRPr/>
          </a:p>
          <a:p>
            <a:pPr>
              <a:lnSpc>
                <a:spcPct val="94000"/>
              </a:lnSpc>
            </a:pPr>
            <a:r>
              <a:rPr lang="en-IN" sz="3200">
                <a:solidFill>
                  <a:srgbClr val="000000"/>
                </a:solidFill>
                <a:latin typeface="Arial"/>
                <a:ea typeface="Arial"/>
              </a:rPr>
              <a:t>Case2: When population SD is not known then confidence interval is calculated as follows we replace SE by sample standard deviation/√n </a:t>
            </a:r>
            <a:endParaRPr/>
          </a:p>
          <a:p>
            <a:pPr>
              <a:lnSpc>
                <a:spcPct val="109000"/>
              </a:lnSpc>
            </a:pPr>
            <a:r>
              <a:rPr lang="en-IN" sz="3200">
                <a:solidFill>
                  <a:srgbClr val="3333FF"/>
                </a:solidFill>
                <a:latin typeface="Symbol"/>
                <a:ea typeface="Symbol"/>
              </a:rPr>
              <a:t></a:t>
            </a:r>
            <a:r>
              <a:rPr lang="en-IN" sz="3200">
                <a:solidFill>
                  <a:srgbClr val="3333FF"/>
                </a:solidFill>
                <a:latin typeface="Arial"/>
                <a:ea typeface="Arial"/>
              </a:rPr>
              <a:t>x – z(α/2) * s/√n)</a:t>
            </a:r>
            <a:r>
              <a:rPr lang="en-IN" sz="3200">
                <a:solidFill>
                  <a:srgbClr val="0000CC"/>
                </a:solidFill>
                <a:latin typeface="Arial"/>
                <a:ea typeface="Arial"/>
              </a:rPr>
              <a:t>  </a:t>
            </a:r>
            <a:r>
              <a:rPr lang="en-IN" sz="3200" b="1">
                <a:solidFill>
                  <a:srgbClr val="0000CC"/>
                </a:solidFill>
                <a:latin typeface="Arial"/>
                <a:ea typeface="Arial"/>
              </a:rPr>
              <a:t>&lt;   μ   &lt;  </a:t>
            </a:r>
            <a:r>
              <a:rPr lang="en-IN" sz="3200" b="1">
                <a:solidFill>
                  <a:srgbClr val="3333FF"/>
                </a:solidFill>
                <a:latin typeface="Arial"/>
                <a:ea typeface="Arial"/>
              </a:rPr>
              <a:t> (</a:t>
            </a:r>
            <a:r>
              <a:rPr lang="en-IN" sz="3200">
                <a:solidFill>
                  <a:srgbClr val="3333FF"/>
                </a:solidFill>
                <a:latin typeface="Symbol"/>
                <a:ea typeface="Symbol"/>
              </a:rPr>
              <a:t></a:t>
            </a:r>
            <a:r>
              <a:rPr lang="en-IN" sz="3200">
                <a:solidFill>
                  <a:srgbClr val="3333FF"/>
                </a:solidFill>
                <a:latin typeface="Arial"/>
                <a:ea typeface="Arial"/>
              </a:rPr>
              <a:t>x + z(α/2) * s/√n)</a:t>
            </a:r>
            <a:endParaRPr/>
          </a:p>
          <a:p>
            <a:pPr>
              <a:lnSpc>
                <a:spcPct val="94000"/>
              </a:lnSpc>
            </a:pPr>
            <a:endParaRPr/>
          </a:p>
          <a:p>
            <a:pPr>
              <a:lnSpc>
                <a:spcPct val="93000"/>
              </a:lnSpc>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Example of z statistic</a:t>
            </a:r>
            <a:endParaRPr/>
          </a:p>
        </p:txBody>
      </p:sp>
      <p:sp>
        <p:nvSpPr>
          <p:cNvPr id="329"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A  sample of 100 people is selected and mean time spent watching TV is 32. SD of TV watching time is 12 hours. Find the range of 95 percent confidence interval.</a:t>
            </a:r>
            <a:endParaRPr/>
          </a:p>
          <a:p>
            <a:pPr>
              <a:lnSpc>
                <a:spcPct val="93000"/>
              </a:lnSpc>
            </a:pPr>
            <a:r>
              <a:rPr lang="en-IN" sz="3200">
                <a:solidFill>
                  <a:srgbClr val="000000"/>
                </a:solidFill>
                <a:latin typeface="Times New Roman"/>
              </a:rPr>
              <a:t>SD=12, n=100, SE=12/</a:t>
            </a:r>
            <a:r>
              <a:rPr lang="en-IN" sz="3200">
                <a:solidFill>
                  <a:srgbClr val="000000"/>
                </a:solidFill>
                <a:latin typeface="Arial"/>
                <a:ea typeface="Arial"/>
              </a:rPr>
              <a:t>√100=1.2</a:t>
            </a:r>
            <a:endParaRPr/>
          </a:p>
          <a:p>
            <a:pPr>
              <a:lnSpc>
                <a:spcPct val="94000"/>
              </a:lnSpc>
            </a:pPr>
            <a:r>
              <a:rPr lang="en-IN" sz="3200">
                <a:solidFill>
                  <a:srgbClr val="000000"/>
                </a:solidFill>
                <a:latin typeface="Arial"/>
                <a:ea typeface="Arial"/>
              </a:rPr>
              <a:t>for 95%, α =0.05/2 = 0.025</a:t>
            </a:r>
            <a:endParaRPr/>
          </a:p>
          <a:p>
            <a:pPr>
              <a:lnSpc>
                <a:spcPct val="94000"/>
              </a:lnSpc>
            </a:pPr>
            <a:r>
              <a:rPr lang="en-IN" sz="3200">
                <a:solidFill>
                  <a:srgbClr val="000000"/>
                </a:solidFill>
                <a:latin typeface="Arial"/>
                <a:ea typeface="Arial"/>
              </a:rPr>
              <a:t>z(α/2)=z( 0.025) = 1.96 ( from z value and confidence table (standard table))</a:t>
            </a:r>
            <a:endParaRPr/>
          </a:p>
          <a:p>
            <a:pPr>
              <a:lnSpc>
                <a:spcPct val="94000"/>
              </a:lnSpc>
            </a:pPr>
            <a:r>
              <a:rPr lang="en-IN" sz="3200">
                <a:solidFill>
                  <a:srgbClr val="000000"/>
                </a:solidFill>
                <a:latin typeface="Arial"/>
                <a:ea typeface="Arial"/>
              </a:rPr>
              <a:t>32(+/-)1.96*1.2 = </a:t>
            </a:r>
            <a:r>
              <a:rPr lang="en-IN" sz="3200">
                <a:solidFill>
                  <a:srgbClr val="3333FF"/>
                </a:solidFill>
                <a:latin typeface="Arial"/>
                <a:ea typeface="Arial"/>
              </a:rPr>
              <a:t>29.648 to 34.352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dirty="0">
                <a:solidFill>
                  <a:srgbClr val="000000"/>
                </a:solidFill>
                <a:latin typeface="Times New Roman"/>
              </a:rPr>
              <a:t>Measures of Central Tendency</a:t>
            </a:r>
            <a:endParaRPr dirty="0"/>
          </a:p>
        </p:txBody>
      </p:sp>
      <p:sp>
        <p:nvSpPr>
          <p:cNvPr id="140" name="TextShape 2"/>
          <p:cNvSpPr txBox="1"/>
          <p:nvPr/>
        </p:nvSpPr>
        <p:spPr>
          <a:xfrm>
            <a:off x="502920" y="1823760"/>
            <a:ext cx="9072360" cy="4384440"/>
          </a:xfrm>
          <a:prstGeom prst="rect">
            <a:avLst/>
          </a:prstGeom>
        </p:spPr>
        <p:txBody>
          <a:bodyPr lIns="0" tIns="28080" rIns="0" bIns="0"/>
          <a:lstStyle/>
          <a:p>
            <a:pPr>
              <a:lnSpc>
                <a:spcPct val="93000"/>
              </a:lnSpc>
            </a:pPr>
            <a:r>
              <a:rPr lang="en-IN" sz="3200" dirty="0">
                <a:solidFill>
                  <a:srgbClr val="000000"/>
                </a:solidFill>
                <a:latin typeface="Times New Roman"/>
              </a:rPr>
              <a:t>R functions:  x&lt;-c(2,4,6,8,10,12,14,16,18,20)</a:t>
            </a:r>
            <a:endParaRPr dirty="0"/>
          </a:p>
          <a:p>
            <a:pPr>
              <a:lnSpc>
                <a:spcPct val="93000"/>
              </a:lnSpc>
            </a:pPr>
            <a:r>
              <a:rPr lang="en-IN" sz="3200" dirty="0">
                <a:solidFill>
                  <a:srgbClr val="FF3333"/>
                </a:solidFill>
                <a:latin typeface="Times New Roman"/>
              </a:rPr>
              <a:t>mean(x)</a:t>
            </a:r>
            <a:r>
              <a:rPr lang="en-IN" sz="3200" dirty="0">
                <a:solidFill>
                  <a:srgbClr val="000000"/>
                </a:solidFill>
                <a:latin typeface="Times New Roman"/>
              </a:rPr>
              <a:t>  </a:t>
            </a:r>
            <a:endParaRPr dirty="0"/>
          </a:p>
          <a:p>
            <a:pPr>
              <a:lnSpc>
                <a:spcPct val="93000"/>
              </a:lnSpc>
            </a:pPr>
            <a:r>
              <a:rPr lang="en-IN" sz="3200" dirty="0">
                <a:solidFill>
                  <a:srgbClr val="000000"/>
                </a:solidFill>
                <a:latin typeface="Times New Roman"/>
              </a:rPr>
              <a:t>[1] 11.72727</a:t>
            </a:r>
            <a:endParaRPr dirty="0"/>
          </a:p>
          <a:p>
            <a:pPr>
              <a:lnSpc>
                <a:spcPct val="93000"/>
              </a:lnSpc>
            </a:pPr>
            <a:r>
              <a:rPr lang="en-IN" sz="3200" dirty="0">
                <a:solidFill>
                  <a:srgbClr val="FF3333"/>
                </a:solidFill>
                <a:latin typeface="Times New Roman"/>
              </a:rPr>
              <a:t>median(x)</a:t>
            </a:r>
            <a:r>
              <a:rPr lang="en-IN" sz="3200" dirty="0">
                <a:solidFill>
                  <a:srgbClr val="000000"/>
                </a:solidFill>
                <a:latin typeface="Times New Roman"/>
              </a:rPr>
              <a:t> </a:t>
            </a:r>
            <a:endParaRPr dirty="0"/>
          </a:p>
          <a:p>
            <a:pPr>
              <a:lnSpc>
                <a:spcPct val="93000"/>
              </a:lnSpc>
            </a:pPr>
            <a:r>
              <a:rPr lang="en-IN" sz="3200" dirty="0">
                <a:solidFill>
                  <a:srgbClr val="000000"/>
                </a:solidFill>
                <a:latin typeface="Times New Roman"/>
              </a:rPr>
              <a:t>[1] 12 </a:t>
            </a:r>
            <a:endParaRPr dirty="0"/>
          </a:p>
          <a:p>
            <a:pPr>
              <a:lnSpc>
                <a:spcPct val="93000"/>
              </a:lnSpc>
            </a:pPr>
            <a:r>
              <a:rPr lang="en-IN" sz="3200" dirty="0">
                <a:solidFill>
                  <a:srgbClr val="FF3333"/>
                </a:solidFill>
                <a:latin typeface="Times New Roman"/>
              </a:rPr>
              <a:t>Summary(x)</a:t>
            </a:r>
            <a:endParaRPr dirty="0"/>
          </a:p>
          <a:p>
            <a:pPr>
              <a:lnSpc>
                <a:spcPct val="93000"/>
              </a:lnSpc>
            </a:pPr>
            <a:r>
              <a:rPr lang="en-IN" sz="3200" dirty="0">
                <a:solidFill>
                  <a:srgbClr val="000000"/>
                </a:solidFill>
                <a:latin typeface="Times New Roman"/>
              </a:rPr>
              <a:t>Min. 1st Qu.  Median    Mean 3rd Qu.    Max. </a:t>
            </a:r>
            <a:endParaRPr dirty="0"/>
          </a:p>
          <a:p>
            <a:pPr>
              <a:lnSpc>
                <a:spcPct val="93000"/>
              </a:lnSpc>
            </a:pPr>
            <a:r>
              <a:rPr lang="en-IN" sz="3200" dirty="0">
                <a:solidFill>
                  <a:srgbClr val="000000"/>
                </a:solidFill>
                <a:latin typeface="Times New Roman"/>
              </a:rPr>
              <a:t>   2.00    7.00   12.00   11.73   17.00   20.00</a:t>
            </a:r>
            <a:endParaRPr dirty="0"/>
          </a:p>
          <a:p>
            <a:pPr>
              <a:lnSpc>
                <a:spcPct val="93000"/>
              </a:lnSpc>
            </a:pPr>
            <a:r>
              <a:rPr lang="en-IN" sz="3200" dirty="0" err="1">
                <a:solidFill>
                  <a:srgbClr val="FF3333"/>
                </a:solidFill>
                <a:latin typeface="Times New Roman"/>
              </a:rPr>
              <a:t>Quantile</a:t>
            </a:r>
            <a:r>
              <a:rPr lang="en-IN" sz="3200" dirty="0">
                <a:solidFill>
                  <a:srgbClr val="FF3333"/>
                </a:solidFill>
                <a:latin typeface="Times New Roman"/>
              </a:rPr>
              <a:t>(x)</a:t>
            </a:r>
            <a:endParaRPr dirty="0"/>
          </a:p>
          <a:p>
            <a:pPr>
              <a:lnSpc>
                <a:spcPct val="93000"/>
              </a:lnSpc>
            </a:pPr>
            <a:r>
              <a:rPr lang="en-IN" sz="3200" dirty="0">
                <a:solidFill>
                  <a:srgbClr val="000000"/>
                </a:solidFill>
                <a:latin typeface="Times New Roman"/>
              </a:rPr>
              <a:t>0%  25%  50%  75% 100% </a:t>
            </a:r>
            <a:endParaRPr dirty="0"/>
          </a:p>
          <a:p>
            <a:pPr>
              <a:lnSpc>
                <a:spcPct val="93000"/>
              </a:lnSpc>
            </a:pPr>
            <a:r>
              <a:rPr lang="en-IN" sz="3200" dirty="0">
                <a:solidFill>
                  <a:srgbClr val="000000"/>
                </a:solidFill>
                <a:latin typeface="Times New Roman"/>
              </a:rPr>
              <a:t>   2    7   12   17   20</a:t>
            </a:r>
            <a:endParaRP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t-Statistics</a:t>
            </a:r>
            <a:endParaRPr/>
          </a:p>
        </p:txBody>
      </p:sp>
      <p:sp>
        <p:nvSpPr>
          <p:cNvPr id="331"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Case3: when these three condition are satisfied we use t-statistics to find the confidence interval.</a:t>
            </a:r>
            <a:endParaRPr/>
          </a:p>
          <a:p>
            <a:pPr>
              <a:lnSpc>
                <a:spcPct val="93000"/>
              </a:lnSpc>
            </a:pPr>
            <a:r>
              <a:rPr lang="en-IN" sz="3200">
                <a:solidFill>
                  <a:srgbClr val="000000"/>
                </a:solidFill>
                <a:latin typeface="Times New Roman"/>
              </a:rPr>
              <a:t>1.When population is normally distributed</a:t>
            </a:r>
            <a:endParaRPr/>
          </a:p>
          <a:p>
            <a:pPr>
              <a:lnSpc>
                <a:spcPct val="93000"/>
              </a:lnSpc>
            </a:pPr>
            <a:r>
              <a:rPr lang="en-IN" sz="3200">
                <a:solidFill>
                  <a:srgbClr val="000000"/>
                </a:solidFill>
                <a:latin typeface="Times New Roman"/>
              </a:rPr>
              <a:t>2.Population standard deviation is not known.</a:t>
            </a:r>
            <a:endParaRPr/>
          </a:p>
          <a:p>
            <a:pPr>
              <a:lnSpc>
                <a:spcPct val="93000"/>
              </a:lnSpc>
            </a:pPr>
            <a:r>
              <a:rPr lang="en-IN" sz="3200">
                <a:solidFill>
                  <a:srgbClr val="000000"/>
                </a:solidFill>
                <a:latin typeface="Times New Roman"/>
              </a:rPr>
              <a:t>3. Sample is small in size. N&lt;30</a:t>
            </a:r>
            <a:endParaRPr/>
          </a:p>
          <a:p>
            <a:pPr>
              <a:lnSpc>
                <a:spcPct val="93000"/>
              </a:lnSpc>
            </a:pPr>
            <a:r>
              <a:rPr lang="en-IN" sz="3200">
                <a:solidFill>
                  <a:srgbClr val="000000"/>
                </a:solidFill>
                <a:latin typeface="Times New Roman"/>
              </a:rPr>
              <a:t>t  = </a:t>
            </a:r>
            <a:r>
              <a:rPr lang="en-IN" sz="3200">
                <a:solidFill>
                  <a:srgbClr val="3333FF"/>
                </a:solidFill>
                <a:latin typeface="Arial"/>
                <a:ea typeface="Arial"/>
              </a:rPr>
              <a:t> </a:t>
            </a:r>
            <a:r>
              <a:rPr lang="en-IN" sz="3200" b="1">
                <a:solidFill>
                  <a:srgbClr val="3333FF"/>
                </a:solidFill>
                <a:latin typeface="Arial"/>
                <a:ea typeface="Arial"/>
              </a:rPr>
              <a:t>(</a:t>
            </a:r>
            <a:r>
              <a:rPr lang="en-IN" sz="3200" b="1">
                <a:solidFill>
                  <a:srgbClr val="3333FF"/>
                </a:solidFill>
                <a:latin typeface="Symbol"/>
                <a:ea typeface="Symbol"/>
              </a:rPr>
              <a:t></a:t>
            </a:r>
            <a:r>
              <a:rPr lang="en-IN" sz="3200" b="1">
                <a:solidFill>
                  <a:srgbClr val="3333FF"/>
                </a:solidFill>
                <a:latin typeface="Arial"/>
                <a:ea typeface="Arial"/>
              </a:rPr>
              <a:t>x-</a:t>
            </a:r>
            <a:r>
              <a:rPr lang="en-IN" sz="3200" b="1">
                <a:solidFill>
                  <a:srgbClr val="0000CC"/>
                </a:solidFill>
                <a:latin typeface="Arial"/>
                <a:ea typeface="Arial"/>
              </a:rPr>
              <a:t> μ )/(s/</a:t>
            </a:r>
            <a:r>
              <a:rPr lang="en-IN" sz="3200" b="1">
                <a:solidFill>
                  <a:srgbClr val="3333FF"/>
                </a:solidFill>
                <a:latin typeface="Arial"/>
                <a:ea typeface="Arial"/>
              </a:rPr>
              <a:t>√n)</a:t>
            </a:r>
            <a:endParaRPr/>
          </a:p>
          <a:p>
            <a:pPr>
              <a:lnSpc>
                <a:spcPct val="94000"/>
              </a:lnSpc>
            </a:pPr>
            <a:r>
              <a:rPr lang="en-IN" sz="3200" b="1">
                <a:solidFill>
                  <a:srgbClr val="3333FF"/>
                </a:solidFill>
                <a:latin typeface="Arial"/>
                <a:ea typeface="Arial"/>
              </a:rPr>
              <a:t>where</a:t>
            </a:r>
            <a:r>
              <a:rPr lang="en-IN" sz="3200" b="1">
                <a:solidFill>
                  <a:srgbClr val="3333FF"/>
                </a:solidFill>
                <a:latin typeface="Symbol"/>
                <a:ea typeface="Symbol"/>
              </a:rPr>
              <a:t></a:t>
            </a:r>
            <a:r>
              <a:rPr lang="en-IN" sz="3200" b="1">
                <a:solidFill>
                  <a:srgbClr val="3333FF"/>
                </a:solidFill>
                <a:latin typeface="Arial"/>
                <a:ea typeface="Arial"/>
              </a:rPr>
              <a:t>x= sample mean</a:t>
            </a:r>
            <a:endParaRPr/>
          </a:p>
          <a:p>
            <a:pPr>
              <a:lnSpc>
                <a:spcPct val="94000"/>
              </a:lnSpc>
            </a:pPr>
            <a:r>
              <a:rPr lang="en-IN" sz="3200" b="1">
                <a:solidFill>
                  <a:srgbClr val="0000CC"/>
                </a:solidFill>
                <a:latin typeface="Arial"/>
                <a:ea typeface="Arial"/>
              </a:rPr>
              <a:t>μ = population mean</a:t>
            </a:r>
            <a:endParaRPr/>
          </a:p>
          <a:p>
            <a:pPr>
              <a:lnSpc>
                <a:spcPct val="94000"/>
              </a:lnSpc>
            </a:pPr>
            <a:r>
              <a:rPr lang="en-IN" sz="3200" b="1">
                <a:solidFill>
                  <a:srgbClr val="0000CC"/>
                </a:solidFill>
                <a:latin typeface="Arial"/>
                <a:ea typeface="Arial"/>
              </a:rPr>
              <a:t>s= standard deviation of sample</a:t>
            </a:r>
            <a:endParaRPr/>
          </a:p>
          <a:p>
            <a:pPr>
              <a:lnSpc>
                <a:spcPct val="94000"/>
              </a:lnSpc>
            </a:pPr>
            <a:r>
              <a:rPr lang="en-IN" sz="3200" b="1">
                <a:solidFill>
                  <a:srgbClr val="0000CC"/>
                </a:solidFill>
                <a:latin typeface="Arial"/>
                <a:ea typeface="Arial"/>
              </a:rPr>
              <a:t>n= sample size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pPr algn="ctr"/>
            <a:r>
              <a:rPr lang="en-US" sz="2800" b="1" dirty="0" smtClean="0"/>
              <a:t>STATISTICAL INFERENCE</a:t>
            </a:r>
            <a:endParaRPr lang="en-US" sz="28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Statistical Inference</a:t>
            </a:r>
            <a:endParaRPr/>
          </a:p>
        </p:txBody>
      </p:sp>
      <p:sp>
        <p:nvSpPr>
          <p:cNvPr id="333" name="TextShape 2"/>
          <p:cNvSpPr txBox="1"/>
          <p:nvPr/>
        </p:nvSpPr>
        <p:spPr>
          <a:xfrm>
            <a:off x="502920" y="1823760"/>
            <a:ext cx="9070920" cy="4383000"/>
          </a:xfrm>
          <a:prstGeom prst="rect">
            <a:avLst/>
          </a:prstGeom>
        </p:spPr>
        <p:txBody>
          <a:bodyPr lIns="0" tIns="28080" rIns="0" bIns="0"/>
          <a:lstStyle/>
          <a:p>
            <a:r>
              <a:rPr lang="en-IN" sz="2000" dirty="0">
                <a:latin typeface="Times New Roman"/>
              </a:rPr>
              <a:t>One of the major applications of statistics is estimating population parameters from sample statistics.</a:t>
            </a:r>
            <a:endParaRPr sz="2000" dirty="0"/>
          </a:p>
          <a:p>
            <a:r>
              <a:rPr lang="en-IN" sz="2000" dirty="0">
                <a:latin typeface="Times New Roman"/>
              </a:rPr>
              <a:t> In statistics, estimation refers to the process by which one makes inferences about a population, based on information obtained from a sample. </a:t>
            </a:r>
            <a:endParaRPr sz="2000" dirty="0"/>
          </a:p>
          <a:p>
            <a:r>
              <a:rPr lang="en-IN" sz="2000" dirty="0">
                <a:latin typeface="Times New Roman"/>
              </a:rPr>
              <a:t>For example, sample means are used to estimate population means; sample proportions, to estimate population proportions.  An estimate of a population parameter may be expressed in two ways</a:t>
            </a:r>
            <a:r>
              <a:rPr lang="en-IN" sz="2000" dirty="0" smtClean="0">
                <a:latin typeface="Times New Roman"/>
              </a:rPr>
              <a:t>:</a:t>
            </a:r>
            <a:endParaRPr sz="2000" dirty="0"/>
          </a:p>
          <a:p>
            <a:r>
              <a:rPr lang="en-IN" sz="2000" dirty="0">
                <a:latin typeface="Times New Roman"/>
              </a:rPr>
              <a:t>    </a:t>
            </a:r>
            <a:r>
              <a:rPr lang="en-IN" sz="2000" u="sng" dirty="0">
                <a:latin typeface="Times New Roman"/>
              </a:rPr>
              <a:t>Point estimate.</a:t>
            </a:r>
            <a:r>
              <a:rPr lang="en-IN" sz="2000" dirty="0">
                <a:latin typeface="Times New Roman"/>
              </a:rPr>
              <a:t> A point estimate of a population parameter is a single value of a statistic. For example, the sample mean x is a point estimate of the population mean μ. Similarly, the sample proportion p is a point estimate of the population proportion P. Point estimates are usually supplemented by interval estimates called confidence intervals.</a:t>
            </a:r>
            <a:endParaRPr sz="2000" dirty="0"/>
          </a:p>
          <a:p>
            <a:r>
              <a:rPr lang="en-IN" sz="2000" dirty="0" smtClean="0">
                <a:latin typeface="Times New Roman"/>
              </a:rPr>
              <a:t>    </a:t>
            </a:r>
            <a:r>
              <a:rPr lang="en-IN" sz="2000" u="sng" dirty="0">
                <a:latin typeface="Times New Roman"/>
              </a:rPr>
              <a:t>Interval estimate</a:t>
            </a:r>
            <a:r>
              <a:rPr lang="en-IN" sz="2000" dirty="0">
                <a:latin typeface="Times New Roman"/>
              </a:rPr>
              <a:t>. An interval estimate is defined by two numbers, between which a population parameter is said to lie. For example, a &lt; x &lt; b is an interval estimate of the population mean μ. It indicates that the population mean is greater than a but less than b.</a:t>
            </a:r>
            <a:endParaRPr sz="2000" dirty="0"/>
          </a:p>
          <a:p>
            <a:endParaRPr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Confidence Interval</a:t>
            </a:r>
            <a:endParaRPr/>
          </a:p>
        </p:txBody>
      </p:sp>
      <p:sp>
        <p:nvSpPr>
          <p:cNvPr id="335" name="TextShape 2"/>
          <p:cNvSpPr txBox="1"/>
          <p:nvPr/>
        </p:nvSpPr>
        <p:spPr>
          <a:xfrm>
            <a:off x="502920" y="1823760"/>
            <a:ext cx="9070920" cy="4383000"/>
          </a:xfrm>
          <a:prstGeom prst="rect">
            <a:avLst/>
          </a:prstGeom>
        </p:spPr>
        <p:txBody>
          <a:bodyPr lIns="0" tIns="28080" rIns="0" bIns="0"/>
          <a:lstStyle/>
          <a:p>
            <a:r>
              <a:rPr lang="en-IN" sz="2400" dirty="0">
                <a:latin typeface="Times New Roman"/>
              </a:rPr>
              <a:t>Statisticians use a </a:t>
            </a:r>
            <a:r>
              <a:rPr lang="en-IN" sz="2400" b="1" dirty="0">
                <a:latin typeface="Times New Roman"/>
              </a:rPr>
              <a:t>confidence interval</a:t>
            </a:r>
            <a:r>
              <a:rPr lang="en-IN" sz="2400" dirty="0">
                <a:latin typeface="Times New Roman"/>
              </a:rPr>
              <a:t> to describe the amount of uncertainty associated with a sample estimate of a </a:t>
            </a:r>
            <a:r>
              <a:rPr lang="en-IN" sz="2400" b="1" dirty="0">
                <a:latin typeface="Times New Roman"/>
              </a:rPr>
              <a:t>population parameter</a:t>
            </a:r>
            <a:r>
              <a:rPr lang="en-IN" sz="2400" dirty="0">
                <a:latin typeface="Times New Roman"/>
              </a:rPr>
              <a:t>.</a:t>
            </a:r>
            <a:endParaRPr sz="2400" dirty="0"/>
          </a:p>
          <a:p>
            <a:r>
              <a:rPr lang="en-IN" sz="2400" dirty="0">
                <a:latin typeface="Times New Roman"/>
              </a:rPr>
              <a:t>Confidence Interval Data Requirements</a:t>
            </a:r>
            <a:endParaRPr sz="2400" dirty="0"/>
          </a:p>
          <a:p>
            <a:endParaRPr sz="2400" dirty="0"/>
          </a:p>
          <a:p>
            <a:r>
              <a:rPr lang="en-IN" sz="2400" dirty="0">
                <a:latin typeface="Times New Roman"/>
              </a:rPr>
              <a:t>To express a confidence interval, you need three pieces of information.</a:t>
            </a:r>
            <a:endParaRPr sz="2400" dirty="0"/>
          </a:p>
          <a:p>
            <a:r>
              <a:rPr lang="en-IN" sz="2400" dirty="0">
                <a:latin typeface="Times New Roman"/>
              </a:rPr>
              <a:t>    Confidence level</a:t>
            </a:r>
            <a:endParaRPr sz="2400" dirty="0"/>
          </a:p>
          <a:p>
            <a:r>
              <a:rPr lang="en-IN" sz="2400" dirty="0">
                <a:latin typeface="Times New Roman"/>
              </a:rPr>
              <a:t>    Statistic</a:t>
            </a:r>
            <a:endParaRPr sz="2400" dirty="0"/>
          </a:p>
          <a:p>
            <a:r>
              <a:rPr lang="en-IN" sz="2400" dirty="0">
                <a:latin typeface="Times New Roman"/>
              </a:rPr>
              <a:t>    Margin of error</a:t>
            </a:r>
            <a:endParaRPr sz="2400" dirty="0"/>
          </a:p>
          <a:p>
            <a:r>
              <a:rPr lang="en-IN" sz="2400" dirty="0">
                <a:latin typeface="Times New Roman"/>
              </a:rPr>
              <a:t>Given these inputs, the range of the confidence interval is defined by the sample statistic + margin of error. And the uncertainty associated with the confidence interval is specified by the confidence level.</a:t>
            </a:r>
            <a:endParaRPr sz="2400" dirty="0"/>
          </a:p>
          <a:p>
            <a:endParaRPr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503280" y="191880"/>
            <a:ext cx="8097840" cy="1293840"/>
          </a:xfrm>
          <a:prstGeom prst="rect">
            <a:avLst/>
          </a:prstGeom>
        </p:spPr>
        <p:txBody>
          <a:bodyPr lIns="0" tIns="0" rIns="0" bIns="0" anchor="ctr"/>
          <a:lstStyle/>
          <a:p>
            <a:pPr algn="ctr"/>
            <a:r>
              <a:rPr lang="en-IN" sz="4400">
                <a:latin typeface="Times New Roman"/>
              </a:rPr>
              <a:t>How to Interpret Confidence Intervals</a:t>
            </a:r>
            <a:endParaRPr/>
          </a:p>
        </p:txBody>
      </p:sp>
      <p:sp>
        <p:nvSpPr>
          <p:cNvPr id="337" name="TextShape 2"/>
          <p:cNvSpPr txBox="1"/>
          <p:nvPr/>
        </p:nvSpPr>
        <p:spPr>
          <a:xfrm>
            <a:off x="502920" y="1823760"/>
            <a:ext cx="9070920" cy="4383000"/>
          </a:xfrm>
          <a:prstGeom prst="rect">
            <a:avLst/>
          </a:prstGeom>
        </p:spPr>
        <p:txBody>
          <a:bodyPr lIns="0" tIns="28080" rIns="0" bIns="0"/>
          <a:lstStyle/>
          <a:p>
            <a:r>
              <a:rPr lang="en-IN" sz="2400" dirty="0">
                <a:latin typeface="Times New Roman"/>
              </a:rPr>
              <a:t>Suppose that a 90% confidence interval states that the population mean is greater than 100 and less than 200. How would you interpret this statement?</a:t>
            </a:r>
            <a:endParaRPr sz="2400" dirty="0"/>
          </a:p>
          <a:p>
            <a:r>
              <a:rPr lang="en-IN" sz="2400" dirty="0">
                <a:latin typeface="Times New Roman"/>
              </a:rPr>
              <a:t>Some people think this means there is a 90% chance that the population mean falls between 100 and 200. This is incorrect.</a:t>
            </a:r>
            <a:endParaRPr sz="2400" dirty="0"/>
          </a:p>
          <a:p>
            <a:r>
              <a:rPr lang="en-IN" sz="2400" dirty="0">
                <a:latin typeface="Times New Roman"/>
              </a:rPr>
              <a:t>The confidence level describes the uncertainty associated with a sampling method.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a:t>
            </a:r>
            <a:r>
              <a:rPr lang="en-IN" sz="2400" dirty="0" smtClean="0">
                <a:latin typeface="Times New Roman"/>
              </a:rPr>
              <a:t>parameter. A </a:t>
            </a:r>
            <a:r>
              <a:rPr lang="en-IN" sz="2400" dirty="0">
                <a:latin typeface="Times New Roman"/>
              </a:rPr>
              <a:t>95% confidence level means that 95% of the intervals would include the parameter; and so on.</a:t>
            </a:r>
            <a:endParaRPr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503280" y="191880"/>
            <a:ext cx="8097840" cy="1293840"/>
          </a:xfrm>
          <a:prstGeom prst="rect">
            <a:avLst/>
          </a:prstGeom>
        </p:spPr>
        <p:txBody>
          <a:bodyPr lIns="0" tIns="0" rIns="0" bIns="0" anchor="ctr"/>
          <a:lstStyle/>
          <a:p>
            <a:pPr algn="ctr"/>
            <a:r>
              <a:rPr lang="en-IN" sz="4400">
                <a:latin typeface="Times New Roman"/>
              </a:rPr>
              <a:t>How to calculate Confidence Interval</a:t>
            </a:r>
            <a:endParaRPr/>
          </a:p>
        </p:txBody>
      </p:sp>
      <p:sp>
        <p:nvSpPr>
          <p:cNvPr id="339" name="TextShape 2"/>
          <p:cNvSpPr txBox="1"/>
          <p:nvPr/>
        </p:nvSpPr>
        <p:spPr>
          <a:xfrm>
            <a:off x="620712" y="1646237"/>
            <a:ext cx="9070920" cy="4671000"/>
          </a:xfrm>
          <a:prstGeom prst="rect">
            <a:avLst/>
          </a:prstGeom>
        </p:spPr>
        <p:txBody>
          <a:bodyPr lIns="0" tIns="28080" rIns="0" bIns="0"/>
          <a:lstStyle/>
          <a:p>
            <a:r>
              <a:rPr lang="en-IN" sz="2000" dirty="0">
                <a:latin typeface="Times New Roman"/>
              </a:rPr>
              <a:t>1)Identify a sample statistic. Choose the statistic (</a:t>
            </a:r>
            <a:r>
              <a:rPr lang="en-IN" sz="2000" dirty="0" err="1">
                <a:latin typeface="Times New Roman"/>
              </a:rPr>
              <a:t>e.g</a:t>
            </a:r>
            <a:r>
              <a:rPr lang="en-IN" sz="2000" dirty="0">
                <a:latin typeface="Times New Roman"/>
              </a:rPr>
              <a:t>, sample mean, sample proportion,) that you will use to estimate a population parameter.</a:t>
            </a:r>
            <a:endParaRPr sz="2000" dirty="0"/>
          </a:p>
          <a:p>
            <a:r>
              <a:rPr lang="en-IN" sz="2000" dirty="0">
                <a:latin typeface="Times New Roman"/>
              </a:rPr>
              <a:t>2)Select a confidence level. As we noted in the previous section, the confidence level describes the uncertainty of a sampling method. Often, researchers choose 90%, 95%, or 99% confidence levels; but any percentage can be used.</a:t>
            </a:r>
            <a:endParaRPr sz="2000" dirty="0"/>
          </a:p>
          <a:p>
            <a:r>
              <a:rPr lang="en-IN" sz="2000" dirty="0">
                <a:latin typeface="Times New Roman"/>
              </a:rPr>
              <a:t>3)Find the margin of error. If you are working on a homework problem or a test question, the margin of error may be given. Often, however, you will need to compute the margin of error, based on one of the following equations.</a:t>
            </a:r>
            <a:endParaRPr sz="2000" dirty="0"/>
          </a:p>
          <a:p>
            <a:r>
              <a:rPr lang="en-IN" sz="2000" dirty="0">
                <a:latin typeface="Times New Roman"/>
              </a:rPr>
              <a:t>Margin of error = Critical value * Standard deviation of statistic</a:t>
            </a:r>
            <a:endParaRPr sz="2000" dirty="0"/>
          </a:p>
          <a:p>
            <a:r>
              <a:rPr lang="en-IN" sz="2000" dirty="0">
                <a:latin typeface="Times New Roman"/>
              </a:rPr>
              <a:t>Margin of error = Critical value * Standard error of statistic</a:t>
            </a:r>
            <a:endParaRPr sz="2000" dirty="0"/>
          </a:p>
          <a:p>
            <a:r>
              <a:rPr lang="en-IN" sz="2000" dirty="0">
                <a:latin typeface="Times New Roman"/>
              </a:rPr>
              <a:t>(Critical value is calculated through t-statistics, z-statistics)</a:t>
            </a:r>
            <a:endParaRPr sz="2000" dirty="0"/>
          </a:p>
          <a:p>
            <a:r>
              <a:rPr lang="en-IN" sz="2000" dirty="0">
                <a:latin typeface="Times New Roman"/>
              </a:rPr>
              <a:t>4) Specify the confidence interval. The uncertainty is denoted by the confidence level. And the range of the confidence interval is defined by the following equation.</a:t>
            </a:r>
            <a:endParaRPr sz="2000" dirty="0"/>
          </a:p>
          <a:p>
            <a:r>
              <a:rPr lang="en-IN" sz="2000" dirty="0">
                <a:latin typeface="Times New Roman"/>
              </a:rPr>
              <a:t>Confidence interval = sample statistic + Margin of error </a:t>
            </a:r>
            <a:endParaRPr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Example</a:t>
            </a:r>
            <a:endParaRPr/>
          </a:p>
        </p:txBody>
      </p:sp>
      <p:sp>
        <p:nvSpPr>
          <p:cNvPr id="341" name="TextShape 2"/>
          <p:cNvSpPr txBox="1"/>
          <p:nvPr/>
        </p:nvSpPr>
        <p:spPr>
          <a:xfrm>
            <a:off x="502920" y="1823760"/>
            <a:ext cx="9070920" cy="4383000"/>
          </a:xfrm>
          <a:prstGeom prst="rect">
            <a:avLst/>
          </a:prstGeom>
        </p:spPr>
        <p:txBody>
          <a:bodyPr lIns="0" tIns="28080" rIns="0" bIns="0"/>
          <a:lstStyle/>
          <a:p>
            <a:r>
              <a:rPr lang="en-IN" sz="2800" dirty="0">
                <a:latin typeface="Times New Roman"/>
              </a:rPr>
              <a:t>A random sample of 1,000 men from a population of 1,000,000 men and weigh them. We find that the average man in our sample weighs 180 pounds, and the standard deviation of the sample is 30 pounds. What is the 95% confidence interval.</a:t>
            </a:r>
            <a:endParaRPr sz="2800" dirty="0"/>
          </a:p>
          <a:p>
            <a:r>
              <a:rPr lang="en-IN" sz="2800" dirty="0">
                <a:latin typeface="Times New Roman"/>
              </a:rPr>
              <a:t>1. Identify a sample statistic. Since we are trying to estimate the mean weight in the population, we choose the mean weight in our sample (180) as the sample statistic.</a:t>
            </a:r>
            <a:endParaRPr sz="2800" dirty="0"/>
          </a:p>
          <a:p>
            <a:r>
              <a:rPr lang="en-IN" sz="2800" dirty="0">
                <a:latin typeface="Times New Roman"/>
              </a:rPr>
              <a:t>2. Select a confidence level. In this case, the confidence level is defined for us in the problem. We are working with a 95% confidence level.</a:t>
            </a:r>
            <a:endParaRPr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Example-continued</a:t>
            </a:r>
            <a:endParaRPr/>
          </a:p>
        </p:txBody>
      </p:sp>
      <p:sp>
        <p:nvSpPr>
          <p:cNvPr id="343" name="TextShape 2"/>
          <p:cNvSpPr txBox="1"/>
          <p:nvPr/>
        </p:nvSpPr>
        <p:spPr>
          <a:xfrm>
            <a:off x="502920" y="1823760"/>
            <a:ext cx="9070920" cy="4383000"/>
          </a:xfrm>
          <a:prstGeom prst="rect">
            <a:avLst/>
          </a:prstGeom>
        </p:spPr>
        <p:txBody>
          <a:bodyPr lIns="0" tIns="28080" rIns="0" bIns="0"/>
          <a:lstStyle/>
          <a:p>
            <a:r>
              <a:rPr lang="en-IN" sz="2400" dirty="0">
                <a:latin typeface="Times New Roman"/>
              </a:rPr>
              <a:t>Find the margin of error = SE * </a:t>
            </a:r>
            <a:r>
              <a:rPr lang="en-IN" sz="2400" dirty="0" err="1">
                <a:latin typeface="Times New Roman"/>
              </a:rPr>
              <a:t>Critial</a:t>
            </a:r>
            <a:r>
              <a:rPr lang="en-IN" sz="2400" dirty="0">
                <a:latin typeface="Times New Roman"/>
              </a:rPr>
              <a:t> value.</a:t>
            </a:r>
            <a:endParaRPr sz="2400" dirty="0"/>
          </a:p>
          <a:p>
            <a:r>
              <a:rPr lang="en-IN" sz="2400" dirty="0">
                <a:latin typeface="Times New Roman"/>
              </a:rPr>
              <a:t>2.1 Find standard error. The SE of the mean is</a:t>
            </a:r>
            <a:endParaRPr sz="2400" dirty="0"/>
          </a:p>
          <a:p>
            <a:r>
              <a:rPr lang="en-IN" sz="2400" dirty="0">
                <a:latin typeface="Times New Roman"/>
              </a:rPr>
              <a:t>SE = s / </a:t>
            </a:r>
            <a:r>
              <a:rPr lang="en-IN" sz="2400" dirty="0" err="1">
                <a:latin typeface="Times New Roman"/>
              </a:rPr>
              <a:t>sqrt</a:t>
            </a:r>
            <a:r>
              <a:rPr lang="en-IN" sz="2400" dirty="0">
                <a:latin typeface="Times New Roman"/>
              </a:rPr>
              <a:t>( n ) = 30 / </a:t>
            </a:r>
            <a:r>
              <a:rPr lang="en-IN" sz="2400" dirty="0" err="1">
                <a:latin typeface="Times New Roman"/>
              </a:rPr>
              <a:t>sqrt</a:t>
            </a:r>
            <a:r>
              <a:rPr lang="en-IN" sz="2400" dirty="0">
                <a:latin typeface="Times New Roman"/>
              </a:rPr>
              <a:t>(1000) = 30/31.62 = 0.95</a:t>
            </a:r>
            <a:endParaRPr sz="2400" dirty="0"/>
          </a:p>
          <a:p>
            <a:r>
              <a:rPr lang="en-IN" sz="2400" dirty="0">
                <a:latin typeface="Times New Roman"/>
              </a:rPr>
              <a:t>2.2  Critical value can be expressed as t-score or z-score. Here we use t-score</a:t>
            </a:r>
            <a:endParaRPr sz="2400" dirty="0"/>
          </a:p>
          <a:p>
            <a:r>
              <a:rPr lang="en-IN" sz="2400" dirty="0">
                <a:latin typeface="Times New Roman"/>
              </a:rPr>
              <a:t>    Compute alpha (α): α = 1 - (confidence level / 100) = 0.05</a:t>
            </a:r>
            <a:endParaRPr sz="2400" dirty="0"/>
          </a:p>
          <a:p>
            <a:r>
              <a:rPr lang="en-IN" sz="2400" dirty="0">
                <a:latin typeface="Times New Roman"/>
              </a:rPr>
              <a:t>    Find the critical probability (p*): p* = 1 - α/2 = 1 - 0.05/2 = 0.975</a:t>
            </a:r>
            <a:endParaRPr sz="2400" dirty="0"/>
          </a:p>
          <a:p>
            <a:r>
              <a:rPr lang="en-IN" sz="2400" dirty="0">
                <a:latin typeface="Times New Roman"/>
              </a:rPr>
              <a:t>    Find the degrees of freedom (</a:t>
            </a:r>
            <a:r>
              <a:rPr lang="en-IN" sz="2400" dirty="0" err="1">
                <a:latin typeface="Times New Roman"/>
              </a:rPr>
              <a:t>df</a:t>
            </a:r>
            <a:r>
              <a:rPr lang="en-IN" sz="2400" dirty="0">
                <a:latin typeface="Times New Roman"/>
              </a:rPr>
              <a:t>): </a:t>
            </a:r>
            <a:r>
              <a:rPr lang="en-IN" sz="2400" dirty="0" err="1">
                <a:latin typeface="Times New Roman"/>
              </a:rPr>
              <a:t>df</a:t>
            </a:r>
            <a:r>
              <a:rPr lang="en-IN" sz="2400" dirty="0">
                <a:latin typeface="Times New Roman"/>
              </a:rPr>
              <a:t> = n - 1 = 1000 - 1 = 999</a:t>
            </a:r>
            <a:endParaRPr sz="2400" dirty="0"/>
          </a:p>
          <a:p>
            <a:r>
              <a:rPr lang="en-IN" sz="2400" dirty="0">
                <a:latin typeface="Times New Roman"/>
              </a:rPr>
              <a:t>    The critical value is the t statistic having 999 degrees of freedom and a cumulative probability equal to 0.975. From the t Distribution Calculator, we find that the critical value is 1.96.</a:t>
            </a:r>
            <a:endParaRPr sz="2400" dirty="0"/>
          </a:p>
          <a:p>
            <a:r>
              <a:rPr lang="en-IN" sz="2400" dirty="0">
                <a:latin typeface="Times New Roman"/>
              </a:rPr>
              <a:t>2.3 margin of error (ME): ME = critical value * standard error = 1.96 * 0.95 = 1.86</a:t>
            </a:r>
            <a:endParaRPr sz="2400" dirty="0"/>
          </a:p>
          <a:p>
            <a:r>
              <a:rPr lang="en-IN" sz="2400" dirty="0">
                <a:latin typeface="Times New Roman"/>
              </a:rPr>
              <a:t> </a:t>
            </a:r>
            <a:endParaRPr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Example-continued</a:t>
            </a:r>
            <a:endParaRPr/>
          </a:p>
        </p:txBody>
      </p:sp>
      <p:sp>
        <p:nvSpPr>
          <p:cNvPr id="345" name="TextShape 2"/>
          <p:cNvSpPr txBox="1"/>
          <p:nvPr/>
        </p:nvSpPr>
        <p:spPr>
          <a:xfrm>
            <a:off x="502920" y="1823760"/>
            <a:ext cx="9070920" cy="4383000"/>
          </a:xfrm>
          <a:prstGeom prst="rect">
            <a:avLst/>
          </a:prstGeom>
        </p:spPr>
        <p:txBody>
          <a:bodyPr lIns="0" tIns="28080" rIns="0" bIns="0"/>
          <a:lstStyle/>
          <a:p>
            <a:r>
              <a:rPr lang="en-IN" sz="3200">
                <a:latin typeface="Times New Roman"/>
              </a:rPr>
              <a:t>    Specify the confidence interval. The range of the confidence interval is defined by the </a:t>
            </a:r>
            <a:endParaRPr/>
          </a:p>
          <a:p>
            <a:r>
              <a:rPr lang="en-IN" sz="3200">
                <a:latin typeface="Times New Roman"/>
              </a:rPr>
              <a:t>    sample statistic + margin of error. </a:t>
            </a:r>
            <a:endParaRPr/>
          </a:p>
          <a:p>
            <a:r>
              <a:rPr lang="en-IN" sz="3200">
                <a:latin typeface="Times New Roman"/>
              </a:rPr>
              <a:t>   And the uncertainty is denoted by the confidence level. Therefore, this 95% confidence interval is 180 +/- 1.86.</a:t>
            </a:r>
            <a:endParaRPr/>
          </a:p>
          <a:p>
            <a:endParaRPr/>
          </a:p>
          <a:p>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Test of Hypothesis</a:t>
            </a:r>
            <a:endParaRPr/>
          </a:p>
        </p:txBody>
      </p:sp>
      <p:sp>
        <p:nvSpPr>
          <p:cNvPr id="347"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Very often we make decision about population based on sample information. Such decision are called statistical decision. </a:t>
            </a:r>
            <a:endParaRPr/>
          </a:p>
          <a:p>
            <a:pPr>
              <a:lnSpc>
                <a:spcPct val="93000"/>
              </a:lnSpc>
            </a:pPr>
            <a:r>
              <a:rPr lang="en-IN" sz="3200">
                <a:solidFill>
                  <a:srgbClr val="000000"/>
                </a:solidFill>
                <a:latin typeface="Times New Roman"/>
              </a:rPr>
              <a:t>Example we may wish to decide on the basisof sample data whether a new serum is really effective in curing a disease or we test sample from production to consider it good or bad.</a:t>
            </a:r>
            <a:endParaRPr/>
          </a:p>
          <a:p>
            <a:pPr>
              <a:lnSpc>
                <a:spcPct val="93000"/>
              </a:lnSpc>
              <a:buSzPct val="45000"/>
              <a:buFont typeface="Wingdings" charset="2"/>
              <a:buChar char=""/>
            </a:pPr>
            <a:r>
              <a:rPr lang="en-IN" sz="3200">
                <a:solidFill>
                  <a:srgbClr val="000000"/>
                </a:solidFill>
                <a:latin typeface="Times New Roman"/>
              </a:rPr>
              <a:t>Procedure which help us to decide to accept or reject a hypothesis is called test of hypothesis or tests of significance.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dirty="0">
                <a:solidFill>
                  <a:srgbClr val="000000"/>
                </a:solidFill>
                <a:latin typeface="Times New Roman"/>
              </a:rPr>
              <a:t>Measures of </a:t>
            </a:r>
            <a:r>
              <a:rPr lang="en-IN" sz="4400" dirty="0" smtClean="0">
                <a:solidFill>
                  <a:srgbClr val="000000"/>
                </a:solidFill>
                <a:latin typeface="Times New Roman"/>
              </a:rPr>
              <a:t>Dispersion</a:t>
            </a:r>
            <a:endParaRPr dirty="0"/>
          </a:p>
        </p:txBody>
      </p:sp>
      <p:sp>
        <p:nvSpPr>
          <p:cNvPr id="142" name="TextShape 2"/>
          <p:cNvSpPr txBox="1"/>
          <p:nvPr/>
        </p:nvSpPr>
        <p:spPr>
          <a:xfrm>
            <a:off x="502920" y="1823760"/>
            <a:ext cx="9072360" cy="4384440"/>
          </a:xfrm>
          <a:prstGeom prst="rect">
            <a:avLst/>
          </a:prstGeom>
        </p:spPr>
        <p:txBody>
          <a:bodyPr lIns="0" tIns="28080" rIns="0" bIns="0"/>
          <a:lstStyle/>
          <a:p>
            <a:pPr>
              <a:lnSpc>
                <a:spcPct val="93000"/>
              </a:lnSpc>
            </a:pPr>
            <a:r>
              <a:rPr lang="en-IN" sz="3200" dirty="0">
                <a:solidFill>
                  <a:srgbClr val="000000"/>
                </a:solidFill>
                <a:latin typeface="Times New Roman"/>
              </a:rPr>
              <a:t>Variability is universal phenomenon. We may questions like how is growth in shares price, sales growth, investors growth, </a:t>
            </a:r>
            <a:r>
              <a:rPr lang="en-IN" sz="3200" dirty="0" err="1">
                <a:solidFill>
                  <a:srgbClr val="000000"/>
                </a:solidFill>
                <a:latin typeface="Times New Roman"/>
              </a:rPr>
              <a:t>acadmics</a:t>
            </a:r>
            <a:r>
              <a:rPr lang="en-IN" sz="3200" dirty="0">
                <a:solidFill>
                  <a:srgbClr val="000000"/>
                </a:solidFill>
                <a:latin typeface="Times New Roman"/>
              </a:rPr>
              <a:t> growth of students etc. For this we use different measures like </a:t>
            </a:r>
            <a:endParaRPr dirty="0"/>
          </a:p>
          <a:p>
            <a:pPr>
              <a:lnSpc>
                <a:spcPct val="93000"/>
              </a:lnSpc>
              <a:buSzPct val="45000"/>
              <a:buFont typeface="Wingdings" charset="2"/>
              <a:buChar char=""/>
            </a:pPr>
            <a:r>
              <a:rPr lang="en-IN" sz="3200" dirty="0">
                <a:solidFill>
                  <a:srgbClr val="000000"/>
                </a:solidFill>
                <a:latin typeface="Times New Roman"/>
              </a:rPr>
              <a:t>Range</a:t>
            </a:r>
            <a:endParaRPr dirty="0"/>
          </a:p>
          <a:p>
            <a:pPr>
              <a:lnSpc>
                <a:spcPct val="93000"/>
              </a:lnSpc>
              <a:buSzPct val="45000"/>
              <a:buFont typeface="Wingdings" charset="2"/>
              <a:buChar char=""/>
            </a:pPr>
            <a:r>
              <a:rPr lang="en-IN" sz="3200" dirty="0">
                <a:solidFill>
                  <a:srgbClr val="000000"/>
                </a:solidFill>
                <a:latin typeface="Times New Roman"/>
              </a:rPr>
              <a:t>Mean Deviation</a:t>
            </a:r>
            <a:endParaRPr dirty="0"/>
          </a:p>
          <a:p>
            <a:pPr>
              <a:lnSpc>
                <a:spcPct val="93000"/>
              </a:lnSpc>
              <a:buSzPct val="45000"/>
              <a:buFont typeface="Wingdings" charset="2"/>
              <a:buChar char=""/>
            </a:pPr>
            <a:r>
              <a:rPr lang="en-IN" sz="3200" dirty="0">
                <a:solidFill>
                  <a:srgbClr val="000000"/>
                </a:solidFill>
                <a:latin typeface="Times New Roman"/>
              </a:rPr>
              <a:t>Standard Deviation</a:t>
            </a:r>
            <a:endParaRPr dirty="0"/>
          </a:p>
          <a:p>
            <a:pPr>
              <a:lnSpc>
                <a:spcPct val="93000"/>
              </a:lnSpc>
              <a:buSzPct val="45000"/>
              <a:buFont typeface="Wingdings" charset="2"/>
              <a:buChar char=""/>
            </a:pPr>
            <a:r>
              <a:rPr lang="en-IN" sz="3200" dirty="0">
                <a:solidFill>
                  <a:srgbClr val="000000"/>
                </a:solidFill>
                <a:latin typeface="Times New Roman"/>
              </a:rPr>
              <a:t>Variance</a:t>
            </a:r>
            <a:endParaRPr dirty="0"/>
          </a:p>
          <a:p>
            <a:pPr>
              <a:lnSpc>
                <a:spcPct val="93000"/>
              </a:lnSpc>
              <a:buSzPct val="45000"/>
              <a:buFont typeface="Wingdings" charset="2"/>
              <a:buChar char=""/>
            </a:pPr>
            <a:r>
              <a:rPr lang="en-IN" sz="3200" dirty="0">
                <a:solidFill>
                  <a:srgbClr val="000000"/>
                </a:solidFill>
                <a:latin typeface="Times New Roman"/>
              </a:rPr>
              <a:t>Quartile Deviation </a:t>
            </a:r>
            <a:endParaRP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NULL HYPOTHESIS</a:t>
            </a:r>
            <a:endParaRPr/>
          </a:p>
        </p:txBody>
      </p:sp>
      <p:sp>
        <p:nvSpPr>
          <p:cNvPr id="349"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Research Hypothesis-  The hypothesis which determines the research is called research hypothesis or alternate hypothesis.</a:t>
            </a:r>
            <a:endParaRPr/>
          </a:p>
          <a:p>
            <a:pPr>
              <a:lnSpc>
                <a:spcPct val="93000"/>
              </a:lnSpc>
              <a:buSzPct val="45000"/>
              <a:buFont typeface="Wingdings" charset="2"/>
              <a:buChar char=""/>
            </a:pPr>
            <a:r>
              <a:rPr lang="en-IN" sz="3200">
                <a:solidFill>
                  <a:srgbClr val="000000"/>
                </a:solidFill>
                <a:latin typeface="Times New Roman"/>
              </a:rPr>
              <a:t>Null Hypothesis- The negation of research  Hypothesis is called Null Hypothesis.</a:t>
            </a:r>
            <a:endParaRPr/>
          </a:p>
          <a:p>
            <a:pPr>
              <a:lnSpc>
                <a:spcPct val="93000"/>
              </a:lnSpc>
            </a:pPr>
            <a:r>
              <a:rPr lang="en-IN" sz="3200">
                <a:solidFill>
                  <a:srgbClr val="000000"/>
                </a:solidFill>
                <a:latin typeface="Times New Roman"/>
              </a:rPr>
              <a:t>The purpose of research is to nullify the research hypothesis and prove the research hypothesis. Example:</a:t>
            </a:r>
            <a:endParaRPr/>
          </a:p>
          <a:p>
            <a:pPr>
              <a:lnSpc>
                <a:spcPct val="93000"/>
              </a:lnSpc>
            </a:pPr>
            <a:r>
              <a:rPr lang="en-IN" sz="3200">
                <a:solidFill>
                  <a:srgbClr val="000000"/>
                </a:solidFill>
                <a:latin typeface="Times New Roman"/>
              </a:rPr>
              <a:t>H0- World is flat</a:t>
            </a:r>
            <a:endParaRPr/>
          </a:p>
          <a:p>
            <a:pPr>
              <a:lnSpc>
                <a:spcPct val="93000"/>
              </a:lnSpc>
            </a:pPr>
            <a:r>
              <a:rPr lang="en-IN" sz="3200">
                <a:solidFill>
                  <a:srgbClr val="000000"/>
                </a:solidFill>
                <a:latin typeface="Times New Roman"/>
              </a:rPr>
              <a:t>H1- World is not flat.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51"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Ho: p = $155 (the mean sales per order this year is $155)</a:t>
            </a:r>
            <a:endParaRPr/>
          </a:p>
          <a:p>
            <a:pPr>
              <a:lnSpc>
                <a:spcPct val="93000"/>
              </a:lnSpc>
              <a:buSzPct val="45000"/>
              <a:buFont typeface="Wingdings" charset="2"/>
              <a:buChar char=""/>
            </a:pPr>
            <a:r>
              <a:rPr lang="en-IN" sz="3200">
                <a:solidFill>
                  <a:srgbClr val="000000"/>
                </a:solidFill>
                <a:latin typeface="Times New Roman"/>
              </a:rPr>
              <a:t>Ha: p != $155 (the mean sales per order this year is not $155)</a:t>
            </a:r>
            <a:endParaRPr/>
          </a:p>
          <a:p>
            <a:pPr>
              <a:lnSpc>
                <a:spcPct val="93000"/>
              </a:lnSpc>
              <a:buSzPct val="45000"/>
              <a:buFont typeface="Wingdings" charset="2"/>
              <a:buChar char=""/>
            </a:pPr>
            <a:r>
              <a:rPr lang="en-IN" sz="3200">
                <a:solidFill>
                  <a:srgbClr val="000000"/>
                </a:solidFill>
                <a:latin typeface="Times New Roman"/>
              </a:rPr>
              <a:t>To test this hypothesis, a sample of 100 orders for the current year are selected and the mean of thesample is used to decide whether to reject the null hypothesis or not. A statistic, which is used to decide whether to reject the null hypothesis or not is called a test statistic</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53"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If the mean of the sample, mean(x), is “close” to $155, then we would likely not reject the null hypothesis. However, if the computed value of mean(x) is considerably different from $155, we would reject the null hypothesis since this outcome supports the truth of the research hypothesis. The critical decision is how different does X need to be from $155 in order to reject the null hypothesis.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 name="TextShape 1"/>
          <p:cNvSpPr txBox="1"/>
          <p:nvPr/>
        </p:nvSpPr>
        <p:spPr>
          <a:xfrm>
            <a:off x="502920" y="286920"/>
            <a:ext cx="9072360" cy="864000"/>
          </a:xfrm>
          <a:prstGeom prst="rect">
            <a:avLst/>
          </a:prstGeom>
        </p:spPr>
        <p:txBody>
          <a:bodyPr lIns="0" tIns="0" rIns="0" bIns="0" anchor="ctr"/>
          <a:lstStyle/>
          <a:p>
            <a:pPr algn="ctr"/>
            <a:endParaRPr/>
          </a:p>
        </p:txBody>
      </p:sp>
      <p:sp>
        <p:nvSpPr>
          <p:cNvPr id="355"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So in layman terms we need to decide how much variation from 155 is needed to reject the null hypothsis. Let say the sample mean comes out to be between 145 and 165 (2 standard error from mean, SE=SD/</a:t>
            </a:r>
            <a:r>
              <a:rPr lang="en-IN" sz="3200">
                <a:solidFill>
                  <a:srgbClr val="000000"/>
                </a:solidFill>
                <a:latin typeface="Arial"/>
                <a:ea typeface="Arial"/>
              </a:rPr>
              <a:t>√n=</a:t>
            </a:r>
            <a:r>
              <a:rPr lang="en-IN" sz="3200">
                <a:solidFill>
                  <a:srgbClr val="000000"/>
                </a:solidFill>
                <a:latin typeface="Times New Roman"/>
              </a:rPr>
              <a:t>50/</a:t>
            </a:r>
            <a:r>
              <a:rPr lang="en-IN" sz="3200">
                <a:solidFill>
                  <a:srgbClr val="000000"/>
                </a:solidFill>
                <a:latin typeface="Arial"/>
                <a:ea typeface="Arial"/>
              </a:rPr>
              <a:t>√100</a:t>
            </a:r>
            <a:r>
              <a:rPr lang="en-IN" sz="3200">
                <a:solidFill>
                  <a:srgbClr val="000000"/>
                </a:solidFill>
                <a:latin typeface="Times New Roman"/>
              </a:rPr>
              <a:t>) then we do not reject the null hypothsis. Beyond this we will reject the null hypothsis.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Significance Level</a:t>
            </a:r>
            <a:endParaRPr/>
          </a:p>
        </p:txBody>
      </p:sp>
      <p:graphicFrame>
        <p:nvGraphicFramePr>
          <p:cNvPr id="357" name="Table 2"/>
          <p:cNvGraphicFramePr/>
          <p:nvPr/>
        </p:nvGraphicFramePr>
        <p:xfrm>
          <a:off x="523800" y="1766880"/>
          <a:ext cx="9073800" cy="1145880"/>
        </p:xfrm>
        <a:graphic>
          <a:graphicData uri="http://schemas.openxmlformats.org/drawingml/2006/table">
            <a:tbl>
              <a:tblPr/>
              <a:tblGrid>
                <a:gridCol w="3024720"/>
                <a:gridCol w="3024360"/>
                <a:gridCol w="3024720"/>
              </a:tblGrid>
              <a:tr h="381960">
                <a:tc>
                  <a:txBody>
                    <a:bodyPr/>
                    <a:lstStyle/>
                    <a:p>
                      <a:pPr algn="ctr">
                        <a:lnSpc>
                          <a:spcPct val="94000"/>
                        </a:lnSpc>
                      </a:pPr>
                      <a:r>
                        <a:rPr lang="en-IN">
                          <a:solidFill>
                            <a:srgbClr val="000000"/>
                          </a:solidFill>
                          <a:latin typeface="Arial"/>
                        </a:rPr>
                        <a:t>conclusion</a:t>
                      </a:r>
                      <a:endParaRPr/>
                    </a:p>
                  </a:txBody>
                  <a:tcPr/>
                </a:tc>
                <a:tc>
                  <a:txBody>
                    <a:bodyPr/>
                    <a:lstStyle/>
                    <a:p>
                      <a:pPr>
                        <a:lnSpc>
                          <a:spcPct val="94000"/>
                        </a:lnSpc>
                      </a:pPr>
                      <a:r>
                        <a:rPr lang="en-IN">
                          <a:solidFill>
                            <a:srgbClr val="000000"/>
                          </a:solidFill>
                          <a:latin typeface="Arial"/>
                        </a:rPr>
                        <a:t>   H0 True</a:t>
                      </a:r>
                      <a:endParaRPr/>
                    </a:p>
                  </a:txBody>
                  <a:tcPr/>
                </a:tc>
                <a:tc>
                  <a:txBody>
                    <a:bodyPr/>
                    <a:lstStyle/>
                    <a:p>
                      <a:pPr>
                        <a:lnSpc>
                          <a:spcPct val="94000"/>
                        </a:lnSpc>
                      </a:pPr>
                      <a:r>
                        <a:rPr lang="en-IN">
                          <a:solidFill>
                            <a:srgbClr val="000000"/>
                          </a:solidFill>
                          <a:latin typeface="Arial"/>
                        </a:rPr>
                        <a:t>H0 False</a:t>
                      </a:r>
                      <a:endParaRPr/>
                    </a:p>
                  </a:txBody>
                  <a:tcPr/>
                </a:tc>
              </a:tr>
              <a:tr h="381960">
                <a:tc>
                  <a:txBody>
                    <a:bodyPr/>
                    <a:lstStyle/>
                    <a:p>
                      <a:pPr>
                        <a:lnSpc>
                          <a:spcPct val="94000"/>
                        </a:lnSpc>
                      </a:pPr>
                      <a:r>
                        <a:rPr lang="en-IN">
                          <a:solidFill>
                            <a:srgbClr val="000000"/>
                          </a:solidFill>
                          <a:latin typeface="Arial"/>
                        </a:rPr>
                        <a:t>Accept H0</a:t>
                      </a:r>
                      <a:endParaRPr/>
                    </a:p>
                  </a:txBody>
                  <a:tcPr/>
                </a:tc>
                <a:tc>
                  <a:txBody>
                    <a:bodyPr/>
                    <a:lstStyle/>
                    <a:p>
                      <a:pPr>
                        <a:lnSpc>
                          <a:spcPct val="94000"/>
                        </a:lnSpc>
                      </a:pPr>
                      <a:r>
                        <a:rPr lang="en-IN">
                          <a:solidFill>
                            <a:srgbClr val="000000"/>
                          </a:solidFill>
                          <a:latin typeface="Arial"/>
                        </a:rPr>
                        <a:t>Correct Conclusion</a:t>
                      </a:r>
                      <a:endParaRPr/>
                    </a:p>
                  </a:txBody>
                  <a:tcPr/>
                </a:tc>
                <a:tc>
                  <a:txBody>
                    <a:bodyPr/>
                    <a:lstStyle/>
                    <a:p>
                      <a:pPr>
                        <a:lnSpc>
                          <a:spcPct val="94000"/>
                        </a:lnSpc>
                      </a:pPr>
                      <a:r>
                        <a:rPr lang="en-IN">
                          <a:solidFill>
                            <a:srgbClr val="000000"/>
                          </a:solidFill>
                          <a:latin typeface="Arial"/>
                        </a:rPr>
                        <a:t>Type 2 error</a:t>
                      </a:r>
                      <a:endParaRPr/>
                    </a:p>
                  </a:txBody>
                  <a:tcPr/>
                </a:tc>
              </a:tr>
              <a:tr h="381960">
                <a:tc>
                  <a:txBody>
                    <a:bodyPr/>
                    <a:lstStyle/>
                    <a:p>
                      <a:pPr>
                        <a:lnSpc>
                          <a:spcPct val="94000"/>
                        </a:lnSpc>
                      </a:pPr>
                      <a:r>
                        <a:rPr lang="en-IN">
                          <a:solidFill>
                            <a:srgbClr val="000000"/>
                          </a:solidFill>
                          <a:latin typeface="Arial"/>
                        </a:rPr>
                        <a:t>Reject Ho</a:t>
                      </a:r>
                      <a:endParaRPr/>
                    </a:p>
                  </a:txBody>
                  <a:tcPr/>
                </a:tc>
                <a:tc>
                  <a:txBody>
                    <a:bodyPr/>
                    <a:lstStyle/>
                    <a:p>
                      <a:pPr>
                        <a:lnSpc>
                          <a:spcPct val="94000"/>
                        </a:lnSpc>
                      </a:pPr>
                      <a:r>
                        <a:rPr lang="en-IN">
                          <a:solidFill>
                            <a:srgbClr val="000000"/>
                          </a:solidFill>
                          <a:latin typeface="Arial"/>
                        </a:rPr>
                        <a:t>Type 1 error</a:t>
                      </a:r>
                      <a:endParaRPr/>
                    </a:p>
                  </a:txBody>
                  <a:tcPr/>
                </a:tc>
                <a:tc>
                  <a:txBody>
                    <a:bodyPr/>
                    <a:lstStyle/>
                    <a:p>
                      <a:pPr>
                        <a:lnSpc>
                          <a:spcPct val="94000"/>
                        </a:lnSpc>
                      </a:pPr>
                      <a:r>
                        <a:rPr lang="en-IN">
                          <a:solidFill>
                            <a:srgbClr val="000000"/>
                          </a:solidFill>
                          <a:latin typeface="Arial"/>
                        </a:rPr>
                        <a:t>Correct Conclusion</a:t>
                      </a:r>
                      <a:endParaRPr/>
                    </a:p>
                  </a:txBody>
                  <a:tcPr/>
                </a:tc>
              </a:tr>
            </a:tbl>
          </a:graphicData>
        </a:graphic>
      </p:graphicFrame>
      <p:sp>
        <p:nvSpPr>
          <p:cNvPr id="358" name="CustomShape 3"/>
          <p:cNvSpPr/>
          <p:nvPr/>
        </p:nvSpPr>
        <p:spPr>
          <a:xfrm>
            <a:off x="503280" y="2887560"/>
            <a:ext cx="9072360" cy="4087800"/>
          </a:xfrm>
          <a:prstGeom prst="rect">
            <a:avLst/>
          </a:prstGeom>
          <a:noFill/>
          <a:ln>
            <a:noFill/>
          </a:ln>
        </p:spPr>
        <p:txBody>
          <a:bodyPr lIns="0" tIns="31680" rIns="0" bIns="0" anchor="ctr"/>
          <a:lstStyle/>
          <a:p>
            <a:pPr>
              <a:lnSpc>
                <a:spcPct val="93000"/>
              </a:lnSpc>
            </a:pPr>
            <a:r>
              <a:rPr lang="en-IN" sz="3600">
                <a:solidFill>
                  <a:srgbClr val="000000"/>
                </a:solidFill>
                <a:latin typeface="Times New Roman"/>
              </a:rPr>
              <a:t>Now we calculate the probability of making error.
 </a:t>
            </a:r>
            <a:r>
              <a:rPr lang="en-IN" sz="3600">
                <a:solidFill>
                  <a:srgbClr val="3333FF"/>
                </a:solidFill>
                <a:latin typeface="Arial"/>
                <a:ea typeface="Arial"/>
              </a:rPr>
              <a:t>α</a:t>
            </a:r>
            <a:r>
              <a:rPr lang="en-IN" sz="3600">
                <a:solidFill>
                  <a:srgbClr val="000000"/>
                </a:solidFill>
                <a:latin typeface="Arial"/>
                <a:ea typeface="Arial"/>
              </a:rPr>
              <a:t>=</a:t>
            </a:r>
            <a:r>
              <a:rPr lang="en-IN" sz="3600">
                <a:solidFill>
                  <a:srgbClr val="000000"/>
                </a:solidFill>
                <a:latin typeface="Times New Roman"/>
              </a:rPr>
              <a:t>  Probability of making type1 error</a:t>
            </a:r>
            <a:r>
              <a:rPr lang="en-IN" sz="3600">
                <a:solidFill>
                  <a:srgbClr val="000000"/>
                </a:solidFill>
                <a:latin typeface="Arial"/>
                <a:ea typeface="Arial"/>
              </a:rPr>
              <a:t> or
 </a:t>
            </a:r>
            <a:r>
              <a:rPr lang="en-IN" sz="3600">
                <a:solidFill>
                  <a:srgbClr val="3333FF"/>
                </a:solidFill>
                <a:latin typeface="Arial"/>
                <a:ea typeface="Arial"/>
              </a:rPr>
              <a:t>α</a:t>
            </a:r>
            <a:r>
              <a:rPr lang="en-IN" sz="3600">
                <a:solidFill>
                  <a:srgbClr val="000000"/>
                </a:solidFill>
                <a:latin typeface="Arial"/>
                <a:ea typeface="Arial"/>
              </a:rPr>
              <a:t>=P(rejecting null hypothesis) when it is true)  
  β= Probability of making type2 error
  β=P(not rejecting null hypothesis when it is false)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9"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60" name="TextShape 2"/>
          <p:cNvSpPr txBox="1"/>
          <p:nvPr/>
        </p:nvSpPr>
        <p:spPr>
          <a:xfrm>
            <a:off x="502920" y="1823760"/>
            <a:ext cx="9072360" cy="4384440"/>
          </a:xfrm>
          <a:prstGeom prst="rect">
            <a:avLst/>
          </a:prstGeom>
        </p:spPr>
        <p:txBody>
          <a:bodyPr lIns="0" tIns="28080" rIns="0" bIns="0"/>
          <a:lstStyle/>
          <a:p>
            <a:pPr>
              <a:lnSpc>
                <a:spcPct val="93000"/>
              </a:lnSpc>
            </a:pPr>
            <a:r>
              <a:rPr lang="en-IN" sz="3200" dirty="0">
                <a:solidFill>
                  <a:srgbClr val="000000"/>
                </a:solidFill>
                <a:latin typeface="Times New Roman"/>
              </a:rPr>
              <a:t>Let us assume sample mean comes out to be much higher than 155 (population mean = 155) we reject the null hypothesis and alternate hypothesis is accepted.  This is the case of type1 error. </a:t>
            </a:r>
            <a:endParaRPr dirty="0"/>
          </a:p>
          <a:p>
            <a:pPr>
              <a:lnSpc>
                <a:spcPct val="93000"/>
              </a:lnSpc>
            </a:pPr>
            <a:r>
              <a:rPr lang="en-IN" sz="3200" dirty="0">
                <a:solidFill>
                  <a:srgbClr val="000000"/>
                </a:solidFill>
                <a:latin typeface="Times New Roman"/>
              </a:rPr>
              <a:t>Let us assume sample mean comes out to be almost 155 (population mean &gt; 155) we do </a:t>
            </a:r>
            <a:r>
              <a:rPr lang="en-IN" sz="3200" dirty="0" smtClean="0">
                <a:solidFill>
                  <a:srgbClr val="000000"/>
                </a:solidFill>
                <a:latin typeface="Times New Roman"/>
              </a:rPr>
              <a:t>not reject </a:t>
            </a:r>
            <a:r>
              <a:rPr lang="en-IN" sz="3200" dirty="0">
                <a:solidFill>
                  <a:srgbClr val="000000"/>
                </a:solidFill>
                <a:latin typeface="Times New Roman"/>
              </a:rPr>
              <a:t>the null hypothesis and alternate hypothesis is rejected.  This is the case of type2 error. </a:t>
            </a:r>
            <a:endParaRPr dirty="0"/>
          </a:p>
          <a:p>
            <a:pPr>
              <a:lnSpc>
                <a:spcPct val="93000"/>
              </a:lnSpc>
            </a:pP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2400">
                <a:solidFill>
                  <a:srgbClr val="000000"/>
                </a:solidFill>
                <a:latin typeface="Times New Roman"/>
              </a:rPr>
              <a:t>Significance level/α</a:t>
            </a:r>
            <a:endParaRPr sz="2400"/>
          </a:p>
        </p:txBody>
      </p:sp>
      <p:sp>
        <p:nvSpPr>
          <p:cNvPr id="362"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2400" dirty="0">
                <a:solidFill>
                  <a:srgbClr val="000000"/>
                </a:solidFill>
                <a:latin typeface="Times New Roman"/>
              </a:rPr>
              <a:t>In testing a given hypothesis, we calculate the probability of the outcome of hypothesis. If probability is low we conclude that null </a:t>
            </a:r>
            <a:r>
              <a:rPr lang="en-IN" sz="2400" dirty="0" smtClean="0">
                <a:solidFill>
                  <a:srgbClr val="000000"/>
                </a:solidFill>
                <a:latin typeface="Times New Roman"/>
              </a:rPr>
              <a:t>hypothesis </a:t>
            </a:r>
            <a:r>
              <a:rPr lang="en-IN" sz="2400" dirty="0">
                <a:solidFill>
                  <a:srgbClr val="000000"/>
                </a:solidFill>
                <a:latin typeface="Times New Roman"/>
              </a:rPr>
              <a:t>is wrong. But how low should be this probability value. Some researcher say that reject the null hypothesis only if probability is less than 0.05 and some set to 0.01. The probability value below which null hypothesis is rejected is called significance level or α (alpha) level or simply α. In other terms we can say it is the probability of type 1 error given null </a:t>
            </a:r>
            <a:r>
              <a:rPr lang="en-IN" sz="2400" dirty="0" smtClean="0">
                <a:solidFill>
                  <a:srgbClr val="000000"/>
                </a:solidFill>
                <a:latin typeface="Times New Roman"/>
              </a:rPr>
              <a:t>hypothesis </a:t>
            </a:r>
            <a:r>
              <a:rPr lang="en-IN" sz="2400" dirty="0">
                <a:solidFill>
                  <a:srgbClr val="000000"/>
                </a:solidFill>
                <a:latin typeface="Times New Roman"/>
              </a:rPr>
              <a:t>is true. As per Pearson this probability is often specified before any samples are drawn so that results obtained will not influence our decision.</a:t>
            </a:r>
            <a:endParaRPr sz="2400" dirty="0"/>
          </a:p>
          <a:p>
            <a:pPr>
              <a:lnSpc>
                <a:spcPct val="93000"/>
              </a:lnSpc>
              <a:buSzPct val="45000"/>
              <a:buFont typeface="Wingdings" charset="2"/>
              <a:buChar char=""/>
            </a:pPr>
            <a:r>
              <a:rPr lang="en-IN" sz="2400" dirty="0">
                <a:solidFill>
                  <a:srgbClr val="000000"/>
                </a:solidFill>
                <a:latin typeface="Times New Roman"/>
              </a:rPr>
              <a:t>In practice a level of significance of 0.05 or 0.01 is </a:t>
            </a:r>
            <a:r>
              <a:rPr lang="en-IN" sz="2400" dirty="0" smtClean="0">
                <a:solidFill>
                  <a:srgbClr val="000000"/>
                </a:solidFill>
                <a:latin typeface="Times New Roman"/>
              </a:rPr>
              <a:t>customary, although </a:t>
            </a:r>
            <a:r>
              <a:rPr lang="en-IN" sz="2400" dirty="0">
                <a:solidFill>
                  <a:srgbClr val="000000"/>
                </a:solidFill>
                <a:latin typeface="Times New Roman"/>
              </a:rPr>
              <a:t>other values are used. If for example a 0.05 or 5% level of significance is chosen in designing a test of a hypothesis, we are about 95% confident that we would make the right decision</a:t>
            </a:r>
            <a:r>
              <a:rPr lang="en-IN" sz="2400" dirty="0" smtClean="0">
                <a:solidFill>
                  <a:srgbClr val="000000"/>
                </a:solidFill>
                <a:latin typeface="Times New Roman"/>
              </a:rPr>
              <a:t>.</a:t>
            </a:r>
          </a:p>
          <a:p>
            <a:pPr>
              <a:lnSpc>
                <a:spcPct val="93000"/>
              </a:lnSpc>
              <a:buSzPct val="45000"/>
              <a:buFont typeface="Wingdings" charset="2"/>
              <a:buChar char=""/>
            </a:pPr>
            <a:endParaRPr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Significance testing/β</a:t>
            </a:r>
            <a:endParaRPr/>
          </a:p>
        </p:txBody>
      </p:sp>
      <p:sp>
        <p:nvSpPr>
          <p:cNvPr id="364" name="TextShape 2"/>
          <p:cNvSpPr txBox="1"/>
          <p:nvPr/>
        </p:nvSpPr>
        <p:spPr>
          <a:xfrm>
            <a:off x="502920" y="1823760"/>
            <a:ext cx="9070920" cy="4383000"/>
          </a:xfrm>
          <a:prstGeom prst="rect">
            <a:avLst/>
          </a:prstGeom>
        </p:spPr>
        <p:txBody>
          <a:bodyPr lIns="0" tIns="28080" rIns="0" bIns="0"/>
          <a:lstStyle/>
          <a:p>
            <a:r>
              <a:rPr lang="en-IN" sz="3200">
                <a:latin typeface="Times New Roman"/>
              </a:rPr>
              <a:t>  The second type of error that can be made in significance testing is failing to reject a false null hypothesis. It happens when data does not provide strong evidence that null hypothesis is false.</a:t>
            </a:r>
            <a:endParaRPr/>
          </a:p>
          <a:p>
            <a:r>
              <a:rPr lang="en-IN" sz="3200">
                <a:latin typeface="Times New Roman"/>
              </a:rPr>
              <a:t>A Type II error can only occur if the null hypothesis is false. If the null hypothesis is false, then the probability of a Type II error is called β (beta).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One tailed/two tailed</a:t>
            </a:r>
            <a:endParaRPr/>
          </a:p>
        </p:txBody>
      </p:sp>
      <p:sp>
        <p:nvSpPr>
          <p:cNvPr id="366" name="TextShape 2"/>
          <p:cNvSpPr txBox="1"/>
          <p:nvPr/>
        </p:nvSpPr>
        <p:spPr>
          <a:xfrm>
            <a:off x="502920" y="1823760"/>
            <a:ext cx="9072360" cy="4384440"/>
          </a:xfrm>
          <a:prstGeom prst="rect">
            <a:avLst/>
          </a:prstGeom>
        </p:spPr>
        <p:txBody>
          <a:bodyPr lIns="0" tIns="28080" rIns="0" bIns="0"/>
          <a:lstStyle/>
          <a:p>
            <a:r>
              <a:rPr lang="en-IN" sz="2400" dirty="0">
                <a:solidFill>
                  <a:srgbClr val="000000"/>
                </a:solidFill>
                <a:latin typeface="Times New Roman"/>
              </a:rPr>
              <a:t>A test of a statistical hypothesis, where the region of rejection is on only one side of the sampling distribution, is called a one-tailed test. For example, suppose the null hypothesis states that the mean is less than or equal to 10. The alternative hypothesis would be that the mean is greater than 10. The region of rejection would consist of a range of numbers located on the right side of sampling distribution; that is, a set of numbers greater than 10.</a:t>
            </a:r>
            <a:endParaRPr sz="2400" dirty="0"/>
          </a:p>
          <a:p>
            <a:r>
              <a:rPr lang="en-IN" sz="2400" dirty="0">
                <a:solidFill>
                  <a:srgbClr val="000000"/>
                </a:solidFill>
                <a:latin typeface="Times New Roman"/>
              </a:rPr>
              <a:t>A test of a statistical hypothesis, where the region of rejection is on both sides of the sampling distribution, is called a two-tailed test. For example, suppose the null hypothesis states that the mean is equal to 10. The alternative hypothesis would be that the mean is less than 10 or greater than 10. The region of rejection would consist of a range of numbers located on both sides of sampling distribution; that is, the region of rejection would consist partly of numbers that were less than 10 and partly of numbers that were greater than 10.  </a:t>
            </a:r>
            <a:endParaRPr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Steps in Hypothesis testing</a:t>
            </a:r>
            <a:endParaRPr/>
          </a:p>
        </p:txBody>
      </p:sp>
      <p:sp>
        <p:nvSpPr>
          <p:cNvPr id="368" name="TextShape 2"/>
          <p:cNvSpPr txBox="1"/>
          <p:nvPr/>
        </p:nvSpPr>
        <p:spPr>
          <a:xfrm>
            <a:off x="502920" y="1823760"/>
            <a:ext cx="9070920" cy="4383000"/>
          </a:xfrm>
          <a:prstGeom prst="rect">
            <a:avLst/>
          </a:prstGeom>
        </p:spPr>
        <p:txBody>
          <a:bodyPr lIns="0" tIns="28080" rIns="0" bIns="0"/>
          <a:lstStyle/>
          <a:p>
            <a:r>
              <a:rPr lang="en-IN" sz="2000" dirty="0">
                <a:latin typeface="Times New Roman"/>
              </a:rPr>
              <a:t>1. The first step is to specify the null hypothesis. For a one-tailed test, the null hypothesis is either that a parameter is greater than or equal to zero</a:t>
            </a:r>
            <a:r>
              <a:rPr lang="en-IN" sz="2000" dirty="0" smtClean="0">
                <a:latin typeface="Times New Roman"/>
              </a:rPr>
              <a:t>. For </a:t>
            </a:r>
            <a:r>
              <a:rPr lang="en-IN" sz="2000" dirty="0">
                <a:latin typeface="Times New Roman"/>
              </a:rPr>
              <a:t>a two-tailed test, the null hypothesis is typically that a parameter equals zero.</a:t>
            </a:r>
            <a:endParaRPr sz="2000" dirty="0"/>
          </a:p>
          <a:p>
            <a:r>
              <a:rPr lang="en-IN" sz="2000" dirty="0">
                <a:latin typeface="Times New Roman"/>
              </a:rPr>
              <a:t>The second step is to specify the α level which is also known as the significance level. Typical values are 0.05 and 0.01. </a:t>
            </a:r>
            <a:endParaRPr sz="2000" dirty="0"/>
          </a:p>
          <a:p>
            <a:endParaRPr sz="2000" dirty="0"/>
          </a:p>
          <a:p>
            <a:r>
              <a:rPr lang="en-IN" sz="2000" dirty="0">
                <a:latin typeface="Times New Roman"/>
              </a:rPr>
              <a:t>The third step is to compute the probability value (also known as the p value). </a:t>
            </a:r>
            <a:endParaRPr sz="2000" dirty="0"/>
          </a:p>
          <a:p>
            <a:endParaRPr sz="2000" dirty="0"/>
          </a:p>
          <a:p>
            <a:r>
              <a:rPr lang="en-IN" sz="2000" dirty="0">
                <a:latin typeface="Times New Roman"/>
              </a:rPr>
              <a:t>Finally, compare the probability value with the α level. If the probability value is lower then you reject the null hypothesis. Keep in mind that rejecting the null hypothesis is not an all-or-none decision. The lower the probability value, the more confidence you can have that the null hypothesis is false. However, if your probability value is higher than the conventional α level of 0.05, most scientists will consider your findings inconclusive. </a:t>
            </a:r>
            <a:endParaRPr sz="2000" dirty="0"/>
          </a:p>
          <a:p>
            <a:endParaRPr sz="2000" dirty="0"/>
          </a:p>
          <a:p>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Mean Deviation</a:t>
            </a:r>
            <a:endParaRPr/>
          </a:p>
        </p:txBody>
      </p:sp>
      <p:sp>
        <p:nvSpPr>
          <p:cNvPr id="144"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Mean Deviation: It is the average of absolute deviation from the mean.</a:t>
            </a:r>
            <a:endParaRPr/>
          </a:p>
          <a:p>
            <a:pPr>
              <a:lnSpc>
                <a:spcPct val="93000"/>
              </a:lnSpc>
            </a:pPr>
            <a:r>
              <a:rPr lang="en-IN" sz="3200">
                <a:solidFill>
                  <a:srgbClr val="000000"/>
                </a:solidFill>
                <a:latin typeface="Times New Roman"/>
              </a:rPr>
              <a:t>         </a:t>
            </a:r>
            <a:r>
              <a:rPr lang="en-IN" sz="3200">
                <a:solidFill>
                  <a:srgbClr val="000000"/>
                </a:solidFill>
                <a:latin typeface="Symbol"/>
                <a:ea typeface="Symbol"/>
              </a:rPr>
              <a:t></a:t>
            </a:r>
            <a:r>
              <a:rPr lang="en-IN" sz="3200">
                <a:solidFill>
                  <a:srgbClr val="000000"/>
                </a:solidFill>
                <a:latin typeface="Times New Roman"/>
              </a:rPr>
              <a:t>=</a:t>
            </a:r>
            <a:r>
              <a:rPr lang="en-IN" sz="3200">
                <a:solidFill>
                  <a:srgbClr val="000000"/>
                </a:solidFill>
                <a:latin typeface="Arial"/>
                <a:ea typeface="Arial"/>
              </a:rPr>
              <a:t>∑</a:t>
            </a:r>
            <a:r>
              <a:rPr lang="en-IN" sz="3200">
                <a:solidFill>
                  <a:srgbClr val="000000"/>
                </a:solidFill>
                <a:latin typeface="Times New Roman"/>
              </a:rPr>
              <a:t>|(x(i) -</a:t>
            </a:r>
            <a:r>
              <a:rPr lang="en-IN" sz="3200">
                <a:solidFill>
                  <a:srgbClr val="000000"/>
                </a:solidFill>
                <a:latin typeface="Symbol"/>
                <a:ea typeface="Symbol"/>
              </a:rPr>
              <a:t></a:t>
            </a:r>
            <a:r>
              <a:rPr lang="en-IN" sz="3200">
                <a:solidFill>
                  <a:srgbClr val="000000"/>
                </a:solidFill>
                <a:latin typeface="Arial"/>
                <a:ea typeface="Symbol"/>
              </a:rPr>
              <a:t>X</a:t>
            </a:r>
            <a:r>
              <a:rPr lang="en-IN" sz="3200">
                <a:solidFill>
                  <a:srgbClr val="000000"/>
                </a:solidFill>
                <a:latin typeface="Times New Roman"/>
              </a:rPr>
              <a:t>)|/n  where i=1 to n</a:t>
            </a:r>
            <a:endParaRPr/>
          </a:p>
          <a:p>
            <a:pPr>
              <a:lnSpc>
                <a:spcPct val="93000"/>
              </a:lnSpc>
              <a:buSzPct val="45000"/>
              <a:buFont typeface="Wingdings" charset="2"/>
              <a:buChar char=""/>
            </a:pPr>
            <a:r>
              <a:rPr lang="en-IN" sz="3200">
                <a:solidFill>
                  <a:srgbClr val="000000"/>
                </a:solidFill>
                <a:latin typeface="Times New Roman"/>
              </a:rPr>
              <a:t>Median Deviation</a:t>
            </a:r>
            <a:endParaRPr/>
          </a:p>
          <a:p>
            <a:pPr>
              <a:lnSpc>
                <a:spcPct val="93000"/>
              </a:lnSpc>
            </a:pPr>
            <a:r>
              <a:rPr lang="en-IN" sz="3200">
                <a:solidFill>
                  <a:srgbClr val="000000"/>
                </a:solidFill>
                <a:latin typeface="Times New Roman"/>
              </a:rPr>
              <a:t>        </a:t>
            </a:r>
            <a:r>
              <a:rPr lang="en-IN" sz="3200">
                <a:solidFill>
                  <a:srgbClr val="000000"/>
                </a:solidFill>
                <a:latin typeface="Symbol"/>
                <a:ea typeface="Symbol"/>
              </a:rPr>
              <a:t></a:t>
            </a:r>
            <a:r>
              <a:rPr lang="en-IN" sz="3200">
                <a:solidFill>
                  <a:srgbClr val="000000"/>
                </a:solidFill>
                <a:latin typeface="Arial"/>
                <a:ea typeface="Arial"/>
              </a:rPr>
              <a:t>(median)</a:t>
            </a:r>
            <a:r>
              <a:rPr lang="en-IN" sz="3200">
                <a:solidFill>
                  <a:srgbClr val="000000"/>
                </a:solidFill>
                <a:latin typeface="Times New Roman"/>
              </a:rPr>
              <a:t>=</a:t>
            </a:r>
            <a:r>
              <a:rPr lang="en-IN" sz="3200">
                <a:solidFill>
                  <a:srgbClr val="000000"/>
                </a:solidFill>
                <a:latin typeface="Arial"/>
                <a:ea typeface="Arial"/>
              </a:rPr>
              <a:t>∑</a:t>
            </a:r>
            <a:r>
              <a:rPr lang="en-IN" sz="3200">
                <a:solidFill>
                  <a:srgbClr val="000000"/>
                </a:solidFill>
                <a:latin typeface="Times New Roman"/>
              </a:rPr>
              <a:t>|(x(i)-median(x))|/n where i=1 to n</a:t>
            </a:r>
            <a:endParaRPr/>
          </a:p>
          <a:p>
            <a:pPr>
              <a:lnSpc>
                <a:spcPct val="93000"/>
              </a:lnSpc>
              <a:buSzPct val="45000"/>
              <a:buFont typeface="Wingdings" charset="2"/>
              <a:buChar char=""/>
            </a:pPr>
            <a:r>
              <a:rPr lang="en-IN" sz="3200">
                <a:solidFill>
                  <a:srgbClr val="000000"/>
                </a:solidFill>
                <a:latin typeface="Times New Roman"/>
              </a:rPr>
              <a:t>Mode Deviation</a:t>
            </a:r>
            <a:endParaRPr/>
          </a:p>
          <a:p>
            <a:pPr>
              <a:lnSpc>
                <a:spcPct val="93000"/>
              </a:lnSpc>
            </a:pPr>
            <a:r>
              <a:rPr lang="en-IN" sz="3200">
                <a:solidFill>
                  <a:srgbClr val="000000"/>
                </a:solidFill>
                <a:latin typeface="Times New Roman"/>
              </a:rPr>
              <a:t>        </a:t>
            </a:r>
            <a:r>
              <a:rPr lang="en-IN" sz="3200">
                <a:solidFill>
                  <a:srgbClr val="000000"/>
                </a:solidFill>
                <a:latin typeface="Symbol"/>
                <a:ea typeface="Symbol"/>
              </a:rPr>
              <a:t></a:t>
            </a:r>
            <a:r>
              <a:rPr lang="en-IN" sz="3200">
                <a:solidFill>
                  <a:srgbClr val="000000"/>
                </a:solidFill>
                <a:latin typeface="Arial"/>
                <a:ea typeface="Arial"/>
              </a:rPr>
              <a:t>(mode)=∑</a:t>
            </a:r>
            <a:r>
              <a:rPr lang="en-IN" sz="3200">
                <a:solidFill>
                  <a:srgbClr val="000000"/>
                </a:solidFill>
                <a:latin typeface="Times New Roman"/>
              </a:rPr>
              <a:t>|(x(i)-mode(x))|/n where i=1 to n</a:t>
            </a:r>
            <a:endParaRPr/>
          </a:p>
          <a:p>
            <a:pPr>
              <a:lnSpc>
                <a:spcPct val="93000"/>
              </a:lnSpc>
            </a:pPr>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Selecting the test statistic</a:t>
            </a:r>
            <a:endParaRPr/>
          </a:p>
        </p:txBody>
      </p:sp>
      <p:sp>
        <p:nvSpPr>
          <p:cNvPr id="370" name="TextShape 2"/>
          <p:cNvSpPr txBox="1"/>
          <p:nvPr/>
        </p:nvSpPr>
        <p:spPr>
          <a:xfrm>
            <a:off x="647640" y="1823760"/>
            <a:ext cx="9072720" cy="4384440"/>
          </a:xfrm>
          <a:prstGeom prst="rect">
            <a:avLst/>
          </a:prstGeom>
        </p:spPr>
        <p:txBody>
          <a:bodyPr lIns="0" tIns="28080" rIns="0" bIns="0"/>
          <a:lstStyle/>
          <a:p>
            <a:pPr>
              <a:lnSpc>
                <a:spcPct val="93000"/>
              </a:lnSpc>
            </a:pPr>
            <a:r>
              <a:rPr lang="en-IN" sz="2400" dirty="0">
                <a:solidFill>
                  <a:srgbClr val="000000"/>
                </a:solidFill>
                <a:latin typeface="Times New Roman"/>
              </a:rPr>
              <a:t>In most cases we calculate the z-statistic for the </a:t>
            </a:r>
            <a:r>
              <a:rPr lang="en-IN" sz="2400" dirty="0" err="1">
                <a:solidFill>
                  <a:srgbClr val="000000"/>
                </a:solidFill>
                <a:latin typeface="Times New Roman"/>
              </a:rPr>
              <a:t>hypothsis</a:t>
            </a:r>
            <a:r>
              <a:rPr lang="en-IN" sz="2400" dirty="0">
                <a:solidFill>
                  <a:srgbClr val="000000"/>
                </a:solidFill>
                <a:latin typeface="Times New Roman"/>
              </a:rPr>
              <a:t> testing. From z-</a:t>
            </a:r>
            <a:r>
              <a:rPr lang="en-IN" sz="2400" dirty="0" err="1">
                <a:solidFill>
                  <a:srgbClr val="000000"/>
                </a:solidFill>
                <a:latin typeface="Times New Roman"/>
              </a:rPr>
              <a:t>distrbution</a:t>
            </a:r>
            <a:r>
              <a:rPr lang="en-IN" sz="2400" dirty="0">
                <a:solidFill>
                  <a:srgbClr val="000000"/>
                </a:solidFill>
                <a:latin typeface="Times New Roman"/>
              </a:rPr>
              <a:t> we calculate the probability of z value. If it lies in acceptance region according to significance level then we accept null </a:t>
            </a:r>
            <a:r>
              <a:rPr lang="en-IN" sz="2400" dirty="0" err="1">
                <a:solidFill>
                  <a:srgbClr val="000000"/>
                </a:solidFill>
                <a:latin typeface="Times New Roman"/>
              </a:rPr>
              <a:t>hypothsis</a:t>
            </a:r>
            <a:r>
              <a:rPr lang="en-IN" sz="2400" dirty="0">
                <a:solidFill>
                  <a:srgbClr val="000000"/>
                </a:solidFill>
                <a:latin typeface="Times New Roman"/>
              </a:rPr>
              <a:t> otherwise we reject it.</a:t>
            </a:r>
            <a:endParaRPr sz="2400" dirty="0"/>
          </a:p>
          <a:p>
            <a:pPr>
              <a:lnSpc>
                <a:spcPct val="93000"/>
              </a:lnSpc>
            </a:pPr>
            <a:r>
              <a:rPr lang="en-IN" sz="2400" dirty="0">
                <a:solidFill>
                  <a:srgbClr val="000000"/>
                </a:solidFill>
                <a:latin typeface="Times New Roman"/>
              </a:rPr>
              <a:t>Example: It is hypothesized for a sample with n=64 of normal distribution that, </a:t>
            </a:r>
            <a:r>
              <a:rPr lang="en-IN" sz="2400" dirty="0">
                <a:solidFill>
                  <a:srgbClr val="000000"/>
                </a:solidFill>
                <a:latin typeface="Symbol"/>
                <a:ea typeface="Symbol"/>
              </a:rPr>
              <a:t></a:t>
            </a:r>
            <a:r>
              <a:rPr lang="en-IN" sz="2400" dirty="0">
                <a:solidFill>
                  <a:srgbClr val="000000"/>
                </a:solidFill>
                <a:latin typeface="Arial"/>
                <a:ea typeface="Symbol"/>
              </a:rPr>
              <a:t>SD)=16,</a:t>
            </a:r>
            <a:r>
              <a:rPr lang="en-IN" sz="2400" dirty="0">
                <a:solidFill>
                  <a:srgbClr val="000000"/>
                </a:solidFill>
                <a:latin typeface="Symbol"/>
                <a:ea typeface="Symbol"/>
              </a:rPr>
              <a:t></a:t>
            </a:r>
            <a:r>
              <a:rPr lang="en-IN" sz="2400" dirty="0" err="1">
                <a:solidFill>
                  <a:srgbClr val="000000"/>
                </a:solidFill>
                <a:latin typeface="Arial"/>
                <a:ea typeface="Symbol"/>
              </a:rPr>
              <a:t>ean</a:t>
            </a:r>
            <a:r>
              <a:rPr lang="en-IN" sz="2400" dirty="0">
                <a:solidFill>
                  <a:srgbClr val="000000"/>
                </a:solidFill>
                <a:latin typeface="Arial"/>
                <a:ea typeface="Symbol"/>
              </a:rPr>
              <a:t>)=80. Now test this hypothesis at </a:t>
            </a:r>
            <a:r>
              <a:rPr lang="en-IN" sz="2400" dirty="0">
                <a:solidFill>
                  <a:srgbClr val="000000"/>
                </a:solidFill>
                <a:latin typeface="Symbol"/>
                <a:ea typeface="Symbol"/>
              </a:rPr>
              <a:t></a:t>
            </a:r>
            <a:r>
              <a:rPr lang="en-IN" sz="2400" dirty="0">
                <a:solidFill>
                  <a:srgbClr val="000000"/>
                </a:solidFill>
                <a:latin typeface="Arial"/>
                <a:ea typeface="Symbol"/>
              </a:rPr>
              <a:t> = 0.05 if mean value is supposed to be 82</a:t>
            </a:r>
            <a:endParaRPr sz="2400" dirty="0"/>
          </a:p>
          <a:p>
            <a:pPr>
              <a:lnSpc>
                <a:spcPct val="94000"/>
              </a:lnSpc>
            </a:pPr>
            <a:r>
              <a:rPr lang="en-IN" sz="2400" dirty="0">
                <a:solidFill>
                  <a:srgbClr val="000000"/>
                </a:solidFill>
                <a:latin typeface="Arial"/>
                <a:ea typeface="Symbol"/>
              </a:rPr>
              <a:t>Solution : </a:t>
            </a:r>
            <a:endParaRPr sz="2400" dirty="0"/>
          </a:p>
          <a:p>
            <a:pPr>
              <a:lnSpc>
                <a:spcPct val="94000"/>
              </a:lnSpc>
              <a:buSzPct val="45000"/>
              <a:buFont typeface="Wingdings" charset="2"/>
              <a:buChar char=""/>
            </a:pPr>
            <a:r>
              <a:rPr lang="en-IN" sz="2400" dirty="0">
                <a:solidFill>
                  <a:srgbClr val="000000"/>
                </a:solidFill>
                <a:latin typeface="Arial"/>
                <a:ea typeface="Symbol"/>
              </a:rPr>
              <a:t>H0= Mean is 80.</a:t>
            </a:r>
            <a:endParaRPr sz="2400" dirty="0"/>
          </a:p>
          <a:p>
            <a:pPr>
              <a:lnSpc>
                <a:spcPct val="94000"/>
              </a:lnSpc>
              <a:buSzPct val="45000"/>
              <a:buFont typeface="Wingdings" charset="2"/>
              <a:buChar char=""/>
            </a:pPr>
            <a:r>
              <a:rPr lang="en-IN" sz="2400" dirty="0">
                <a:solidFill>
                  <a:srgbClr val="000000"/>
                </a:solidFill>
                <a:latin typeface="Arial"/>
                <a:ea typeface="Symbol"/>
              </a:rPr>
              <a:t>H1=  mean is not 80.</a:t>
            </a:r>
            <a:endParaRPr sz="2400" dirty="0"/>
          </a:p>
          <a:p>
            <a:pPr>
              <a:lnSpc>
                <a:spcPct val="94000"/>
              </a:lnSpc>
              <a:buSzPct val="45000"/>
              <a:buFont typeface="Wingdings" charset="2"/>
              <a:buChar char=""/>
            </a:pPr>
            <a:r>
              <a:rPr lang="en-IN" sz="2400" dirty="0">
                <a:solidFill>
                  <a:srgbClr val="000000"/>
                </a:solidFill>
                <a:latin typeface="Arial"/>
                <a:ea typeface="Symbol"/>
              </a:rPr>
              <a:t>First we apply z statistic </a:t>
            </a:r>
            <a:endParaRPr sz="2400" dirty="0"/>
          </a:p>
          <a:p>
            <a:pPr>
              <a:lnSpc>
                <a:spcPct val="109000"/>
              </a:lnSpc>
            </a:pPr>
            <a:r>
              <a:rPr lang="en-IN" sz="2400" dirty="0">
                <a:solidFill>
                  <a:srgbClr val="3333FF"/>
                </a:solidFill>
                <a:latin typeface="Symbol"/>
                <a:ea typeface="Symbol"/>
              </a:rPr>
              <a:t></a:t>
            </a:r>
            <a:r>
              <a:rPr lang="en-IN" sz="2400" dirty="0">
                <a:solidFill>
                  <a:srgbClr val="3333FF"/>
                </a:solidFill>
                <a:latin typeface="Arial"/>
                <a:ea typeface="Arial"/>
              </a:rPr>
              <a:t>x - </a:t>
            </a:r>
            <a:r>
              <a:rPr lang="en-IN" sz="2400" b="1" dirty="0">
                <a:solidFill>
                  <a:srgbClr val="0000CC"/>
                </a:solidFill>
                <a:latin typeface="Arial"/>
                <a:ea typeface="Arial"/>
              </a:rPr>
              <a:t> μ )/(</a:t>
            </a:r>
            <a:r>
              <a:rPr lang="en-IN" sz="2400" dirty="0">
                <a:solidFill>
                  <a:srgbClr val="3333FF"/>
                </a:solidFill>
                <a:latin typeface="Arial"/>
                <a:ea typeface="Arial"/>
              </a:rPr>
              <a:t> </a:t>
            </a:r>
            <a:r>
              <a:rPr lang="en-IN" sz="2400" dirty="0">
                <a:solidFill>
                  <a:srgbClr val="3333FF"/>
                </a:solidFill>
                <a:latin typeface="Symbol"/>
                <a:ea typeface="Symbol"/>
              </a:rPr>
              <a:t></a:t>
            </a:r>
            <a:r>
              <a:rPr lang="en-IN" sz="2400" dirty="0">
                <a:solidFill>
                  <a:srgbClr val="3333FF"/>
                </a:solidFill>
                <a:latin typeface="Arial"/>
                <a:ea typeface="Arial"/>
              </a:rPr>
              <a:t>/√n)</a:t>
            </a:r>
            <a:endParaRPr sz="2400" dirty="0"/>
          </a:p>
          <a:p>
            <a:pPr>
              <a:lnSpc>
                <a:spcPct val="94000"/>
              </a:lnSpc>
            </a:pPr>
            <a:r>
              <a:rPr lang="en-IN" sz="2400" b="1" dirty="0">
                <a:solidFill>
                  <a:srgbClr val="3333FF"/>
                </a:solidFill>
                <a:latin typeface="Arial"/>
                <a:ea typeface="Arial"/>
              </a:rPr>
              <a:t>(82-80)/(16/8)= 2/2 = 1</a:t>
            </a:r>
            <a:endParaRPr sz="2400" dirty="0"/>
          </a:p>
          <a:p>
            <a:pPr>
              <a:lnSpc>
                <a:spcPct val="94000"/>
              </a:lnSpc>
            </a:pPr>
            <a:r>
              <a:rPr lang="en-IN" sz="2400" b="1" dirty="0">
                <a:solidFill>
                  <a:srgbClr val="3333FF"/>
                </a:solidFill>
                <a:latin typeface="Arial"/>
                <a:ea typeface="Arial"/>
              </a:rPr>
              <a:t>Now at </a:t>
            </a:r>
            <a:r>
              <a:rPr lang="en-IN" sz="2400" b="1" dirty="0">
                <a:solidFill>
                  <a:srgbClr val="3333FF"/>
                </a:solidFill>
                <a:latin typeface="Symbol"/>
                <a:ea typeface="Symbol"/>
              </a:rPr>
              <a:t></a:t>
            </a:r>
            <a:r>
              <a:rPr lang="en-IN" sz="2400" b="1" dirty="0">
                <a:solidFill>
                  <a:srgbClr val="3333FF"/>
                </a:solidFill>
                <a:latin typeface="Arial"/>
                <a:ea typeface="Symbol"/>
              </a:rPr>
              <a:t> = 0.05 ,decision rule is if |z| &gt; 1.96 then reject H0.</a:t>
            </a:r>
            <a:endParaRPr sz="2400" dirty="0"/>
          </a:p>
          <a:p>
            <a:pPr>
              <a:lnSpc>
                <a:spcPct val="94000"/>
              </a:lnSpc>
            </a:pPr>
            <a:r>
              <a:rPr lang="en-IN" sz="2400" b="1" dirty="0">
                <a:solidFill>
                  <a:srgbClr val="3333FF"/>
                </a:solidFill>
                <a:latin typeface="Arial"/>
                <a:ea typeface="Symbol"/>
              </a:rPr>
              <a:t>We do not reject H0 or null hypothesis is accepted.</a:t>
            </a:r>
            <a:endParaRPr sz="2400" dirty="0"/>
          </a:p>
          <a:p>
            <a:pPr>
              <a:lnSpc>
                <a:spcPct val="93000"/>
              </a:lnSpc>
            </a:pPr>
            <a:endParaRPr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Normal Distribution</a:t>
            </a:r>
            <a:endParaRPr/>
          </a:p>
        </p:txBody>
      </p:sp>
      <p:pic>
        <p:nvPicPr>
          <p:cNvPr id="372" name="Picture 371"/>
          <p:cNvPicPr/>
          <p:nvPr/>
        </p:nvPicPr>
        <p:blipFill>
          <a:blip r:embed="rId3" cstate="print"/>
          <a:stretch>
            <a:fillRect/>
          </a:stretch>
        </p:blipFill>
        <p:spPr>
          <a:xfrm>
            <a:off x="503280" y="1511280"/>
            <a:ext cx="9215280" cy="5832360"/>
          </a:xfrm>
          <a:prstGeom prst="rect">
            <a:avLst/>
          </a:prstGeom>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3"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Why we standardize</a:t>
            </a:r>
            <a:endParaRPr/>
          </a:p>
        </p:txBody>
      </p:sp>
      <p:sp>
        <p:nvSpPr>
          <p:cNvPr id="374" name="TextShape 2"/>
          <p:cNvSpPr txBox="1"/>
          <p:nvPr/>
        </p:nvSpPr>
        <p:spPr>
          <a:xfrm>
            <a:off x="502920" y="1823760"/>
            <a:ext cx="9072360" cy="4384440"/>
          </a:xfrm>
          <a:prstGeom prst="rect">
            <a:avLst/>
          </a:prstGeom>
        </p:spPr>
        <p:txBody>
          <a:bodyPr lIns="0" tIns="28080" rIns="0" bIns="0"/>
          <a:lstStyle/>
          <a:p>
            <a:pPr>
              <a:lnSpc>
                <a:spcPct val="93000"/>
              </a:lnSpc>
            </a:pPr>
            <a:endParaRPr sz="2000" dirty="0"/>
          </a:p>
          <a:p>
            <a:pPr>
              <a:lnSpc>
                <a:spcPct val="93000"/>
              </a:lnSpc>
              <a:buSzPct val="45000"/>
              <a:buFont typeface="Wingdings" charset="2"/>
              <a:buChar char=""/>
            </a:pPr>
            <a:r>
              <a:rPr lang="en-IN" sz="2000" dirty="0">
                <a:solidFill>
                  <a:srgbClr val="000000"/>
                </a:solidFill>
                <a:latin typeface="Times New Roman"/>
              </a:rPr>
              <a:t>Example: Professor Willoughby is marking a test.</a:t>
            </a:r>
            <a:endParaRPr sz="2000" dirty="0"/>
          </a:p>
          <a:p>
            <a:pPr>
              <a:lnSpc>
                <a:spcPct val="93000"/>
              </a:lnSpc>
              <a:buSzPct val="45000"/>
              <a:buFont typeface="Wingdings" charset="2"/>
              <a:buChar char=""/>
            </a:pPr>
            <a:endParaRPr sz="2000" dirty="0"/>
          </a:p>
          <a:p>
            <a:pPr>
              <a:lnSpc>
                <a:spcPct val="93000"/>
              </a:lnSpc>
              <a:buSzPct val="45000"/>
              <a:buFont typeface="Wingdings" charset="2"/>
              <a:buChar char=""/>
            </a:pPr>
            <a:r>
              <a:rPr lang="en-IN" sz="2000" dirty="0">
                <a:solidFill>
                  <a:srgbClr val="000000"/>
                </a:solidFill>
                <a:latin typeface="Times New Roman"/>
              </a:rPr>
              <a:t>Here are the students results (out of 60 points):</a:t>
            </a:r>
            <a:endParaRPr sz="2000" dirty="0"/>
          </a:p>
          <a:p>
            <a:pPr>
              <a:lnSpc>
                <a:spcPct val="93000"/>
              </a:lnSpc>
              <a:buSzPct val="45000"/>
              <a:buFont typeface="Wingdings" charset="2"/>
              <a:buChar char=""/>
            </a:pPr>
            <a:endParaRPr sz="2000" dirty="0"/>
          </a:p>
          <a:p>
            <a:pPr>
              <a:lnSpc>
                <a:spcPct val="93000"/>
              </a:lnSpc>
              <a:buSzPct val="45000"/>
              <a:buFont typeface="Wingdings" charset="2"/>
              <a:buChar char=""/>
            </a:pPr>
            <a:r>
              <a:rPr lang="en-IN" sz="2000" dirty="0">
                <a:solidFill>
                  <a:srgbClr val="000000"/>
                </a:solidFill>
                <a:latin typeface="Times New Roman"/>
              </a:rPr>
              <a:t>20, 15, 26, 32, 18, 28, 35, 14, 26, 22, 17</a:t>
            </a:r>
            <a:endParaRPr sz="2000" dirty="0"/>
          </a:p>
          <a:p>
            <a:pPr>
              <a:lnSpc>
                <a:spcPct val="93000"/>
              </a:lnSpc>
              <a:buSzPct val="45000"/>
              <a:buFont typeface="Wingdings" charset="2"/>
              <a:buChar char=""/>
            </a:pPr>
            <a:endParaRPr sz="2000" dirty="0"/>
          </a:p>
          <a:p>
            <a:pPr>
              <a:lnSpc>
                <a:spcPct val="93000"/>
              </a:lnSpc>
              <a:buSzPct val="45000"/>
              <a:buFont typeface="Wingdings" charset="2"/>
              <a:buChar char=""/>
            </a:pPr>
            <a:r>
              <a:rPr lang="en-IN" sz="2000" dirty="0">
                <a:solidFill>
                  <a:srgbClr val="000000"/>
                </a:solidFill>
                <a:latin typeface="Times New Roman"/>
              </a:rPr>
              <a:t>Most students didn't even get 30 out of 60, and most will fail.</a:t>
            </a:r>
            <a:endParaRPr sz="2000" dirty="0"/>
          </a:p>
          <a:p>
            <a:pPr>
              <a:lnSpc>
                <a:spcPct val="93000"/>
              </a:lnSpc>
              <a:buSzPct val="45000"/>
              <a:buFont typeface="Wingdings" charset="2"/>
              <a:buChar char=""/>
            </a:pPr>
            <a:endParaRPr sz="2000" dirty="0"/>
          </a:p>
          <a:p>
            <a:pPr>
              <a:lnSpc>
                <a:spcPct val="93000"/>
              </a:lnSpc>
              <a:buSzPct val="45000"/>
              <a:buFont typeface="Wingdings" charset="2"/>
              <a:buChar char=""/>
            </a:pPr>
            <a:r>
              <a:rPr lang="en-IN" sz="2000" dirty="0">
                <a:solidFill>
                  <a:srgbClr val="000000"/>
                </a:solidFill>
                <a:latin typeface="Times New Roman"/>
              </a:rPr>
              <a:t>The test must have been really hard, so the Prof decides to Standardize all the scores and only fail people 1 standard deviation below the mean.</a:t>
            </a:r>
            <a:endParaRPr sz="2000" dirty="0"/>
          </a:p>
          <a:p>
            <a:pPr>
              <a:lnSpc>
                <a:spcPct val="93000"/>
              </a:lnSpc>
              <a:buSzPct val="45000"/>
              <a:buFont typeface="Wingdings" charset="2"/>
              <a:buChar char=""/>
            </a:pPr>
            <a:endParaRPr sz="2000" dirty="0"/>
          </a:p>
          <a:p>
            <a:pPr>
              <a:lnSpc>
                <a:spcPct val="93000"/>
              </a:lnSpc>
              <a:buSzPct val="45000"/>
              <a:buFont typeface="Wingdings" charset="2"/>
              <a:buChar char=""/>
            </a:pPr>
            <a:r>
              <a:rPr lang="en-IN" sz="2000" dirty="0">
                <a:solidFill>
                  <a:srgbClr val="000000"/>
                </a:solidFill>
                <a:latin typeface="Times New Roman"/>
              </a:rPr>
              <a:t>The Mean is 23, and the Standard Deviation is 6.6, and these are the Standard Scores:</a:t>
            </a:r>
            <a:endParaRPr sz="2000" dirty="0"/>
          </a:p>
          <a:p>
            <a:pPr>
              <a:lnSpc>
                <a:spcPct val="93000"/>
              </a:lnSpc>
              <a:buSzPct val="45000"/>
              <a:buFont typeface="Wingdings" charset="2"/>
              <a:buChar char=""/>
            </a:pPr>
            <a:endParaRPr sz="2000" dirty="0"/>
          </a:p>
          <a:p>
            <a:pPr>
              <a:lnSpc>
                <a:spcPct val="93000"/>
              </a:lnSpc>
              <a:buSzPct val="45000"/>
              <a:buFont typeface="Wingdings" charset="2"/>
              <a:buChar char=""/>
            </a:pPr>
            <a:r>
              <a:rPr lang="en-IN" sz="2000" dirty="0">
                <a:solidFill>
                  <a:srgbClr val="000000"/>
                </a:solidFill>
                <a:latin typeface="Times New Roman"/>
              </a:rPr>
              <a:t>-0.45, -1.21, 0.45, 1.36, -0.76, 0.76, 1.82, -1.36, 0.45, -0.15, -0.91</a:t>
            </a:r>
            <a:endParaRPr sz="2000" dirty="0"/>
          </a:p>
          <a:p>
            <a:pPr>
              <a:lnSpc>
                <a:spcPct val="93000"/>
              </a:lnSpc>
              <a:buSzPct val="45000"/>
              <a:buFont typeface="Wingdings" charset="2"/>
              <a:buChar char=""/>
            </a:pPr>
            <a:endParaRPr sz="2000" dirty="0"/>
          </a:p>
          <a:p>
            <a:pPr>
              <a:lnSpc>
                <a:spcPct val="93000"/>
              </a:lnSpc>
              <a:buSzPct val="45000"/>
              <a:buFont typeface="Wingdings" charset="2"/>
              <a:buChar char=""/>
            </a:pPr>
            <a:r>
              <a:rPr lang="en-IN" sz="2000" dirty="0">
                <a:solidFill>
                  <a:srgbClr val="000000"/>
                </a:solidFill>
                <a:latin typeface="Times New Roman"/>
              </a:rPr>
              <a:t>Only 2 students will fail (the ones who scored 15 and 14 on the test)</a:t>
            </a:r>
            <a:endParaRPr sz="2000" dirty="0"/>
          </a:p>
          <a:p>
            <a:pPr>
              <a:lnSpc>
                <a:spcPct val="93000"/>
              </a:lnSpc>
            </a:pPr>
            <a:endParaRPr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5"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Symbols</a:t>
            </a:r>
            <a:endParaRPr/>
          </a:p>
        </p:txBody>
      </p:sp>
      <p:sp>
        <p:nvSpPr>
          <p:cNvPr id="376" name="TextShape 2"/>
          <p:cNvSpPr txBox="1"/>
          <p:nvPr/>
        </p:nvSpPr>
        <p:spPr>
          <a:xfrm>
            <a:off x="502920" y="1823760"/>
            <a:ext cx="9072360" cy="4384440"/>
          </a:xfrm>
          <a:prstGeom prst="rect">
            <a:avLst/>
          </a:prstGeom>
        </p:spPr>
        <p:txBody>
          <a:bodyPr lIns="0" tIns="24120" rIns="0" bIns="0"/>
          <a:lstStyle/>
          <a:p>
            <a:pPr>
              <a:lnSpc>
                <a:spcPct val="94000"/>
              </a:lnSpc>
              <a:buSzPct val="45000"/>
              <a:buFont typeface="Wingdings" charset="2"/>
              <a:buChar char=""/>
            </a:pPr>
            <a:r>
              <a:rPr lang="en-IN" sz="3200">
                <a:solidFill>
                  <a:srgbClr val="000000"/>
                </a:solidFill>
                <a:latin typeface="Arial"/>
                <a:ea typeface="Arial"/>
              </a:rPr>
              <a:t>Ω - Sigma</a:t>
            </a:r>
            <a:endParaRPr/>
          </a:p>
          <a:p>
            <a:pPr>
              <a:lnSpc>
                <a:spcPct val="94000"/>
              </a:lnSpc>
              <a:buSzPct val="45000"/>
              <a:buFont typeface="Wingdings" charset="2"/>
              <a:buChar char=""/>
            </a:pPr>
            <a:r>
              <a:rPr lang="en-IN" sz="3200">
                <a:solidFill>
                  <a:srgbClr val="000000"/>
                </a:solidFill>
                <a:latin typeface="Arial"/>
                <a:ea typeface="Arial"/>
              </a:rPr>
              <a:t>Π - Pi</a:t>
            </a:r>
            <a:endParaRPr/>
          </a:p>
          <a:p>
            <a:pPr>
              <a:lnSpc>
                <a:spcPct val="94000"/>
              </a:lnSpc>
              <a:buSzPct val="45000"/>
              <a:buFont typeface="Wingdings" charset="2"/>
              <a:buChar char=""/>
            </a:pPr>
            <a:r>
              <a:rPr lang="en-IN" sz="3200">
                <a:solidFill>
                  <a:srgbClr val="000000"/>
                </a:solidFill>
                <a:latin typeface="Arial"/>
                <a:ea typeface="Arial"/>
              </a:rPr>
              <a:t>'</a:t>
            </a:r>
            <a:r>
              <a:rPr lang="en-IN" sz="3200">
                <a:solidFill>
                  <a:srgbClr val="000000"/>
                </a:solidFill>
                <a:latin typeface="Symbol"/>
                <a:ea typeface="Symbol"/>
              </a:rPr>
              <a:t></a:t>
            </a:r>
            <a:r>
              <a:rPr lang="en-IN" sz="3200">
                <a:solidFill>
                  <a:srgbClr val="000000"/>
                </a:solidFill>
                <a:latin typeface="Arial"/>
                <a:ea typeface="Symbol"/>
              </a:rPr>
              <a:t>alpha</a:t>
            </a:r>
            <a:endParaRPr/>
          </a:p>
          <a:p>
            <a:pPr>
              <a:lnSpc>
                <a:spcPct val="109000"/>
              </a:lnSpc>
              <a:buSzPct val="45000"/>
              <a:buFont typeface="Wingdings" charset="2"/>
              <a:buChar char=""/>
            </a:pPr>
            <a:r>
              <a:rPr lang="en-IN" sz="3200">
                <a:solidFill>
                  <a:srgbClr val="000000"/>
                </a:solidFill>
                <a:latin typeface="Symbol"/>
                <a:ea typeface="Symbol"/>
              </a:rPr>
              <a:t></a:t>
            </a:r>
            <a:r>
              <a:rPr lang="en-IN" sz="3200">
                <a:solidFill>
                  <a:srgbClr val="000000"/>
                </a:solidFill>
                <a:latin typeface="Arial"/>
                <a:ea typeface="Symbol"/>
              </a:rPr>
              <a:t>eta</a:t>
            </a:r>
            <a:endParaRPr/>
          </a:p>
          <a:p>
            <a:pPr>
              <a:lnSpc>
                <a:spcPct val="94000"/>
              </a:lnSpc>
              <a:buSzPct val="45000"/>
              <a:buFont typeface="Wingdings" charset="2"/>
              <a:buChar char=""/>
            </a:pPr>
            <a:r>
              <a:rPr lang="en-IN" sz="3200">
                <a:solidFill>
                  <a:srgbClr val="000000"/>
                </a:solidFill>
                <a:latin typeface="Arial"/>
                <a:ea typeface="Arial"/>
              </a:rPr>
              <a:t>√X=underoot</a:t>
            </a:r>
            <a:endParaRPr/>
          </a:p>
          <a:p>
            <a:pPr>
              <a:lnSpc>
                <a:spcPct val="109000"/>
              </a:lnSpc>
              <a:buSzPct val="45000"/>
              <a:buFont typeface="Wingdings" charset="2"/>
              <a:buChar char=""/>
            </a:pPr>
            <a:r>
              <a:rPr lang="en-IN" sz="3200">
                <a:solidFill>
                  <a:srgbClr val="000000"/>
                </a:solidFill>
                <a:latin typeface="Symbol"/>
                <a:ea typeface="Symbol"/>
              </a:rPr>
              <a:t></a:t>
            </a:r>
            <a:r>
              <a:rPr lang="en-IN" sz="3200">
                <a:solidFill>
                  <a:srgbClr val="000000"/>
                </a:solidFill>
                <a:latin typeface="Arial"/>
                <a:ea typeface="Symbol"/>
              </a:rPr>
              <a:t>X=mean of x</a:t>
            </a:r>
            <a:endParaRPr/>
          </a:p>
          <a:p>
            <a:pPr>
              <a:lnSpc>
                <a:spcPct val="109000"/>
              </a:lnSpc>
              <a:buSzPct val="45000"/>
              <a:buFont typeface="Wingdings" charset="2"/>
              <a:buChar char=""/>
            </a:pPr>
            <a:r>
              <a:rPr lang="en-IN" sz="3200">
                <a:solidFill>
                  <a:srgbClr val="000000"/>
                </a:solidFill>
                <a:latin typeface="Symbol"/>
                <a:ea typeface="Symbol"/>
              </a:rPr>
              <a:t></a:t>
            </a:r>
            <a:r>
              <a:rPr lang="en-IN" sz="3200">
                <a:solidFill>
                  <a:srgbClr val="000000"/>
                </a:solidFill>
                <a:latin typeface="Arial"/>
                <a:ea typeface="Symbol"/>
              </a:rPr>
              <a:t> Sigma</a:t>
            </a:r>
            <a:endParaRPr/>
          </a:p>
          <a:p>
            <a:pPr>
              <a:lnSpc>
                <a:spcPct val="109000"/>
              </a:lnSpc>
              <a:buSzPct val="45000"/>
              <a:buFont typeface="Wingdings" charset="2"/>
              <a:buChar char=""/>
            </a:pPr>
            <a:r>
              <a:rPr lang="en-IN" sz="3200">
                <a:solidFill>
                  <a:srgbClr val="000000"/>
                </a:solidFill>
                <a:latin typeface="Symbol"/>
                <a:ea typeface="Symbol"/>
              </a:rPr>
              <a:t></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7834</Words>
  <Application>Microsoft Office PowerPoint</Application>
  <PresentationFormat>Custom</PresentationFormat>
  <Paragraphs>635</Paragraphs>
  <Slides>93</Slides>
  <Notes>74</Notes>
  <HiddenSlides>0</HiddenSlides>
  <MMClips>0</MMClips>
  <ScaleCrop>false</ScaleCrop>
  <HeadingPairs>
    <vt:vector size="4" baseType="variant">
      <vt:variant>
        <vt:lpstr>Theme</vt:lpstr>
      </vt:variant>
      <vt:variant>
        <vt:i4>3</vt:i4>
      </vt:variant>
      <vt:variant>
        <vt:lpstr>Slide Titles</vt:lpstr>
      </vt:variant>
      <vt:variant>
        <vt:i4>93</vt:i4>
      </vt:variant>
    </vt:vector>
  </HeadingPairs>
  <TitlesOfParts>
    <vt:vector size="96"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Sanghpriya</cp:lastModifiedBy>
  <cp:revision>19</cp:revision>
  <dcterms:modified xsi:type="dcterms:W3CDTF">2017-09-29T16:54:19Z</dcterms:modified>
</cp:coreProperties>
</file>