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9E548-9C2D-4320-9B2C-C48102D291C2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544155F-9077-45C2-995C-CA551C3C6507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IN" sz="6000">
                <a:latin typeface="Times New Roman"/>
              </a:rPr>
              <a:t>VECTORS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Sort function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Elements of a vector can be sorted using the sort() function.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V&lt;-(3,7,1,-6, 16,2)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sort(v)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[1] 1 2 3 4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sort(</a:t>
            </a:r>
            <a:r>
              <a:rPr lang="en-IN" sz="2400" dirty="0" err="1">
                <a:latin typeface="Times New Roman"/>
              </a:rPr>
              <a:t>v,decreasing</a:t>
            </a:r>
            <a:r>
              <a:rPr lang="en-IN" sz="2400" dirty="0">
                <a:latin typeface="Times New Roman"/>
              </a:rPr>
              <a:t>=TRUE)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[1] 4 3 2 1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v&lt;-c("F","S","E","A")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sort(</a:t>
            </a:r>
            <a:r>
              <a:rPr lang="en-IN" sz="2400" dirty="0" err="1">
                <a:latin typeface="Times New Roman"/>
              </a:rPr>
              <a:t>v,decreasing</a:t>
            </a:r>
            <a:r>
              <a:rPr lang="en-IN" sz="2400" dirty="0">
                <a:latin typeface="Times New Roman"/>
              </a:rPr>
              <a:t>=TRUE)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[1] "S" "F" "E" "A"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sort(v)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[1] "A" "E" "F" "S"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More on Vectors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X&lt;-c(“</a:t>
            </a:r>
            <a:r>
              <a:rPr lang="en-IN" sz="2000" dirty="0" err="1">
                <a:latin typeface="Times New Roman"/>
              </a:rPr>
              <a:t>a”,”b”,”c”,”d”,”a”,”b</a:t>
            </a:r>
            <a:r>
              <a:rPr lang="en-IN" sz="2000" dirty="0">
                <a:latin typeface="Times New Roman"/>
              </a:rPr>
              <a:t>”)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&gt;x[1]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[1] “a”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&gt;x[2]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[1] “b”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&gt;x[1:4]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[1] “a” “b” “c” “d”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&gt;x[x&gt;”a”]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“b” ”c” ”d” “b”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&gt;u&lt;-x&gt;”a”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&gt;u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[1] FALSE TRUE </a:t>
            </a:r>
            <a:r>
              <a:rPr lang="en-IN" sz="2000" dirty="0" err="1">
                <a:latin typeface="Times New Roman"/>
              </a:rPr>
              <a:t>TRUE</a:t>
            </a:r>
            <a:r>
              <a:rPr lang="en-IN" sz="2000" dirty="0">
                <a:latin typeface="Times New Roman"/>
              </a:rPr>
              <a:t> </a:t>
            </a:r>
            <a:r>
              <a:rPr lang="en-IN" sz="2000" dirty="0" err="1">
                <a:latin typeface="Times New Roman"/>
              </a:rPr>
              <a:t>TRUE</a:t>
            </a:r>
            <a:r>
              <a:rPr lang="en-IN" sz="2000" dirty="0">
                <a:latin typeface="Times New Roman"/>
              </a:rPr>
              <a:t> </a:t>
            </a:r>
            <a:r>
              <a:rPr lang="en-IN" sz="2000" dirty="0" err="1">
                <a:latin typeface="Times New Roman"/>
              </a:rPr>
              <a:t>TRUE</a:t>
            </a:r>
            <a:r>
              <a:rPr lang="en-IN" sz="2000" dirty="0">
                <a:latin typeface="Times New Roman"/>
              </a:rPr>
              <a:t> FALSE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&gt;x[u]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[1] “b” “c” “d” “b”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</a:pPr>
            <a:r>
              <a:rPr lang="en-IN" sz="5000">
                <a:solidFill>
                  <a:srgbClr val="0D0D0D"/>
                </a:solidFill>
                <a:latin typeface="Tw Cen MT Condensed"/>
              </a:rPr>
              <a:t>Vector Name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IN" sz="2200">
                <a:solidFill>
                  <a:srgbClr val="000000"/>
                </a:solidFill>
                <a:latin typeface="Tw Cen MT"/>
              </a:rPr>
              <a:t>R objects can have names. This is true for all r objects. This is very useful for writing readable code and self describing objects.</a:t>
            </a:r>
            <a:endParaRPr/>
          </a:p>
          <a:p>
            <a:pPr>
              <a:lnSpc>
                <a:spcPct val="90000"/>
              </a:lnSpc>
            </a:pPr>
            <a:r>
              <a:rPr lang="en-IN" sz="2200">
                <a:solidFill>
                  <a:srgbClr val="000000"/>
                </a:solidFill>
                <a:latin typeface="Tw Cen MT"/>
              </a:rPr>
              <a:t>&gt; x&lt;-1:3</a:t>
            </a:r>
            <a:endParaRPr/>
          </a:p>
          <a:p>
            <a:pPr>
              <a:lnSpc>
                <a:spcPct val="90000"/>
              </a:lnSpc>
            </a:pPr>
            <a:r>
              <a:rPr lang="en-IN" sz="2200">
                <a:solidFill>
                  <a:srgbClr val="000000"/>
                </a:solidFill>
                <a:latin typeface="Tw Cen MT"/>
              </a:rPr>
              <a:t>&gt;names(x)</a:t>
            </a:r>
            <a:endParaRPr/>
          </a:p>
          <a:p>
            <a:pPr>
              <a:lnSpc>
                <a:spcPct val="90000"/>
              </a:lnSpc>
            </a:pPr>
            <a:r>
              <a:rPr lang="en-IN" sz="2200">
                <a:solidFill>
                  <a:srgbClr val="000000"/>
                </a:solidFill>
                <a:latin typeface="Tw Cen MT"/>
              </a:rPr>
              <a:t>NULL</a:t>
            </a:r>
            <a:endParaRPr/>
          </a:p>
          <a:p>
            <a:pPr>
              <a:lnSpc>
                <a:spcPct val="90000"/>
              </a:lnSpc>
            </a:pPr>
            <a:r>
              <a:rPr lang="en-IN" sz="2200">
                <a:solidFill>
                  <a:srgbClr val="000000"/>
                </a:solidFill>
                <a:latin typeface="Tw Cen MT"/>
              </a:rPr>
              <a:t>&gt;names(x) &lt;-c(“height”,”width”,”length”)</a:t>
            </a:r>
            <a:endParaRPr/>
          </a:p>
          <a:p>
            <a:pPr>
              <a:lnSpc>
                <a:spcPct val="90000"/>
              </a:lnSpc>
            </a:pPr>
            <a:r>
              <a:rPr lang="en-IN" sz="2200">
                <a:solidFill>
                  <a:srgbClr val="000000"/>
                </a:solidFill>
                <a:latin typeface="Tw Cen MT"/>
              </a:rPr>
              <a:t>&gt; x</a:t>
            </a:r>
            <a:endParaRPr/>
          </a:p>
          <a:p>
            <a:pPr>
              <a:lnSpc>
                <a:spcPct val="90000"/>
              </a:lnSpc>
            </a:pPr>
            <a:r>
              <a:rPr lang="en-IN" sz="2200">
                <a:solidFill>
                  <a:srgbClr val="000000"/>
                </a:solidFill>
                <a:latin typeface="Tw Cen MT"/>
              </a:rPr>
              <a:t>Height width length</a:t>
            </a:r>
            <a:endParaRPr/>
          </a:p>
          <a:p>
            <a:pPr>
              <a:lnSpc>
                <a:spcPct val="90000"/>
              </a:lnSpc>
            </a:pPr>
            <a:r>
              <a:rPr lang="en-IN" sz="2200">
                <a:solidFill>
                  <a:srgbClr val="000000"/>
                </a:solidFill>
                <a:latin typeface="Tw Cen MT"/>
              </a:rPr>
              <a:t>1        2       3</a:t>
            </a:r>
            <a:endParaRPr/>
          </a:p>
          <a:p>
            <a:pPr>
              <a:lnSpc>
                <a:spcPct val="90000"/>
              </a:lnSpc>
            </a:pPr>
            <a:r>
              <a:rPr lang="en-IN" sz="2200">
                <a:solidFill>
                  <a:srgbClr val="000000"/>
                </a:solidFill>
                <a:latin typeface="Tw Cen MT"/>
              </a:rPr>
              <a:t>What will happen if name vector is smaller or larger than data vector?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Mixing Objects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Y&lt;-c(1.7, “a”) ## character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Y&lt;-c(TRUE, 2) ## numeric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Y&lt;-c(“a”, TRUE) ## character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when different objects are mixed in a vector, coercion occurs so that every element in the vector is of the same class.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Implicit Coercion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When a vector has two different type of object, It will not give you error but will create a lease common denominator vector. 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In first case one is number and another character. Now a character can not be number so it will convert number to character and Y will become a character vector.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In second case TRUE will be converted to a number and we will get numeric vector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In third case TRUE will become string “TRUE” and we get a character string.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Be aware of this coercion as mixing objects will not error out but will change the mode of vector and as well values.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Explicit Coercion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Now we can also explicitly coerce objects from one class to another using functions that start with as.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X &lt;- 0:6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Class (x)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[1] “integer”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</a:t>
            </a:r>
            <a:r>
              <a:rPr lang="en-IN" sz="2400" dirty="0" err="1">
                <a:latin typeface="Times New Roman"/>
              </a:rPr>
              <a:t>as.numeric</a:t>
            </a:r>
            <a:r>
              <a:rPr lang="en-IN" sz="2400" dirty="0">
                <a:latin typeface="Times New Roman"/>
              </a:rPr>
              <a:t>(x)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[1] 0 1 2 3 4 5 6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</a:t>
            </a:r>
            <a:r>
              <a:rPr lang="en-IN" sz="2400" dirty="0" err="1">
                <a:latin typeface="Times New Roman"/>
              </a:rPr>
              <a:t>as.logical</a:t>
            </a:r>
            <a:r>
              <a:rPr lang="en-IN" sz="2400" dirty="0">
                <a:latin typeface="Times New Roman"/>
              </a:rPr>
              <a:t> (x)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[1] FALSE TRUE </a:t>
            </a:r>
            <a:r>
              <a:rPr lang="en-IN" sz="2400" dirty="0" err="1">
                <a:latin typeface="Times New Roman"/>
              </a:rPr>
              <a:t>TRUE</a:t>
            </a:r>
            <a:r>
              <a:rPr lang="en-IN" sz="2400" dirty="0">
                <a:latin typeface="Times New Roman"/>
              </a:rPr>
              <a:t> </a:t>
            </a:r>
            <a:r>
              <a:rPr lang="en-IN" sz="2400" dirty="0" err="1">
                <a:latin typeface="Times New Roman"/>
              </a:rPr>
              <a:t>TRUE</a:t>
            </a:r>
            <a:r>
              <a:rPr lang="en-IN" sz="2400" dirty="0">
                <a:latin typeface="Times New Roman"/>
              </a:rPr>
              <a:t> </a:t>
            </a:r>
            <a:r>
              <a:rPr lang="en-IN" sz="2400" dirty="0" err="1">
                <a:latin typeface="Times New Roman"/>
              </a:rPr>
              <a:t>TRUE</a:t>
            </a:r>
            <a:r>
              <a:rPr lang="en-IN" sz="2400" dirty="0">
                <a:latin typeface="Times New Roman"/>
              </a:rPr>
              <a:t> </a:t>
            </a:r>
            <a:r>
              <a:rPr lang="en-IN" sz="2400" dirty="0" err="1">
                <a:latin typeface="Times New Roman"/>
              </a:rPr>
              <a:t>TRUE</a:t>
            </a:r>
            <a:r>
              <a:rPr lang="en-IN" sz="2400" dirty="0">
                <a:latin typeface="Times New Roman"/>
              </a:rPr>
              <a:t> </a:t>
            </a:r>
            <a:r>
              <a:rPr lang="en-IN" sz="2400" dirty="0" err="1">
                <a:latin typeface="Times New Roman"/>
              </a:rPr>
              <a:t>TRUE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&gt; </a:t>
            </a:r>
            <a:r>
              <a:rPr lang="en-IN" sz="2400" dirty="0" err="1">
                <a:latin typeface="Times New Roman"/>
              </a:rPr>
              <a:t>as.character</a:t>
            </a:r>
            <a:r>
              <a:rPr lang="en-IN" sz="2400" dirty="0">
                <a:latin typeface="Times New Roman"/>
              </a:rPr>
              <a:t> (x)</a:t>
            </a:r>
            <a:endParaRPr sz="2400" dirty="0"/>
          </a:p>
          <a:p>
            <a:pPr>
              <a:buSzPct val="45000"/>
              <a:buFont typeface="StarSymbol"/>
              <a:buChar char=""/>
            </a:pPr>
            <a:r>
              <a:rPr lang="en-IN" sz="2400" dirty="0">
                <a:latin typeface="Times New Roman"/>
              </a:rPr>
              <a:t>[1] “0”, “1”, “2”, “3”, “4”, “5”, “6”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IN" sz="4270">
                <a:latin typeface="Times New Roman"/>
              </a:rPr>
              <a:t>Questions?</a:t>
            </a: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 Non Atomic Data objects 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Non Atomic data objects are the objects of atomic classes and can store more than one value.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An Vector is one dimensional array.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A matrix is two dimensional array 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A array is three dimensional array.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Elements of an array, matrix or vector are of same mode.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A factor is a categorical variable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A data frame is a table composed with one or several vectors/factors of same length but possibly of different mode.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Ts is a time series data set and so contains additional attributes such as frequency and dates.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r>
              <a:rPr lang="en-IN" sz="2800" dirty="0">
                <a:latin typeface="Times New Roman"/>
              </a:rPr>
              <a:t>List can contain any type of object, included lists!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Vectors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4270" dirty="0">
                <a:latin typeface="Times New Roman"/>
              </a:rPr>
              <a:t>Vectors are one dimensional set of data. It is very much similar to a set of number  in a column or row of an excel. </a:t>
            </a:r>
            <a:endParaRPr dirty="0"/>
          </a:p>
          <a:p>
            <a:r>
              <a:rPr lang="en-IN" sz="4270" dirty="0">
                <a:latin typeface="Times New Roman"/>
              </a:rPr>
              <a:t>We can have a vector of number, character, complex and </a:t>
            </a:r>
            <a:r>
              <a:rPr lang="en-IN" sz="4270" dirty="0" err="1">
                <a:latin typeface="Times New Roman"/>
              </a:rPr>
              <a:t>boolean</a:t>
            </a:r>
            <a:r>
              <a:rPr lang="en-IN" sz="4270" dirty="0">
                <a:latin typeface="Times New Roman"/>
              </a:rPr>
              <a:t>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4040"/>
            <a:ext cx="8100000" cy="1652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
 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Arial" pitchFamily="34" charset="0"/>
              <a:buChar char="•"/>
            </a:pPr>
            <a:r>
              <a:rPr lang="en-IN" sz="2800" dirty="0">
                <a:latin typeface="Times New Roman"/>
              </a:rPr>
              <a:t>The c() function can be used to create vectors of objects.</a:t>
            </a:r>
            <a:endParaRPr sz="28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800" dirty="0">
                <a:latin typeface="Times New Roman"/>
              </a:rPr>
              <a:t>X &lt;- c(0.5, 0.6) ## numeric </a:t>
            </a:r>
            <a:endParaRPr sz="28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800" dirty="0">
                <a:latin typeface="Times New Roman"/>
              </a:rPr>
              <a:t>X &lt;-c(TRUE, FALSE) ## logical</a:t>
            </a:r>
            <a:endParaRPr sz="28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800" dirty="0">
                <a:latin typeface="Times New Roman"/>
              </a:rPr>
              <a:t>X &lt;- c(T, F)  ## logical</a:t>
            </a:r>
            <a:endParaRPr sz="28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800" dirty="0">
                <a:latin typeface="Times New Roman"/>
              </a:rPr>
              <a:t>X &lt;- c( “a”, “b”, “c”) ## character</a:t>
            </a:r>
            <a:endParaRPr sz="28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800" dirty="0">
                <a:latin typeface="Times New Roman"/>
              </a:rPr>
              <a:t>X &lt;- 9:29 ## integer</a:t>
            </a:r>
            <a:endParaRPr sz="28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800" dirty="0">
                <a:latin typeface="Times New Roman"/>
              </a:rPr>
              <a:t>X &lt;- c(1+0i, 2+4i)  ## complex</a:t>
            </a:r>
            <a:endParaRPr sz="28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800" dirty="0">
                <a:latin typeface="Times New Roman"/>
              </a:rPr>
              <a:t>X &lt;- vector( “numeric”, length = 10)</a:t>
            </a:r>
            <a:endParaRPr sz="28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800" dirty="0">
                <a:latin typeface="Times New Roman"/>
              </a:rPr>
              <a:t>&gt; x</a:t>
            </a:r>
            <a:endParaRPr sz="28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800" dirty="0">
                <a:latin typeface="Times New Roman"/>
              </a:rPr>
              <a:t>[1] 0 0 0 0 0 0 0 0 0 0</a:t>
            </a:r>
            <a:endParaRPr sz="2800" dirty="0"/>
          </a:p>
          <a:p>
            <a:pPr>
              <a:buSzPct val="45000"/>
              <a:buFont typeface="StarSymbol"/>
              <a:buChar char=""/>
            </a:pPr>
            <a:endParaRPr sz="2800" dirty="0"/>
          </a:p>
          <a:p>
            <a:pPr>
              <a:buSzPct val="45000"/>
              <a:buFont typeface="StarSymbol"/>
              <a:buChar char=""/>
            </a:pPr>
            <a:endParaRPr sz="2800" dirty="0"/>
          </a:p>
        </p:txBody>
      </p:sp>
      <p:sp>
        <p:nvSpPr>
          <p:cNvPr id="86" name="TextShape 3"/>
          <p:cNvSpPr txBox="1"/>
          <p:nvPr/>
        </p:nvSpPr>
        <p:spPr>
          <a:xfrm>
            <a:off x="3456000" y="541080"/>
            <a:ext cx="2414880" cy="82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Vectors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13680"/>
            <a:ext cx="8100000" cy="16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r>
              <a:rPr lang="en-IN" sz="5870">
                <a:latin typeface="Times New Roman"/>
              </a:rPr>
              <a:t>Four methods of making vectors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The syntax of creating vectors is c. We can also use rep function to repeat a number many times. Another function is </a:t>
            </a:r>
            <a:r>
              <a:rPr lang="en-IN" sz="2400" dirty="0" err="1">
                <a:latin typeface="Times New Roman"/>
              </a:rPr>
              <a:t>seq</a:t>
            </a:r>
            <a:r>
              <a:rPr lang="en-IN" sz="2400" dirty="0">
                <a:latin typeface="Times New Roman"/>
              </a:rPr>
              <a:t> which needs a start </a:t>
            </a:r>
            <a:r>
              <a:rPr lang="en-IN" sz="2400" dirty="0" err="1">
                <a:latin typeface="Times New Roman"/>
              </a:rPr>
              <a:t>val</a:t>
            </a:r>
            <a:r>
              <a:rPr lang="en-IN" sz="2400" dirty="0">
                <a:latin typeface="Times New Roman"/>
              </a:rPr>
              <a:t>, end </a:t>
            </a:r>
            <a:r>
              <a:rPr lang="en-IN" sz="2400" dirty="0" err="1">
                <a:latin typeface="Times New Roman"/>
              </a:rPr>
              <a:t>val</a:t>
            </a:r>
            <a:r>
              <a:rPr lang="en-IN" sz="2400" dirty="0">
                <a:latin typeface="Times New Roman"/>
              </a:rPr>
              <a:t>  and difference to be given between two numbers. Last we can directly write 1:10.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1. v&lt;-c(1,2,3,4,5)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[1] 1 2 3 4 5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2. v&lt;-rep(2,10)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[1] 2 2 2 2 2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3  v&lt;-</a:t>
            </a:r>
            <a:r>
              <a:rPr lang="en-IN" sz="2400" dirty="0" err="1">
                <a:latin typeface="Times New Roman"/>
              </a:rPr>
              <a:t>seq</a:t>
            </a:r>
            <a:r>
              <a:rPr lang="en-IN" sz="2400" dirty="0">
                <a:latin typeface="Times New Roman"/>
              </a:rPr>
              <a:t>(1:10,2)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[1] 1,3,5,7,9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4  v&lt;-1:10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[1] 1,2,3,4,5,6,7,8,9,10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Attributes of Vector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Arial" pitchFamily="34" charset="0"/>
              <a:buChar char="•"/>
            </a:pPr>
            <a:r>
              <a:rPr lang="en-IN" sz="3600" dirty="0">
                <a:latin typeface="Times New Roman"/>
              </a:rPr>
              <a:t>For an vector its mode and length are the sufficient information </a:t>
            </a:r>
            <a:endParaRPr sz="36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3600" dirty="0">
                <a:latin typeface="Times New Roman"/>
              </a:rPr>
              <a:t>&gt; x &lt;- 1:5</a:t>
            </a:r>
            <a:endParaRPr sz="36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3600" dirty="0">
                <a:latin typeface="Times New Roman"/>
              </a:rPr>
              <a:t>&gt; mode(x)</a:t>
            </a:r>
            <a:endParaRPr sz="36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3600" dirty="0">
                <a:latin typeface="Times New Roman"/>
              </a:rPr>
              <a:t>[1] numeric</a:t>
            </a:r>
            <a:endParaRPr sz="36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3600" dirty="0">
                <a:latin typeface="Times New Roman"/>
              </a:rPr>
              <a:t>&gt; length(x)</a:t>
            </a:r>
            <a:endParaRPr sz="36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3600" dirty="0">
                <a:latin typeface="Times New Roman"/>
              </a:rPr>
              <a:t>[1] 5</a:t>
            </a:r>
            <a:endParaRPr sz="3600" dirty="0"/>
          </a:p>
          <a:p>
            <a:pPr>
              <a:buSzPct val="45000"/>
              <a:buFont typeface="Arial" pitchFamily="34" charset="0"/>
              <a:buChar char="•"/>
            </a:pPr>
            <a:endParaRPr sz="3600" dirty="0"/>
          </a:p>
          <a:p>
            <a:pPr>
              <a:buSzPct val="45000"/>
              <a:buFont typeface="Arial" pitchFamily="34" charset="0"/>
              <a:buChar char="•"/>
            </a:pP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Accessing vectors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Any element of vector can be accessed by using square brackets.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v&lt;-c(“Sun</a:t>
            </a:r>
            <a:r>
              <a:rPr lang="en-IN" sz="2400" dirty="0" smtClean="0">
                <a:latin typeface="Times New Roman"/>
              </a:rPr>
              <a:t>”,”</a:t>
            </a:r>
            <a:r>
              <a:rPr lang="en-IN" sz="2400" dirty="0">
                <a:latin typeface="Times New Roman"/>
              </a:rPr>
              <a:t>Mon</a:t>
            </a:r>
            <a:r>
              <a:rPr lang="en-IN" sz="2400" dirty="0" smtClean="0">
                <a:latin typeface="Times New Roman"/>
              </a:rPr>
              <a:t>”,”</a:t>
            </a:r>
            <a:r>
              <a:rPr lang="en-IN" sz="2400" dirty="0">
                <a:latin typeface="Times New Roman"/>
              </a:rPr>
              <a:t>Tue</a:t>
            </a:r>
            <a:r>
              <a:rPr lang="en-IN" sz="2400" dirty="0" smtClean="0">
                <a:latin typeface="Times New Roman"/>
              </a:rPr>
              <a:t>”,”</a:t>
            </a:r>
            <a:r>
              <a:rPr lang="en-IN" sz="2400" dirty="0">
                <a:latin typeface="Times New Roman"/>
              </a:rPr>
              <a:t>Wed</a:t>
            </a:r>
            <a:r>
              <a:rPr lang="en-IN" sz="2400" dirty="0" smtClean="0">
                <a:latin typeface="Times New Roman"/>
              </a:rPr>
              <a:t>”,”</a:t>
            </a:r>
            <a:r>
              <a:rPr lang="en-IN" sz="2400" dirty="0">
                <a:latin typeface="Times New Roman"/>
              </a:rPr>
              <a:t>Thr”,”Fri</a:t>
            </a:r>
            <a:r>
              <a:rPr lang="en-IN" sz="2400" dirty="0" smtClean="0">
                <a:latin typeface="Times New Roman"/>
              </a:rPr>
              <a:t>”,”</a:t>
            </a:r>
            <a:r>
              <a:rPr lang="en-IN" sz="2400" dirty="0">
                <a:latin typeface="Times New Roman"/>
              </a:rPr>
              <a:t>Sat”)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v[1]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[1] “Sun”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V[5]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[1] “Thr”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v[c(T,F,F,F,F,F,F)] 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[1] "Sun"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v[c(2,4,6)]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[1] "Mon" "Wed" "Fri"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v[c(-2,-6)]</a:t>
            </a:r>
            <a:endParaRPr sz="2400" dirty="0"/>
          </a:p>
          <a:p>
            <a:pPr>
              <a:buSzPct val="45000"/>
              <a:buFont typeface="Arial" pitchFamily="34" charset="0"/>
              <a:buChar char="•"/>
            </a:pPr>
            <a:r>
              <a:rPr lang="en-IN" sz="2400" dirty="0">
                <a:latin typeface="Times New Roman"/>
              </a:rPr>
              <a:t>[1] "Sun"  "Tue"  "Thru" "Sat"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Vector Arithmatics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# Create two vectors.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v1 &lt;- c(3,8,4,5,0,11)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v2 &lt;- c(4,11,0,8,1,2)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# Vector addition.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 err="1">
                <a:latin typeface="Times New Roman"/>
              </a:rPr>
              <a:t>add.result</a:t>
            </a:r>
            <a:r>
              <a:rPr lang="en-IN" sz="2000" dirty="0">
                <a:latin typeface="Times New Roman"/>
              </a:rPr>
              <a:t> &lt;- v1+v2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# Vector </a:t>
            </a:r>
            <a:r>
              <a:rPr lang="en-IN" sz="2000" dirty="0" err="1">
                <a:latin typeface="Times New Roman"/>
              </a:rPr>
              <a:t>substraction</a:t>
            </a:r>
            <a:r>
              <a:rPr lang="en-IN" sz="2000" dirty="0">
                <a:latin typeface="Times New Roman"/>
              </a:rPr>
              <a:t>.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 err="1">
                <a:latin typeface="Times New Roman"/>
              </a:rPr>
              <a:t>sub.result</a:t>
            </a:r>
            <a:r>
              <a:rPr lang="en-IN" sz="2000" dirty="0">
                <a:latin typeface="Times New Roman"/>
              </a:rPr>
              <a:t> &lt;- v1-v2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# Vector multiplication.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 err="1">
                <a:latin typeface="Times New Roman"/>
              </a:rPr>
              <a:t>multi.result</a:t>
            </a:r>
            <a:r>
              <a:rPr lang="en-IN" sz="2000" dirty="0">
                <a:latin typeface="Times New Roman"/>
              </a:rPr>
              <a:t> &lt;- v1*v2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>
                <a:latin typeface="Times New Roman"/>
              </a:rPr>
              <a:t># Vector division.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r>
              <a:rPr lang="en-IN" sz="2000" dirty="0" err="1">
                <a:latin typeface="Times New Roman"/>
              </a:rPr>
              <a:t>divi.result</a:t>
            </a:r>
            <a:r>
              <a:rPr lang="en-IN" sz="2000" dirty="0">
                <a:latin typeface="Times New Roman"/>
              </a:rPr>
              <a:t> &lt;- v1/v2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5870">
                <a:latin typeface="Times New Roman"/>
              </a:rPr>
              <a:t>Recycling of Vector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If we apply </a:t>
            </a:r>
            <a:r>
              <a:rPr lang="en-IN" sz="3200" dirty="0" err="1">
                <a:latin typeface="Times New Roman"/>
              </a:rPr>
              <a:t>arithmatics</a:t>
            </a:r>
            <a:r>
              <a:rPr lang="en-IN" sz="3200" dirty="0">
                <a:latin typeface="Times New Roman"/>
              </a:rPr>
              <a:t> operation on two vectors of unequal length, then the elements of the shorter vector are recycled to complete the operations.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V1&lt;-c(1,2,3,4,5,6)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v2&lt;-c(1,2)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v3&lt;-v1+v2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V3</a:t>
            </a:r>
            <a:endParaRPr sz="3200" dirty="0"/>
          </a:p>
          <a:p>
            <a:pPr>
              <a:buSzPct val="45000"/>
              <a:buFont typeface="StarSymbol"/>
              <a:buChar char=""/>
            </a:pPr>
            <a:r>
              <a:rPr lang="en-IN" sz="3200" dirty="0">
                <a:latin typeface="Times New Roman"/>
              </a:rPr>
              <a:t>[1] 2  4   4   6  6  8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1095</Words>
  <Application>Microsoft Office PowerPoint</Application>
  <PresentationFormat>Custom</PresentationFormat>
  <Paragraphs>141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Sanghpriya</cp:lastModifiedBy>
  <cp:revision>2</cp:revision>
  <dcterms:modified xsi:type="dcterms:W3CDTF">2017-09-27T12:13:52Z</dcterms:modified>
</cp:coreProperties>
</file>