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0CC1F2E-9A34-4994-A7C8-5F1F6B9001E9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D2E47E8-F09E-4E18-8A26-BC54539DA0B6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MATRICES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Transpose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Transpose is very important in matrix.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For this R has function t()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m&lt;-matrix(1:4,2,2)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m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[1, ] 1 3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[2, ] 2 4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t(m)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[1, ] 1 2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[2, ] 3 4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13680"/>
            <a:ext cx="8100000" cy="16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Mathematical functions on  Matrix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Diagonal of Matrix – </a:t>
            </a:r>
            <a:r>
              <a:rPr lang="en-IN" sz="2800" dirty="0" err="1">
                <a:latin typeface="Times New Roman"/>
              </a:rPr>
              <a:t>diag</a:t>
            </a:r>
            <a:r>
              <a:rPr lang="en-IN" sz="2800" dirty="0">
                <a:latin typeface="Times New Roman"/>
              </a:rPr>
              <a:t>(m)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Eigenvalue</a:t>
            </a:r>
            <a:r>
              <a:rPr lang="en-IN" sz="2800" dirty="0">
                <a:latin typeface="Times New Roman"/>
              </a:rPr>
              <a:t> &amp; Eigenvectors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Eigenvectors are denoted by  A and defined as a vector that when multiplied by given matrix will just increase the magnitude of matrix by scalar value λ. They exists for square matrix.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          A.V=</a:t>
            </a:r>
            <a:r>
              <a:rPr lang="en-IN" sz="2800" dirty="0" err="1">
                <a:latin typeface="Times New Roman"/>
              </a:rPr>
              <a:t>λV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e&lt;-</a:t>
            </a:r>
            <a:r>
              <a:rPr lang="en-IN" sz="2800" dirty="0" err="1">
                <a:latin typeface="Times New Roman"/>
              </a:rPr>
              <a:t>eigen</a:t>
            </a:r>
            <a:r>
              <a:rPr lang="en-IN" sz="2800" dirty="0">
                <a:latin typeface="Times New Roman"/>
              </a:rPr>
              <a:t>(V)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e$value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e$vector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Other Matrix operations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solve(</a:t>
            </a:r>
            <a:r>
              <a:rPr lang="en-IN" sz="3600" dirty="0" err="1">
                <a:latin typeface="Times New Roman"/>
              </a:rPr>
              <a:t>a,b</a:t>
            </a:r>
            <a:r>
              <a:rPr lang="en-IN" sz="3600" dirty="0">
                <a:latin typeface="Times New Roman"/>
              </a:rPr>
              <a:t>): solve a set of equations. (If b is not given then solve will return the inverse of a)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err="1">
                <a:latin typeface="Times New Roman"/>
              </a:rPr>
              <a:t>ginv</a:t>
            </a:r>
            <a:r>
              <a:rPr lang="en-IN" sz="3600" dirty="0">
                <a:latin typeface="Times New Roman"/>
              </a:rPr>
              <a:t>():Moore-Penrose generalized inverse of a matrix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err="1">
                <a:latin typeface="Times New Roman"/>
              </a:rPr>
              <a:t>rowMeans</a:t>
            </a:r>
            <a:r>
              <a:rPr lang="en-IN" sz="3600" dirty="0">
                <a:latin typeface="Times New Roman"/>
              </a:rPr>
              <a:t>: vector of row means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err="1">
                <a:latin typeface="Times New Roman"/>
              </a:rPr>
              <a:t>rowSums</a:t>
            </a:r>
            <a:r>
              <a:rPr lang="en-IN" sz="3600" dirty="0">
                <a:latin typeface="Times New Roman"/>
              </a:rPr>
              <a:t>: vector of row sums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err="1">
                <a:latin typeface="Times New Roman"/>
              </a:rPr>
              <a:t>colMeans</a:t>
            </a:r>
            <a:r>
              <a:rPr lang="en-IN" sz="3600" dirty="0">
                <a:latin typeface="Times New Roman"/>
              </a:rPr>
              <a:t>: vector of column means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err="1">
                <a:latin typeface="Times New Roman"/>
              </a:rPr>
              <a:t>colSums</a:t>
            </a:r>
            <a:r>
              <a:rPr lang="en-IN" sz="3600" dirty="0">
                <a:latin typeface="Times New Roman"/>
              </a:rPr>
              <a:t>: vector of column sums</a:t>
            </a:r>
            <a:endParaRPr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Matrices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2800" dirty="0">
                <a:latin typeface="Times New Roman"/>
              </a:rPr>
              <a:t>Matrices are 2 dimensional array. They have one more attribute then vector called dimension attribute. [Vector has 2 attribute, mode and length] The dimension attribute is itself an integer vector of length 2( </a:t>
            </a:r>
            <a:r>
              <a:rPr lang="en-IN" sz="2800" dirty="0" err="1">
                <a:latin typeface="Times New Roman"/>
              </a:rPr>
              <a:t>nrow</a:t>
            </a:r>
            <a:r>
              <a:rPr lang="en-IN" sz="2800" dirty="0">
                <a:latin typeface="Times New Roman"/>
              </a:rPr>
              <a:t>, </a:t>
            </a:r>
            <a:r>
              <a:rPr lang="en-IN" sz="2800" dirty="0" err="1">
                <a:latin typeface="Times New Roman"/>
              </a:rPr>
              <a:t>ncol</a:t>
            </a:r>
            <a:r>
              <a:rPr lang="en-IN" sz="2800" dirty="0">
                <a:latin typeface="Times New Roman"/>
              </a:rPr>
              <a:t>)</a:t>
            </a:r>
            <a:endParaRPr sz="2800" dirty="0"/>
          </a:p>
          <a:p>
            <a:pPr>
              <a:buSzPct val="45000"/>
            </a:pPr>
            <a:r>
              <a:rPr lang="en-IN" sz="2800" dirty="0">
                <a:latin typeface="Times New Roman"/>
              </a:rPr>
              <a:t>Matrix( data = NA, </a:t>
            </a:r>
            <a:r>
              <a:rPr lang="en-IN" sz="2800" dirty="0" err="1">
                <a:latin typeface="Times New Roman"/>
              </a:rPr>
              <a:t>nrow</a:t>
            </a:r>
            <a:r>
              <a:rPr lang="en-IN" sz="2800" dirty="0">
                <a:latin typeface="Times New Roman"/>
              </a:rPr>
              <a:t>=1, </a:t>
            </a:r>
            <a:r>
              <a:rPr lang="en-IN" sz="2800" dirty="0" err="1">
                <a:latin typeface="Times New Roman"/>
              </a:rPr>
              <a:t>ncol</a:t>
            </a:r>
            <a:r>
              <a:rPr lang="en-IN" sz="2800" dirty="0">
                <a:latin typeface="Times New Roman"/>
              </a:rPr>
              <a:t>=1, </a:t>
            </a:r>
            <a:r>
              <a:rPr lang="en-IN" sz="2800" dirty="0" err="1">
                <a:latin typeface="Times New Roman"/>
              </a:rPr>
              <a:t>byrow</a:t>
            </a:r>
            <a:r>
              <a:rPr lang="en-IN" sz="2800" dirty="0">
                <a:latin typeface="Times New Roman"/>
              </a:rPr>
              <a:t>=FALSE, </a:t>
            </a:r>
            <a:r>
              <a:rPr lang="en-IN" sz="2800" dirty="0" err="1">
                <a:latin typeface="Times New Roman"/>
              </a:rPr>
              <a:t>dimnames</a:t>
            </a:r>
            <a:r>
              <a:rPr lang="en-IN" sz="2800" dirty="0">
                <a:latin typeface="Times New Roman"/>
              </a:rPr>
              <a:t> = list(c(</a:t>
            </a:r>
            <a:r>
              <a:rPr lang="en-IN" sz="2800" dirty="0" err="1">
                <a:latin typeface="Times New Roman"/>
              </a:rPr>
              <a:t>rowname</a:t>
            </a:r>
            <a:r>
              <a:rPr lang="en-IN" sz="2800" dirty="0">
                <a:latin typeface="Times New Roman"/>
              </a:rPr>
              <a:t>),c(</a:t>
            </a:r>
            <a:r>
              <a:rPr lang="en-IN" sz="2800" dirty="0" err="1">
                <a:latin typeface="Times New Roman"/>
              </a:rPr>
              <a:t>colname</a:t>
            </a:r>
            <a:r>
              <a:rPr lang="en-IN" sz="2800" dirty="0">
                <a:latin typeface="Times New Roman"/>
              </a:rPr>
              <a:t>) )</a:t>
            </a:r>
            <a:endParaRPr sz="2800" dirty="0"/>
          </a:p>
          <a:p>
            <a:pPr>
              <a:buSzPct val="45000"/>
            </a:pPr>
            <a:r>
              <a:rPr lang="en-IN" sz="2800" dirty="0" err="1">
                <a:latin typeface="Times New Roman"/>
              </a:rPr>
              <a:t>Byrow</a:t>
            </a:r>
            <a:r>
              <a:rPr lang="en-IN" sz="2800" dirty="0">
                <a:latin typeface="Times New Roman"/>
              </a:rPr>
              <a:t> helps to decide whether rows are filled or columns are filled.</a:t>
            </a:r>
            <a:endParaRPr sz="2800" dirty="0"/>
          </a:p>
          <a:p>
            <a:pPr>
              <a:buSzPct val="45000"/>
            </a:pPr>
            <a:r>
              <a:rPr lang="en-IN" sz="2800" dirty="0" err="1">
                <a:latin typeface="Times New Roman"/>
              </a:rPr>
              <a:t>Dimnames</a:t>
            </a:r>
            <a:r>
              <a:rPr lang="en-IN" sz="2800" dirty="0">
                <a:latin typeface="Times New Roman"/>
              </a:rPr>
              <a:t> allows to give names to the rows and columns.</a:t>
            </a:r>
            <a:endParaRPr sz="2800" dirty="0"/>
          </a:p>
          <a:p>
            <a:pPr>
              <a:buSzPct val="45000"/>
            </a:pPr>
            <a:endParaRPr sz="2800" dirty="0"/>
          </a:p>
          <a:p>
            <a:pPr>
              <a:buSzPct val="45000"/>
            </a:pPr>
            <a:endParaRPr sz="2800" dirty="0"/>
          </a:p>
          <a:p>
            <a:pPr>
              <a:buSzPct val="45000"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Matrices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2400" dirty="0">
                <a:latin typeface="Times New Roman"/>
              </a:rPr>
              <a:t>m &lt;-matrix( c(1,2,3,4),</a:t>
            </a:r>
            <a:r>
              <a:rPr lang="en-IN" sz="2400" dirty="0" err="1">
                <a:latin typeface="Times New Roman"/>
              </a:rPr>
              <a:t>nrow</a:t>
            </a:r>
            <a:r>
              <a:rPr lang="en-IN" sz="2400" dirty="0">
                <a:latin typeface="Times New Roman"/>
              </a:rPr>
              <a:t>=2, </a:t>
            </a:r>
            <a:r>
              <a:rPr lang="en-IN" sz="2400" dirty="0" err="1">
                <a:latin typeface="Times New Roman"/>
              </a:rPr>
              <a:t>ncol</a:t>
            </a:r>
            <a:r>
              <a:rPr lang="en-IN" sz="2400" dirty="0">
                <a:latin typeface="Times New Roman"/>
              </a:rPr>
              <a:t>=2)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m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        [1]  [2]  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[1]   1     3 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[2]   2     4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dim (m)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[1] 2 3   # It shows that m has 2 rows and 3 columns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Matrices are constructed column-wise, so entries can be thought of starting in the “upper left” corner and running down the columns.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m &lt;-matrix(1:6, </a:t>
            </a:r>
            <a:r>
              <a:rPr lang="en-IN" sz="2400" dirty="0" err="1">
                <a:latin typeface="Times New Roman"/>
              </a:rPr>
              <a:t>nrow</a:t>
            </a:r>
            <a:r>
              <a:rPr lang="en-IN" sz="2400" dirty="0">
                <a:latin typeface="Times New Roman"/>
              </a:rPr>
              <a:t>=2, </a:t>
            </a:r>
            <a:r>
              <a:rPr lang="en-IN" sz="2400" dirty="0" err="1">
                <a:latin typeface="Times New Roman"/>
              </a:rPr>
              <a:t>ncol</a:t>
            </a:r>
            <a:r>
              <a:rPr lang="en-IN" sz="2400" dirty="0">
                <a:latin typeface="Times New Roman"/>
              </a:rPr>
              <a:t> =3)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m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Matrices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200" dirty="0">
                <a:latin typeface="Times New Roman"/>
              </a:rPr>
              <a:t>Matrices can also be created by 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&gt; m&lt;- 1:10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&gt; m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[1] 1 2 3 4 5 6 7 8 9 10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&gt; dim(m) &lt;- c(2,5)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&gt;m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      [,1] [,2] [,3] [,4] [,5]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[1,] 1     3    5    7     9</a:t>
            </a:r>
            <a:endParaRPr sz="3200" dirty="0"/>
          </a:p>
          <a:p>
            <a:pPr>
              <a:buSzPct val="45000"/>
            </a:pPr>
            <a:r>
              <a:rPr lang="en-IN" sz="3200" dirty="0">
                <a:latin typeface="Times New Roman"/>
              </a:rPr>
              <a:t>[2,] 2     4    6    8     10</a:t>
            </a:r>
            <a:endParaRPr sz="3200" dirty="0"/>
          </a:p>
          <a:p>
            <a:pPr>
              <a:buSzPct val="45000"/>
            </a:pPr>
            <a:endParaRPr sz="3200" dirty="0"/>
          </a:p>
          <a:p>
            <a:pPr>
              <a:buSzPct val="45000"/>
            </a:pP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13680"/>
            <a:ext cx="8100000" cy="16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Vectorized Matrix Operation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2400" dirty="0">
                <a:latin typeface="Times New Roman"/>
              </a:rPr>
              <a:t>X&lt;-matrix(1:4,2,2);y&lt;-matrix(rep(10,4),2,2)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x*y  ## element-wise multiplication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         [,1]   [,2]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[1,]   10     20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[2,]    20    40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x/y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          [,1]   [,2]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[1,]     0.1   0.3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[2,]     0.2   0.4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&gt; x %*%y    ## true matrix multiplication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          [,1]   [,2]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[1,]     40     40</a:t>
            </a:r>
            <a:endParaRPr sz="2400" dirty="0"/>
          </a:p>
          <a:p>
            <a:pPr>
              <a:buSzPct val="45000"/>
            </a:pPr>
            <a:r>
              <a:rPr lang="en-IN" sz="2400" dirty="0">
                <a:latin typeface="Times New Roman"/>
              </a:rPr>
              <a:t>[2,]     60     60</a:t>
            </a:r>
            <a:endParaRPr sz="2400" dirty="0"/>
          </a:p>
          <a:p>
            <a:pPr>
              <a:buSzPct val="45000"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Cbind-ing and rbind-ing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Matrices can be created by column-binding or row-binding with </a:t>
            </a:r>
            <a:r>
              <a:rPr lang="en-IN" sz="2400" dirty="0" err="1">
                <a:latin typeface="Times New Roman"/>
              </a:rPr>
              <a:t>cbind</a:t>
            </a:r>
            <a:r>
              <a:rPr lang="en-IN" sz="2400" dirty="0">
                <a:latin typeface="Times New Roman"/>
              </a:rPr>
              <a:t>() and </a:t>
            </a:r>
            <a:r>
              <a:rPr lang="en-IN" sz="2400" dirty="0" err="1">
                <a:latin typeface="Times New Roman"/>
              </a:rPr>
              <a:t>rbind</a:t>
            </a:r>
            <a:r>
              <a:rPr lang="en-IN" sz="2400" dirty="0">
                <a:latin typeface="Times New Roman"/>
              </a:rPr>
              <a:t>()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x &lt;-1:3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Y &lt;-10:12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 err="1">
                <a:latin typeface="Times New Roman"/>
              </a:rPr>
              <a:t>cbind</a:t>
            </a:r>
            <a:r>
              <a:rPr lang="en-IN" sz="2400" dirty="0">
                <a:latin typeface="Times New Roman"/>
              </a:rPr>
              <a:t>(</a:t>
            </a:r>
            <a:r>
              <a:rPr lang="en-IN" sz="2400" dirty="0" err="1">
                <a:latin typeface="Times New Roman"/>
              </a:rPr>
              <a:t>x,y</a:t>
            </a:r>
            <a:r>
              <a:rPr lang="en-IN" sz="2400" dirty="0">
                <a:latin typeface="Times New Roman"/>
              </a:rPr>
              <a:t>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         x     y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[1,]   1     10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[2,]   2     11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[3,]   3     12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 err="1">
                <a:latin typeface="Times New Roman"/>
              </a:rPr>
              <a:t>rbind</a:t>
            </a:r>
            <a:r>
              <a:rPr lang="en-IN" sz="2400" dirty="0">
                <a:latin typeface="Times New Roman"/>
              </a:rPr>
              <a:t>(</a:t>
            </a:r>
            <a:r>
              <a:rPr lang="en-IN" sz="2400" dirty="0" err="1">
                <a:latin typeface="Times New Roman"/>
              </a:rPr>
              <a:t>x,y</a:t>
            </a:r>
            <a:r>
              <a:rPr lang="en-IN" sz="2400" dirty="0">
                <a:latin typeface="Times New Roman"/>
              </a:rPr>
              <a:t>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     [,1]    [,2]     [,3]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    1         2         3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y   10       11       12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IN" sz="5000">
                <a:solidFill>
                  <a:srgbClr val="0D0D0D"/>
                </a:solidFill>
                <a:latin typeface="Tw Cen MT Condensed"/>
              </a:rPr>
              <a:t>Matrices name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Tw Cen MT"/>
              </a:rPr>
              <a:t>&gt; m &lt;-matrix(c(30,35,40,45) , </a:t>
            </a:r>
            <a:r>
              <a:rPr lang="en-IN" sz="3600" dirty="0" err="1">
                <a:solidFill>
                  <a:srgbClr val="000000"/>
                </a:solidFill>
                <a:latin typeface="Tw Cen MT"/>
              </a:rPr>
              <a:t>nrow</a:t>
            </a:r>
            <a:r>
              <a:rPr lang="en-IN" sz="3600" dirty="0">
                <a:solidFill>
                  <a:srgbClr val="000000"/>
                </a:solidFill>
                <a:latin typeface="Tw Cen MT"/>
              </a:rPr>
              <a:t> = 2, </a:t>
            </a:r>
            <a:r>
              <a:rPr lang="en-IN" sz="3600" dirty="0" err="1">
                <a:solidFill>
                  <a:srgbClr val="000000"/>
                </a:solidFill>
                <a:latin typeface="Tw Cen MT"/>
              </a:rPr>
              <a:t>ncol</a:t>
            </a:r>
            <a:r>
              <a:rPr lang="en-IN" sz="3600" dirty="0">
                <a:solidFill>
                  <a:srgbClr val="000000"/>
                </a:solidFill>
                <a:latin typeface="Tw Cen MT"/>
              </a:rPr>
              <a:t> = 2)</a:t>
            </a:r>
            <a:endParaRPr sz="3600" dirty="0"/>
          </a:p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Tw Cen MT"/>
              </a:rPr>
              <a:t>&gt; </a:t>
            </a:r>
            <a:r>
              <a:rPr lang="en-IN" sz="3600" dirty="0" err="1">
                <a:solidFill>
                  <a:srgbClr val="000000"/>
                </a:solidFill>
                <a:latin typeface="Tw Cen MT"/>
              </a:rPr>
              <a:t>dimnames</a:t>
            </a:r>
            <a:r>
              <a:rPr lang="en-IN" sz="3600" dirty="0">
                <a:solidFill>
                  <a:srgbClr val="000000"/>
                </a:solidFill>
                <a:latin typeface="Tw Cen MT"/>
              </a:rPr>
              <a:t>(m) &lt;- list (c(“</a:t>
            </a:r>
            <a:r>
              <a:rPr lang="en-IN" sz="3600" dirty="0" err="1">
                <a:solidFill>
                  <a:srgbClr val="000000"/>
                </a:solidFill>
                <a:latin typeface="Tw Cen MT"/>
              </a:rPr>
              <a:t>Sumit”,”Nikita</a:t>
            </a:r>
            <a:r>
              <a:rPr lang="en-IN" sz="3600" dirty="0">
                <a:solidFill>
                  <a:srgbClr val="000000"/>
                </a:solidFill>
                <a:latin typeface="Tw Cen MT"/>
              </a:rPr>
              <a:t>”), c(“R Prog”, “C Prog”))</a:t>
            </a:r>
            <a:endParaRPr sz="3600" dirty="0"/>
          </a:p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Tw Cen MT"/>
              </a:rPr>
              <a:t>&gt; m</a:t>
            </a:r>
            <a:endParaRPr sz="3600" dirty="0"/>
          </a:p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Tw Cen MT"/>
              </a:rPr>
              <a:t>           R Prog    C Prog   </a:t>
            </a:r>
            <a:endParaRPr sz="3600" dirty="0"/>
          </a:p>
          <a:p>
            <a:pPr>
              <a:lnSpc>
                <a:spcPct val="90000"/>
              </a:lnSpc>
            </a:pPr>
            <a:r>
              <a:rPr lang="en-IN" sz="3600" dirty="0" err="1">
                <a:solidFill>
                  <a:srgbClr val="000000"/>
                </a:solidFill>
                <a:latin typeface="Tw Cen MT"/>
              </a:rPr>
              <a:t>Sumit</a:t>
            </a:r>
            <a:r>
              <a:rPr lang="en-IN" sz="3600" dirty="0">
                <a:solidFill>
                  <a:srgbClr val="000000"/>
                </a:solidFill>
                <a:latin typeface="Tw Cen MT"/>
              </a:rPr>
              <a:t>     30          40  </a:t>
            </a:r>
            <a:endParaRPr sz="3600" dirty="0"/>
          </a:p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Tw Cen MT"/>
              </a:rPr>
              <a:t>Nikita     35          45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Matrix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Matrix can be accessed in the </a:t>
            </a:r>
            <a:r>
              <a:rPr lang="en-IN" sz="2400" dirty="0" err="1">
                <a:latin typeface="Times New Roman"/>
              </a:rPr>
              <a:t>ususal</a:t>
            </a:r>
            <a:r>
              <a:rPr lang="en-IN" sz="2400" dirty="0">
                <a:latin typeface="Times New Roman"/>
              </a:rPr>
              <a:t> way with (</a:t>
            </a:r>
            <a:r>
              <a:rPr lang="en-IN" sz="2400" dirty="0" err="1">
                <a:latin typeface="Times New Roman"/>
              </a:rPr>
              <a:t>i,j</a:t>
            </a:r>
            <a:r>
              <a:rPr lang="en-IN" sz="2400" dirty="0">
                <a:latin typeface="Times New Roman"/>
              </a:rPr>
              <a:t>) type indices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X&lt;-matrix(1:6,2,3)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&gt;x[1,2]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3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&gt;x[2,1]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2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Indices can be missing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&gt;x[1,]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1,3,5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&gt;x[,2]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3,4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Matrix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By default when a single element of matrix is retrieved, it is returned as a vector of length 1 rather than a 1*1 matrix. This behaviour can be turned off by setting drop=FALSE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&gt;X&lt;-matrix(1:6,2,3)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X[1,2]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3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&gt;x[1,2,drop=false]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        [,1]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[1,]    3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X[1, 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1 3 5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X[1, ,drop = FALSE)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         [,1]    [,2]     [,3]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[1,]   1         3         5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739</Words>
  <Application>Microsoft Office PowerPoint</Application>
  <PresentationFormat>Custom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Sanghpriya</cp:lastModifiedBy>
  <cp:revision>2</cp:revision>
  <dcterms:modified xsi:type="dcterms:W3CDTF">2017-09-27T12:21:12Z</dcterms:modified>
</cp:coreProperties>
</file>