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AD15-74F2-4DCC-B9D8-26F906382E9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45AB-D4D2-4CE8-86D1-8779A4509D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45AB-D4D2-4CE8-86D1-8779A4509D6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229A87F-16C7-467A-ACE6-942E53083C3B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17FF169-F19F-4FCD-A263-898193AFF301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FACTORS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Factors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Factors are used to represent categorical data. Factors can be unordered or ordered. They are useful for columns which have restricted value.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R store each value of factor as a code internally. One can think of a factor as an integer vector where each integer has a label.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Using factors with labels is better than numeric values because they become self describing. Having a variable that has values  “Male” and “Female” is better than 0, 1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Factors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400" dirty="0">
                <a:latin typeface="Times New Roman"/>
              </a:rPr>
              <a:t>R can have ordered factors which might represent things that are ranked</a:t>
            </a:r>
            <a:r>
              <a:rPr lang="en-IN" sz="4400" dirty="0" smtClean="0">
                <a:latin typeface="Times New Roman"/>
              </a:rPr>
              <a:t>. So </a:t>
            </a:r>
            <a:r>
              <a:rPr lang="en-IN" sz="4400" dirty="0">
                <a:latin typeface="Times New Roman"/>
              </a:rPr>
              <a:t>they have an order but they are not numerical for example in universities there are </a:t>
            </a:r>
            <a:r>
              <a:rPr lang="en-IN" sz="4400" dirty="0" smtClean="0">
                <a:latin typeface="Times New Roman"/>
              </a:rPr>
              <a:t>assistant </a:t>
            </a:r>
            <a:r>
              <a:rPr lang="en-IN" sz="4400" dirty="0" smtClean="0">
                <a:latin typeface="Times New Roman"/>
              </a:rPr>
              <a:t>professor, associate professor, professor, </a:t>
            </a:r>
            <a:r>
              <a:rPr lang="en-IN" sz="4400" dirty="0">
                <a:latin typeface="Times New Roman"/>
              </a:rPr>
              <a:t>so they are categorical and ranked.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Factors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 A factor includes not only the value of the corresponding categorical variable, but also the different possible levels of that variable ( even if they are not present in the data). The function factor creates a factor with the following options.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factor(x, levels, labels = levels ,  ordered = </a:t>
            </a:r>
            <a:r>
              <a:rPr lang="en-IN" sz="2400" dirty="0" err="1">
                <a:latin typeface="Times New Roman"/>
              </a:rPr>
              <a:t>is.ordered</a:t>
            </a:r>
            <a:r>
              <a:rPr lang="en-IN" sz="2400" dirty="0">
                <a:latin typeface="Times New Roman"/>
              </a:rPr>
              <a:t>(x) 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x is a vector of data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levels :A vector of the values x  might take or unique set of values of x. This is input value to factor.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labels: This is a character vector which is optional. It is used by the R to give output.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ordered: It keeps an order of the factor inputs and use it while presenting output.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factor(c(1,1,1,2,2,2,3,3,3,4,4,4), labels=c(1,2,3), labels = c(“Q1”,”Q2”,”Q3”,”Q4”)) 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Factors in data frame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3600" dirty="0">
                <a:latin typeface="Times New Roman"/>
              </a:rPr>
              <a:t>Height&lt;-c(132,151,162,178,199)</a:t>
            </a:r>
            <a:endParaRPr sz="3600" dirty="0"/>
          </a:p>
          <a:p>
            <a:pPr>
              <a:buSzPct val="45000"/>
            </a:pPr>
            <a:r>
              <a:rPr lang="en-IN" sz="3600" dirty="0">
                <a:latin typeface="Times New Roman"/>
              </a:rPr>
              <a:t>Weight&lt;-c(48,56,68,78,40)</a:t>
            </a:r>
            <a:endParaRPr sz="3600" dirty="0"/>
          </a:p>
          <a:p>
            <a:pPr>
              <a:buSzPct val="45000"/>
            </a:pPr>
            <a:r>
              <a:rPr lang="en-IN" sz="3600" dirty="0">
                <a:latin typeface="Times New Roman"/>
              </a:rPr>
              <a:t>Gender&lt;-c(“</a:t>
            </a:r>
            <a:r>
              <a:rPr lang="en-IN" sz="3600" dirty="0" err="1">
                <a:latin typeface="Times New Roman"/>
              </a:rPr>
              <a:t>male”,”female”,”female”,”male”,”female</a:t>
            </a:r>
            <a:r>
              <a:rPr lang="en-IN" sz="3600" dirty="0">
                <a:latin typeface="Times New Roman"/>
              </a:rPr>
              <a:t>”)</a:t>
            </a:r>
            <a:endParaRPr sz="3600" dirty="0"/>
          </a:p>
          <a:p>
            <a:pPr>
              <a:buSzPct val="45000"/>
            </a:pPr>
            <a:r>
              <a:rPr lang="en-IN" sz="3600" dirty="0">
                <a:latin typeface="Times New Roman"/>
              </a:rPr>
              <a:t>Data&lt;-</a:t>
            </a:r>
            <a:r>
              <a:rPr lang="en-IN" sz="3600" dirty="0" err="1">
                <a:latin typeface="Times New Roman"/>
              </a:rPr>
              <a:t>data.frame</a:t>
            </a:r>
            <a:r>
              <a:rPr lang="en-IN" sz="3600" dirty="0">
                <a:latin typeface="Times New Roman"/>
              </a:rPr>
              <a:t>(</a:t>
            </a:r>
            <a:r>
              <a:rPr lang="en-IN" sz="3600" dirty="0" err="1">
                <a:latin typeface="Times New Roman"/>
              </a:rPr>
              <a:t>height,weight,gender</a:t>
            </a:r>
            <a:r>
              <a:rPr lang="en-IN" sz="3600" dirty="0">
                <a:latin typeface="Times New Roman"/>
              </a:rPr>
              <a:t>)</a:t>
            </a:r>
            <a:endParaRPr sz="3600" dirty="0"/>
          </a:p>
          <a:p>
            <a:pPr>
              <a:buSzPct val="45000"/>
            </a:pPr>
            <a:r>
              <a:rPr lang="en-IN" sz="3600" dirty="0" err="1">
                <a:latin typeface="Times New Roman"/>
              </a:rPr>
              <a:t>is.factor</a:t>
            </a:r>
            <a:r>
              <a:rPr lang="en-IN" sz="3600" dirty="0">
                <a:latin typeface="Times New Roman"/>
              </a:rPr>
              <a:t>(</a:t>
            </a:r>
            <a:r>
              <a:rPr lang="en-IN" sz="3600" dirty="0" err="1">
                <a:latin typeface="Times New Roman"/>
              </a:rPr>
              <a:t>data$gender</a:t>
            </a:r>
            <a:r>
              <a:rPr lang="en-IN" sz="3600" dirty="0">
                <a:latin typeface="Times New Roman"/>
              </a:rPr>
              <a:t>) ## R converts the category data into factors by itself while creating data frame.</a:t>
            </a:r>
            <a:endParaRPr sz="3600" dirty="0"/>
          </a:p>
          <a:p>
            <a:pPr>
              <a:buSzPct val="45000"/>
            </a:pPr>
            <a:endParaRPr sz="3600" dirty="0"/>
          </a:p>
          <a:p>
            <a:pPr>
              <a:buSzPct val="45000"/>
            </a:pP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More on Factors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59"/>
            <a:ext cx="9072000" cy="485167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 dirty="0" err="1">
                <a:latin typeface="Times New Roman"/>
              </a:rPr>
              <a:t>Gl</a:t>
            </a:r>
            <a:r>
              <a:rPr lang="en-IN" sz="3200" dirty="0">
                <a:latin typeface="Times New Roman"/>
              </a:rPr>
              <a:t> function generate the factors 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 err="1">
                <a:latin typeface="Times New Roman"/>
              </a:rPr>
              <a:t>gl</a:t>
            </a:r>
            <a:r>
              <a:rPr lang="en-IN" sz="3200" dirty="0">
                <a:latin typeface="Times New Roman"/>
              </a:rPr>
              <a:t>(</a:t>
            </a:r>
            <a:r>
              <a:rPr lang="en-IN" sz="3200" dirty="0" err="1">
                <a:latin typeface="Times New Roman"/>
              </a:rPr>
              <a:t>n,k,labels</a:t>
            </a:r>
            <a:r>
              <a:rPr lang="en-IN" sz="3200" dirty="0">
                <a:latin typeface="Times New Roman"/>
              </a:rPr>
              <a:t>=1:n,ordered=FALSE)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 N is an integer giving the number of levels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K is an integer giving number of replications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 err="1">
                <a:latin typeface="Times New Roman"/>
              </a:rPr>
              <a:t>gl</a:t>
            </a:r>
            <a:r>
              <a:rPr lang="en-IN" sz="3200" dirty="0">
                <a:latin typeface="Times New Roman"/>
              </a:rPr>
              <a:t>(12, 2, labels = c("Jan</a:t>
            </a:r>
            <a:r>
              <a:rPr lang="en-IN" sz="3200" dirty="0" smtClean="0">
                <a:latin typeface="Times New Roman"/>
              </a:rPr>
              <a:t>", </a:t>
            </a:r>
            <a:r>
              <a:rPr lang="en-IN" sz="3200" dirty="0" err="1" smtClean="0">
                <a:latin typeface="Times New Roman"/>
              </a:rPr>
              <a:t>Feb</a:t>
            </a:r>
            <a:r>
              <a:rPr lang="en-IN" sz="3200" dirty="0" err="1">
                <a:latin typeface="Times New Roman"/>
              </a:rPr>
              <a:t>","Mar","Apr","May","Jun","Jul","Aug","Sep</a:t>
            </a:r>
            <a:r>
              <a:rPr lang="en-IN" sz="3200" dirty="0" smtClean="0">
                <a:latin typeface="Times New Roman"/>
              </a:rPr>
              <a:t>", "</a:t>
            </a:r>
            <a:r>
              <a:rPr lang="en-IN" sz="3200" dirty="0" err="1">
                <a:latin typeface="Times New Roman"/>
              </a:rPr>
              <a:t>Oct","Nov","Dec</a:t>
            </a:r>
            <a:r>
              <a:rPr lang="en-IN" sz="3200" dirty="0">
                <a:latin typeface="Times New Roman"/>
              </a:rPr>
              <a:t>"))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[1] Jan </a:t>
            </a:r>
            <a:r>
              <a:rPr lang="en-IN" sz="3200" dirty="0" err="1">
                <a:latin typeface="Times New Roman"/>
              </a:rPr>
              <a:t>Jan</a:t>
            </a:r>
            <a:r>
              <a:rPr lang="en-IN" sz="3200" dirty="0">
                <a:latin typeface="Times New Roman"/>
              </a:rPr>
              <a:t> Feb </a:t>
            </a:r>
            <a:r>
              <a:rPr lang="en-IN" sz="3200" dirty="0" err="1">
                <a:latin typeface="Times New Roman"/>
              </a:rPr>
              <a:t>Feb</a:t>
            </a:r>
            <a:r>
              <a:rPr lang="en-IN" sz="3200" dirty="0">
                <a:latin typeface="Times New Roman"/>
              </a:rPr>
              <a:t> Mar </a:t>
            </a:r>
            <a:r>
              <a:rPr lang="en-IN" sz="3200" dirty="0" err="1">
                <a:latin typeface="Times New Roman"/>
              </a:rPr>
              <a:t>Mar</a:t>
            </a:r>
            <a:r>
              <a:rPr lang="en-IN" sz="3200" dirty="0">
                <a:latin typeface="Times New Roman"/>
              </a:rPr>
              <a:t> Apr </a:t>
            </a:r>
            <a:r>
              <a:rPr lang="en-IN" sz="3200" dirty="0" err="1">
                <a:latin typeface="Times New Roman"/>
              </a:rPr>
              <a:t>Apr</a:t>
            </a:r>
            <a:r>
              <a:rPr lang="en-IN" sz="3200" dirty="0">
                <a:latin typeface="Times New Roman"/>
              </a:rPr>
              <a:t> May </a:t>
            </a:r>
            <a:r>
              <a:rPr lang="en-IN" sz="3200" dirty="0" err="1">
                <a:latin typeface="Times New Roman"/>
              </a:rPr>
              <a:t>May</a:t>
            </a:r>
            <a:r>
              <a:rPr lang="en-IN" sz="3200" dirty="0">
                <a:latin typeface="Times New Roman"/>
              </a:rPr>
              <a:t> Jun </a:t>
            </a:r>
            <a:r>
              <a:rPr lang="en-IN" sz="3200" dirty="0" err="1">
                <a:latin typeface="Times New Roman"/>
              </a:rPr>
              <a:t>Jun</a:t>
            </a:r>
            <a:r>
              <a:rPr lang="en-IN" sz="3200" dirty="0">
                <a:latin typeface="Times New Roman"/>
              </a:rPr>
              <a:t> Jul </a:t>
            </a:r>
            <a:r>
              <a:rPr lang="en-IN" sz="3200" dirty="0" err="1">
                <a:latin typeface="Times New Roman"/>
              </a:rPr>
              <a:t>Jul</a:t>
            </a:r>
            <a:r>
              <a:rPr lang="en-IN" sz="3200" dirty="0">
                <a:latin typeface="Times New Roman"/>
              </a:rPr>
              <a:t> Aug </a:t>
            </a:r>
            <a:r>
              <a:rPr lang="en-IN" sz="3200" dirty="0" err="1">
                <a:latin typeface="Times New Roman"/>
              </a:rPr>
              <a:t>Aug</a:t>
            </a:r>
            <a:r>
              <a:rPr lang="en-IN" sz="3200" dirty="0">
                <a:latin typeface="Times New Roman"/>
              </a:rPr>
              <a:t> Sep </a:t>
            </a:r>
            <a:r>
              <a:rPr lang="en-IN" sz="3200" dirty="0" err="1">
                <a:latin typeface="Times New Roman"/>
              </a:rPr>
              <a:t>Sep</a:t>
            </a:r>
            <a:r>
              <a:rPr lang="en-IN" sz="3200" dirty="0">
                <a:latin typeface="Times New Roman"/>
              </a:rPr>
              <a:t> Oct </a:t>
            </a:r>
            <a:r>
              <a:rPr lang="en-IN" sz="3200" dirty="0" err="1">
                <a:latin typeface="Times New Roman"/>
              </a:rPr>
              <a:t>Oct</a:t>
            </a:r>
            <a:r>
              <a:rPr lang="en-IN" sz="3200" dirty="0">
                <a:latin typeface="Times New Roman"/>
              </a:rPr>
              <a:t> Nov </a:t>
            </a:r>
            <a:r>
              <a:rPr lang="en-IN" sz="3200" dirty="0" err="1">
                <a:latin typeface="Times New Roman"/>
              </a:rPr>
              <a:t>Nov</a:t>
            </a:r>
            <a:r>
              <a:rPr lang="en-IN" sz="3200" dirty="0">
                <a:latin typeface="Times New Roman"/>
              </a:rPr>
              <a:t> Dec </a:t>
            </a:r>
            <a:r>
              <a:rPr lang="en-IN" sz="3200" dirty="0" err="1">
                <a:latin typeface="Times New Roman"/>
              </a:rPr>
              <a:t>Dec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Questions??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Custom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Sanghpriya</dc:creator>
  <cp:lastModifiedBy>Sanghpriya</cp:lastModifiedBy>
  <cp:revision>1</cp:revision>
  <dcterms:modified xsi:type="dcterms:W3CDTF">2017-09-27T14:28:26Z</dcterms:modified>
</cp:coreProperties>
</file>