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119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Picture 7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119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14D398DD-0308-4711-9320-C6ACFEC92AB4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10079640" cy="75556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374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32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67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67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67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670">
                <a:latin typeface="Times New Roman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84B4390F-CADD-4B12-B4A5-541500FA57AE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buSzPct val="45000"/>
              <a:buFont typeface="StarSymbol"/>
              <a:buChar char=""/>
            </a:pPr>
            <a:endParaRPr/>
          </a:p>
          <a:p>
            <a:pPr algn="ctr">
              <a:buSzPct val="45000"/>
              <a:buFont typeface="StarSymbol"/>
              <a:buChar char=""/>
            </a:pP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LIST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Questions??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List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A list can contain any object like vector, matrix, array, function or list inside it to any level of nesting. It is created in a way similar to data frames with the function list().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There is no constraint on the objects that can be included.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L1 &lt;- list(</a:t>
            </a:r>
            <a:r>
              <a:rPr lang="en-IN" sz="3600" dirty="0" err="1">
                <a:latin typeface="Times New Roman"/>
              </a:rPr>
              <a:t>x,y</a:t>
            </a:r>
            <a:r>
              <a:rPr lang="en-IN" sz="3600" dirty="0">
                <a:latin typeface="Times New Roman"/>
              </a:rPr>
              <a:t>);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L2&lt;- list(A=x, B=y)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endParaRPr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</a:pPr>
            <a:r>
              <a:rPr lang="en-IN" sz="5000">
                <a:solidFill>
                  <a:srgbClr val="0D0D0D"/>
                </a:solidFill>
                <a:latin typeface="Tw Cen MT Condensed"/>
              </a:rPr>
              <a:t>LIST NAMe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IN" sz="2200" dirty="0">
                <a:solidFill>
                  <a:srgbClr val="000000"/>
                </a:solidFill>
                <a:latin typeface="Tw Cen MT"/>
              </a:rPr>
              <a:t>&gt;a&lt;-c(“</a:t>
            </a:r>
            <a:r>
              <a:rPr lang="en-IN" sz="2200" dirty="0" err="1">
                <a:solidFill>
                  <a:srgbClr val="000000"/>
                </a:solidFill>
                <a:latin typeface="Tw Cen MT"/>
              </a:rPr>
              <a:t>Jow”,”Ana”,”Sara</a:t>
            </a:r>
            <a:r>
              <a:rPr lang="en-IN" sz="2200" dirty="0">
                <a:solidFill>
                  <a:srgbClr val="000000"/>
                </a:solidFill>
                <a:latin typeface="Tw Cen MT"/>
              </a:rPr>
              <a:t>”);</a:t>
            </a:r>
            <a:endParaRPr dirty="0"/>
          </a:p>
          <a:p>
            <a:pPr>
              <a:lnSpc>
                <a:spcPct val="90000"/>
              </a:lnSpc>
            </a:pPr>
            <a:r>
              <a:rPr lang="en-IN" sz="2200" dirty="0">
                <a:solidFill>
                  <a:srgbClr val="000000"/>
                </a:solidFill>
                <a:latin typeface="Tw Cen MT"/>
              </a:rPr>
              <a:t>&gt;b&lt;-c(10,12,15);</a:t>
            </a:r>
            <a:endParaRPr dirty="0"/>
          </a:p>
          <a:p>
            <a:pPr>
              <a:lnSpc>
                <a:spcPct val="90000"/>
              </a:lnSpc>
            </a:pPr>
            <a:r>
              <a:rPr lang="en-IN" sz="2200" dirty="0">
                <a:solidFill>
                  <a:srgbClr val="000000"/>
                </a:solidFill>
                <a:latin typeface="Tw Cen MT"/>
              </a:rPr>
              <a:t>&gt;c&lt;-c(1,2,3);</a:t>
            </a:r>
            <a:endParaRPr dirty="0"/>
          </a:p>
          <a:p>
            <a:pPr>
              <a:lnSpc>
                <a:spcPct val="90000"/>
              </a:lnSpc>
            </a:pPr>
            <a:r>
              <a:rPr lang="en-IN" sz="2200" dirty="0">
                <a:solidFill>
                  <a:srgbClr val="000000"/>
                </a:solidFill>
                <a:latin typeface="Tw Cen MT"/>
              </a:rPr>
              <a:t>&gt; x &lt;- list (Name=a, Marks=b</a:t>
            </a:r>
            <a:r>
              <a:rPr lang="en-IN" sz="2200" dirty="0" smtClean="0">
                <a:solidFill>
                  <a:srgbClr val="000000"/>
                </a:solidFill>
                <a:latin typeface="Tw Cen MT"/>
              </a:rPr>
              <a:t>, Rank=c</a:t>
            </a:r>
            <a:r>
              <a:rPr lang="en-IN" sz="2200" dirty="0">
                <a:solidFill>
                  <a:srgbClr val="000000"/>
                </a:solidFill>
                <a:latin typeface="Tw Cen MT"/>
              </a:rPr>
              <a:t>)</a:t>
            </a:r>
            <a:endParaRPr dirty="0"/>
          </a:p>
          <a:p>
            <a:pPr>
              <a:lnSpc>
                <a:spcPct val="90000"/>
              </a:lnSpc>
            </a:pPr>
            <a:r>
              <a:rPr lang="en-IN" sz="2200" dirty="0">
                <a:solidFill>
                  <a:srgbClr val="000000"/>
                </a:solidFill>
                <a:latin typeface="Tw Cen MT"/>
              </a:rPr>
              <a:t>&gt; x</a:t>
            </a:r>
            <a:endParaRPr dirty="0"/>
          </a:p>
          <a:p>
            <a:pPr>
              <a:lnSpc>
                <a:spcPct val="90000"/>
              </a:lnSpc>
            </a:pPr>
            <a:r>
              <a:rPr lang="en-IN" sz="2200" dirty="0">
                <a:solidFill>
                  <a:srgbClr val="000000"/>
                </a:solidFill>
                <a:latin typeface="Tw Cen MT"/>
              </a:rPr>
              <a:t>$Name</a:t>
            </a:r>
            <a:endParaRPr dirty="0"/>
          </a:p>
          <a:p>
            <a:pPr>
              <a:lnSpc>
                <a:spcPct val="90000"/>
              </a:lnSpc>
            </a:pPr>
            <a:r>
              <a:rPr lang="en-IN" sz="2200" dirty="0">
                <a:solidFill>
                  <a:srgbClr val="000000"/>
                </a:solidFill>
                <a:latin typeface="Tw Cen MT"/>
              </a:rPr>
              <a:t>[1] “</a:t>
            </a:r>
            <a:r>
              <a:rPr lang="en-IN" sz="2200" dirty="0" err="1">
                <a:solidFill>
                  <a:srgbClr val="000000"/>
                </a:solidFill>
                <a:latin typeface="Tw Cen MT"/>
              </a:rPr>
              <a:t>Jow”,”Ana”,”Sara</a:t>
            </a:r>
            <a:r>
              <a:rPr lang="en-IN" sz="2200" dirty="0">
                <a:solidFill>
                  <a:srgbClr val="000000"/>
                </a:solidFill>
                <a:latin typeface="Tw Cen MT"/>
              </a:rPr>
              <a:t>”</a:t>
            </a:r>
            <a:endParaRPr dirty="0"/>
          </a:p>
          <a:p>
            <a:pPr>
              <a:lnSpc>
                <a:spcPct val="90000"/>
              </a:lnSpc>
            </a:pPr>
            <a:r>
              <a:rPr lang="en-IN" sz="2200" dirty="0">
                <a:solidFill>
                  <a:srgbClr val="000000"/>
                </a:solidFill>
                <a:latin typeface="Tw Cen MT"/>
              </a:rPr>
              <a:t>$Marks</a:t>
            </a:r>
            <a:endParaRPr dirty="0"/>
          </a:p>
          <a:p>
            <a:pPr>
              <a:lnSpc>
                <a:spcPct val="90000"/>
              </a:lnSpc>
            </a:pPr>
            <a:r>
              <a:rPr lang="en-IN" sz="2200" dirty="0">
                <a:solidFill>
                  <a:srgbClr val="000000"/>
                </a:solidFill>
                <a:latin typeface="Tw Cen MT"/>
              </a:rPr>
              <a:t>[1] 10,12,15</a:t>
            </a:r>
            <a:endParaRPr dirty="0"/>
          </a:p>
          <a:p>
            <a:pPr>
              <a:lnSpc>
                <a:spcPct val="90000"/>
              </a:lnSpc>
            </a:pPr>
            <a:r>
              <a:rPr lang="en-IN" sz="2200" dirty="0">
                <a:solidFill>
                  <a:srgbClr val="000000"/>
                </a:solidFill>
                <a:latin typeface="Tw Cen MT"/>
              </a:rPr>
              <a:t>$Rank</a:t>
            </a:r>
            <a:endParaRPr dirty="0"/>
          </a:p>
          <a:p>
            <a:pPr>
              <a:lnSpc>
                <a:spcPct val="90000"/>
              </a:lnSpc>
            </a:pPr>
            <a:r>
              <a:rPr lang="en-IN" sz="2200" dirty="0">
                <a:solidFill>
                  <a:srgbClr val="000000"/>
                </a:solidFill>
                <a:latin typeface="Tw Cen MT"/>
              </a:rPr>
              <a:t>[1] 1,2,3</a:t>
            </a:r>
            <a:endParaRPr dirty="0"/>
          </a:p>
          <a:p>
            <a:pPr>
              <a:lnSpc>
                <a:spcPct val="90000"/>
              </a:lnSpc>
            </a:pPr>
            <a:r>
              <a:rPr lang="en-IN" sz="2200" dirty="0">
                <a:solidFill>
                  <a:srgbClr val="000000"/>
                </a:solidFill>
                <a:latin typeface="Tw Cen MT"/>
              </a:rPr>
              <a:t>What will happen if we add one more name variable in list without allocating value to it?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Subsetting or Accessing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 dirty="0">
                <a:latin typeface="Times New Roman"/>
              </a:rPr>
              <a:t>There are number of operators that can be used to extract subsets of R objects.</a:t>
            </a:r>
            <a:endParaRPr sz="3200" dirty="0"/>
          </a:p>
          <a:p>
            <a:pPr>
              <a:buSzPct val="45000"/>
              <a:buFont typeface="StarSymbol"/>
              <a:buChar char=""/>
            </a:pPr>
            <a:r>
              <a:rPr lang="en-IN" sz="3200" dirty="0">
                <a:latin typeface="Times New Roman"/>
              </a:rPr>
              <a:t>[ always returns an object of the same class as the original. It can be used to select more than one element.</a:t>
            </a:r>
            <a:endParaRPr sz="3200" dirty="0"/>
          </a:p>
          <a:p>
            <a:pPr>
              <a:buSzPct val="45000"/>
              <a:buFont typeface="StarSymbol"/>
              <a:buChar char=""/>
            </a:pPr>
            <a:r>
              <a:rPr lang="en-IN" sz="3200" dirty="0">
                <a:latin typeface="Times New Roman"/>
              </a:rPr>
              <a:t>[[ is used to extract elements of a list or  a data frame. It can only be used to extract a single element and the class of the returned object will not necessarily be a list or data frame.</a:t>
            </a:r>
            <a:endParaRPr sz="3200" dirty="0"/>
          </a:p>
          <a:p>
            <a:pPr>
              <a:buSzPct val="45000"/>
              <a:buFont typeface="StarSymbol"/>
              <a:buChar char=""/>
            </a:pPr>
            <a:r>
              <a:rPr lang="en-IN" sz="3200" dirty="0">
                <a:latin typeface="Times New Roman"/>
              </a:rPr>
              <a:t>$ is used to extract elements of a list or data frame by name; semantics are similar to that of [[.</a:t>
            </a:r>
            <a:endParaRPr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Accessing Lists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IN" sz="2800" dirty="0">
                <a:solidFill>
                  <a:srgbClr val="000000"/>
                </a:solidFill>
                <a:latin typeface="Tw Cen MT"/>
              </a:rPr>
              <a:t>&gt;a&lt;-c(“</a:t>
            </a:r>
            <a:r>
              <a:rPr lang="en-IN" sz="2800" dirty="0" err="1">
                <a:solidFill>
                  <a:srgbClr val="000000"/>
                </a:solidFill>
                <a:latin typeface="Tw Cen MT"/>
              </a:rPr>
              <a:t>Jow”,”Ana”,”Sara</a:t>
            </a:r>
            <a:r>
              <a:rPr lang="en-IN" sz="2800" dirty="0">
                <a:solidFill>
                  <a:srgbClr val="000000"/>
                </a:solidFill>
                <a:latin typeface="Tw Cen MT"/>
              </a:rPr>
              <a:t>”);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IN" sz="2800" dirty="0">
                <a:solidFill>
                  <a:srgbClr val="000000"/>
                </a:solidFill>
                <a:latin typeface="Tw Cen MT"/>
              </a:rPr>
              <a:t>&gt;b&lt;-c(10,12,15);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IN" sz="2800" dirty="0">
                <a:solidFill>
                  <a:srgbClr val="000000"/>
                </a:solidFill>
                <a:latin typeface="Tw Cen MT"/>
              </a:rPr>
              <a:t>&gt;c&lt;-c(1,2,3);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IN" sz="2800" dirty="0">
                <a:solidFill>
                  <a:srgbClr val="000000"/>
                </a:solidFill>
                <a:latin typeface="Tw Cen MT"/>
              </a:rPr>
              <a:t>&gt; x &lt;- list (Name=a, Marks=</a:t>
            </a:r>
            <a:r>
              <a:rPr lang="en-IN" sz="2800" dirty="0" err="1">
                <a:solidFill>
                  <a:srgbClr val="000000"/>
                </a:solidFill>
                <a:latin typeface="Tw Cen MT"/>
              </a:rPr>
              <a:t>b,Rank</a:t>
            </a:r>
            <a:r>
              <a:rPr lang="en-IN" sz="2800" dirty="0">
                <a:solidFill>
                  <a:srgbClr val="000000"/>
                </a:solidFill>
                <a:latin typeface="Tw Cen MT"/>
              </a:rPr>
              <a:t>=c)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IN" sz="2800" dirty="0">
                <a:solidFill>
                  <a:srgbClr val="000000"/>
                </a:solidFill>
                <a:latin typeface="Tw Cen MT"/>
              </a:rPr>
              <a:t>&gt;x[1]  or &gt;x[“Name”]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IN" sz="2800" dirty="0">
                <a:solidFill>
                  <a:srgbClr val="000000"/>
                </a:solidFill>
                <a:latin typeface="Tw Cen MT"/>
              </a:rPr>
              <a:t>$Name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IN" sz="2800" dirty="0">
                <a:solidFill>
                  <a:srgbClr val="000000"/>
                </a:solidFill>
                <a:latin typeface="Tw Cen MT"/>
              </a:rPr>
              <a:t>[1] “</a:t>
            </a:r>
            <a:r>
              <a:rPr lang="en-IN" sz="2800" dirty="0" err="1">
                <a:solidFill>
                  <a:srgbClr val="000000"/>
                </a:solidFill>
                <a:latin typeface="Tw Cen MT"/>
              </a:rPr>
              <a:t>Jow”,”Ana”,”Sara</a:t>
            </a:r>
            <a:r>
              <a:rPr lang="en-IN" sz="2800" dirty="0">
                <a:solidFill>
                  <a:srgbClr val="000000"/>
                </a:solidFill>
                <a:latin typeface="Tw Cen MT"/>
              </a:rPr>
              <a:t>”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IN" sz="2800" dirty="0">
                <a:solidFill>
                  <a:srgbClr val="000000"/>
                </a:solidFill>
                <a:latin typeface="Tw Cen MT"/>
              </a:rPr>
              <a:t>&gt;x[[1]]   or  &gt; x[[“Name”]]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IN" sz="2800" dirty="0">
                <a:solidFill>
                  <a:srgbClr val="000000"/>
                </a:solidFill>
                <a:latin typeface="Tw Cen MT"/>
              </a:rPr>
              <a:t>[1] “</a:t>
            </a:r>
            <a:r>
              <a:rPr lang="en-IN" sz="2800" dirty="0" err="1">
                <a:solidFill>
                  <a:srgbClr val="000000"/>
                </a:solidFill>
                <a:latin typeface="Tw Cen MT"/>
              </a:rPr>
              <a:t>Jow”,”Ana”,”Sara</a:t>
            </a:r>
            <a:r>
              <a:rPr lang="en-IN" sz="2800" dirty="0">
                <a:solidFill>
                  <a:srgbClr val="000000"/>
                </a:solidFill>
                <a:latin typeface="Tw Cen MT"/>
              </a:rPr>
              <a:t>”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IN" sz="2800" dirty="0">
                <a:solidFill>
                  <a:srgbClr val="000000"/>
                </a:solidFill>
                <a:latin typeface="Tw Cen MT"/>
              </a:rPr>
              <a:t>&gt;</a:t>
            </a:r>
            <a:r>
              <a:rPr lang="en-IN" sz="2800" dirty="0" err="1">
                <a:solidFill>
                  <a:srgbClr val="000000"/>
                </a:solidFill>
                <a:latin typeface="Tw Cen MT"/>
              </a:rPr>
              <a:t>x$Name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IN" sz="2800" dirty="0">
                <a:solidFill>
                  <a:srgbClr val="000000"/>
                </a:solidFill>
                <a:latin typeface="Tw Cen MT"/>
              </a:rPr>
              <a:t>[1] “</a:t>
            </a:r>
            <a:r>
              <a:rPr lang="en-IN" sz="2800" dirty="0" err="1">
                <a:solidFill>
                  <a:srgbClr val="000000"/>
                </a:solidFill>
                <a:latin typeface="Tw Cen MT"/>
              </a:rPr>
              <a:t>Jow”,”Ana”,”Sara</a:t>
            </a:r>
            <a:r>
              <a:rPr lang="en-IN" sz="2800" dirty="0">
                <a:solidFill>
                  <a:srgbClr val="000000"/>
                </a:solidFill>
                <a:latin typeface="Tw Cen MT"/>
              </a:rPr>
              <a:t>”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IN" sz="2800" dirty="0">
                <a:solidFill>
                  <a:srgbClr val="000000"/>
                </a:solidFill>
                <a:latin typeface="Tw Cen MT"/>
              </a:rPr>
              <a:t>&gt;x[c(1,3)]  ## Please try this command and evaluate your answer</a:t>
            </a:r>
            <a:endParaRPr sz="2800" dirty="0"/>
          </a:p>
        </p:txBody>
      </p:sp>
      <p:sp>
        <p:nvSpPr>
          <p:cNvPr id="88" name="TextShape 3"/>
          <p:cNvSpPr txBox="1"/>
          <p:nvPr/>
        </p:nvSpPr>
        <p:spPr>
          <a:xfrm>
            <a:off x="6120000" y="3600000"/>
            <a:ext cx="18072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Accessing nested elements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&gt;x[[1]][1]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[1] “Jow”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&gt;x[[2]][1]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[1] 10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In case there is a list inside a list then we should use x[[1]][[1]]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Try to access a matrix in list by this method.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More on List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N" sz="4000" dirty="0">
                <a:latin typeface="Times New Roman"/>
              </a:rPr>
              <a:t>Adding an element in list</a:t>
            </a:r>
            <a:endParaRPr sz="4000" dirty="0"/>
          </a:p>
          <a:p>
            <a:pPr>
              <a:buSzPct val="45000"/>
            </a:pPr>
            <a:r>
              <a:rPr lang="en-IN" sz="4000" dirty="0" err="1">
                <a:latin typeface="Times New Roman"/>
              </a:rPr>
              <a:t>list_data</a:t>
            </a:r>
            <a:r>
              <a:rPr lang="en-IN" sz="4000" dirty="0">
                <a:latin typeface="Times New Roman"/>
              </a:rPr>
              <a:t>&lt;-list(c(“</a:t>
            </a:r>
            <a:r>
              <a:rPr lang="en-IN" sz="4000" dirty="0" err="1">
                <a:latin typeface="Times New Roman"/>
              </a:rPr>
              <a:t>Jan”,”Feb”,”Mar</a:t>
            </a:r>
            <a:r>
              <a:rPr lang="en-IN" sz="4000" dirty="0">
                <a:latin typeface="Times New Roman"/>
              </a:rPr>
              <a:t>”),matrix(1:4,2,2))</a:t>
            </a:r>
            <a:endParaRPr sz="4000" dirty="0"/>
          </a:p>
          <a:p>
            <a:pPr>
              <a:buSzPct val="45000"/>
            </a:pPr>
            <a:r>
              <a:rPr lang="en-IN" sz="4000" dirty="0">
                <a:latin typeface="Times New Roman"/>
              </a:rPr>
              <a:t>names(</a:t>
            </a:r>
            <a:r>
              <a:rPr lang="en-IN" sz="4000" dirty="0" err="1">
                <a:latin typeface="Times New Roman"/>
              </a:rPr>
              <a:t>list_data</a:t>
            </a:r>
            <a:r>
              <a:rPr lang="en-IN" sz="4000" dirty="0">
                <a:latin typeface="Times New Roman"/>
              </a:rPr>
              <a:t>)&lt;-c(“</a:t>
            </a:r>
            <a:r>
              <a:rPr lang="en-IN" sz="4000" dirty="0" err="1">
                <a:latin typeface="Times New Roman"/>
              </a:rPr>
              <a:t>Quarter”,”Matrix</a:t>
            </a:r>
            <a:r>
              <a:rPr lang="en-IN" sz="4000" dirty="0">
                <a:latin typeface="Times New Roman"/>
              </a:rPr>
              <a:t>”)</a:t>
            </a:r>
            <a:endParaRPr sz="4000" dirty="0"/>
          </a:p>
          <a:p>
            <a:pPr>
              <a:buSzPct val="45000"/>
            </a:pPr>
            <a:r>
              <a:rPr lang="en-IN" sz="4000" dirty="0" err="1">
                <a:latin typeface="Times New Roman"/>
              </a:rPr>
              <a:t>list_data</a:t>
            </a:r>
            <a:r>
              <a:rPr lang="en-IN" sz="4000" dirty="0">
                <a:latin typeface="Times New Roman"/>
              </a:rPr>
              <a:t>[3]&lt;-”New element”</a:t>
            </a:r>
            <a:endParaRPr sz="4000" dirty="0"/>
          </a:p>
          <a:p>
            <a:pPr>
              <a:buSzPct val="45000"/>
            </a:pPr>
            <a:r>
              <a:rPr lang="en-IN" sz="4000" dirty="0" err="1">
                <a:latin typeface="Times New Roman"/>
              </a:rPr>
              <a:t>list_data</a:t>
            </a:r>
            <a:r>
              <a:rPr lang="en-IN" sz="4000" dirty="0">
                <a:latin typeface="Times New Roman"/>
              </a:rPr>
              <a:t>[3]&lt;-NULL</a:t>
            </a:r>
            <a:endParaRPr sz="4000" dirty="0"/>
          </a:p>
          <a:p>
            <a:pPr>
              <a:buSzPct val="45000"/>
            </a:pPr>
            <a:r>
              <a:rPr lang="en-IN" sz="4000" dirty="0" err="1">
                <a:latin typeface="Times New Roman"/>
              </a:rPr>
              <a:t>list_data</a:t>
            </a:r>
            <a:r>
              <a:rPr lang="en-IN" sz="4000" dirty="0">
                <a:latin typeface="Times New Roman"/>
              </a:rPr>
              <a:t>[3]&lt;-list(c(1,2,3,4))</a:t>
            </a:r>
            <a:endParaRPr sz="4000" dirty="0"/>
          </a:p>
          <a:p>
            <a:pPr>
              <a:buSzPct val="45000"/>
            </a:pPr>
            <a:endParaRPr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More on List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Merging two list.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List1&lt;-list(1,2,3);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list2&lt;-list</a:t>
            </a:r>
            <a:r>
              <a:rPr lang="en-IN" sz="3600" dirty="0" smtClean="0">
                <a:latin typeface="Times New Roman"/>
              </a:rPr>
              <a:t>(“Sun", "Môn”);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merge_list&lt;-c(list1,list2)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Converting list to vector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v1&lt;-</a:t>
            </a:r>
            <a:r>
              <a:rPr lang="en-IN" sz="3600" dirty="0" err="1">
                <a:latin typeface="Times New Roman"/>
              </a:rPr>
              <a:t>unlist</a:t>
            </a:r>
            <a:r>
              <a:rPr lang="en-IN" sz="3600" dirty="0">
                <a:latin typeface="Times New Roman"/>
              </a:rPr>
              <a:t>(list1);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Question: What will be the output of </a:t>
            </a:r>
            <a:r>
              <a:rPr lang="en-IN" sz="3600" dirty="0" err="1">
                <a:latin typeface="Times New Roman"/>
              </a:rPr>
              <a:t>unlist</a:t>
            </a:r>
            <a:r>
              <a:rPr lang="en-IN" sz="3600" dirty="0">
                <a:latin typeface="Times New Roman"/>
              </a:rPr>
              <a:t>(x)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where x&lt;-list(“</a:t>
            </a:r>
            <a:r>
              <a:rPr lang="en-IN" sz="3600" dirty="0" err="1">
                <a:latin typeface="Times New Roman"/>
              </a:rPr>
              <a:t>Rakhi”,matrix</a:t>
            </a:r>
            <a:r>
              <a:rPr lang="en-IN" sz="3600" dirty="0">
                <a:latin typeface="Times New Roman"/>
              </a:rPr>
              <a:t>(1:4,2,2))</a:t>
            </a:r>
            <a:endParaRPr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Accessing Partial Match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Partial matching of names is allowed with  [[ and $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&gt; x&lt;-list(</a:t>
            </a:r>
            <a:r>
              <a:rPr lang="en-IN" sz="3600" dirty="0" err="1">
                <a:latin typeface="Times New Roman"/>
              </a:rPr>
              <a:t>customernum</a:t>
            </a:r>
            <a:r>
              <a:rPr lang="en-IN" sz="3600" dirty="0">
                <a:latin typeface="Times New Roman"/>
              </a:rPr>
              <a:t>=1:10)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&gt;</a:t>
            </a:r>
            <a:r>
              <a:rPr lang="en-IN" sz="3600" dirty="0" err="1">
                <a:latin typeface="Times New Roman"/>
              </a:rPr>
              <a:t>x$a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[1] 1 2 3 4 5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&gt;x[[“a”]]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NULL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&gt;x[[“a”, exact=FALSE]]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[1] 1 2 3 4 5</a:t>
            </a:r>
            <a:endParaRPr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544</Words>
  <Application>Microsoft Office PowerPoint</Application>
  <PresentationFormat>Custom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Sanghpriya</dc:creator>
  <cp:lastModifiedBy>Sanghpriya</cp:lastModifiedBy>
  <cp:revision>3</cp:revision>
  <dcterms:modified xsi:type="dcterms:W3CDTF">2017-09-29T16:31:23Z</dcterms:modified>
</cp:coreProperties>
</file>