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media/image4.jpg" ContentType="image/jpeg"/>
  <Override PartName="/ppt/media/image10.jpg" ContentType="image/jpeg"/>
  <Override PartName="/ppt/media/image11.jpg" ContentType="image/jpeg"/>
  <Override PartName="/ppt/notesSlides/notesSlide1.xml" ContentType="application/vnd.openxmlformats-officedocument.presentationml.notesSlide+xml"/>
  <Override PartName="/ppt/media/image12.jpg" ContentType="image/jpeg"/>
  <Override PartName="/ppt/media/image13.jpg" ContentType="image/jpeg"/>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media/image20.jpg" ContentType="image/jpeg"/>
  <Override PartName="/ppt/notesSlides/notesSlide7.xml" ContentType="application/vnd.openxmlformats-officedocument.presentationml.notesSlide+xml"/>
  <Override PartName="/ppt/media/image22.jpg" ContentType="image/jpeg"/>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sldIdLst>
    <p:sldId id="297" r:id="rId2"/>
    <p:sldId id="257" r:id="rId3"/>
    <p:sldId id="258" r:id="rId4"/>
    <p:sldId id="259" r:id="rId5"/>
    <p:sldId id="261" r:id="rId6"/>
    <p:sldId id="298" r:id="rId7"/>
    <p:sldId id="299" r:id="rId8"/>
    <p:sldId id="300" r:id="rId9"/>
    <p:sldId id="301" r:id="rId10"/>
    <p:sldId id="302" r:id="rId11"/>
    <p:sldId id="303" r:id="rId12"/>
    <p:sldId id="304" r:id="rId13"/>
    <p:sldId id="305" r:id="rId14"/>
    <p:sldId id="306" r:id="rId15"/>
    <p:sldId id="307" r:id="rId16"/>
    <p:sldId id="262" r:id="rId17"/>
    <p:sldId id="263" r:id="rId18"/>
    <p:sldId id="264" r:id="rId19"/>
    <p:sldId id="265" r:id="rId20"/>
    <p:sldId id="266" r:id="rId21"/>
    <p:sldId id="322" r:id="rId22"/>
    <p:sldId id="308" r:id="rId23"/>
    <p:sldId id="323" r:id="rId24"/>
    <p:sldId id="273" r:id="rId25"/>
    <p:sldId id="274" r:id="rId26"/>
    <p:sldId id="279" r:id="rId27"/>
    <p:sldId id="256" r:id="rId28"/>
    <p:sldId id="315" r:id="rId29"/>
    <p:sldId id="316" r:id="rId30"/>
    <p:sldId id="317" r:id="rId31"/>
    <p:sldId id="318" r:id="rId32"/>
    <p:sldId id="319" r:id="rId33"/>
    <p:sldId id="320" r:id="rId34"/>
    <p:sldId id="321" r:id="rId35"/>
    <p:sldId id="296" r:id="rId36"/>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santh pulapa" initials="pp" lastIdx="1" clrIdx="0">
    <p:extLst>
      <p:ext uri="{19B8F6BF-5375-455C-9EA6-DF929625EA0E}">
        <p15:presenceInfo xmlns:p15="http://schemas.microsoft.com/office/powerpoint/2012/main" userId="1a3bded082e91f8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44" autoAdjust="0"/>
    <p:restoredTop sz="94660"/>
  </p:normalViewPr>
  <p:slideViewPr>
    <p:cSldViewPr>
      <p:cViewPr varScale="1">
        <p:scale>
          <a:sx n="108" d="100"/>
          <a:sy n="108" d="100"/>
        </p:scale>
        <p:origin x="706"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209753E5-CB28-4D6F-8B44-ED380A786F5D}" type="datetimeFigureOut">
              <a:rPr lang="en-IN" smtClean="0"/>
              <a:t>25-04-2024</a:t>
            </a:fld>
            <a:endParaRPr lang="en-IN"/>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344D016E-92FC-4726-A032-CA9489D56CAF}" type="slidenum">
              <a:rPr lang="en-IN" smtClean="0"/>
              <a:t>‹#›</a:t>
            </a:fld>
            <a:endParaRPr lang="en-IN"/>
          </a:p>
        </p:txBody>
      </p:sp>
    </p:spTree>
    <p:extLst>
      <p:ext uri="{BB962C8B-B14F-4D97-AF65-F5344CB8AC3E}">
        <p14:creationId xmlns:p14="http://schemas.microsoft.com/office/powerpoint/2010/main" val="1645639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44D016E-92FC-4726-A032-CA9489D56CAF}" type="slidenum">
              <a:rPr lang="en-IN" smtClean="0"/>
              <a:t>20</a:t>
            </a:fld>
            <a:endParaRPr lang="en-IN"/>
          </a:p>
        </p:txBody>
      </p:sp>
    </p:spTree>
    <p:extLst>
      <p:ext uri="{BB962C8B-B14F-4D97-AF65-F5344CB8AC3E}">
        <p14:creationId xmlns:p14="http://schemas.microsoft.com/office/powerpoint/2010/main" val="2084140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cf3cd25d6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cf3cd25d6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0809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cf3bef9b9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cf3bef9b9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786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cf3bef9b96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cf3bef9b96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12610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cf3bef9b96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cf3bef9b96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74549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4284d02b69ed7f7b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4284d02b69ed7f7b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85269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cf464d7929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cf464d7929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4192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cf464d7929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cf464d7929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0107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cf4677ccc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cf4677ccc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59423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sz="5400" b="0" i="0">
                <a:solidFill>
                  <a:schemeClr val="bg1"/>
                </a:solidFill>
                <a:latin typeface="Palatino Linotype"/>
                <a:cs typeface="Palatino Linotype"/>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sz="2400" b="0" i="0">
                <a:solidFill>
                  <a:srgbClr val="0A7642"/>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0" i="0">
                <a:solidFill>
                  <a:schemeClr val="bg1"/>
                </a:solidFill>
                <a:latin typeface="Palatino Linotype"/>
                <a:cs typeface="Palatino Linotype"/>
              </a:defRPr>
            </a:lvl1pPr>
          </a:lstStyle>
          <a:p>
            <a:endParaRPr/>
          </a:p>
        </p:txBody>
      </p:sp>
      <p:sp>
        <p:nvSpPr>
          <p:cNvPr id="3" name="Holder 3"/>
          <p:cNvSpPr>
            <a:spLocks noGrp="1"/>
          </p:cNvSpPr>
          <p:nvPr>
            <p:ph type="body" idx="1"/>
          </p:nvPr>
        </p:nvSpPr>
        <p:spPr/>
        <p:txBody>
          <a:bodyPr lIns="0" tIns="0" rIns="0" bIns="0"/>
          <a:lstStyle>
            <a:lvl1pPr>
              <a:defRPr sz="2400" b="0" i="0">
                <a:solidFill>
                  <a:srgbClr val="0A7642"/>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0" i="0">
                <a:solidFill>
                  <a:schemeClr val="bg1"/>
                </a:solidFill>
                <a:latin typeface="Palatino Linotype"/>
                <a:cs typeface="Palatino Linotype"/>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9143999" cy="5143499"/>
          </a:xfrm>
          <a:prstGeom prst="rect">
            <a:avLst/>
          </a:prstGeom>
        </p:spPr>
      </p:pic>
      <p:pic>
        <p:nvPicPr>
          <p:cNvPr id="17" name="bg object 17"/>
          <p:cNvPicPr/>
          <p:nvPr/>
        </p:nvPicPr>
        <p:blipFill>
          <a:blip r:embed="rId3" cstate="print"/>
          <a:stretch>
            <a:fillRect/>
          </a:stretch>
        </p:blipFill>
        <p:spPr>
          <a:xfrm>
            <a:off x="47244" y="362711"/>
            <a:ext cx="4196334" cy="1504950"/>
          </a:xfrm>
          <a:prstGeom prst="rect">
            <a:avLst/>
          </a:prstGeom>
        </p:spPr>
      </p:pic>
      <p:sp>
        <p:nvSpPr>
          <p:cNvPr id="2" name="Holder 2"/>
          <p:cNvSpPr>
            <a:spLocks noGrp="1"/>
          </p:cNvSpPr>
          <p:nvPr>
            <p:ph type="title"/>
          </p:nvPr>
        </p:nvSpPr>
        <p:spPr/>
        <p:txBody>
          <a:bodyPr lIns="0" tIns="0" rIns="0" bIns="0"/>
          <a:lstStyle>
            <a:lvl1pPr>
              <a:defRPr sz="5400" b="0" i="0">
                <a:solidFill>
                  <a:schemeClr val="bg1"/>
                </a:solidFill>
                <a:latin typeface="Palatino Linotype"/>
                <a:cs typeface="Palatino Linotype"/>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1_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38497268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57301" y="548716"/>
            <a:ext cx="3335020" cy="848994"/>
          </a:xfrm>
          <a:prstGeom prst="rect">
            <a:avLst/>
          </a:prstGeom>
        </p:spPr>
        <p:txBody>
          <a:bodyPr wrap="square" lIns="0" tIns="0" rIns="0" bIns="0">
            <a:spAutoFit/>
          </a:bodyPr>
          <a:lstStyle>
            <a:lvl1pPr>
              <a:defRPr sz="5400" b="0" i="0">
                <a:solidFill>
                  <a:schemeClr val="bg1"/>
                </a:solidFill>
                <a:latin typeface="Palatino Linotype"/>
                <a:cs typeface="Palatino Linotype"/>
              </a:defRPr>
            </a:lvl1pPr>
          </a:lstStyle>
          <a:p>
            <a:endParaRPr/>
          </a:p>
        </p:txBody>
      </p:sp>
      <p:sp>
        <p:nvSpPr>
          <p:cNvPr id="3" name="Holder 3"/>
          <p:cNvSpPr>
            <a:spLocks noGrp="1"/>
          </p:cNvSpPr>
          <p:nvPr>
            <p:ph type="body" idx="1"/>
          </p:nvPr>
        </p:nvSpPr>
        <p:spPr>
          <a:xfrm>
            <a:off x="4148709" y="1397000"/>
            <a:ext cx="4756784" cy="2954654"/>
          </a:xfrm>
          <a:prstGeom prst="rect">
            <a:avLst/>
          </a:prstGeom>
        </p:spPr>
        <p:txBody>
          <a:bodyPr wrap="square" lIns="0" tIns="0" rIns="0" bIns="0">
            <a:spAutoFit/>
          </a:bodyPr>
          <a:lstStyle>
            <a:lvl1pPr>
              <a:defRPr sz="2400" b="0" i="0">
                <a:solidFill>
                  <a:srgbClr val="0A7642"/>
                </a:solidFill>
                <a:latin typeface="Calibri"/>
                <a:cs typeface="Calibri"/>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webp"/><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hyperlink" Target="https://www.instagram.com/p/C6IkQc-pAjc/?igsh=OTQ4anBuOTJjYzJx"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hyperlink" Target="https://www.instagram.com/reel/C6Ikz3nJGLW/?igsh=aHRibmZ5dnVtY2I3" TargetMode="External"/><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9.jpeg"/></Relationships>
</file>

<file path=ppt/slides/_rels/slide3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21.jpeg"/></Relationships>
</file>

<file path=ppt/slides/_rels/slide32.xml.rels><?xml version="1.0" encoding="UTF-8" standalone="yes"?>
<Relationships xmlns="http://schemas.openxmlformats.org/package/2006/relationships"><Relationship Id="rId3" Type="http://schemas.openxmlformats.org/officeDocument/2006/relationships/hyperlink" Target="https://www.instagram.com/britannia_09?igsh=MTNmZTBsNDhzb3psag=="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22.jpg"/></Relationships>
</file>

<file path=ppt/slides/_rels/slide3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4.webp"/><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D8D1D8-5EB8-47DB-14C5-3F48E61533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4" name="Rectangle 3">
            <a:extLst>
              <a:ext uri="{FF2B5EF4-FFF2-40B4-BE49-F238E27FC236}">
                <a16:creationId xmlns:a16="http://schemas.microsoft.com/office/drawing/2014/main" id="{54E6EE70-9DEC-98BA-5A21-74C15EEECDC0}"/>
              </a:ext>
            </a:extLst>
          </p:cNvPr>
          <p:cNvSpPr/>
          <p:nvPr/>
        </p:nvSpPr>
        <p:spPr>
          <a:xfrm>
            <a:off x="5943600" y="2876550"/>
            <a:ext cx="3200400" cy="22669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l"/>
            <a:r>
              <a:rPr lang="en-US" b="1" dirty="0"/>
              <a:t>Dr. </a:t>
            </a:r>
            <a:r>
              <a:rPr lang="en-US" b="1" dirty="0" err="1"/>
              <a:t>Lankapalli</a:t>
            </a:r>
            <a:r>
              <a:rPr lang="en-US" b="1" dirty="0"/>
              <a:t> </a:t>
            </a:r>
            <a:r>
              <a:rPr lang="en-US" b="1" dirty="0" err="1"/>
              <a:t>Bullayya</a:t>
            </a:r>
            <a:r>
              <a:rPr lang="en-US" b="1" dirty="0"/>
              <a:t> degree college </a:t>
            </a:r>
          </a:p>
          <a:p>
            <a:pPr algn="l"/>
            <a:r>
              <a:rPr lang="en-US" b="1" dirty="0"/>
              <a:t>Team Leader (P. Vijay)</a:t>
            </a:r>
          </a:p>
          <a:p>
            <a:pPr algn="l"/>
            <a:r>
              <a:rPr lang="en-US" b="1" dirty="0"/>
              <a:t>1) P. Vijay</a:t>
            </a:r>
          </a:p>
          <a:p>
            <a:pPr algn="l"/>
            <a:r>
              <a:rPr lang="en-IN" b="1" dirty="0"/>
              <a:t>2) P. Anusha</a:t>
            </a:r>
          </a:p>
          <a:p>
            <a:pPr algn="l"/>
            <a:r>
              <a:rPr lang="en-IN" b="1" dirty="0"/>
              <a:t>3) P. Sagar</a:t>
            </a:r>
          </a:p>
          <a:p>
            <a:pPr algn="l"/>
            <a:r>
              <a:rPr lang="en-IN" b="1" dirty="0"/>
              <a:t>4) R. Sai Lakshmi</a:t>
            </a:r>
          </a:p>
          <a:p>
            <a:pPr algn="l"/>
            <a:r>
              <a:rPr lang="en-IN" b="1" dirty="0"/>
              <a:t>5) Ruchi Patel</a:t>
            </a:r>
          </a:p>
        </p:txBody>
      </p:sp>
    </p:spTree>
    <p:extLst>
      <p:ext uri="{BB962C8B-B14F-4D97-AF65-F5344CB8AC3E}">
        <p14:creationId xmlns:p14="http://schemas.microsoft.com/office/powerpoint/2010/main" val="1207882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FBB2E9-3099-41EC-DA14-1073A11135BC}"/>
              </a:ext>
            </a:extLst>
          </p:cNvPr>
          <p:cNvSpPr>
            <a:spLocks noGrp="1"/>
          </p:cNvSpPr>
          <p:nvPr>
            <p:ph type="title"/>
          </p:nvPr>
        </p:nvSpPr>
        <p:spPr>
          <a:xfrm>
            <a:off x="304800" y="217773"/>
            <a:ext cx="4943092" cy="415498"/>
          </a:xfrm>
        </p:spPr>
        <p:txBody>
          <a:bodyPr/>
          <a:lstStyle/>
          <a:p>
            <a:r>
              <a:rPr lang="en-US" sz="2700" dirty="0">
                <a:solidFill>
                  <a:schemeClr val="tx1"/>
                </a:solidFill>
                <a:highlight>
                  <a:srgbClr val="FFFF00"/>
                </a:highlight>
                <a:latin typeface="+mj-lt"/>
              </a:rPr>
              <a:t>Competitor 2: UNIBIC</a:t>
            </a:r>
            <a:endParaRPr lang="en-IN" sz="2700" dirty="0">
              <a:solidFill>
                <a:schemeClr val="tx1"/>
              </a:solidFill>
              <a:highlight>
                <a:srgbClr val="FFFF00"/>
              </a:highlight>
              <a:latin typeface="+mj-lt"/>
            </a:endParaRPr>
          </a:p>
        </p:txBody>
      </p:sp>
      <p:sp>
        <p:nvSpPr>
          <p:cNvPr id="5" name="Text Placeholder 4">
            <a:extLst>
              <a:ext uri="{FF2B5EF4-FFF2-40B4-BE49-F238E27FC236}">
                <a16:creationId xmlns:a16="http://schemas.microsoft.com/office/drawing/2014/main" id="{CC885FB4-468A-CAC8-0BD2-5DE6F1C97795}"/>
              </a:ext>
            </a:extLst>
          </p:cNvPr>
          <p:cNvSpPr>
            <a:spLocks noGrp="1"/>
          </p:cNvSpPr>
          <p:nvPr>
            <p:ph type="body" idx="1"/>
          </p:nvPr>
        </p:nvSpPr>
        <p:spPr>
          <a:xfrm>
            <a:off x="152400" y="1126160"/>
            <a:ext cx="8991600" cy="2154436"/>
          </a:xfrm>
        </p:spPr>
        <p:txBody>
          <a:bodyPr/>
          <a:lstStyle/>
          <a:p>
            <a:r>
              <a:rPr lang="en-US" sz="1400" b="1" dirty="0"/>
              <a:t> </a:t>
            </a:r>
            <a:r>
              <a:rPr lang="en-US" sz="1400" b="1" dirty="0">
                <a:solidFill>
                  <a:schemeClr val="tx1"/>
                </a:solidFill>
              </a:rPr>
              <a:t>USP: </a:t>
            </a:r>
            <a:r>
              <a:rPr lang="en-US" sz="1400" dirty="0">
                <a:solidFill>
                  <a:schemeClr val="tx1"/>
                </a:solidFill>
              </a:rPr>
              <a:t>The unique selling proposition(USP) of </a:t>
            </a:r>
            <a:r>
              <a:rPr lang="en-US" sz="1400" dirty="0" err="1">
                <a:solidFill>
                  <a:schemeClr val="tx1"/>
                </a:solidFill>
              </a:rPr>
              <a:t>Unibic</a:t>
            </a:r>
            <a:r>
              <a:rPr lang="en-US" sz="1400" dirty="0">
                <a:solidFill>
                  <a:schemeClr val="tx1"/>
                </a:solidFill>
              </a:rPr>
              <a:t>, an Australian biscuit company, often revolves around its premium quality ingredients, unique flavors, and commitment to freshness.it might also emphasize its heritage or any specific health benefits of its products.</a:t>
            </a:r>
          </a:p>
          <a:p>
            <a:endParaRPr lang="en-US" sz="1400" dirty="0">
              <a:solidFill>
                <a:schemeClr val="tx1"/>
              </a:solidFill>
            </a:endParaRPr>
          </a:p>
          <a:p>
            <a:endParaRPr lang="en-US" sz="1800" dirty="0">
              <a:solidFill>
                <a:schemeClr val="tx1"/>
              </a:solidFill>
            </a:endParaRPr>
          </a:p>
          <a:p>
            <a:r>
              <a:rPr lang="en-US" sz="1800" dirty="0">
                <a:solidFill>
                  <a:schemeClr val="tx1"/>
                </a:solidFill>
              </a:rPr>
              <a:t> </a:t>
            </a:r>
            <a:r>
              <a:rPr lang="en-US" sz="1400" b="1" dirty="0">
                <a:solidFill>
                  <a:schemeClr val="tx1"/>
                </a:solidFill>
              </a:rPr>
              <a:t>Online Communication: </a:t>
            </a:r>
            <a:r>
              <a:rPr lang="en-US" sz="1400" dirty="0">
                <a:solidFill>
                  <a:schemeClr val="tx1"/>
                </a:solidFill>
              </a:rPr>
              <a:t>Unique likely utilizes various online communication channels such as social media platforms, email, newsletters, their official website, and possibly sponsored content or digital advertising to engage with consumers, share product information, announce promotions, and gather feedback. They might also collaborate with influencers.</a:t>
            </a:r>
            <a:endParaRPr lang="en-US" sz="1400" b="1" dirty="0">
              <a:solidFill>
                <a:schemeClr val="tx1"/>
              </a:solidFill>
            </a:endParaRPr>
          </a:p>
          <a:p>
            <a:endParaRPr lang="en-IN" sz="2000" dirty="0"/>
          </a:p>
        </p:txBody>
      </p:sp>
      <p:pic>
        <p:nvPicPr>
          <p:cNvPr id="2" name="Picture 1">
            <a:extLst>
              <a:ext uri="{FF2B5EF4-FFF2-40B4-BE49-F238E27FC236}">
                <a16:creationId xmlns:a16="http://schemas.microsoft.com/office/drawing/2014/main" id="{E9616688-A5C1-A545-90D6-CE72D0606FA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24200" y="3562350"/>
            <a:ext cx="2047492" cy="1155628"/>
          </a:xfrm>
          <a:prstGeom prst="rect">
            <a:avLst/>
          </a:prstGeom>
        </p:spPr>
      </p:pic>
    </p:spTree>
    <p:extLst>
      <p:ext uri="{BB962C8B-B14F-4D97-AF65-F5344CB8AC3E}">
        <p14:creationId xmlns:p14="http://schemas.microsoft.com/office/powerpoint/2010/main" val="1944093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D3A84-FB9B-E4B0-A01E-4E00C4568497}"/>
              </a:ext>
            </a:extLst>
          </p:cNvPr>
          <p:cNvSpPr>
            <a:spLocks noGrp="1"/>
          </p:cNvSpPr>
          <p:nvPr>
            <p:ph type="title"/>
          </p:nvPr>
        </p:nvSpPr>
        <p:spPr>
          <a:xfrm>
            <a:off x="228600" y="209550"/>
            <a:ext cx="3487521" cy="415498"/>
          </a:xfrm>
        </p:spPr>
        <p:txBody>
          <a:bodyPr/>
          <a:lstStyle/>
          <a:p>
            <a:r>
              <a:rPr lang="en-US" sz="2700" dirty="0">
                <a:solidFill>
                  <a:schemeClr val="tx1"/>
                </a:solidFill>
                <a:highlight>
                  <a:srgbClr val="FFFF00"/>
                </a:highlight>
                <a:latin typeface="+mj-lt"/>
              </a:rPr>
              <a:t>Swot:</a:t>
            </a:r>
            <a:endParaRPr lang="en-IN" sz="2700" dirty="0">
              <a:solidFill>
                <a:schemeClr val="tx1"/>
              </a:solidFill>
              <a:highlight>
                <a:srgbClr val="FFFF00"/>
              </a:highlight>
              <a:latin typeface="+mj-lt"/>
            </a:endParaRPr>
          </a:p>
        </p:txBody>
      </p:sp>
      <p:sp>
        <p:nvSpPr>
          <p:cNvPr id="3" name="Text Placeholder 2">
            <a:extLst>
              <a:ext uri="{FF2B5EF4-FFF2-40B4-BE49-F238E27FC236}">
                <a16:creationId xmlns:a16="http://schemas.microsoft.com/office/drawing/2014/main" id="{6EF443DD-AE56-F721-8BC8-25C9B68135C2}"/>
              </a:ext>
            </a:extLst>
          </p:cNvPr>
          <p:cNvSpPr>
            <a:spLocks noGrp="1"/>
          </p:cNvSpPr>
          <p:nvPr>
            <p:ph type="body" idx="1"/>
          </p:nvPr>
        </p:nvSpPr>
        <p:spPr>
          <a:xfrm>
            <a:off x="157353" y="895350"/>
            <a:ext cx="8829293" cy="3693319"/>
          </a:xfrm>
        </p:spPr>
        <p:txBody>
          <a:bodyPr/>
          <a:lstStyle/>
          <a:p>
            <a:r>
              <a:rPr lang="en-US" sz="1800" b="1" dirty="0">
                <a:solidFill>
                  <a:schemeClr val="tx1"/>
                </a:solidFill>
              </a:rPr>
              <a:t>Strengths: </a:t>
            </a:r>
          </a:p>
          <a:p>
            <a:pPr marL="342900" indent="-342900">
              <a:buFont typeface="Arial" panose="020B0604020202020204" pitchFamily="34" charset="0"/>
              <a:buChar char="•"/>
            </a:pPr>
            <a:r>
              <a:rPr lang="en-US" dirty="0">
                <a:solidFill>
                  <a:schemeClr val="tx1"/>
                </a:solidFill>
              </a:rPr>
              <a:t> </a:t>
            </a:r>
            <a:r>
              <a:rPr lang="en-US" sz="1400" b="1" dirty="0">
                <a:solidFill>
                  <a:schemeClr val="tx1"/>
                </a:solidFill>
              </a:rPr>
              <a:t>Products Innovation:</a:t>
            </a:r>
            <a:r>
              <a:rPr lang="en-US" sz="1800" dirty="0">
                <a:solidFill>
                  <a:schemeClr val="tx1"/>
                </a:solidFill>
              </a:rPr>
              <a:t> </a:t>
            </a:r>
            <a:r>
              <a:rPr lang="en-US" sz="1400" dirty="0" err="1">
                <a:solidFill>
                  <a:schemeClr val="tx1"/>
                </a:solidFill>
              </a:rPr>
              <a:t>Unibic</a:t>
            </a:r>
            <a:r>
              <a:rPr lang="en-US" sz="1400" dirty="0">
                <a:solidFill>
                  <a:schemeClr val="tx1"/>
                </a:solidFill>
              </a:rPr>
              <a:t> offers a wide range of innovation biscuit flavors and varieties , catering to diverse consumer preferences.</a:t>
            </a:r>
          </a:p>
          <a:p>
            <a:pPr marL="342900" indent="-342900">
              <a:buFont typeface="Arial" panose="020B0604020202020204" pitchFamily="34" charset="0"/>
              <a:buChar char="•"/>
            </a:pPr>
            <a:r>
              <a:rPr lang="en-US" sz="1800" dirty="0">
                <a:solidFill>
                  <a:schemeClr val="tx1"/>
                </a:solidFill>
              </a:rPr>
              <a:t> </a:t>
            </a:r>
            <a:r>
              <a:rPr lang="en-US" sz="1400" b="1" dirty="0">
                <a:solidFill>
                  <a:schemeClr val="tx1"/>
                </a:solidFill>
              </a:rPr>
              <a:t>Quality Ingredients: </a:t>
            </a:r>
            <a:r>
              <a:rPr lang="en-US" sz="1400" dirty="0">
                <a:solidFill>
                  <a:schemeClr val="tx1"/>
                </a:solidFill>
              </a:rPr>
              <a:t>The company uses high-quality ingredients , which can be a strong selling point in a competitive market.</a:t>
            </a:r>
          </a:p>
          <a:p>
            <a:pPr marL="342900" indent="-342900">
              <a:buFont typeface="Arial" panose="020B0604020202020204" pitchFamily="34" charset="0"/>
              <a:buChar char="•"/>
            </a:pPr>
            <a:r>
              <a:rPr lang="en-US" sz="1400" b="1" dirty="0">
                <a:solidFill>
                  <a:schemeClr val="tx1"/>
                </a:solidFill>
              </a:rPr>
              <a:t> Distribution Network</a:t>
            </a:r>
            <a:r>
              <a:rPr lang="en-US" sz="1400" dirty="0">
                <a:solidFill>
                  <a:schemeClr val="tx1"/>
                </a:solidFill>
              </a:rPr>
              <a:t>: With an established distribution network, </a:t>
            </a:r>
            <a:r>
              <a:rPr lang="en-US" sz="1400" dirty="0" err="1">
                <a:solidFill>
                  <a:schemeClr val="tx1"/>
                </a:solidFill>
              </a:rPr>
              <a:t>Unibic</a:t>
            </a:r>
            <a:r>
              <a:rPr lang="en-US" sz="1400" dirty="0">
                <a:solidFill>
                  <a:schemeClr val="tx1"/>
                </a:solidFill>
              </a:rPr>
              <a:t> Can reach a large number of consumers across various channels.</a:t>
            </a:r>
          </a:p>
          <a:p>
            <a:pPr marL="342900" indent="-342900">
              <a:buFont typeface="Arial" panose="020B0604020202020204" pitchFamily="34" charset="0"/>
              <a:buChar char="•"/>
            </a:pPr>
            <a:endParaRPr lang="en-US" sz="1400" dirty="0">
              <a:solidFill>
                <a:schemeClr val="tx1"/>
              </a:solidFill>
            </a:endParaRPr>
          </a:p>
          <a:p>
            <a:r>
              <a:rPr lang="en-US" sz="1800" dirty="0">
                <a:solidFill>
                  <a:schemeClr val="tx1"/>
                </a:solidFill>
              </a:rPr>
              <a:t> </a:t>
            </a:r>
            <a:r>
              <a:rPr lang="en-US" sz="1600" b="1" dirty="0">
                <a:solidFill>
                  <a:schemeClr val="tx1"/>
                </a:solidFill>
              </a:rPr>
              <a:t>Weakness:</a:t>
            </a:r>
          </a:p>
          <a:p>
            <a:pPr marL="285750" indent="-285750">
              <a:buFont typeface="Arial" panose="020B0604020202020204" pitchFamily="34" charset="0"/>
              <a:buChar char="•"/>
            </a:pPr>
            <a:r>
              <a:rPr lang="en-US" sz="1800" dirty="0">
                <a:solidFill>
                  <a:schemeClr val="tx1"/>
                </a:solidFill>
              </a:rPr>
              <a:t> </a:t>
            </a:r>
            <a:r>
              <a:rPr lang="en-US" sz="1400" b="1" dirty="0">
                <a:solidFill>
                  <a:schemeClr val="tx1"/>
                </a:solidFill>
              </a:rPr>
              <a:t>Limited geographic presence:</a:t>
            </a:r>
            <a:r>
              <a:rPr lang="en-US" sz="1400" dirty="0">
                <a:solidFill>
                  <a:schemeClr val="tx1"/>
                </a:solidFill>
              </a:rPr>
              <a:t> </a:t>
            </a:r>
            <a:r>
              <a:rPr lang="en-US" sz="1400" dirty="0" err="1">
                <a:solidFill>
                  <a:schemeClr val="tx1"/>
                </a:solidFill>
              </a:rPr>
              <a:t>Unibic’s</a:t>
            </a:r>
            <a:r>
              <a:rPr lang="en-US" sz="1400" dirty="0">
                <a:solidFill>
                  <a:schemeClr val="tx1"/>
                </a:solidFill>
              </a:rPr>
              <a:t> market presence might be limited compared to larger multinational competitors.</a:t>
            </a:r>
          </a:p>
          <a:p>
            <a:pPr marL="285750" indent="-285750">
              <a:buFont typeface="Arial" panose="020B0604020202020204" pitchFamily="34" charset="0"/>
              <a:buChar char="•"/>
            </a:pPr>
            <a:r>
              <a:rPr lang="en-US" sz="1400" dirty="0">
                <a:solidFill>
                  <a:schemeClr val="tx1"/>
                </a:solidFill>
              </a:rPr>
              <a:t> </a:t>
            </a:r>
            <a:r>
              <a:rPr lang="en-US" sz="1400" b="1" dirty="0">
                <a:solidFill>
                  <a:schemeClr val="tx1"/>
                </a:solidFill>
              </a:rPr>
              <a:t>Dependence  On Biscuit Segment: </a:t>
            </a:r>
            <a:r>
              <a:rPr lang="en-US" sz="1400" dirty="0">
                <a:solidFill>
                  <a:schemeClr val="tx1"/>
                </a:solidFill>
              </a:rPr>
              <a:t>IF </a:t>
            </a:r>
            <a:r>
              <a:rPr lang="en-US" sz="1400" dirty="0" err="1">
                <a:solidFill>
                  <a:schemeClr val="tx1"/>
                </a:solidFill>
              </a:rPr>
              <a:t>Unibic</a:t>
            </a:r>
            <a:r>
              <a:rPr lang="en-US" sz="1400" dirty="0">
                <a:solidFill>
                  <a:schemeClr val="tx1"/>
                </a:solidFill>
              </a:rPr>
              <a:t> relies heavily on its biscuit segment, it could face challenges diversifying its product portfolio.</a:t>
            </a:r>
          </a:p>
          <a:p>
            <a:pPr marL="285750" indent="-285750">
              <a:buFont typeface="Arial" panose="020B0604020202020204" pitchFamily="34" charset="0"/>
              <a:buChar char="•"/>
            </a:pPr>
            <a:r>
              <a:rPr lang="en-US" sz="1400" dirty="0">
                <a:solidFill>
                  <a:schemeClr val="tx1"/>
                </a:solidFill>
              </a:rPr>
              <a:t> </a:t>
            </a:r>
            <a:r>
              <a:rPr lang="en-US" sz="1400" b="1" dirty="0">
                <a:solidFill>
                  <a:schemeClr val="tx1"/>
                </a:solidFill>
              </a:rPr>
              <a:t>Price </a:t>
            </a:r>
            <a:r>
              <a:rPr lang="en-US" sz="1400" b="1" dirty="0" err="1">
                <a:solidFill>
                  <a:schemeClr val="tx1"/>
                </a:solidFill>
              </a:rPr>
              <a:t>Senstivity</a:t>
            </a:r>
            <a:r>
              <a:rPr lang="en-US" sz="1400" b="1" dirty="0">
                <a:solidFill>
                  <a:schemeClr val="tx1"/>
                </a:solidFill>
              </a:rPr>
              <a:t>: </a:t>
            </a:r>
            <a:r>
              <a:rPr lang="en-US" sz="1400" dirty="0">
                <a:solidFill>
                  <a:schemeClr val="tx1"/>
                </a:solidFill>
              </a:rPr>
              <a:t>In a price-sensitive market, consumers may opt for cheaper alternatives, affecting </a:t>
            </a:r>
            <a:r>
              <a:rPr lang="en-US" sz="1400" dirty="0" err="1">
                <a:solidFill>
                  <a:schemeClr val="tx1"/>
                </a:solidFill>
              </a:rPr>
              <a:t>Unibic’s</a:t>
            </a:r>
            <a:r>
              <a:rPr lang="en-US" sz="1400" dirty="0">
                <a:solidFill>
                  <a:schemeClr val="tx1"/>
                </a:solidFill>
              </a:rPr>
              <a:t> sales.</a:t>
            </a:r>
          </a:p>
          <a:p>
            <a:pPr marL="342900" indent="-342900">
              <a:buFont typeface="Arial" panose="020B0604020202020204" pitchFamily="34" charset="0"/>
              <a:buChar char="•"/>
            </a:pPr>
            <a:endParaRPr lang="en-IN" sz="1800" dirty="0">
              <a:solidFill>
                <a:schemeClr val="tx1"/>
              </a:solidFill>
            </a:endParaRPr>
          </a:p>
        </p:txBody>
      </p:sp>
    </p:spTree>
    <p:extLst>
      <p:ext uri="{BB962C8B-B14F-4D97-AF65-F5344CB8AC3E}">
        <p14:creationId xmlns:p14="http://schemas.microsoft.com/office/powerpoint/2010/main" val="2941266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4F7B8-7913-0629-EAC9-D9161EFC4D79}"/>
              </a:ext>
            </a:extLst>
          </p:cNvPr>
          <p:cNvSpPr>
            <a:spLocks noGrp="1"/>
          </p:cNvSpPr>
          <p:nvPr>
            <p:ph type="title"/>
          </p:nvPr>
        </p:nvSpPr>
        <p:spPr>
          <a:xfrm>
            <a:off x="228600" y="209550"/>
            <a:ext cx="3335020" cy="430887"/>
          </a:xfrm>
        </p:spPr>
        <p:txBody>
          <a:bodyPr/>
          <a:lstStyle/>
          <a:p>
            <a:r>
              <a:rPr lang="en-US" sz="2700" dirty="0">
                <a:solidFill>
                  <a:schemeClr val="tx1"/>
                </a:solidFill>
                <a:highlight>
                  <a:srgbClr val="FFFF00"/>
                </a:highlight>
                <a:latin typeface="+mj-lt"/>
              </a:rPr>
              <a:t>Swot:</a:t>
            </a:r>
            <a:endParaRPr lang="en-IN" sz="2700" dirty="0">
              <a:solidFill>
                <a:schemeClr val="tx1"/>
              </a:solidFill>
              <a:highlight>
                <a:srgbClr val="FFFF00"/>
              </a:highlight>
              <a:latin typeface="+mj-lt"/>
            </a:endParaRPr>
          </a:p>
        </p:txBody>
      </p:sp>
      <p:sp>
        <p:nvSpPr>
          <p:cNvPr id="3" name="Text Placeholder 2">
            <a:extLst>
              <a:ext uri="{FF2B5EF4-FFF2-40B4-BE49-F238E27FC236}">
                <a16:creationId xmlns:a16="http://schemas.microsoft.com/office/drawing/2014/main" id="{83AD3495-667B-2654-AEE3-F4CDE3344651}"/>
              </a:ext>
            </a:extLst>
          </p:cNvPr>
          <p:cNvSpPr>
            <a:spLocks noGrp="1"/>
          </p:cNvSpPr>
          <p:nvPr>
            <p:ph type="body" idx="1"/>
          </p:nvPr>
        </p:nvSpPr>
        <p:spPr>
          <a:xfrm>
            <a:off x="152400" y="819150"/>
            <a:ext cx="8638478" cy="5755422"/>
          </a:xfrm>
        </p:spPr>
        <p:txBody>
          <a:bodyPr/>
          <a:lstStyle/>
          <a:p>
            <a:r>
              <a:rPr lang="en-US" sz="1400" b="1" dirty="0">
                <a:solidFill>
                  <a:schemeClr val="tx1"/>
                </a:solidFill>
              </a:rPr>
              <a:t>Opportunities :</a:t>
            </a:r>
          </a:p>
          <a:p>
            <a:endParaRPr lang="en-US" sz="1400" b="1" dirty="0">
              <a:solidFill>
                <a:schemeClr val="tx1"/>
              </a:solidFill>
            </a:endParaRPr>
          </a:p>
          <a:p>
            <a:pPr marL="285750" indent="-285750">
              <a:buFont typeface="Arial" panose="020B0604020202020204" pitchFamily="34" charset="0"/>
              <a:buChar char="•"/>
            </a:pPr>
            <a:r>
              <a:rPr lang="en-US" sz="1400" b="1" dirty="0">
                <a:solidFill>
                  <a:schemeClr val="tx1"/>
                </a:solidFill>
              </a:rPr>
              <a:t>Expansion into new markets : </a:t>
            </a:r>
            <a:r>
              <a:rPr lang="en-US" sz="1400" dirty="0" err="1">
                <a:solidFill>
                  <a:schemeClr val="tx1"/>
                </a:solidFill>
              </a:rPr>
              <a:t>Unibic</a:t>
            </a:r>
            <a:r>
              <a:rPr lang="en-US" sz="1400" dirty="0">
                <a:solidFill>
                  <a:schemeClr val="tx1"/>
                </a:solidFill>
              </a:rPr>
              <a:t> could explore opportunities to enter new geographic markets ,both domestically and internationally.</a:t>
            </a:r>
          </a:p>
          <a:p>
            <a:pPr marL="285750" indent="-285750">
              <a:buFont typeface="Arial" panose="020B0604020202020204" pitchFamily="34" charset="0"/>
              <a:buChar char="•"/>
            </a:pPr>
            <a:r>
              <a:rPr lang="en-US" sz="1400" b="1" dirty="0">
                <a:solidFill>
                  <a:schemeClr val="tx1"/>
                </a:solidFill>
              </a:rPr>
              <a:t>Health-conscious trends:</a:t>
            </a:r>
            <a:r>
              <a:rPr lang="en-US" sz="1400" dirty="0">
                <a:solidFill>
                  <a:schemeClr val="tx1"/>
                </a:solidFill>
              </a:rPr>
              <a:t> With increasing consumer focus on health and wellness, </a:t>
            </a:r>
            <a:r>
              <a:rPr lang="en-US" sz="1400" dirty="0" err="1">
                <a:solidFill>
                  <a:schemeClr val="tx1"/>
                </a:solidFill>
              </a:rPr>
              <a:t>unibic</a:t>
            </a:r>
            <a:r>
              <a:rPr lang="en-US" sz="1400" dirty="0">
                <a:solidFill>
                  <a:schemeClr val="tx1"/>
                </a:solidFill>
              </a:rPr>
              <a:t> could introduce healthier biscuits options or promote existing product’s health benefits.</a:t>
            </a:r>
          </a:p>
          <a:p>
            <a:pPr marL="285750" indent="-285750">
              <a:buFont typeface="Arial" panose="020B0604020202020204" pitchFamily="34" charset="0"/>
              <a:buChar char="•"/>
            </a:pPr>
            <a:r>
              <a:rPr lang="en-US" sz="1400" b="1" dirty="0">
                <a:solidFill>
                  <a:schemeClr val="tx1"/>
                </a:solidFill>
              </a:rPr>
              <a:t>E-commerce growth : </a:t>
            </a:r>
            <a:r>
              <a:rPr lang="en-US" sz="1400" dirty="0">
                <a:solidFill>
                  <a:schemeClr val="tx1"/>
                </a:solidFill>
              </a:rPr>
              <a:t>The growing trend of online shopping presents an opportunity for </a:t>
            </a:r>
            <a:r>
              <a:rPr lang="en-US" sz="1400" dirty="0" err="1">
                <a:solidFill>
                  <a:schemeClr val="tx1"/>
                </a:solidFill>
              </a:rPr>
              <a:t>unibic</a:t>
            </a:r>
            <a:r>
              <a:rPr lang="en-US" sz="1400" dirty="0">
                <a:solidFill>
                  <a:schemeClr val="tx1"/>
                </a:solidFill>
              </a:rPr>
              <a:t> to expand its E-commerce presence and reach consumers directly.</a:t>
            </a: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endParaRPr lang="en-US" sz="1400" dirty="0">
              <a:solidFill>
                <a:schemeClr val="tx1"/>
              </a:solidFill>
            </a:endParaRPr>
          </a:p>
          <a:p>
            <a:endParaRPr lang="en-US" sz="1400" dirty="0">
              <a:solidFill>
                <a:schemeClr val="tx1"/>
              </a:solidFill>
            </a:endParaRPr>
          </a:p>
          <a:p>
            <a:r>
              <a:rPr lang="en-US" sz="1400" b="1" dirty="0">
                <a:solidFill>
                  <a:schemeClr val="tx1"/>
                </a:solidFill>
              </a:rPr>
              <a:t>Threats :</a:t>
            </a:r>
          </a:p>
          <a:p>
            <a:endParaRPr lang="en-US" sz="1400" b="1" dirty="0">
              <a:solidFill>
                <a:schemeClr val="tx1"/>
              </a:solidFill>
            </a:endParaRPr>
          </a:p>
          <a:p>
            <a:pPr marL="342900" indent="-342900">
              <a:buFont typeface="Arial" panose="020B0604020202020204" pitchFamily="34" charset="0"/>
              <a:buChar char="•"/>
            </a:pPr>
            <a:r>
              <a:rPr lang="en-US" sz="1400" b="1" dirty="0">
                <a:solidFill>
                  <a:schemeClr val="tx1"/>
                </a:solidFill>
              </a:rPr>
              <a:t>Competition :</a:t>
            </a:r>
            <a:r>
              <a:rPr lang="en-US" sz="1400" dirty="0">
                <a:solidFill>
                  <a:schemeClr val="tx1"/>
                </a:solidFill>
              </a:rPr>
              <a:t> Intense competition from both established players and new entrants in the biscuit industry could threaten </a:t>
            </a:r>
            <a:r>
              <a:rPr lang="en-US" sz="1400" dirty="0" err="1">
                <a:solidFill>
                  <a:schemeClr val="tx1"/>
                </a:solidFill>
              </a:rPr>
              <a:t>unibic’s</a:t>
            </a:r>
            <a:r>
              <a:rPr lang="en-US" sz="1400" dirty="0">
                <a:solidFill>
                  <a:schemeClr val="tx1"/>
                </a:solidFill>
              </a:rPr>
              <a:t> market share.</a:t>
            </a:r>
          </a:p>
          <a:p>
            <a:pPr marL="342900" indent="-342900">
              <a:buFont typeface="Arial" panose="020B0604020202020204" pitchFamily="34" charset="0"/>
              <a:buChar char="•"/>
            </a:pPr>
            <a:r>
              <a:rPr lang="en-US" sz="1400" b="1" dirty="0">
                <a:solidFill>
                  <a:schemeClr val="tx1"/>
                </a:solidFill>
              </a:rPr>
              <a:t>Changing consumers preferences : </a:t>
            </a:r>
            <a:r>
              <a:rPr lang="en-US" sz="1400" dirty="0">
                <a:solidFill>
                  <a:schemeClr val="tx1"/>
                </a:solidFill>
              </a:rPr>
              <a:t>Shifts in consumer preferences or dietary trends could impact the demand for </a:t>
            </a:r>
            <a:r>
              <a:rPr lang="en-US" sz="1400" dirty="0" err="1">
                <a:solidFill>
                  <a:schemeClr val="tx1"/>
                </a:solidFill>
              </a:rPr>
              <a:t>unibic’s</a:t>
            </a:r>
            <a:r>
              <a:rPr lang="en-US" sz="1400" dirty="0">
                <a:solidFill>
                  <a:schemeClr val="tx1"/>
                </a:solidFill>
              </a:rPr>
              <a:t> products. </a:t>
            </a:r>
          </a:p>
          <a:p>
            <a:pPr marL="342900" indent="-342900">
              <a:buFont typeface="Arial" panose="020B0604020202020204" pitchFamily="34" charset="0"/>
              <a:buChar char="•"/>
            </a:pPr>
            <a:r>
              <a:rPr lang="en-US" sz="1400" b="1" dirty="0">
                <a:solidFill>
                  <a:schemeClr val="tx1"/>
                </a:solidFill>
              </a:rPr>
              <a:t>Economic factors : </a:t>
            </a:r>
            <a:r>
              <a:rPr lang="en-US" sz="1400" dirty="0">
                <a:solidFill>
                  <a:schemeClr val="tx1"/>
                </a:solidFill>
              </a:rPr>
              <a:t>Economic downturns or fluctuations in raw material prices could affect </a:t>
            </a:r>
            <a:r>
              <a:rPr lang="en-US" sz="1400" dirty="0" err="1">
                <a:solidFill>
                  <a:schemeClr val="tx1"/>
                </a:solidFill>
              </a:rPr>
              <a:t>unibic’s</a:t>
            </a:r>
            <a:r>
              <a:rPr lang="en-US" sz="1400" dirty="0">
                <a:solidFill>
                  <a:schemeClr val="tx1"/>
                </a:solidFill>
              </a:rPr>
              <a:t> profitability and operations. </a:t>
            </a:r>
          </a:p>
          <a:p>
            <a:endParaRPr lang="en-US" sz="1400" dirty="0">
              <a:solidFill>
                <a:schemeClr val="tx1"/>
              </a:solidFill>
            </a:endParaRPr>
          </a:p>
          <a:p>
            <a:endParaRPr lang="en-US" sz="2000" dirty="0">
              <a:solidFill>
                <a:schemeClr val="tx1"/>
              </a:solidFill>
            </a:endParaRPr>
          </a:p>
          <a:p>
            <a:endParaRPr lang="en-US" sz="2000" dirty="0">
              <a:solidFill>
                <a:schemeClr val="tx1"/>
              </a:solidFill>
            </a:endParaRPr>
          </a:p>
          <a:p>
            <a:pPr marL="285750" indent="-285750">
              <a:buFont typeface="Arial" panose="020B0604020202020204" pitchFamily="34" charset="0"/>
              <a:buChar char="•"/>
            </a:pPr>
            <a:endParaRPr lang="en-US" sz="1800" dirty="0">
              <a:solidFill>
                <a:schemeClr val="tx1"/>
              </a:solidFill>
            </a:endParaRPr>
          </a:p>
          <a:p>
            <a:endParaRPr lang="en-IN" sz="1800" dirty="0">
              <a:solidFill>
                <a:schemeClr val="tx1"/>
              </a:solidFill>
            </a:endParaRPr>
          </a:p>
          <a:p>
            <a:endParaRPr lang="en-IN" sz="1800" dirty="0">
              <a:solidFill>
                <a:schemeClr val="tx1"/>
              </a:solidFill>
            </a:endParaRPr>
          </a:p>
        </p:txBody>
      </p:sp>
    </p:spTree>
    <p:extLst>
      <p:ext uri="{BB962C8B-B14F-4D97-AF65-F5344CB8AC3E}">
        <p14:creationId xmlns:p14="http://schemas.microsoft.com/office/powerpoint/2010/main" val="2713611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327EC-15FA-942D-DF41-FCC3BF69E58E}"/>
              </a:ext>
            </a:extLst>
          </p:cNvPr>
          <p:cNvSpPr>
            <a:spLocks noGrp="1"/>
          </p:cNvSpPr>
          <p:nvPr>
            <p:ph type="title"/>
          </p:nvPr>
        </p:nvSpPr>
        <p:spPr>
          <a:xfrm>
            <a:off x="152400" y="133350"/>
            <a:ext cx="4343299" cy="830997"/>
          </a:xfrm>
        </p:spPr>
        <p:txBody>
          <a:bodyPr/>
          <a:lstStyle/>
          <a:p>
            <a:r>
              <a:rPr lang="en-US" sz="2700" dirty="0">
                <a:solidFill>
                  <a:schemeClr val="tx1"/>
                </a:solidFill>
                <a:highlight>
                  <a:srgbClr val="FFFF00"/>
                </a:highlight>
                <a:latin typeface="+mj-lt"/>
              </a:rPr>
              <a:t>Competitor 3 : PARLE</a:t>
            </a:r>
            <a:br>
              <a:rPr lang="en-US" sz="2700" dirty="0">
                <a:solidFill>
                  <a:schemeClr val="tx1"/>
                </a:solidFill>
                <a:highlight>
                  <a:srgbClr val="FFFF00"/>
                </a:highlight>
                <a:latin typeface="+mj-lt"/>
              </a:rPr>
            </a:br>
            <a:endParaRPr lang="en-IN" sz="2700" dirty="0">
              <a:solidFill>
                <a:schemeClr val="tx1"/>
              </a:solidFill>
              <a:highlight>
                <a:srgbClr val="FFFF00"/>
              </a:highlight>
              <a:latin typeface="+mj-lt"/>
            </a:endParaRPr>
          </a:p>
        </p:txBody>
      </p:sp>
      <p:sp>
        <p:nvSpPr>
          <p:cNvPr id="3" name="Text Placeholder 2">
            <a:extLst>
              <a:ext uri="{FF2B5EF4-FFF2-40B4-BE49-F238E27FC236}">
                <a16:creationId xmlns:a16="http://schemas.microsoft.com/office/drawing/2014/main" id="{ABA4AB3E-DD4C-76D7-2C0F-7A8A75F2FEBC}"/>
              </a:ext>
            </a:extLst>
          </p:cNvPr>
          <p:cNvSpPr>
            <a:spLocks noGrp="1"/>
          </p:cNvSpPr>
          <p:nvPr>
            <p:ph type="body" idx="1"/>
          </p:nvPr>
        </p:nvSpPr>
        <p:spPr>
          <a:xfrm>
            <a:off x="152400" y="740479"/>
            <a:ext cx="8763000" cy="3877985"/>
          </a:xfrm>
        </p:spPr>
        <p:txBody>
          <a:bodyPr/>
          <a:lstStyle/>
          <a:p>
            <a:r>
              <a:rPr lang="en-US" sz="1400" b="1" dirty="0">
                <a:solidFill>
                  <a:schemeClr val="tx1"/>
                </a:solidFill>
              </a:rPr>
              <a:t>USP : </a:t>
            </a:r>
          </a:p>
          <a:p>
            <a:endParaRPr lang="en-US" sz="1400" b="1" dirty="0">
              <a:solidFill>
                <a:schemeClr val="tx1"/>
              </a:solidFill>
            </a:endParaRPr>
          </a:p>
          <a:p>
            <a:r>
              <a:rPr lang="en-US" sz="1400" b="1" dirty="0">
                <a:solidFill>
                  <a:schemeClr val="tx1"/>
                </a:solidFill>
              </a:rPr>
              <a:t> </a:t>
            </a:r>
            <a:r>
              <a:rPr lang="en-US" sz="1400" dirty="0">
                <a:solidFill>
                  <a:schemeClr val="tx1"/>
                </a:solidFill>
              </a:rPr>
              <a:t>Parle’s</a:t>
            </a:r>
            <a:r>
              <a:rPr lang="en-US" sz="1400" b="1" dirty="0">
                <a:solidFill>
                  <a:schemeClr val="tx1"/>
                </a:solidFill>
              </a:rPr>
              <a:t> </a:t>
            </a:r>
            <a:r>
              <a:rPr lang="en-US" sz="1400" dirty="0">
                <a:solidFill>
                  <a:schemeClr val="tx1"/>
                </a:solidFill>
              </a:rPr>
              <a:t>lies in its extensive distribution network and affordable pricing, making its products accessible to a wide range of consumers across India. Parle is renowned for its Iconic Biscuit brands like Parle-G, Monaco, </a:t>
            </a:r>
            <a:r>
              <a:rPr lang="en-US" sz="1400" dirty="0" err="1">
                <a:solidFill>
                  <a:schemeClr val="tx1"/>
                </a:solidFill>
              </a:rPr>
              <a:t>Krack</a:t>
            </a:r>
            <a:r>
              <a:rPr lang="en-US" sz="1400" dirty="0">
                <a:solidFill>
                  <a:schemeClr val="tx1"/>
                </a:solidFill>
              </a:rPr>
              <a:t> Jack, and Hide &amp; Seek which have become staples in many households. Additionally, Parle focuses on quality ingredients and consistent taste, ensuring customer satisfaction and loyalty over generations. It’s ability to Innovate and adapt to changing consumer preferences while maintaining affordability further strengthens its positions in the market. </a:t>
            </a:r>
          </a:p>
          <a:p>
            <a:endParaRPr lang="en-US" sz="1400" dirty="0">
              <a:solidFill>
                <a:schemeClr val="tx1"/>
              </a:solidFill>
            </a:endParaRPr>
          </a:p>
          <a:p>
            <a:r>
              <a:rPr lang="en-US" sz="1400" b="1" dirty="0">
                <a:solidFill>
                  <a:schemeClr val="tx1"/>
                </a:solidFill>
              </a:rPr>
              <a:t>Online Communication :  </a:t>
            </a:r>
          </a:p>
          <a:p>
            <a:endParaRPr lang="en-US" sz="1400" b="1" dirty="0">
              <a:solidFill>
                <a:schemeClr val="tx1"/>
              </a:solidFill>
            </a:endParaRPr>
          </a:p>
          <a:p>
            <a:r>
              <a:rPr lang="en-US" sz="1400" dirty="0">
                <a:solidFill>
                  <a:schemeClr val="tx1"/>
                </a:solidFill>
              </a:rPr>
              <a:t>Parle maintain an active online presence through its official website and various social  media platforms like Facebook, Twitter, and Instagram. They use these channels to engage with their audience, share updates about their products, Promotions, and campaigns , as well as interact with consumers through contents, polls, and user-generated content. For the latest news and updates from Parle, I recommend checking their official website and social media handles.</a:t>
            </a:r>
          </a:p>
          <a:p>
            <a:r>
              <a:rPr lang="en-US" sz="1400" dirty="0">
                <a:solidFill>
                  <a:schemeClr val="tx1"/>
                </a:solidFill>
              </a:rPr>
              <a:t> </a:t>
            </a:r>
          </a:p>
          <a:p>
            <a:endParaRPr lang="en-US" sz="1400" b="1" dirty="0">
              <a:solidFill>
                <a:schemeClr val="tx1"/>
              </a:solidFill>
            </a:endParaRPr>
          </a:p>
          <a:p>
            <a:endParaRPr lang="en-US" sz="1400" b="1" dirty="0">
              <a:solidFill>
                <a:schemeClr val="tx1"/>
              </a:solidFill>
            </a:endParaRPr>
          </a:p>
          <a:p>
            <a:endParaRPr lang="en-IN" sz="1400" dirty="0"/>
          </a:p>
        </p:txBody>
      </p:sp>
      <p:pic>
        <p:nvPicPr>
          <p:cNvPr id="4" name="Picture 3">
            <a:extLst>
              <a:ext uri="{FF2B5EF4-FFF2-40B4-BE49-F238E27FC236}">
                <a16:creationId xmlns:a16="http://schemas.microsoft.com/office/drawing/2014/main" id="{E6C091DA-03AE-81BB-CB45-3A78C2B6681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29000" y="3714750"/>
            <a:ext cx="1676400" cy="1163252"/>
          </a:xfrm>
          <a:prstGeom prst="rect">
            <a:avLst/>
          </a:prstGeom>
        </p:spPr>
      </p:pic>
    </p:spTree>
    <p:extLst>
      <p:ext uri="{BB962C8B-B14F-4D97-AF65-F5344CB8AC3E}">
        <p14:creationId xmlns:p14="http://schemas.microsoft.com/office/powerpoint/2010/main" val="191180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F6707-A9B8-F901-7DD2-C73C9553811E}"/>
              </a:ext>
            </a:extLst>
          </p:cNvPr>
          <p:cNvSpPr>
            <a:spLocks noGrp="1"/>
          </p:cNvSpPr>
          <p:nvPr>
            <p:ph type="title"/>
          </p:nvPr>
        </p:nvSpPr>
        <p:spPr>
          <a:xfrm>
            <a:off x="381000" y="285750"/>
            <a:ext cx="3335020" cy="415498"/>
          </a:xfrm>
        </p:spPr>
        <p:txBody>
          <a:bodyPr/>
          <a:lstStyle/>
          <a:p>
            <a:r>
              <a:rPr lang="en-US" sz="2700" dirty="0">
                <a:solidFill>
                  <a:schemeClr val="tx1"/>
                </a:solidFill>
                <a:highlight>
                  <a:srgbClr val="FFFF00"/>
                </a:highlight>
                <a:latin typeface="+mj-lt"/>
              </a:rPr>
              <a:t>Swot:</a:t>
            </a:r>
            <a:endParaRPr lang="en-IN" sz="2700" dirty="0">
              <a:solidFill>
                <a:schemeClr val="tx1"/>
              </a:solidFill>
              <a:highlight>
                <a:srgbClr val="FFFF00"/>
              </a:highlight>
              <a:latin typeface="+mj-lt"/>
            </a:endParaRPr>
          </a:p>
        </p:txBody>
      </p:sp>
      <p:sp>
        <p:nvSpPr>
          <p:cNvPr id="3" name="Text Placeholder 2">
            <a:extLst>
              <a:ext uri="{FF2B5EF4-FFF2-40B4-BE49-F238E27FC236}">
                <a16:creationId xmlns:a16="http://schemas.microsoft.com/office/drawing/2014/main" id="{7D655281-508C-3E21-A0B3-7FDE3A1BE636}"/>
              </a:ext>
            </a:extLst>
          </p:cNvPr>
          <p:cNvSpPr>
            <a:spLocks noGrp="1"/>
          </p:cNvSpPr>
          <p:nvPr>
            <p:ph type="body" idx="1"/>
          </p:nvPr>
        </p:nvSpPr>
        <p:spPr>
          <a:xfrm>
            <a:off x="304800" y="895350"/>
            <a:ext cx="8610600" cy="3877985"/>
          </a:xfrm>
        </p:spPr>
        <p:txBody>
          <a:bodyPr/>
          <a:lstStyle/>
          <a:p>
            <a:r>
              <a:rPr lang="en-US" sz="1400" b="1" dirty="0">
                <a:solidFill>
                  <a:schemeClr val="tx1"/>
                </a:solidFill>
              </a:rPr>
              <a:t>Strengths :</a:t>
            </a:r>
          </a:p>
          <a:p>
            <a:endParaRPr lang="en-US" sz="1400" dirty="0">
              <a:solidFill>
                <a:schemeClr val="tx1"/>
              </a:solidFill>
            </a:endParaRPr>
          </a:p>
          <a:p>
            <a:pPr marL="285750" indent="-285750">
              <a:buFont typeface="Arial" panose="020B0604020202020204" pitchFamily="34" charset="0"/>
              <a:buChar char="•"/>
            </a:pPr>
            <a:r>
              <a:rPr lang="en-US" sz="1400" b="1" dirty="0">
                <a:solidFill>
                  <a:schemeClr val="tx1"/>
                </a:solidFill>
              </a:rPr>
              <a:t>Strong Brand Equality : </a:t>
            </a:r>
            <a:r>
              <a:rPr lang="en-US" sz="1400" dirty="0">
                <a:solidFill>
                  <a:schemeClr val="tx1"/>
                </a:solidFill>
              </a:rPr>
              <a:t>Parle has a long-standing presence in the market and enjoys high brand recognition and trust among consumers.</a:t>
            </a:r>
          </a:p>
          <a:p>
            <a:pPr marL="285750" indent="-285750">
              <a:buFont typeface="Arial" panose="020B0604020202020204" pitchFamily="34" charset="0"/>
              <a:buChar char="•"/>
            </a:pPr>
            <a:r>
              <a:rPr lang="en-US" sz="1400" b="1" dirty="0">
                <a:solidFill>
                  <a:schemeClr val="tx1"/>
                </a:solidFill>
              </a:rPr>
              <a:t>Extensive Distribution Network : </a:t>
            </a:r>
            <a:r>
              <a:rPr lang="en-US" sz="1400" dirty="0">
                <a:solidFill>
                  <a:schemeClr val="tx1"/>
                </a:solidFill>
              </a:rPr>
              <a:t>Parle has an extensive distribution network, allowing its products to reach both urban and rural markets across India.</a:t>
            </a:r>
          </a:p>
          <a:p>
            <a:pPr marL="285750" indent="-285750">
              <a:buFont typeface="Arial" panose="020B0604020202020204" pitchFamily="34" charset="0"/>
              <a:buChar char="•"/>
            </a:pPr>
            <a:r>
              <a:rPr lang="en-US" sz="1400" b="1" dirty="0">
                <a:solidFill>
                  <a:schemeClr val="tx1"/>
                </a:solidFill>
              </a:rPr>
              <a:t>Diverse Product Portfolio : </a:t>
            </a:r>
            <a:r>
              <a:rPr lang="en-US" sz="1400" dirty="0">
                <a:solidFill>
                  <a:schemeClr val="tx1"/>
                </a:solidFill>
              </a:rPr>
              <a:t>Parle offers a diverse range of products, Including biscuits, cookies, snacks, and confectionery, catering to various consumer preferences.</a:t>
            </a: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endParaRPr lang="en-US" sz="1400" b="1" dirty="0">
              <a:solidFill>
                <a:schemeClr val="tx1"/>
              </a:solidFill>
            </a:endParaRPr>
          </a:p>
          <a:p>
            <a:r>
              <a:rPr lang="en-US" sz="1400" b="1" dirty="0">
                <a:solidFill>
                  <a:schemeClr val="tx1"/>
                </a:solidFill>
              </a:rPr>
              <a:t>Weaknesses:</a:t>
            </a:r>
          </a:p>
          <a:p>
            <a:endParaRPr lang="en-US" sz="1400" b="1" dirty="0">
              <a:solidFill>
                <a:schemeClr val="tx1"/>
              </a:solidFill>
            </a:endParaRPr>
          </a:p>
          <a:p>
            <a:pPr marL="285750" indent="-285750">
              <a:buFont typeface="Arial" panose="020B0604020202020204" pitchFamily="34" charset="0"/>
              <a:buChar char="•"/>
            </a:pPr>
            <a:r>
              <a:rPr lang="en-IN" sz="1400" b="1" dirty="0">
                <a:solidFill>
                  <a:schemeClr val="tx1"/>
                </a:solidFill>
              </a:rPr>
              <a:t>Dependence on Traditional Products : </a:t>
            </a:r>
            <a:r>
              <a:rPr lang="en-IN" sz="1400" dirty="0">
                <a:solidFill>
                  <a:schemeClr val="tx1"/>
                </a:solidFill>
              </a:rPr>
              <a:t>Parle’s heavy reliance on Traditional biscuit brands like Parle-G may Hinder its ability to capture evolving consumer preferences for healthier or premium snacks.</a:t>
            </a:r>
          </a:p>
          <a:p>
            <a:pPr marL="285750" indent="-285750">
              <a:buFont typeface="Arial" panose="020B0604020202020204" pitchFamily="34" charset="0"/>
              <a:buChar char="•"/>
            </a:pPr>
            <a:r>
              <a:rPr lang="en-IN" sz="1400" b="1" dirty="0">
                <a:solidFill>
                  <a:schemeClr val="tx1"/>
                </a:solidFill>
              </a:rPr>
              <a:t>Limited International Presence : </a:t>
            </a:r>
            <a:r>
              <a:rPr lang="en-IN" sz="1400" dirty="0">
                <a:solidFill>
                  <a:schemeClr val="tx1"/>
                </a:solidFill>
              </a:rPr>
              <a:t>While Parle has a strong presence in the Indian market, Its international presence is relatively limited compared to some of its competitors.</a:t>
            </a:r>
          </a:p>
          <a:p>
            <a:pPr marL="285750" indent="-285750">
              <a:buFont typeface="Arial" panose="020B0604020202020204" pitchFamily="34" charset="0"/>
              <a:buChar char="•"/>
            </a:pPr>
            <a:r>
              <a:rPr lang="en-IN" sz="1400" b="1" dirty="0">
                <a:solidFill>
                  <a:schemeClr val="tx1"/>
                </a:solidFill>
              </a:rPr>
              <a:t>Vulnerability to Raw Material Price Fluctuations : </a:t>
            </a:r>
            <a:r>
              <a:rPr lang="en-IN" sz="1400" dirty="0">
                <a:solidFill>
                  <a:schemeClr val="tx1"/>
                </a:solidFill>
              </a:rPr>
              <a:t>Parle’s profitability may be impacted by fluctuations in raw material prices, such as wheat, sugar, and oil. </a:t>
            </a:r>
            <a:endParaRPr lang="en-IN" sz="1400" b="1" dirty="0">
              <a:solidFill>
                <a:schemeClr val="tx1"/>
              </a:solidFill>
            </a:endParaRPr>
          </a:p>
        </p:txBody>
      </p:sp>
    </p:spTree>
    <p:extLst>
      <p:ext uri="{BB962C8B-B14F-4D97-AF65-F5344CB8AC3E}">
        <p14:creationId xmlns:p14="http://schemas.microsoft.com/office/powerpoint/2010/main" val="321102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3EACC-2C4C-A119-F02F-5510D28B7002}"/>
              </a:ext>
            </a:extLst>
          </p:cNvPr>
          <p:cNvSpPr>
            <a:spLocks noGrp="1"/>
          </p:cNvSpPr>
          <p:nvPr>
            <p:ph type="title"/>
          </p:nvPr>
        </p:nvSpPr>
        <p:spPr>
          <a:xfrm>
            <a:off x="304800" y="209550"/>
            <a:ext cx="3335020" cy="415498"/>
          </a:xfrm>
        </p:spPr>
        <p:txBody>
          <a:bodyPr/>
          <a:lstStyle/>
          <a:p>
            <a:r>
              <a:rPr lang="en-US" sz="2700" dirty="0">
                <a:solidFill>
                  <a:schemeClr val="tx1"/>
                </a:solidFill>
                <a:highlight>
                  <a:srgbClr val="FFFF00"/>
                </a:highlight>
                <a:latin typeface="+mj-lt"/>
              </a:rPr>
              <a:t>Swot:</a:t>
            </a:r>
            <a:endParaRPr lang="en-IN" sz="2700" dirty="0">
              <a:solidFill>
                <a:schemeClr val="tx1"/>
              </a:solidFill>
              <a:highlight>
                <a:srgbClr val="FFFF00"/>
              </a:highlight>
              <a:latin typeface="+mj-lt"/>
            </a:endParaRPr>
          </a:p>
        </p:txBody>
      </p:sp>
      <p:sp>
        <p:nvSpPr>
          <p:cNvPr id="3" name="Text Placeholder 2">
            <a:extLst>
              <a:ext uri="{FF2B5EF4-FFF2-40B4-BE49-F238E27FC236}">
                <a16:creationId xmlns:a16="http://schemas.microsoft.com/office/drawing/2014/main" id="{88E5B302-15C4-56CF-C40A-A99947D0543D}"/>
              </a:ext>
            </a:extLst>
          </p:cNvPr>
          <p:cNvSpPr>
            <a:spLocks noGrp="1"/>
          </p:cNvSpPr>
          <p:nvPr>
            <p:ph type="body" idx="1"/>
          </p:nvPr>
        </p:nvSpPr>
        <p:spPr>
          <a:xfrm>
            <a:off x="304800" y="819150"/>
            <a:ext cx="8686800" cy="4093428"/>
          </a:xfrm>
        </p:spPr>
        <p:txBody>
          <a:bodyPr/>
          <a:lstStyle/>
          <a:p>
            <a:r>
              <a:rPr lang="en-US" sz="1400" b="1" dirty="0">
                <a:solidFill>
                  <a:schemeClr val="tx1"/>
                </a:solidFill>
              </a:rPr>
              <a:t>Opportunities :</a:t>
            </a:r>
          </a:p>
          <a:p>
            <a:endParaRPr lang="en-US" sz="1400" b="1" dirty="0">
              <a:solidFill>
                <a:schemeClr val="tx1"/>
              </a:solidFill>
            </a:endParaRPr>
          </a:p>
          <a:p>
            <a:pPr marL="285750" indent="-285750">
              <a:buFont typeface="Arial" panose="020B0604020202020204" pitchFamily="34" charset="0"/>
              <a:buChar char="•"/>
            </a:pPr>
            <a:r>
              <a:rPr lang="en-US" sz="1400" b="1" dirty="0">
                <a:solidFill>
                  <a:schemeClr val="tx1"/>
                </a:solidFill>
              </a:rPr>
              <a:t>Health and Wellness Trend : </a:t>
            </a:r>
            <a:r>
              <a:rPr lang="en-US" sz="1400" dirty="0">
                <a:solidFill>
                  <a:schemeClr val="tx1"/>
                </a:solidFill>
              </a:rPr>
              <a:t>Parle</a:t>
            </a:r>
            <a:r>
              <a:rPr lang="en-US" sz="1400" b="1" dirty="0">
                <a:solidFill>
                  <a:schemeClr val="tx1"/>
                </a:solidFill>
              </a:rPr>
              <a:t> </a:t>
            </a:r>
            <a:r>
              <a:rPr lang="en-US" sz="1400" dirty="0">
                <a:solidFill>
                  <a:schemeClr val="tx1"/>
                </a:solidFill>
              </a:rPr>
              <a:t>can capitalize on the growing demand for healthier snacks by introducing more nutritious and low-calorie options.</a:t>
            </a:r>
          </a:p>
          <a:p>
            <a:pPr marL="285750" indent="-285750">
              <a:buFont typeface="Arial" panose="020B0604020202020204" pitchFamily="34" charset="0"/>
              <a:buChar char="•"/>
            </a:pPr>
            <a:r>
              <a:rPr lang="en-US" sz="1400" b="1" dirty="0">
                <a:solidFill>
                  <a:schemeClr val="tx1"/>
                </a:solidFill>
              </a:rPr>
              <a:t>Expansion into New Markets : </a:t>
            </a:r>
            <a:r>
              <a:rPr lang="en-US" sz="1400" dirty="0">
                <a:solidFill>
                  <a:schemeClr val="tx1"/>
                </a:solidFill>
              </a:rPr>
              <a:t>Parle can explore opportunities to expand its presence in international markets and diversity its revenue steams.</a:t>
            </a:r>
          </a:p>
          <a:p>
            <a:pPr marL="285750" indent="-285750">
              <a:buFont typeface="Arial" panose="020B0604020202020204" pitchFamily="34" charset="0"/>
              <a:buChar char="•"/>
            </a:pPr>
            <a:r>
              <a:rPr lang="en-US" sz="1400" b="1" dirty="0">
                <a:solidFill>
                  <a:schemeClr val="tx1"/>
                </a:solidFill>
              </a:rPr>
              <a:t>E-commerce Growth : </a:t>
            </a:r>
            <a:r>
              <a:rPr lang="en-US" sz="1400" dirty="0">
                <a:solidFill>
                  <a:schemeClr val="tx1"/>
                </a:solidFill>
              </a:rPr>
              <a:t>The increasing popularity of e-commerce platforms presents an opportunity for parle to expand its online sales channels and reach a broader audience.</a:t>
            </a:r>
          </a:p>
          <a:p>
            <a:pPr marL="285750" indent="-285750">
              <a:buFont typeface="Arial" panose="020B0604020202020204" pitchFamily="34" charset="0"/>
              <a:buChar char="•"/>
            </a:pPr>
            <a:endParaRPr lang="en-US" sz="1400" b="1" dirty="0">
              <a:solidFill>
                <a:schemeClr val="tx1"/>
              </a:solidFill>
            </a:endParaRPr>
          </a:p>
          <a:p>
            <a:r>
              <a:rPr lang="en-US" sz="1400" b="1" dirty="0">
                <a:solidFill>
                  <a:schemeClr val="tx1"/>
                </a:solidFill>
              </a:rPr>
              <a:t>Threats:</a:t>
            </a:r>
          </a:p>
          <a:p>
            <a:endParaRPr lang="en-US" sz="1400" b="1" dirty="0">
              <a:solidFill>
                <a:schemeClr val="tx1"/>
              </a:solidFill>
            </a:endParaRPr>
          </a:p>
          <a:p>
            <a:pPr marL="285750" indent="-285750">
              <a:buFont typeface="Arial" panose="020B0604020202020204" pitchFamily="34" charset="0"/>
              <a:buChar char="•"/>
            </a:pPr>
            <a:r>
              <a:rPr lang="en-US" sz="1400" b="1" dirty="0">
                <a:solidFill>
                  <a:schemeClr val="tx1"/>
                </a:solidFill>
              </a:rPr>
              <a:t>Intense Competition : </a:t>
            </a:r>
            <a:r>
              <a:rPr lang="en-US" sz="1400" dirty="0">
                <a:solidFill>
                  <a:schemeClr val="tx1"/>
                </a:solidFill>
              </a:rPr>
              <a:t>Parle faces intense competition from both domestic and international players in the FMCG (Fast-Moving Consumer Goods ) sector, which could affect its market share and profitability.</a:t>
            </a:r>
          </a:p>
          <a:p>
            <a:pPr marL="285750" indent="-285750">
              <a:buFont typeface="Arial" panose="020B0604020202020204" pitchFamily="34" charset="0"/>
              <a:buChar char="•"/>
            </a:pPr>
            <a:r>
              <a:rPr lang="en-US" sz="1400" b="1" dirty="0">
                <a:solidFill>
                  <a:schemeClr val="tx1"/>
                </a:solidFill>
              </a:rPr>
              <a:t>Regulatory Changes : </a:t>
            </a:r>
            <a:r>
              <a:rPr lang="en-US" sz="1400" dirty="0">
                <a:solidFill>
                  <a:schemeClr val="tx1"/>
                </a:solidFill>
              </a:rPr>
              <a:t>Changes in government regulations related to food safety, labeling, or advertising could impact Parle’s operations and require adjustments to its business Practices.</a:t>
            </a:r>
          </a:p>
          <a:p>
            <a:pPr marL="285750" indent="-285750">
              <a:buFont typeface="Arial" panose="020B0604020202020204" pitchFamily="34" charset="0"/>
              <a:buChar char="•"/>
            </a:pPr>
            <a:r>
              <a:rPr lang="en-US" sz="1400" b="1" dirty="0">
                <a:solidFill>
                  <a:schemeClr val="tx1"/>
                </a:solidFill>
              </a:rPr>
              <a:t>Economic Uncertainty : </a:t>
            </a:r>
            <a:r>
              <a:rPr lang="en-US" sz="1400" dirty="0">
                <a:solidFill>
                  <a:schemeClr val="tx1"/>
                </a:solidFill>
              </a:rPr>
              <a:t>Economic downturns or fluctuations in consumer spending patterns could affect Parle’s sales and revenue growth.</a:t>
            </a:r>
            <a:endParaRPr lang="en-IN" sz="1400" b="1" dirty="0">
              <a:solidFill>
                <a:schemeClr val="tx1"/>
              </a:solidFill>
            </a:endParaRPr>
          </a:p>
          <a:p>
            <a:endParaRPr lang="en-IN" sz="1400" b="1" dirty="0">
              <a:solidFill>
                <a:schemeClr val="tx1"/>
              </a:solidFill>
            </a:endParaRPr>
          </a:p>
          <a:p>
            <a:pPr marL="285750" indent="-285750">
              <a:buFont typeface="Arial" panose="020B0604020202020204" pitchFamily="34" charset="0"/>
              <a:buChar char="•"/>
            </a:pPr>
            <a:endParaRPr lang="en-US" sz="1400" b="1" dirty="0">
              <a:solidFill>
                <a:schemeClr val="tx1"/>
              </a:solidFill>
            </a:endParaRPr>
          </a:p>
        </p:txBody>
      </p:sp>
    </p:spTree>
    <p:extLst>
      <p:ext uri="{BB962C8B-B14F-4D97-AF65-F5344CB8AC3E}">
        <p14:creationId xmlns:p14="http://schemas.microsoft.com/office/powerpoint/2010/main" val="513076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50541" y="104394"/>
            <a:ext cx="4056379" cy="509270"/>
          </a:xfrm>
          <a:prstGeom prst="rect">
            <a:avLst/>
          </a:prstGeom>
          <a:solidFill>
            <a:srgbClr val="F8E71C"/>
          </a:solidFill>
        </p:spPr>
        <p:txBody>
          <a:bodyPr vert="horz" wrap="square" lIns="0" tIns="85090" rIns="0" bIns="0" rtlCol="0">
            <a:spAutoFit/>
          </a:bodyPr>
          <a:lstStyle/>
          <a:p>
            <a:pPr>
              <a:lnSpc>
                <a:spcPct val="100000"/>
              </a:lnSpc>
              <a:spcBef>
                <a:spcPts val="670"/>
              </a:spcBef>
            </a:pPr>
            <a:r>
              <a:rPr sz="2700" spc="-85" dirty="0">
                <a:solidFill>
                  <a:srgbClr val="000000"/>
                </a:solidFill>
                <a:latin typeface="Calibri"/>
                <a:cs typeface="Calibri"/>
              </a:rPr>
              <a:t>Part</a:t>
            </a:r>
            <a:r>
              <a:rPr sz="2700" spc="-5" dirty="0">
                <a:solidFill>
                  <a:srgbClr val="000000"/>
                </a:solidFill>
                <a:latin typeface="Calibri"/>
                <a:cs typeface="Calibri"/>
              </a:rPr>
              <a:t> </a:t>
            </a:r>
            <a:r>
              <a:rPr sz="2700" spc="-125" dirty="0">
                <a:solidFill>
                  <a:srgbClr val="000000"/>
                </a:solidFill>
                <a:latin typeface="Calibri"/>
                <a:cs typeface="Calibri"/>
              </a:rPr>
              <a:t>2:</a:t>
            </a:r>
            <a:r>
              <a:rPr sz="2700" spc="-10" dirty="0">
                <a:solidFill>
                  <a:srgbClr val="000000"/>
                </a:solidFill>
                <a:latin typeface="Calibri"/>
                <a:cs typeface="Calibri"/>
              </a:rPr>
              <a:t> </a:t>
            </a:r>
            <a:r>
              <a:rPr sz="2700" spc="-180" dirty="0">
                <a:solidFill>
                  <a:srgbClr val="000000"/>
                </a:solidFill>
                <a:latin typeface="Calibri"/>
                <a:cs typeface="Calibri"/>
              </a:rPr>
              <a:t>SEO</a:t>
            </a:r>
            <a:r>
              <a:rPr sz="2700" spc="-5" dirty="0">
                <a:solidFill>
                  <a:srgbClr val="000000"/>
                </a:solidFill>
                <a:latin typeface="Calibri"/>
                <a:cs typeface="Calibri"/>
              </a:rPr>
              <a:t> </a:t>
            </a:r>
            <a:r>
              <a:rPr sz="2700" spc="-210" dirty="0">
                <a:solidFill>
                  <a:srgbClr val="000000"/>
                </a:solidFill>
                <a:latin typeface="Calibri"/>
                <a:cs typeface="Calibri"/>
              </a:rPr>
              <a:t>&amp;</a:t>
            </a:r>
            <a:r>
              <a:rPr sz="2700" spc="-5" dirty="0">
                <a:solidFill>
                  <a:srgbClr val="000000"/>
                </a:solidFill>
                <a:latin typeface="Calibri"/>
                <a:cs typeface="Calibri"/>
              </a:rPr>
              <a:t> </a:t>
            </a:r>
            <a:r>
              <a:rPr sz="2700" spc="-200" dirty="0">
                <a:solidFill>
                  <a:srgbClr val="000000"/>
                </a:solidFill>
                <a:latin typeface="Calibri"/>
                <a:cs typeface="Calibri"/>
              </a:rPr>
              <a:t>Keyword</a:t>
            </a:r>
            <a:r>
              <a:rPr sz="2700" spc="-5" dirty="0">
                <a:solidFill>
                  <a:srgbClr val="000000"/>
                </a:solidFill>
                <a:latin typeface="Calibri"/>
                <a:cs typeface="Calibri"/>
              </a:rPr>
              <a:t> </a:t>
            </a:r>
            <a:r>
              <a:rPr sz="2700" spc="-114" dirty="0">
                <a:solidFill>
                  <a:srgbClr val="000000"/>
                </a:solidFill>
                <a:latin typeface="Calibri"/>
                <a:cs typeface="Calibri"/>
              </a:rPr>
              <a:t>Research</a:t>
            </a:r>
            <a:endParaRPr sz="2700">
              <a:latin typeface="Calibri"/>
              <a:cs typeface="Calibri"/>
            </a:endParaRPr>
          </a:p>
        </p:txBody>
      </p:sp>
      <p:sp>
        <p:nvSpPr>
          <p:cNvPr id="3" name="object 3"/>
          <p:cNvSpPr txBox="1"/>
          <p:nvPr/>
        </p:nvSpPr>
        <p:spPr>
          <a:xfrm>
            <a:off x="390550" y="640486"/>
            <a:ext cx="3052445" cy="845744"/>
          </a:xfrm>
          <a:prstGeom prst="rect">
            <a:avLst/>
          </a:prstGeom>
        </p:spPr>
        <p:txBody>
          <a:bodyPr vert="horz" wrap="square" lIns="0" tIns="118745" rIns="0" bIns="0" rtlCol="0">
            <a:spAutoFit/>
          </a:bodyPr>
          <a:lstStyle/>
          <a:p>
            <a:pPr marL="12700">
              <a:lnSpc>
                <a:spcPct val="100000"/>
              </a:lnSpc>
              <a:spcBef>
                <a:spcPts val="935"/>
              </a:spcBef>
            </a:pPr>
            <a:r>
              <a:rPr sz="1350" b="1" dirty="0">
                <a:latin typeface="Calibri"/>
                <a:cs typeface="Calibri"/>
              </a:rPr>
              <a:t>Analysis</a:t>
            </a:r>
            <a:r>
              <a:rPr sz="1350" dirty="0">
                <a:latin typeface="Calibri"/>
                <a:cs typeface="Calibri"/>
              </a:rPr>
              <a:t>:</a:t>
            </a:r>
            <a:r>
              <a:rPr lang="en-US" sz="1350" dirty="0">
                <a:latin typeface="Calibri"/>
                <a:cs typeface="Calibri"/>
              </a:rPr>
              <a:t> </a:t>
            </a:r>
            <a:r>
              <a:rPr lang="en-US" sz="1350" spc="-45" dirty="0">
                <a:latin typeface="Calibri"/>
                <a:cs typeface="Calibri"/>
              </a:rPr>
              <a:t>https://www.britanniaindustries.co.in</a:t>
            </a:r>
            <a:endParaRPr sz="1350" dirty="0">
              <a:latin typeface="Calibri"/>
              <a:cs typeface="Calibri"/>
            </a:endParaRPr>
          </a:p>
          <a:p>
            <a:pPr marL="12700">
              <a:lnSpc>
                <a:spcPct val="100000"/>
              </a:lnSpc>
              <a:spcBef>
                <a:spcPts val="840"/>
              </a:spcBef>
            </a:pPr>
            <a:r>
              <a:rPr sz="1350" b="1" spc="-10" dirty="0">
                <a:latin typeface="Calibri"/>
                <a:cs typeface="Calibri"/>
              </a:rPr>
              <a:t>Overview</a:t>
            </a:r>
            <a:endParaRPr sz="1350" dirty="0">
              <a:latin typeface="Calibri"/>
              <a:cs typeface="Calibri"/>
            </a:endParaRPr>
          </a:p>
        </p:txBody>
      </p:sp>
      <p:sp>
        <p:nvSpPr>
          <p:cNvPr id="4" name="object 4"/>
          <p:cNvSpPr txBox="1"/>
          <p:nvPr/>
        </p:nvSpPr>
        <p:spPr>
          <a:xfrm>
            <a:off x="1805177" y="2514219"/>
            <a:ext cx="5559425" cy="195580"/>
          </a:xfrm>
          <a:prstGeom prst="rect">
            <a:avLst/>
          </a:prstGeom>
          <a:solidFill>
            <a:srgbClr val="F8E71C"/>
          </a:solidFill>
        </p:spPr>
        <p:txBody>
          <a:bodyPr vert="horz" wrap="square" lIns="0" tIns="0" rIns="0" bIns="0" rtlCol="0">
            <a:spAutoFit/>
          </a:bodyPr>
          <a:lstStyle/>
          <a:p>
            <a:pPr>
              <a:lnSpc>
                <a:spcPts val="1455"/>
              </a:lnSpc>
            </a:pPr>
            <a:r>
              <a:rPr sz="1250" b="1" dirty="0">
                <a:latin typeface="Calibri"/>
                <a:cs typeface="Calibri"/>
              </a:rPr>
              <a:t>Note:</a:t>
            </a:r>
            <a:r>
              <a:rPr sz="1250" b="1" spc="-10" dirty="0">
                <a:latin typeface="Calibri"/>
                <a:cs typeface="Calibri"/>
              </a:rPr>
              <a:t> </a:t>
            </a:r>
            <a:r>
              <a:rPr sz="1250" b="1" dirty="0">
                <a:latin typeface="Calibri"/>
                <a:cs typeface="Calibri"/>
              </a:rPr>
              <a:t>Need</a:t>
            </a:r>
            <a:r>
              <a:rPr sz="1250" b="1" spc="-20" dirty="0">
                <a:latin typeface="Calibri"/>
                <a:cs typeface="Calibri"/>
              </a:rPr>
              <a:t> </a:t>
            </a:r>
            <a:r>
              <a:rPr sz="1250" b="1" dirty="0">
                <a:latin typeface="Calibri"/>
                <a:cs typeface="Calibri"/>
              </a:rPr>
              <a:t>to</a:t>
            </a:r>
            <a:r>
              <a:rPr sz="1250" b="1" spc="-25" dirty="0">
                <a:latin typeface="Calibri"/>
                <a:cs typeface="Calibri"/>
              </a:rPr>
              <a:t> </a:t>
            </a:r>
            <a:r>
              <a:rPr sz="1250" b="1" dirty="0">
                <a:latin typeface="Calibri"/>
                <a:cs typeface="Calibri"/>
              </a:rPr>
              <a:t>create</a:t>
            </a:r>
            <a:r>
              <a:rPr sz="1250" b="1" spc="-15" dirty="0">
                <a:latin typeface="Calibri"/>
                <a:cs typeface="Calibri"/>
              </a:rPr>
              <a:t> </a:t>
            </a:r>
            <a:r>
              <a:rPr sz="1250" b="1" dirty="0">
                <a:latin typeface="Calibri"/>
                <a:cs typeface="Calibri"/>
              </a:rPr>
              <a:t>quality</a:t>
            </a:r>
            <a:r>
              <a:rPr sz="1250" b="1" spc="-10" dirty="0">
                <a:latin typeface="Calibri"/>
                <a:cs typeface="Calibri"/>
              </a:rPr>
              <a:t> </a:t>
            </a:r>
            <a:r>
              <a:rPr sz="1250" b="1" dirty="0">
                <a:latin typeface="Calibri"/>
                <a:cs typeface="Calibri"/>
              </a:rPr>
              <a:t>backlinks</a:t>
            </a:r>
            <a:r>
              <a:rPr sz="1250" b="1" spc="-20" dirty="0">
                <a:latin typeface="Calibri"/>
                <a:cs typeface="Calibri"/>
              </a:rPr>
              <a:t> </a:t>
            </a:r>
            <a:r>
              <a:rPr sz="1250" b="1" dirty="0">
                <a:latin typeface="Calibri"/>
                <a:cs typeface="Calibri"/>
              </a:rPr>
              <a:t>that will</a:t>
            </a:r>
            <a:r>
              <a:rPr sz="1250" b="1" spc="-20" dirty="0">
                <a:latin typeface="Calibri"/>
                <a:cs typeface="Calibri"/>
              </a:rPr>
              <a:t> </a:t>
            </a:r>
            <a:r>
              <a:rPr sz="1250" b="1" dirty="0">
                <a:latin typeface="Calibri"/>
                <a:cs typeface="Calibri"/>
              </a:rPr>
              <a:t>help</a:t>
            </a:r>
            <a:r>
              <a:rPr sz="1250" b="1" spc="-20" dirty="0">
                <a:latin typeface="Calibri"/>
                <a:cs typeface="Calibri"/>
              </a:rPr>
              <a:t> </a:t>
            </a:r>
            <a:r>
              <a:rPr sz="1250" b="1" dirty="0">
                <a:latin typeface="Calibri"/>
                <a:cs typeface="Calibri"/>
              </a:rPr>
              <a:t>us</a:t>
            </a:r>
            <a:r>
              <a:rPr sz="1250" b="1" spc="-15" dirty="0">
                <a:latin typeface="Calibri"/>
                <a:cs typeface="Calibri"/>
              </a:rPr>
              <a:t> </a:t>
            </a:r>
            <a:r>
              <a:rPr sz="1250" b="1" dirty="0">
                <a:latin typeface="Calibri"/>
                <a:cs typeface="Calibri"/>
              </a:rPr>
              <a:t>to</a:t>
            </a:r>
            <a:r>
              <a:rPr sz="1250" b="1" spc="-5" dirty="0">
                <a:latin typeface="Calibri"/>
                <a:cs typeface="Calibri"/>
              </a:rPr>
              <a:t> </a:t>
            </a:r>
            <a:r>
              <a:rPr sz="1250" b="1" dirty="0">
                <a:latin typeface="Calibri"/>
                <a:cs typeface="Calibri"/>
              </a:rPr>
              <a:t>boost</a:t>
            </a:r>
            <a:r>
              <a:rPr sz="1250" b="1" spc="-5" dirty="0">
                <a:latin typeface="Calibri"/>
                <a:cs typeface="Calibri"/>
              </a:rPr>
              <a:t> </a:t>
            </a:r>
            <a:r>
              <a:rPr sz="1250" b="1" dirty="0">
                <a:latin typeface="Calibri"/>
                <a:cs typeface="Calibri"/>
              </a:rPr>
              <a:t>traffic</a:t>
            </a:r>
            <a:r>
              <a:rPr sz="1250" b="1" spc="-5" dirty="0">
                <a:latin typeface="Calibri"/>
                <a:cs typeface="Calibri"/>
              </a:rPr>
              <a:t> </a:t>
            </a:r>
            <a:r>
              <a:rPr sz="1250" b="1" dirty="0">
                <a:latin typeface="Calibri"/>
                <a:cs typeface="Calibri"/>
              </a:rPr>
              <a:t>and</a:t>
            </a:r>
            <a:r>
              <a:rPr sz="1250" b="1" spc="-5" dirty="0">
                <a:latin typeface="Calibri"/>
                <a:cs typeface="Calibri"/>
              </a:rPr>
              <a:t> </a:t>
            </a:r>
            <a:r>
              <a:rPr sz="1250" b="1" spc="-10" dirty="0">
                <a:latin typeface="Calibri"/>
                <a:cs typeface="Calibri"/>
              </a:rPr>
              <a:t>rankings</a:t>
            </a:r>
            <a:endParaRPr sz="1250">
              <a:latin typeface="Calibri"/>
              <a:cs typeface="Calibri"/>
            </a:endParaRPr>
          </a:p>
        </p:txBody>
      </p:sp>
      <p:sp>
        <p:nvSpPr>
          <p:cNvPr id="5" name="object 5"/>
          <p:cNvSpPr txBox="1"/>
          <p:nvPr/>
        </p:nvSpPr>
        <p:spPr>
          <a:xfrm>
            <a:off x="390550" y="2728086"/>
            <a:ext cx="8244840" cy="602615"/>
          </a:xfrm>
          <a:prstGeom prst="rect">
            <a:avLst/>
          </a:prstGeom>
        </p:spPr>
        <p:txBody>
          <a:bodyPr vert="horz" wrap="square" lIns="0" tIns="33655" rIns="0" bIns="0" rtlCol="0">
            <a:spAutoFit/>
          </a:bodyPr>
          <a:lstStyle/>
          <a:p>
            <a:pPr marL="12700" marR="5080">
              <a:lnSpc>
                <a:spcPct val="90000"/>
              </a:lnSpc>
              <a:spcBef>
                <a:spcPts val="265"/>
              </a:spcBef>
            </a:pPr>
            <a:r>
              <a:rPr sz="1350" b="1" dirty="0">
                <a:latin typeface="Calibri"/>
                <a:cs typeface="Calibri"/>
              </a:rPr>
              <a:t>Backlink</a:t>
            </a:r>
            <a:r>
              <a:rPr sz="1350" b="1" spc="-25" dirty="0">
                <a:latin typeface="Calibri"/>
                <a:cs typeface="Calibri"/>
              </a:rPr>
              <a:t> </a:t>
            </a:r>
            <a:r>
              <a:rPr sz="1350" b="1" dirty="0">
                <a:latin typeface="Calibri"/>
                <a:cs typeface="Calibri"/>
              </a:rPr>
              <a:t>Details</a:t>
            </a:r>
            <a:r>
              <a:rPr sz="1350" b="1" spc="-55" dirty="0">
                <a:latin typeface="Calibri"/>
                <a:cs typeface="Calibri"/>
              </a:rPr>
              <a:t> </a:t>
            </a:r>
            <a:r>
              <a:rPr sz="1350" b="1" dirty="0">
                <a:latin typeface="Calibri"/>
                <a:cs typeface="Calibri"/>
              </a:rPr>
              <a:t>–</a:t>
            </a:r>
            <a:r>
              <a:rPr sz="1350" b="1" spc="-15" dirty="0">
                <a:latin typeface="Calibri"/>
                <a:cs typeface="Calibri"/>
              </a:rPr>
              <a:t> </a:t>
            </a:r>
            <a:r>
              <a:rPr sz="1350" dirty="0">
                <a:latin typeface="Calibri"/>
                <a:cs typeface="Calibri"/>
              </a:rPr>
              <a:t>We</a:t>
            </a:r>
            <a:r>
              <a:rPr sz="1350" spc="-30" dirty="0">
                <a:latin typeface="Calibri"/>
                <a:cs typeface="Calibri"/>
              </a:rPr>
              <a:t> </a:t>
            </a:r>
            <a:r>
              <a:rPr sz="1350" dirty="0">
                <a:latin typeface="Calibri"/>
                <a:cs typeface="Calibri"/>
              </a:rPr>
              <a:t>have</a:t>
            </a:r>
            <a:r>
              <a:rPr sz="1350" spc="270" dirty="0">
                <a:latin typeface="Calibri"/>
                <a:cs typeface="Calibri"/>
              </a:rPr>
              <a:t> </a:t>
            </a:r>
            <a:r>
              <a:rPr sz="1350" dirty="0">
                <a:latin typeface="Calibri"/>
                <a:cs typeface="Calibri"/>
              </a:rPr>
              <a:t>254</a:t>
            </a:r>
            <a:r>
              <a:rPr sz="1350" spc="-15" dirty="0">
                <a:latin typeface="Calibri"/>
                <a:cs typeface="Calibri"/>
              </a:rPr>
              <a:t> </a:t>
            </a:r>
            <a:r>
              <a:rPr sz="1350" spc="-10" dirty="0">
                <a:latin typeface="Calibri"/>
                <a:cs typeface="Calibri"/>
              </a:rPr>
              <a:t>do-</a:t>
            </a:r>
            <a:r>
              <a:rPr sz="1350" dirty="0">
                <a:latin typeface="Calibri"/>
                <a:cs typeface="Calibri"/>
              </a:rPr>
              <a:t>follow</a:t>
            </a:r>
            <a:r>
              <a:rPr sz="1350" spc="-50" dirty="0">
                <a:latin typeface="Calibri"/>
                <a:cs typeface="Calibri"/>
              </a:rPr>
              <a:t> </a:t>
            </a:r>
            <a:r>
              <a:rPr sz="1350" dirty="0">
                <a:latin typeface="Calibri"/>
                <a:cs typeface="Calibri"/>
              </a:rPr>
              <a:t>links</a:t>
            </a:r>
            <a:r>
              <a:rPr sz="1350" spc="-10" dirty="0">
                <a:latin typeface="Calibri"/>
                <a:cs typeface="Calibri"/>
              </a:rPr>
              <a:t> </a:t>
            </a:r>
            <a:r>
              <a:rPr sz="1350" dirty="0">
                <a:latin typeface="Calibri"/>
                <a:cs typeface="Calibri"/>
              </a:rPr>
              <a:t>found,</a:t>
            </a:r>
            <a:r>
              <a:rPr sz="1350" spc="-20" dirty="0">
                <a:latin typeface="Calibri"/>
                <a:cs typeface="Calibri"/>
              </a:rPr>
              <a:t> </a:t>
            </a:r>
            <a:r>
              <a:rPr sz="1350" dirty="0">
                <a:latin typeface="Calibri"/>
                <a:cs typeface="Calibri"/>
              </a:rPr>
              <a:t>we</a:t>
            </a:r>
            <a:r>
              <a:rPr sz="1350" spc="-30" dirty="0">
                <a:latin typeface="Calibri"/>
                <a:cs typeface="Calibri"/>
              </a:rPr>
              <a:t> </a:t>
            </a:r>
            <a:r>
              <a:rPr sz="1350" dirty="0">
                <a:latin typeface="Calibri"/>
                <a:cs typeface="Calibri"/>
              </a:rPr>
              <a:t>need</a:t>
            </a:r>
            <a:r>
              <a:rPr sz="1350" spc="-20" dirty="0">
                <a:latin typeface="Calibri"/>
                <a:cs typeface="Calibri"/>
              </a:rPr>
              <a:t> </a:t>
            </a:r>
            <a:r>
              <a:rPr sz="1350" dirty="0">
                <a:latin typeface="Calibri"/>
                <a:cs typeface="Calibri"/>
              </a:rPr>
              <a:t>to</a:t>
            </a:r>
            <a:r>
              <a:rPr sz="1350" spc="-25" dirty="0">
                <a:latin typeface="Calibri"/>
                <a:cs typeface="Calibri"/>
              </a:rPr>
              <a:t> </a:t>
            </a:r>
            <a:r>
              <a:rPr sz="1350" dirty="0">
                <a:latin typeface="Calibri"/>
                <a:cs typeface="Calibri"/>
              </a:rPr>
              <a:t>create</a:t>
            </a:r>
            <a:r>
              <a:rPr sz="1350" spc="-15" dirty="0">
                <a:latin typeface="Calibri"/>
                <a:cs typeface="Calibri"/>
              </a:rPr>
              <a:t> </a:t>
            </a:r>
            <a:r>
              <a:rPr sz="1350" dirty="0">
                <a:latin typeface="Calibri"/>
                <a:cs typeface="Calibri"/>
              </a:rPr>
              <a:t>more</a:t>
            </a:r>
            <a:r>
              <a:rPr sz="1350" spc="-20" dirty="0">
                <a:latin typeface="Calibri"/>
                <a:cs typeface="Calibri"/>
              </a:rPr>
              <a:t> </a:t>
            </a:r>
            <a:r>
              <a:rPr sz="1350" dirty="0">
                <a:latin typeface="Calibri"/>
                <a:cs typeface="Calibri"/>
              </a:rPr>
              <a:t>do</a:t>
            </a:r>
            <a:r>
              <a:rPr sz="1350" spc="-30" dirty="0">
                <a:latin typeface="Calibri"/>
                <a:cs typeface="Calibri"/>
              </a:rPr>
              <a:t> </a:t>
            </a:r>
            <a:r>
              <a:rPr sz="1350" dirty="0">
                <a:latin typeface="Calibri"/>
                <a:cs typeface="Calibri"/>
              </a:rPr>
              <a:t>follow</a:t>
            </a:r>
            <a:r>
              <a:rPr sz="1350" spc="-30" dirty="0">
                <a:latin typeface="Calibri"/>
                <a:cs typeface="Calibri"/>
              </a:rPr>
              <a:t> </a:t>
            </a:r>
            <a:r>
              <a:rPr sz="1350" spc="-10" dirty="0">
                <a:latin typeface="Calibri"/>
                <a:cs typeface="Calibri"/>
              </a:rPr>
              <a:t>backlinks</a:t>
            </a:r>
            <a:r>
              <a:rPr sz="1350" spc="-20" dirty="0">
                <a:latin typeface="Calibri"/>
                <a:cs typeface="Calibri"/>
              </a:rPr>
              <a:t> </a:t>
            </a:r>
            <a:r>
              <a:rPr sz="1350" dirty="0">
                <a:latin typeface="Calibri"/>
                <a:cs typeface="Calibri"/>
              </a:rPr>
              <a:t>more</a:t>
            </a:r>
            <a:r>
              <a:rPr sz="1350" spc="-30" dirty="0">
                <a:latin typeface="Calibri"/>
                <a:cs typeface="Calibri"/>
              </a:rPr>
              <a:t> </a:t>
            </a:r>
            <a:r>
              <a:rPr sz="1350" dirty="0">
                <a:latin typeface="Calibri"/>
                <a:cs typeface="Calibri"/>
              </a:rPr>
              <a:t>as</a:t>
            </a:r>
            <a:r>
              <a:rPr sz="1350" spc="-20" dirty="0">
                <a:latin typeface="Calibri"/>
                <a:cs typeface="Calibri"/>
              </a:rPr>
              <a:t> </a:t>
            </a:r>
            <a:r>
              <a:rPr sz="1350" spc="-10" dirty="0">
                <a:latin typeface="Calibri"/>
                <a:cs typeface="Calibri"/>
              </a:rPr>
              <a:t>compared </a:t>
            </a:r>
            <a:r>
              <a:rPr sz="1350" dirty="0">
                <a:latin typeface="Calibri"/>
                <a:cs typeface="Calibri"/>
              </a:rPr>
              <a:t>to</a:t>
            </a:r>
            <a:r>
              <a:rPr sz="1350" spc="-35" dirty="0">
                <a:latin typeface="Calibri"/>
                <a:cs typeface="Calibri"/>
              </a:rPr>
              <a:t> </a:t>
            </a:r>
            <a:r>
              <a:rPr sz="1350" spc="-10" dirty="0">
                <a:latin typeface="Calibri"/>
                <a:cs typeface="Calibri"/>
              </a:rPr>
              <a:t>no-</a:t>
            </a:r>
            <a:r>
              <a:rPr sz="1350" dirty="0">
                <a:latin typeface="Calibri"/>
                <a:cs typeface="Calibri"/>
              </a:rPr>
              <a:t>follow.</a:t>
            </a:r>
            <a:r>
              <a:rPr sz="1350" spc="-55" dirty="0">
                <a:latin typeface="Calibri"/>
                <a:cs typeface="Calibri"/>
              </a:rPr>
              <a:t> </a:t>
            </a:r>
            <a:r>
              <a:rPr sz="1350" dirty="0">
                <a:latin typeface="Calibri"/>
                <a:cs typeface="Calibri"/>
              </a:rPr>
              <a:t>According</a:t>
            </a:r>
            <a:r>
              <a:rPr sz="1350" spc="-30" dirty="0">
                <a:latin typeface="Calibri"/>
                <a:cs typeface="Calibri"/>
              </a:rPr>
              <a:t> </a:t>
            </a:r>
            <a:r>
              <a:rPr sz="1350" dirty="0">
                <a:latin typeface="Calibri"/>
                <a:cs typeface="Calibri"/>
              </a:rPr>
              <a:t>to</a:t>
            </a:r>
            <a:r>
              <a:rPr sz="1350" spc="-35" dirty="0">
                <a:latin typeface="Calibri"/>
                <a:cs typeface="Calibri"/>
              </a:rPr>
              <a:t> </a:t>
            </a:r>
            <a:r>
              <a:rPr sz="1350" dirty="0">
                <a:latin typeface="Calibri"/>
                <a:cs typeface="Calibri"/>
              </a:rPr>
              <a:t>latest</a:t>
            </a:r>
            <a:r>
              <a:rPr sz="1350" spc="-35" dirty="0">
                <a:latin typeface="Calibri"/>
                <a:cs typeface="Calibri"/>
              </a:rPr>
              <a:t> </a:t>
            </a:r>
            <a:r>
              <a:rPr sz="1350" dirty="0">
                <a:latin typeface="Calibri"/>
                <a:cs typeface="Calibri"/>
              </a:rPr>
              <a:t>strategy</a:t>
            </a:r>
            <a:r>
              <a:rPr sz="1350" spc="-30" dirty="0">
                <a:latin typeface="Calibri"/>
                <a:cs typeface="Calibri"/>
              </a:rPr>
              <a:t> </a:t>
            </a:r>
            <a:r>
              <a:rPr sz="1350" dirty="0">
                <a:latin typeface="Calibri"/>
                <a:cs typeface="Calibri"/>
              </a:rPr>
              <a:t>we</a:t>
            </a:r>
            <a:r>
              <a:rPr sz="1350" spc="-35" dirty="0">
                <a:latin typeface="Calibri"/>
                <a:cs typeface="Calibri"/>
              </a:rPr>
              <a:t> </a:t>
            </a:r>
            <a:r>
              <a:rPr sz="1350" dirty="0">
                <a:latin typeface="Calibri"/>
                <a:cs typeface="Calibri"/>
              </a:rPr>
              <a:t>have</a:t>
            </a:r>
            <a:r>
              <a:rPr sz="1350" spc="-20" dirty="0">
                <a:latin typeface="Calibri"/>
                <a:cs typeface="Calibri"/>
              </a:rPr>
              <a:t> </a:t>
            </a:r>
            <a:r>
              <a:rPr sz="1350" dirty="0">
                <a:latin typeface="Calibri"/>
                <a:cs typeface="Calibri"/>
              </a:rPr>
              <a:t>to</a:t>
            </a:r>
            <a:r>
              <a:rPr sz="1350" spc="-35" dirty="0">
                <a:latin typeface="Calibri"/>
                <a:cs typeface="Calibri"/>
              </a:rPr>
              <a:t> </a:t>
            </a:r>
            <a:r>
              <a:rPr sz="1350" dirty="0">
                <a:latin typeface="Calibri"/>
                <a:cs typeface="Calibri"/>
              </a:rPr>
              <a:t>follow</a:t>
            </a:r>
            <a:r>
              <a:rPr sz="1350" spc="-50" dirty="0">
                <a:latin typeface="Calibri"/>
                <a:cs typeface="Calibri"/>
              </a:rPr>
              <a:t> </a:t>
            </a:r>
            <a:r>
              <a:rPr sz="1350" dirty="0">
                <a:latin typeface="Calibri"/>
                <a:cs typeface="Calibri"/>
              </a:rPr>
              <a:t>the</a:t>
            </a:r>
            <a:r>
              <a:rPr sz="1350" spc="-20" dirty="0">
                <a:latin typeface="Calibri"/>
                <a:cs typeface="Calibri"/>
              </a:rPr>
              <a:t> </a:t>
            </a:r>
            <a:r>
              <a:rPr sz="1350" dirty="0">
                <a:latin typeface="Calibri"/>
                <a:cs typeface="Calibri"/>
              </a:rPr>
              <a:t>80:20</a:t>
            </a:r>
            <a:r>
              <a:rPr sz="1350" spc="-20" dirty="0">
                <a:latin typeface="Calibri"/>
                <a:cs typeface="Calibri"/>
              </a:rPr>
              <a:t> </a:t>
            </a:r>
            <a:r>
              <a:rPr sz="1350" dirty="0">
                <a:latin typeface="Calibri"/>
                <a:cs typeface="Calibri"/>
              </a:rPr>
              <a:t>ratio</a:t>
            </a:r>
            <a:r>
              <a:rPr sz="1350" spc="-25" dirty="0">
                <a:latin typeface="Calibri"/>
                <a:cs typeface="Calibri"/>
              </a:rPr>
              <a:t> </a:t>
            </a:r>
            <a:r>
              <a:rPr sz="1350" dirty="0">
                <a:latin typeface="Calibri"/>
                <a:cs typeface="Calibri"/>
              </a:rPr>
              <a:t>for</a:t>
            </a:r>
            <a:r>
              <a:rPr sz="1350" spc="-35" dirty="0">
                <a:latin typeface="Calibri"/>
                <a:cs typeface="Calibri"/>
              </a:rPr>
              <a:t> </a:t>
            </a:r>
            <a:r>
              <a:rPr sz="1350" dirty="0">
                <a:latin typeface="Calibri"/>
                <a:cs typeface="Calibri"/>
              </a:rPr>
              <a:t>do-follow</a:t>
            </a:r>
            <a:r>
              <a:rPr sz="1350" spc="-55" dirty="0">
                <a:latin typeface="Calibri"/>
                <a:cs typeface="Calibri"/>
              </a:rPr>
              <a:t> </a:t>
            </a:r>
            <a:r>
              <a:rPr sz="1350" dirty="0">
                <a:latin typeface="Calibri"/>
                <a:cs typeface="Calibri"/>
              </a:rPr>
              <a:t>and</a:t>
            </a:r>
            <a:r>
              <a:rPr sz="1350" spc="-25" dirty="0">
                <a:latin typeface="Calibri"/>
                <a:cs typeface="Calibri"/>
              </a:rPr>
              <a:t> </a:t>
            </a:r>
            <a:r>
              <a:rPr sz="1350" dirty="0">
                <a:latin typeface="Calibri"/>
                <a:cs typeface="Calibri"/>
              </a:rPr>
              <a:t>no-follow</a:t>
            </a:r>
            <a:r>
              <a:rPr sz="1350" spc="-45" dirty="0">
                <a:latin typeface="Calibri"/>
                <a:cs typeface="Calibri"/>
              </a:rPr>
              <a:t> </a:t>
            </a:r>
            <a:r>
              <a:rPr sz="1350" dirty="0">
                <a:latin typeface="Calibri"/>
                <a:cs typeface="Calibri"/>
              </a:rPr>
              <a:t>but,</a:t>
            </a:r>
            <a:r>
              <a:rPr sz="1350" spc="-30" dirty="0">
                <a:latin typeface="Calibri"/>
                <a:cs typeface="Calibri"/>
              </a:rPr>
              <a:t> </a:t>
            </a:r>
            <a:r>
              <a:rPr sz="1350" dirty="0">
                <a:latin typeface="Calibri"/>
                <a:cs typeface="Calibri"/>
              </a:rPr>
              <a:t>we</a:t>
            </a:r>
            <a:r>
              <a:rPr sz="1350" spc="-25" dirty="0">
                <a:latin typeface="Calibri"/>
                <a:cs typeface="Calibri"/>
              </a:rPr>
              <a:t> </a:t>
            </a:r>
            <a:r>
              <a:rPr sz="1350" spc="-20" dirty="0">
                <a:latin typeface="Calibri"/>
                <a:cs typeface="Calibri"/>
              </a:rPr>
              <a:t>have </a:t>
            </a:r>
            <a:r>
              <a:rPr sz="1350" dirty="0">
                <a:latin typeface="Calibri"/>
                <a:cs typeface="Calibri"/>
              </a:rPr>
              <a:t>73:27</a:t>
            </a:r>
            <a:r>
              <a:rPr sz="1350" spc="-45" dirty="0">
                <a:latin typeface="Calibri"/>
                <a:cs typeface="Calibri"/>
              </a:rPr>
              <a:t> </a:t>
            </a:r>
            <a:r>
              <a:rPr sz="1350" spc="-10" dirty="0">
                <a:latin typeface="Calibri"/>
                <a:cs typeface="Calibri"/>
              </a:rPr>
              <a:t>ratio.</a:t>
            </a:r>
            <a:endParaRPr sz="1350">
              <a:latin typeface="Calibri"/>
              <a:cs typeface="Calibri"/>
            </a:endParaRPr>
          </a:p>
        </p:txBody>
      </p:sp>
      <p:pic>
        <p:nvPicPr>
          <p:cNvPr id="6" name="object 6"/>
          <p:cNvPicPr/>
          <p:nvPr/>
        </p:nvPicPr>
        <p:blipFill>
          <a:blip r:embed="rId2" cstate="print"/>
          <a:stretch>
            <a:fillRect/>
          </a:stretch>
        </p:blipFill>
        <p:spPr>
          <a:xfrm>
            <a:off x="1996439" y="1161288"/>
            <a:ext cx="5151120" cy="1258824"/>
          </a:xfrm>
          <a:prstGeom prst="rect">
            <a:avLst/>
          </a:prstGeom>
        </p:spPr>
      </p:pic>
      <p:pic>
        <p:nvPicPr>
          <p:cNvPr id="7" name="object 7"/>
          <p:cNvPicPr/>
          <p:nvPr/>
        </p:nvPicPr>
        <p:blipFill>
          <a:blip r:embed="rId3" cstate="print"/>
          <a:stretch>
            <a:fillRect/>
          </a:stretch>
        </p:blipFill>
        <p:spPr>
          <a:xfrm>
            <a:off x="908303" y="3470147"/>
            <a:ext cx="6862572" cy="144018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84169" y="70865"/>
            <a:ext cx="2292985" cy="509270"/>
          </a:xfrm>
          <a:prstGeom prst="rect">
            <a:avLst/>
          </a:prstGeom>
          <a:solidFill>
            <a:srgbClr val="F8E71C"/>
          </a:solidFill>
        </p:spPr>
        <p:txBody>
          <a:bodyPr vert="horz" wrap="square" lIns="0" tIns="85090" rIns="0" bIns="0" rtlCol="0">
            <a:spAutoFit/>
          </a:bodyPr>
          <a:lstStyle/>
          <a:p>
            <a:pPr>
              <a:lnSpc>
                <a:spcPct val="100000"/>
              </a:lnSpc>
              <a:spcBef>
                <a:spcPts val="670"/>
              </a:spcBef>
            </a:pPr>
            <a:r>
              <a:rPr sz="2700" spc="-200" dirty="0">
                <a:solidFill>
                  <a:srgbClr val="000000"/>
                </a:solidFill>
                <a:latin typeface="Calibri"/>
                <a:cs typeface="Calibri"/>
              </a:rPr>
              <a:t>Keyword</a:t>
            </a:r>
            <a:r>
              <a:rPr sz="2700" spc="40" dirty="0">
                <a:solidFill>
                  <a:srgbClr val="000000"/>
                </a:solidFill>
                <a:latin typeface="Calibri"/>
                <a:cs typeface="Calibri"/>
              </a:rPr>
              <a:t> </a:t>
            </a:r>
            <a:r>
              <a:rPr sz="2700" spc="-120" dirty="0">
                <a:solidFill>
                  <a:srgbClr val="000000"/>
                </a:solidFill>
                <a:latin typeface="Calibri"/>
                <a:cs typeface="Calibri"/>
              </a:rPr>
              <a:t>Research</a:t>
            </a:r>
            <a:endParaRPr sz="2700">
              <a:latin typeface="Calibri"/>
              <a:cs typeface="Calibri"/>
            </a:endParaRPr>
          </a:p>
        </p:txBody>
      </p:sp>
      <p:graphicFrame>
        <p:nvGraphicFramePr>
          <p:cNvPr id="3" name="object 3"/>
          <p:cNvGraphicFramePr>
            <a:graphicFrameLocks noGrp="1"/>
          </p:cNvGraphicFramePr>
          <p:nvPr>
            <p:extLst>
              <p:ext uri="{D42A27DB-BD31-4B8C-83A1-F6EECF244321}">
                <p14:modId xmlns:p14="http://schemas.microsoft.com/office/powerpoint/2010/main" val="3203828501"/>
              </p:ext>
            </p:extLst>
          </p:nvPr>
        </p:nvGraphicFramePr>
        <p:xfrm>
          <a:off x="814768" y="709104"/>
          <a:ext cx="7505700" cy="4184015"/>
        </p:xfrm>
        <a:graphic>
          <a:graphicData uri="http://schemas.openxmlformats.org/drawingml/2006/table">
            <a:tbl>
              <a:tblPr firstRow="1" bandRow="1">
                <a:tableStyleId>{2D5ABB26-0587-4C30-8999-92F81FD0307C}</a:tableStyleId>
              </a:tblPr>
              <a:tblGrid>
                <a:gridCol w="2501900">
                  <a:extLst>
                    <a:ext uri="{9D8B030D-6E8A-4147-A177-3AD203B41FA5}">
                      <a16:colId xmlns:a16="http://schemas.microsoft.com/office/drawing/2014/main" val="20000"/>
                    </a:ext>
                  </a:extLst>
                </a:gridCol>
                <a:gridCol w="2501900">
                  <a:extLst>
                    <a:ext uri="{9D8B030D-6E8A-4147-A177-3AD203B41FA5}">
                      <a16:colId xmlns:a16="http://schemas.microsoft.com/office/drawing/2014/main" val="20001"/>
                    </a:ext>
                  </a:extLst>
                </a:gridCol>
                <a:gridCol w="2501900">
                  <a:extLst>
                    <a:ext uri="{9D8B030D-6E8A-4147-A177-3AD203B41FA5}">
                      <a16:colId xmlns:a16="http://schemas.microsoft.com/office/drawing/2014/main" val="20002"/>
                    </a:ext>
                  </a:extLst>
                </a:gridCol>
              </a:tblGrid>
              <a:tr h="380365">
                <a:tc>
                  <a:txBody>
                    <a:bodyPr/>
                    <a:lstStyle/>
                    <a:p>
                      <a:pPr algn="ctr">
                        <a:lnSpc>
                          <a:spcPct val="100000"/>
                        </a:lnSpc>
                        <a:spcBef>
                          <a:spcPts val="770"/>
                        </a:spcBef>
                      </a:pPr>
                      <a:r>
                        <a:rPr sz="1200" b="1" spc="-10" dirty="0">
                          <a:latin typeface="Calibri"/>
                          <a:cs typeface="Calibri"/>
                        </a:rPr>
                        <a:t>Keyword</a:t>
                      </a:r>
                      <a:endParaRPr sz="1200">
                        <a:latin typeface="Calibri"/>
                        <a:cs typeface="Calibri"/>
                      </a:endParaRPr>
                    </a:p>
                  </a:txBody>
                  <a:tcPr marL="0" marR="0" marT="9779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8E71C"/>
                    </a:solidFill>
                  </a:tcPr>
                </a:tc>
                <a:tc>
                  <a:txBody>
                    <a:bodyPr/>
                    <a:lstStyle/>
                    <a:p>
                      <a:pPr algn="ctr">
                        <a:lnSpc>
                          <a:spcPct val="100000"/>
                        </a:lnSpc>
                        <a:spcBef>
                          <a:spcPts val="770"/>
                        </a:spcBef>
                      </a:pPr>
                      <a:r>
                        <a:rPr sz="1200" b="1" dirty="0">
                          <a:latin typeface="Calibri"/>
                          <a:cs typeface="Calibri"/>
                        </a:rPr>
                        <a:t>Avg.</a:t>
                      </a:r>
                      <a:r>
                        <a:rPr sz="1200" b="1" spc="-30" dirty="0">
                          <a:latin typeface="Calibri"/>
                          <a:cs typeface="Calibri"/>
                        </a:rPr>
                        <a:t> </a:t>
                      </a:r>
                      <a:r>
                        <a:rPr sz="1200" b="1" dirty="0">
                          <a:latin typeface="Calibri"/>
                          <a:cs typeface="Calibri"/>
                        </a:rPr>
                        <a:t>Monthly</a:t>
                      </a:r>
                      <a:r>
                        <a:rPr sz="1200" b="1" spc="-35" dirty="0">
                          <a:latin typeface="Calibri"/>
                          <a:cs typeface="Calibri"/>
                        </a:rPr>
                        <a:t> </a:t>
                      </a:r>
                      <a:r>
                        <a:rPr sz="1200" b="1" spc="-10" dirty="0">
                          <a:latin typeface="Calibri"/>
                          <a:cs typeface="Calibri"/>
                        </a:rPr>
                        <a:t>Searches</a:t>
                      </a:r>
                      <a:endParaRPr sz="1200">
                        <a:latin typeface="Calibri"/>
                        <a:cs typeface="Calibri"/>
                      </a:endParaRPr>
                    </a:p>
                  </a:txBody>
                  <a:tcPr marL="0" marR="0" marT="9779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8E71C"/>
                    </a:solidFill>
                  </a:tcPr>
                </a:tc>
                <a:tc>
                  <a:txBody>
                    <a:bodyPr/>
                    <a:lstStyle/>
                    <a:p>
                      <a:pPr algn="ctr">
                        <a:lnSpc>
                          <a:spcPct val="100000"/>
                        </a:lnSpc>
                        <a:spcBef>
                          <a:spcPts val="770"/>
                        </a:spcBef>
                      </a:pPr>
                      <a:r>
                        <a:rPr sz="1200" b="1" spc="-10" dirty="0">
                          <a:latin typeface="Calibri"/>
                          <a:cs typeface="Calibri"/>
                        </a:rPr>
                        <a:t>Competition</a:t>
                      </a:r>
                      <a:endParaRPr sz="1200">
                        <a:latin typeface="Calibri"/>
                        <a:cs typeface="Calibri"/>
                      </a:endParaRPr>
                    </a:p>
                  </a:txBody>
                  <a:tcPr marL="0" marR="0" marT="9779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8E71C"/>
                    </a:solidFill>
                  </a:tcPr>
                </a:tc>
                <a:extLst>
                  <a:ext uri="{0D108BD9-81ED-4DB2-BD59-A6C34878D82A}">
                    <a16:rowId xmlns:a16="http://schemas.microsoft.com/office/drawing/2014/main" val="10000"/>
                  </a:ext>
                </a:extLst>
              </a:tr>
              <a:tr h="380365">
                <a:tc>
                  <a:txBody>
                    <a:bodyPr/>
                    <a:lstStyle/>
                    <a:p>
                      <a:pPr algn="ctr">
                        <a:lnSpc>
                          <a:spcPct val="100000"/>
                        </a:lnSpc>
                        <a:spcBef>
                          <a:spcPts val="770"/>
                        </a:spcBef>
                      </a:pPr>
                      <a:r>
                        <a:rPr lang="en-US" sz="1200" spc="-30" dirty="0">
                          <a:latin typeface="Calibri"/>
                          <a:cs typeface="Calibri"/>
                        </a:rPr>
                        <a:t>Good day</a:t>
                      </a:r>
                      <a:r>
                        <a:rPr sz="1200" spc="-30" dirty="0">
                          <a:latin typeface="Calibri"/>
                          <a:cs typeface="Calibri"/>
                        </a:rPr>
                        <a:t> </a:t>
                      </a:r>
                      <a:r>
                        <a:rPr sz="1200" spc="-10" dirty="0">
                          <a:latin typeface="Calibri"/>
                          <a:cs typeface="Calibri"/>
                        </a:rPr>
                        <a:t>biscuit</a:t>
                      </a:r>
                      <a:endParaRPr sz="1200" dirty="0">
                        <a:latin typeface="Calibri"/>
                        <a:cs typeface="Calibri"/>
                      </a:endParaRPr>
                    </a:p>
                  </a:txBody>
                  <a:tcPr marL="0" marR="0" marT="9779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1270" algn="ctr">
                        <a:lnSpc>
                          <a:spcPct val="100000"/>
                        </a:lnSpc>
                        <a:spcBef>
                          <a:spcPts val="770"/>
                        </a:spcBef>
                      </a:pPr>
                      <a:r>
                        <a:rPr sz="1200" spc="-10" dirty="0">
                          <a:latin typeface="Calibri"/>
                          <a:cs typeface="Calibri"/>
                        </a:rPr>
                        <a:t>50000</a:t>
                      </a:r>
                      <a:endParaRPr sz="1200">
                        <a:latin typeface="Calibri"/>
                        <a:cs typeface="Calibri"/>
                      </a:endParaRPr>
                    </a:p>
                  </a:txBody>
                  <a:tcPr marL="0" marR="0" marT="9779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1270" algn="ctr">
                        <a:lnSpc>
                          <a:spcPct val="100000"/>
                        </a:lnSpc>
                        <a:spcBef>
                          <a:spcPts val="770"/>
                        </a:spcBef>
                      </a:pPr>
                      <a:r>
                        <a:rPr sz="1200" spc="-20" dirty="0">
                          <a:latin typeface="Calibri"/>
                          <a:cs typeface="Calibri"/>
                        </a:rPr>
                        <a:t>High</a:t>
                      </a:r>
                      <a:endParaRPr sz="1200">
                        <a:latin typeface="Calibri"/>
                        <a:cs typeface="Calibri"/>
                      </a:endParaRPr>
                    </a:p>
                  </a:txBody>
                  <a:tcPr marL="0" marR="0" marT="9779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1"/>
                  </a:ext>
                </a:extLst>
              </a:tr>
              <a:tr h="380365">
                <a:tc>
                  <a:txBody>
                    <a:bodyPr/>
                    <a:lstStyle/>
                    <a:p>
                      <a:pPr algn="ctr">
                        <a:lnSpc>
                          <a:spcPct val="100000"/>
                        </a:lnSpc>
                        <a:spcBef>
                          <a:spcPts val="770"/>
                        </a:spcBef>
                      </a:pPr>
                      <a:r>
                        <a:rPr lang="en-US" sz="1200" spc="-55" dirty="0">
                          <a:latin typeface="Calibri"/>
                          <a:cs typeface="Calibri"/>
                        </a:rPr>
                        <a:t>Britannia</a:t>
                      </a:r>
                      <a:r>
                        <a:rPr sz="1200" spc="-55" dirty="0">
                          <a:latin typeface="Calibri"/>
                          <a:cs typeface="Calibri"/>
                        </a:rPr>
                        <a:t> </a:t>
                      </a:r>
                      <a:r>
                        <a:rPr sz="1200" spc="-10" dirty="0">
                          <a:latin typeface="Calibri"/>
                          <a:cs typeface="Calibri"/>
                        </a:rPr>
                        <a:t>biscuits</a:t>
                      </a:r>
                      <a:endParaRPr sz="1200" dirty="0">
                        <a:latin typeface="Calibri"/>
                        <a:cs typeface="Calibri"/>
                      </a:endParaRPr>
                    </a:p>
                  </a:txBody>
                  <a:tcPr marL="0" marR="0" marT="9779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1270" algn="ctr">
                        <a:lnSpc>
                          <a:spcPct val="100000"/>
                        </a:lnSpc>
                        <a:spcBef>
                          <a:spcPts val="770"/>
                        </a:spcBef>
                      </a:pPr>
                      <a:r>
                        <a:rPr sz="1200" spc="-10" dirty="0">
                          <a:latin typeface="Calibri"/>
                          <a:cs typeface="Calibri"/>
                        </a:rPr>
                        <a:t>50000</a:t>
                      </a:r>
                      <a:endParaRPr sz="1200">
                        <a:latin typeface="Calibri"/>
                        <a:cs typeface="Calibri"/>
                      </a:endParaRPr>
                    </a:p>
                  </a:txBody>
                  <a:tcPr marL="0" marR="0" marT="9779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1270" algn="ctr">
                        <a:lnSpc>
                          <a:spcPct val="100000"/>
                        </a:lnSpc>
                        <a:spcBef>
                          <a:spcPts val="770"/>
                        </a:spcBef>
                      </a:pPr>
                      <a:r>
                        <a:rPr sz="1200" spc="-10" dirty="0">
                          <a:latin typeface="Calibri"/>
                          <a:cs typeface="Calibri"/>
                        </a:rPr>
                        <a:t>Medium</a:t>
                      </a:r>
                      <a:endParaRPr sz="1200">
                        <a:latin typeface="Calibri"/>
                        <a:cs typeface="Calibri"/>
                      </a:endParaRPr>
                    </a:p>
                  </a:txBody>
                  <a:tcPr marL="0" marR="0" marT="9779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2"/>
                  </a:ext>
                </a:extLst>
              </a:tr>
              <a:tr h="380365">
                <a:tc>
                  <a:txBody>
                    <a:bodyPr/>
                    <a:lstStyle/>
                    <a:p>
                      <a:pPr algn="ctr">
                        <a:lnSpc>
                          <a:spcPct val="100000"/>
                        </a:lnSpc>
                        <a:spcBef>
                          <a:spcPts val="770"/>
                        </a:spcBef>
                      </a:pPr>
                      <a:r>
                        <a:rPr lang="en-US" sz="1200" dirty="0">
                          <a:latin typeface="Calibri"/>
                          <a:cs typeface="Calibri"/>
                        </a:rPr>
                        <a:t>Nutri choice Digestive</a:t>
                      </a:r>
                      <a:endParaRPr sz="1200" dirty="0">
                        <a:latin typeface="Calibri"/>
                        <a:cs typeface="Calibri"/>
                      </a:endParaRPr>
                    </a:p>
                  </a:txBody>
                  <a:tcPr marL="0" marR="0" marT="9779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gn="ctr">
                        <a:lnSpc>
                          <a:spcPct val="100000"/>
                        </a:lnSpc>
                        <a:spcBef>
                          <a:spcPts val="770"/>
                        </a:spcBef>
                      </a:pPr>
                      <a:r>
                        <a:rPr sz="1200" spc="-20" dirty="0">
                          <a:latin typeface="Calibri"/>
                          <a:cs typeface="Calibri"/>
                        </a:rPr>
                        <a:t>5000</a:t>
                      </a:r>
                      <a:endParaRPr sz="1200">
                        <a:latin typeface="Calibri"/>
                        <a:cs typeface="Calibri"/>
                      </a:endParaRPr>
                    </a:p>
                  </a:txBody>
                  <a:tcPr marL="0" marR="0" marT="9779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1905" algn="ctr">
                        <a:lnSpc>
                          <a:spcPct val="100000"/>
                        </a:lnSpc>
                        <a:spcBef>
                          <a:spcPts val="770"/>
                        </a:spcBef>
                      </a:pPr>
                      <a:r>
                        <a:rPr sz="1200" spc="-20" dirty="0">
                          <a:latin typeface="Calibri"/>
                          <a:cs typeface="Calibri"/>
                        </a:rPr>
                        <a:t>High</a:t>
                      </a:r>
                      <a:endParaRPr sz="1200">
                        <a:latin typeface="Calibri"/>
                        <a:cs typeface="Calibri"/>
                      </a:endParaRPr>
                    </a:p>
                  </a:txBody>
                  <a:tcPr marL="0" marR="0" marT="9779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3"/>
                  </a:ext>
                </a:extLst>
              </a:tr>
              <a:tr h="380365">
                <a:tc>
                  <a:txBody>
                    <a:bodyPr/>
                    <a:lstStyle/>
                    <a:p>
                      <a:pPr algn="ctr">
                        <a:lnSpc>
                          <a:spcPct val="100000"/>
                        </a:lnSpc>
                        <a:spcBef>
                          <a:spcPts val="770"/>
                        </a:spcBef>
                      </a:pPr>
                      <a:r>
                        <a:rPr sz="1200" spc="-30" dirty="0">
                          <a:latin typeface="Calibri"/>
                          <a:cs typeface="Calibri"/>
                        </a:rPr>
                        <a:t> </a:t>
                      </a:r>
                      <a:r>
                        <a:rPr lang="en-US" sz="1200" spc="-30" dirty="0">
                          <a:latin typeface="Calibri"/>
                          <a:cs typeface="Calibri"/>
                        </a:rPr>
                        <a:t> Little hearts </a:t>
                      </a:r>
                      <a:endParaRPr sz="1200" dirty="0">
                        <a:latin typeface="Calibri"/>
                        <a:cs typeface="Calibri"/>
                      </a:endParaRPr>
                    </a:p>
                  </a:txBody>
                  <a:tcPr marL="0" marR="0" marT="9779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gn="ctr">
                        <a:lnSpc>
                          <a:spcPct val="100000"/>
                        </a:lnSpc>
                        <a:spcBef>
                          <a:spcPts val="770"/>
                        </a:spcBef>
                      </a:pPr>
                      <a:r>
                        <a:rPr sz="1200" spc="-20" dirty="0">
                          <a:latin typeface="Calibri"/>
                          <a:cs typeface="Calibri"/>
                        </a:rPr>
                        <a:t>5000</a:t>
                      </a:r>
                      <a:endParaRPr sz="1200">
                        <a:latin typeface="Calibri"/>
                        <a:cs typeface="Calibri"/>
                      </a:endParaRPr>
                    </a:p>
                  </a:txBody>
                  <a:tcPr marL="0" marR="0" marT="9779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1270" algn="ctr">
                        <a:lnSpc>
                          <a:spcPct val="100000"/>
                        </a:lnSpc>
                        <a:spcBef>
                          <a:spcPts val="770"/>
                        </a:spcBef>
                      </a:pPr>
                      <a:r>
                        <a:rPr sz="1200" spc="-10" dirty="0">
                          <a:latin typeface="Calibri"/>
                          <a:cs typeface="Calibri"/>
                        </a:rPr>
                        <a:t>Medium</a:t>
                      </a:r>
                      <a:endParaRPr sz="1200">
                        <a:latin typeface="Calibri"/>
                        <a:cs typeface="Calibri"/>
                      </a:endParaRPr>
                    </a:p>
                  </a:txBody>
                  <a:tcPr marL="0" marR="0" marT="9779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4"/>
                  </a:ext>
                </a:extLst>
              </a:tr>
              <a:tr h="380365">
                <a:tc>
                  <a:txBody>
                    <a:bodyPr/>
                    <a:lstStyle/>
                    <a:p>
                      <a:pPr algn="ctr">
                        <a:lnSpc>
                          <a:spcPct val="100000"/>
                        </a:lnSpc>
                        <a:spcBef>
                          <a:spcPts val="770"/>
                        </a:spcBef>
                      </a:pPr>
                      <a:r>
                        <a:rPr lang="en-US" sz="1200" spc="-40" dirty="0">
                          <a:latin typeface="Calibri"/>
                          <a:cs typeface="Calibri"/>
                        </a:rPr>
                        <a:t>Treat</a:t>
                      </a:r>
                      <a:r>
                        <a:rPr sz="1200" spc="-40" dirty="0">
                          <a:latin typeface="Calibri"/>
                          <a:cs typeface="Calibri"/>
                        </a:rPr>
                        <a:t> </a:t>
                      </a:r>
                      <a:r>
                        <a:rPr sz="1200" spc="-10" dirty="0">
                          <a:latin typeface="Calibri"/>
                          <a:cs typeface="Calibri"/>
                        </a:rPr>
                        <a:t>biscuit</a:t>
                      </a:r>
                      <a:endParaRPr sz="1200" dirty="0">
                        <a:latin typeface="Calibri"/>
                        <a:cs typeface="Calibri"/>
                      </a:endParaRPr>
                    </a:p>
                  </a:txBody>
                  <a:tcPr marL="0" marR="0" marT="9779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gn="ctr">
                        <a:lnSpc>
                          <a:spcPct val="100000"/>
                        </a:lnSpc>
                        <a:spcBef>
                          <a:spcPts val="770"/>
                        </a:spcBef>
                      </a:pPr>
                      <a:r>
                        <a:rPr sz="1200" spc="-20" dirty="0">
                          <a:latin typeface="Calibri"/>
                          <a:cs typeface="Calibri"/>
                        </a:rPr>
                        <a:t>5000</a:t>
                      </a:r>
                      <a:endParaRPr sz="1200">
                        <a:latin typeface="Calibri"/>
                        <a:cs typeface="Calibri"/>
                      </a:endParaRPr>
                    </a:p>
                  </a:txBody>
                  <a:tcPr marL="0" marR="0" marT="9779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1270" algn="ctr">
                        <a:lnSpc>
                          <a:spcPct val="100000"/>
                        </a:lnSpc>
                        <a:spcBef>
                          <a:spcPts val="770"/>
                        </a:spcBef>
                      </a:pPr>
                      <a:r>
                        <a:rPr sz="1200" spc="-10" dirty="0">
                          <a:latin typeface="Calibri"/>
                          <a:cs typeface="Calibri"/>
                        </a:rPr>
                        <a:t>Medium</a:t>
                      </a:r>
                      <a:endParaRPr sz="1200">
                        <a:latin typeface="Calibri"/>
                        <a:cs typeface="Calibri"/>
                      </a:endParaRPr>
                    </a:p>
                  </a:txBody>
                  <a:tcPr marL="0" marR="0" marT="9779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5"/>
                  </a:ext>
                </a:extLst>
              </a:tr>
              <a:tr h="380365">
                <a:tc>
                  <a:txBody>
                    <a:bodyPr/>
                    <a:lstStyle/>
                    <a:p>
                      <a:pPr algn="ctr">
                        <a:lnSpc>
                          <a:spcPct val="100000"/>
                        </a:lnSpc>
                        <a:spcBef>
                          <a:spcPts val="775"/>
                        </a:spcBef>
                      </a:pPr>
                      <a:r>
                        <a:rPr lang="en-US" sz="1200" dirty="0">
                          <a:latin typeface="Calibri"/>
                          <a:cs typeface="Calibri"/>
                        </a:rPr>
                        <a:t>Tiger Biscuits </a:t>
                      </a:r>
                      <a:endParaRPr sz="1200" dirty="0">
                        <a:latin typeface="Calibri"/>
                        <a:cs typeface="Calibri"/>
                      </a:endParaRPr>
                    </a:p>
                  </a:txBody>
                  <a:tcPr marL="0" marR="0" marT="9842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gn="ctr">
                        <a:lnSpc>
                          <a:spcPct val="100000"/>
                        </a:lnSpc>
                        <a:spcBef>
                          <a:spcPts val="775"/>
                        </a:spcBef>
                      </a:pPr>
                      <a:r>
                        <a:rPr sz="1200" spc="-20" dirty="0">
                          <a:latin typeface="Calibri"/>
                          <a:cs typeface="Calibri"/>
                        </a:rPr>
                        <a:t>5000</a:t>
                      </a:r>
                      <a:endParaRPr sz="1200">
                        <a:latin typeface="Calibri"/>
                        <a:cs typeface="Calibri"/>
                      </a:endParaRPr>
                    </a:p>
                  </a:txBody>
                  <a:tcPr marL="0" marR="0" marT="9842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1270" algn="ctr">
                        <a:lnSpc>
                          <a:spcPct val="100000"/>
                        </a:lnSpc>
                        <a:spcBef>
                          <a:spcPts val="775"/>
                        </a:spcBef>
                      </a:pPr>
                      <a:r>
                        <a:rPr sz="1200" spc="-10" dirty="0">
                          <a:latin typeface="Calibri"/>
                          <a:cs typeface="Calibri"/>
                        </a:rPr>
                        <a:t>Medium</a:t>
                      </a:r>
                      <a:r>
                        <a:rPr lang="en-US" sz="1200" spc="-10" dirty="0">
                          <a:latin typeface="Calibri"/>
                          <a:cs typeface="Calibri"/>
                        </a:rPr>
                        <a:t> </a:t>
                      </a:r>
                      <a:endParaRPr sz="1200" dirty="0">
                        <a:latin typeface="Calibri"/>
                        <a:cs typeface="Calibri"/>
                      </a:endParaRPr>
                    </a:p>
                  </a:txBody>
                  <a:tcPr marL="0" marR="0" marT="9842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6"/>
                  </a:ext>
                </a:extLst>
              </a:tr>
              <a:tr h="380365">
                <a:tc>
                  <a:txBody>
                    <a:bodyPr/>
                    <a:lstStyle/>
                    <a:p>
                      <a:pPr algn="ctr">
                        <a:lnSpc>
                          <a:spcPct val="100000"/>
                        </a:lnSpc>
                        <a:spcBef>
                          <a:spcPts val="775"/>
                        </a:spcBef>
                      </a:pPr>
                      <a:r>
                        <a:rPr lang="en-US" sz="1200" dirty="0">
                          <a:latin typeface="Calibri"/>
                          <a:cs typeface="Calibri"/>
                        </a:rPr>
                        <a:t>Britannia Milk </a:t>
                      </a:r>
                      <a:r>
                        <a:rPr lang="en-US" sz="1200" dirty="0" err="1">
                          <a:latin typeface="Calibri"/>
                          <a:cs typeface="Calibri"/>
                        </a:rPr>
                        <a:t>bikis</a:t>
                      </a:r>
                      <a:r>
                        <a:rPr lang="en-US" sz="1200" dirty="0">
                          <a:latin typeface="Calibri"/>
                          <a:cs typeface="Calibri"/>
                        </a:rPr>
                        <a:t> </a:t>
                      </a:r>
                      <a:endParaRPr sz="1200" dirty="0">
                        <a:latin typeface="Calibri"/>
                        <a:cs typeface="Calibri"/>
                      </a:endParaRPr>
                    </a:p>
                  </a:txBody>
                  <a:tcPr marL="0" marR="0" marT="9842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gn="ctr">
                        <a:lnSpc>
                          <a:spcPct val="100000"/>
                        </a:lnSpc>
                        <a:spcBef>
                          <a:spcPts val="775"/>
                        </a:spcBef>
                      </a:pPr>
                      <a:r>
                        <a:rPr sz="1200" spc="-20" dirty="0">
                          <a:latin typeface="Calibri"/>
                          <a:cs typeface="Calibri"/>
                        </a:rPr>
                        <a:t>5000</a:t>
                      </a:r>
                      <a:endParaRPr sz="1200">
                        <a:latin typeface="Calibri"/>
                        <a:cs typeface="Calibri"/>
                      </a:endParaRPr>
                    </a:p>
                  </a:txBody>
                  <a:tcPr marL="0" marR="0" marT="9842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1270" algn="ctr">
                        <a:lnSpc>
                          <a:spcPct val="100000"/>
                        </a:lnSpc>
                        <a:spcBef>
                          <a:spcPts val="775"/>
                        </a:spcBef>
                      </a:pPr>
                      <a:r>
                        <a:rPr sz="1200" spc="-20" dirty="0">
                          <a:latin typeface="Calibri"/>
                          <a:cs typeface="Calibri"/>
                        </a:rPr>
                        <a:t>High</a:t>
                      </a:r>
                      <a:endParaRPr sz="1200">
                        <a:latin typeface="Calibri"/>
                        <a:cs typeface="Calibri"/>
                      </a:endParaRPr>
                    </a:p>
                  </a:txBody>
                  <a:tcPr marL="0" marR="0" marT="9842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7"/>
                  </a:ext>
                </a:extLst>
              </a:tr>
              <a:tr h="380365">
                <a:tc>
                  <a:txBody>
                    <a:bodyPr/>
                    <a:lstStyle/>
                    <a:p>
                      <a:pPr algn="ctr">
                        <a:lnSpc>
                          <a:spcPct val="100000"/>
                        </a:lnSpc>
                        <a:spcBef>
                          <a:spcPts val="775"/>
                        </a:spcBef>
                      </a:pPr>
                      <a:r>
                        <a:rPr lang="en-US" sz="1200" spc="-40" dirty="0">
                          <a:latin typeface="Calibri"/>
                          <a:cs typeface="Calibri"/>
                        </a:rPr>
                        <a:t>Britannia</a:t>
                      </a:r>
                      <a:r>
                        <a:rPr sz="1200" spc="-40" dirty="0">
                          <a:latin typeface="Calibri"/>
                          <a:cs typeface="Calibri"/>
                        </a:rPr>
                        <a:t> </a:t>
                      </a:r>
                      <a:r>
                        <a:rPr sz="1200" dirty="0">
                          <a:latin typeface="Calibri"/>
                          <a:cs typeface="Calibri"/>
                        </a:rPr>
                        <a:t>all</a:t>
                      </a:r>
                      <a:r>
                        <a:rPr sz="1200" spc="-25" dirty="0">
                          <a:latin typeface="Calibri"/>
                          <a:cs typeface="Calibri"/>
                        </a:rPr>
                        <a:t> </a:t>
                      </a:r>
                      <a:r>
                        <a:rPr sz="1200" spc="-10" dirty="0">
                          <a:latin typeface="Calibri"/>
                          <a:cs typeface="Calibri"/>
                        </a:rPr>
                        <a:t>rounder</a:t>
                      </a:r>
                      <a:endParaRPr sz="1200" dirty="0">
                        <a:latin typeface="Calibri"/>
                        <a:cs typeface="Calibri"/>
                      </a:endParaRPr>
                    </a:p>
                  </a:txBody>
                  <a:tcPr marL="0" marR="0" marT="9842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gn="ctr">
                        <a:lnSpc>
                          <a:spcPct val="100000"/>
                        </a:lnSpc>
                        <a:spcBef>
                          <a:spcPts val="775"/>
                        </a:spcBef>
                      </a:pPr>
                      <a:r>
                        <a:rPr sz="1200" spc="-20" dirty="0">
                          <a:latin typeface="Calibri"/>
                          <a:cs typeface="Calibri"/>
                        </a:rPr>
                        <a:t>5000</a:t>
                      </a:r>
                      <a:endParaRPr sz="1200">
                        <a:latin typeface="Calibri"/>
                        <a:cs typeface="Calibri"/>
                      </a:endParaRPr>
                    </a:p>
                  </a:txBody>
                  <a:tcPr marL="0" marR="0" marT="9842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1270" algn="ctr">
                        <a:lnSpc>
                          <a:spcPct val="100000"/>
                        </a:lnSpc>
                        <a:spcBef>
                          <a:spcPts val="775"/>
                        </a:spcBef>
                      </a:pPr>
                      <a:r>
                        <a:rPr sz="1200" spc="-10" dirty="0">
                          <a:latin typeface="Calibri"/>
                          <a:cs typeface="Calibri"/>
                        </a:rPr>
                        <a:t>Medium</a:t>
                      </a:r>
                      <a:endParaRPr sz="1200">
                        <a:latin typeface="Calibri"/>
                        <a:cs typeface="Calibri"/>
                      </a:endParaRPr>
                    </a:p>
                  </a:txBody>
                  <a:tcPr marL="0" marR="0" marT="9842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8"/>
                  </a:ext>
                </a:extLst>
              </a:tr>
              <a:tr h="380365">
                <a:tc>
                  <a:txBody>
                    <a:bodyPr/>
                    <a:lstStyle/>
                    <a:p>
                      <a:pPr algn="ctr">
                        <a:lnSpc>
                          <a:spcPct val="100000"/>
                        </a:lnSpc>
                        <a:spcBef>
                          <a:spcPts val="775"/>
                        </a:spcBef>
                      </a:pPr>
                      <a:r>
                        <a:rPr lang="en-US" sz="1200" spc="-30" dirty="0">
                          <a:latin typeface="Calibri"/>
                          <a:cs typeface="Calibri"/>
                        </a:rPr>
                        <a:t>Nutri choice</a:t>
                      </a:r>
                      <a:r>
                        <a:rPr sz="1200" spc="-30" dirty="0">
                          <a:latin typeface="Calibri"/>
                          <a:cs typeface="Calibri"/>
                        </a:rPr>
                        <a:t> </a:t>
                      </a:r>
                      <a:r>
                        <a:rPr sz="1200" spc="-20" dirty="0">
                          <a:latin typeface="Calibri"/>
                          <a:cs typeface="Calibri"/>
                        </a:rPr>
                        <a:t>price</a:t>
                      </a:r>
                      <a:endParaRPr sz="1200" dirty="0">
                        <a:latin typeface="Calibri"/>
                        <a:cs typeface="Calibri"/>
                      </a:endParaRPr>
                    </a:p>
                  </a:txBody>
                  <a:tcPr marL="0" marR="0" marT="9842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gn="ctr">
                        <a:lnSpc>
                          <a:spcPct val="100000"/>
                        </a:lnSpc>
                        <a:spcBef>
                          <a:spcPts val="775"/>
                        </a:spcBef>
                      </a:pPr>
                      <a:r>
                        <a:rPr sz="1200" spc="-20" dirty="0">
                          <a:latin typeface="Calibri"/>
                          <a:cs typeface="Calibri"/>
                        </a:rPr>
                        <a:t>5000</a:t>
                      </a:r>
                      <a:endParaRPr sz="1200">
                        <a:latin typeface="Calibri"/>
                        <a:cs typeface="Calibri"/>
                      </a:endParaRPr>
                    </a:p>
                  </a:txBody>
                  <a:tcPr marL="0" marR="0" marT="9842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1270" algn="ctr">
                        <a:lnSpc>
                          <a:spcPct val="100000"/>
                        </a:lnSpc>
                        <a:spcBef>
                          <a:spcPts val="775"/>
                        </a:spcBef>
                      </a:pPr>
                      <a:r>
                        <a:rPr sz="1200" spc="-10" dirty="0">
                          <a:latin typeface="Calibri"/>
                          <a:cs typeface="Calibri"/>
                        </a:rPr>
                        <a:t>Medium</a:t>
                      </a:r>
                      <a:endParaRPr sz="1200">
                        <a:latin typeface="Calibri"/>
                        <a:cs typeface="Calibri"/>
                      </a:endParaRPr>
                    </a:p>
                  </a:txBody>
                  <a:tcPr marL="0" marR="0" marT="9842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9"/>
                  </a:ext>
                </a:extLst>
              </a:tr>
              <a:tr h="380365">
                <a:tc>
                  <a:txBody>
                    <a:bodyPr/>
                    <a:lstStyle/>
                    <a:p>
                      <a:pPr algn="ctr">
                        <a:lnSpc>
                          <a:spcPct val="100000"/>
                        </a:lnSpc>
                        <a:spcBef>
                          <a:spcPts val="775"/>
                        </a:spcBef>
                      </a:pPr>
                      <a:r>
                        <a:rPr lang="en-US" sz="1200" spc="-30" dirty="0">
                          <a:latin typeface="Calibri"/>
                          <a:cs typeface="Calibri"/>
                        </a:rPr>
                        <a:t>Treat</a:t>
                      </a:r>
                      <a:r>
                        <a:rPr sz="1200" spc="-30" dirty="0">
                          <a:latin typeface="Calibri"/>
                          <a:cs typeface="Calibri"/>
                        </a:rPr>
                        <a:t> </a:t>
                      </a:r>
                      <a:r>
                        <a:rPr sz="1200" dirty="0">
                          <a:latin typeface="Calibri"/>
                          <a:cs typeface="Calibri"/>
                        </a:rPr>
                        <a:t>biscuit</a:t>
                      </a:r>
                      <a:r>
                        <a:rPr sz="1200" spc="-25" dirty="0">
                          <a:latin typeface="Calibri"/>
                          <a:cs typeface="Calibri"/>
                        </a:rPr>
                        <a:t> </a:t>
                      </a:r>
                      <a:r>
                        <a:rPr sz="1200" spc="-10" dirty="0">
                          <a:latin typeface="Calibri"/>
                          <a:cs typeface="Calibri"/>
                        </a:rPr>
                        <a:t>price</a:t>
                      </a:r>
                      <a:endParaRPr sz="1200" dirty="0">
                        <a:latin typeface="Calibri"/>
                        <a:cs typeface="Calibri"/>
                      </a:endParaRPr>
                    </a:p>
                  </a:txBody>
                  <a:tcPr marL="0" marR="0" marT="9842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gn="ctr">
                        <a:lnSpc>
                          <a:spcPct val="100000"/>
                        </a:lnSpc>
                        <a:spcBef>
                          <a:spcPts val="775"/>
                        </a:spcBef>
                      </a:pPr>
                      <a:r>
                        <a:rPr sz="1200" spc="-20" dirty="0">
                          <a:latin typeface="Calibri"/>
                          <a:cs typeface="Calibri"/>
                        </a:rPr>
                        <a:t>5000</a:t>
                      </a:r>
                      <a:endParaRPr sz="1200">
                        <a:latin typeface="Calibri"/>
                        <a:cs typeface="Calibri"/>
                      </a:endParaRPr>
                    </a:p>
                  </a:txBody>
                  <a:tcPr marL="0" marR="0" marT="9842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1270" algn="ctr">
                        <a:lnSpc>
                          <a:spcPct val="100000"/>
                        </a:lnSpc>
                        <a:spcBef>
                          <a:spcPts val="775"/>
                        </a:spcBef>
                      </a:pPr>
                      <a:r>
                        <a:rPr sz="1200" spc="-20" dirty="0">
                          <a:latin typeface="Calibri"/>
                          <a:cs typeface="Calibri"/>
                        </a:rPr>
                        <a:t>High</a:t>
                      </a:r>
                      <a:endParaRPr sz="1200" dirty="0">
                        <a:latin typeface="Calibri"/>
                        <a:cs typeface="Calibri"/>
                      </a:endParaRPr>
                    </a:p>
                  </a:txBody>
                  <a:tcPr marL="0" marR="0" marT="9842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10"/>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31285" y="193547"/>
            <a:ext cx="2292985" cy="509270"/>
          </a:xfrm>
          <a:prstGeom prst="rect">
            <a:avLst/>
          </a:prstGeom>
          <a:solidFill>
            <a:srgbClr val="F8E71C"/>
          </a:solidFill>
        </p:spPr>
        <p:txBody>
          <a:bodyPr vert="horz" wrap="square" lIns="0" tIns="85725" rIns="0" bIns="0" rtlCol="0">
            <a:spAutoFit/>
          </a:bodyPr>
          <a:lstStyle/>
          <a:p>
            <a:pPr>
              <a:lnSpc>
                <a:spcPct val="100000"/>
              </a:lnSpc>
              <a:spcBef>
                <a:spcPts val="675"/>
              </a:spcBef>
            </a:pPr>
            <a:r>
              <a:rPr sz="2700" spc="-200" dirty="0">
                <a:solidFill>
                  <a:srgbClr val="000000"/>
                </a:solidFill>
                <a:latin typeface="Calibri"/>
                <a:cs typeface="Calibri"/>
              </a:rPr>
              <a:t>Keyword</a:t>
            </a:r>
            <a:r>
              <a:rPr sz="2700" spc="40" dirty="0">
                <a:solidFill>
                  <a:srgbClr val="000000"/>
                </a:solidFill>
                <a:latin typeface="Calibri"/>
                <a:cs typeface="Calibri"/>
              </a:rPr>
              <a:t> </a:t>
            </a:r>
            <a:r>
              <a:rPr sz="2700" spc="-120" dirty="0">
                <a:solidFill>
                  <a:srgbClr val="000000"/>
                </a:solidFill>
                <a:latin typeface="Calibri"/>
                <a:cs typeface="Calibri"/>
              </a:rPr>
              <a:t>Research</a:t>
            </a:r>
            <a:endParaRPr sz="2700">
              <a:latin typeface="Calibri"/>
              <a:cs typeface="Calibri"/>
            </a:endParaRPr>
          </a:p>
        </p:txBody>
      </p:sp>
      <p:sp>
        <p:nvSpPr>
          <p:cNvPr id="3" name="object 3"/>
          <p:cNvSpPr txBox="1"/>
          <p:nvPr/>
        </p:nvSpPr>
        <p:spPr>
          <a:xfrm>
            <a:off x="343306" y="1097940"/>
            <a:ext cx="8194040" cy="1836420"/>
          </a:xfrm>
          <a:prstGeom prst="rect">
            <a:avLst/>
          </a:prstGeom>
        </p:spPr>
        <p:txBody>
          <a:bodyPr vert="horz" wrap="square" lIns="0" tIns="12065" rIns="0" bIns="0" rtlCol="0">
            <a:spAutoFit/>
          </a:bodyPr>
          <a:lstStyle/>
          <a:p>
            <a:pPr marL="12700" marR="5080">
              <a:lnSpc>
                <a:spcPct val="115599"/>
              </a:lnSpc>
              <a:spcBef>
                <a:spcPts val="95"/>
              </a:spcBef>
            </a:pPr>
            <a:r>
              <a:rPr sz="1350" dirty="0">
                <a:latin typeface="Calibri"/>
                <a:cs typeface="Calibri"/>
              </a:rPr>
              <a:t>As</a:t>
            </a:r>
            <a:r>
              <a:rPr sz="1350" spc="-40" dirty="0">
                <a:latin typeface="Calibri"/>
                <a:cs typeface="Calibri"/>
              </a:rPr>
              <a:t> </a:t>
            </a:r>
            <a:r>
              <a:rPr sz="1350" dirty="0">
                <a:latin typeface="Calibri"/>
                <a:cs typeface="Calibri"/>
              </a:rPr>
              <a:t>per</a:t>
            </a:r>
            <a:r>
              <a:rPr sz="1350" spc="-10" dirty="0">
                <a:latin typeface="Calibri"/>
                <a:cs typeface="Calibri"/>
              </a:rPr>
              <a:t> </a:t>
            </a:r>
            <a:r>
              <a:rPr sz="1350" dirty="0">
                <a:latin typeface="Calibri"/>
                <a:cs typeface="Calibri"/>
              </a:rPr>
              <a:t>present</a:t>
            </a:r>
            <a:r>
              <a:rPr sz="1350" spc="-10" dirty="0">
                <a:latin typeface="Calibri"/>
                <a:cs typeface="Calibri"/>
              </a:rPr>
              <a:t> competition</a:t>
            </a:r>
            <a:r>
              <a:rPr sz="1350" spc="-50" dirty="0">
                <a:latin typeface="Calibri"/>
                <a:cs typeface="Calibri"/>
              </a:rPr>
              <a:t> </a:t>
            </a:r>
            <a:r>
              <a:rPr sz="1350" dirty="0">
                <a:latin typeface="Calibri"/>
                <a:cs typeface="Calibri"/>
              </a:rPr>
              <a:t>for</a:t>
            </a:r>
            <a:r>
              <a:rPr sz="1350" spc="-35" dirty="0">
                <a:latin typeface="Calibri"/>
                <a:cs typeface="Calibri"/>
              </a:rPr>
              <a:t> </a:t>
            </a:r>
            <a:r>
              <a:rPr sz="1350" dirty="0">
                <a:latin typeface="Calibri"/>
                <a:cs typeface="Calibri"/>
              </a:rPr>
              <a:t>every</a:t>
            </a:r>
            <a:r>
              <a:rPr sz="1350" spc="-15" dirty="0">
                <a:latin typeface="Calibri"/>
                <a:cs typeface="Calibri"/>
              </a:rPr>
              <a:t> </a:t>
            </a:r>
            <a:r>
              <a:rPr sz="1350" dirty="0">
                <a:latin typeface="Calibri"/>
                <a:cs typeface="Calibri"/>
              </a:rPr>
              <a:t>keyword</a:t>
            </a:r>
            <a:r>
              <a:rPr sz="1350" spc="-35" dirty="0">
                <a:latin typeface="Calibri"/>
                <a:cs typeface="Calibri"/>
              </a:rPr>
              <a:t> </a:t>
            </a:r>
            <a:r>
              <a:rPr sz="1350" dirty="0">
                <a:latin typeface="Calibri"/>
                <a:cs typeface="Calibri"/>
              </a:rPr>
              <a:t>at</a:t>
            </a:r>
            <a:r>
              <a:rPr sz="1350" spc="-25" dirty="0">
                <a:latin typeface="Calibri"/>
                <a:cs typeface="Calibri"/>
              </a:rPr>
              <a:t> </a:t>
            </a:r>
            <a:r>
              <a:rPr sz="1350" dirty="0">
                <a:latin typeface="Calibri"/>
                <a:cs typeface="Calibri"/>
              </a:rPr>
              <a:t>least</a:t>
            </a:r>
            <a:r>
              <a:rPr sz="1350" spc="-30" dirty="0">
                <a:latin typeface="Calibri"/>
                <a:cs typeface="Calibri"/>
              </a:rPr>
              <a:t> </a:t>
            </a:r>
            <a:r>
              <a:rPr sz="1350" dirty="0">
                <a:latin typeface="Calibri"/>
                <a:cs typeface="Calibri"/>
              </a:rPr>
              <a:t>10</a:t>
            </a:r>
            <a:r>
              <a:rPr sz="1350" spc="-30" dirty="0">
                <a:latin typeface="Calibri"/>
                <a:cs typeface="Calibri"/>
              </a:rPr>
              <a:t> </a:t>
            </a:r>
            <a:r>
              <a:rPr sz="1350" dirty="0">
                <a:latin typeface="Calibri"/>
                <a:cs typeface="Calibri"/>
              </a:rPr>
              <a:t>websites</a:t>
            </a:r>
            <a:r>
              <a:rPr sz="1350" spc="-40" dirty="0">
                <a:latin typeface="Calibri"/>
                <a:cs typeface="Calibri"/>
              </a:rPr>
              <a:t> </a:t>
            </a:r>
            <a:r>
              <a:rPr sz="1350" dirty="0">
                <a:latin typeface="Calibri"/>
                <a:cs typeface="Calibri"/>
              </a:rPr>
              <a:t>are</a:t>
            </a:r>
            <a:r>
              <a:rPr sz="1350" spc="-20" dirty="0">
                <a:latin typeface="Calibri"/>
                <a:cs typeface="Calibri"/>
              </a:rPr>
              <a:t> </a:t>
            </a:r>
            <a:r>
              <a:rPr sz="1350" dirty="0">
                <a:latin typeface="Calibri"/>
                <a:cs typeface="Calibri"/>
              </a:rPr>
              <a:t>trying</a:t>
            </a:r>
            <a:r>
              <a:rPr sz="1350" spc="-20" dirty="0">
                <a:latin typeface="Calibri"/>
                <a:cs typeface="Calibri"/>
              </a:rPr>
              <a:t> </a:t>
            </a:r>
            <a:r>
              <a:rPr sz="1350" dirty="0">
                <a:latin typeface="Calibri"/>
                <a:cs typeface="Calibri"/>
              </a:rPr>
              <a:t>to</a:t>
            </a:r>
            <a:r>
              <a:rPr sz="1350" spc="-30" dirty="0">
                <a:latin typeface="Calibri"/>
                <a:cs typeface="Calibri"/>
              </a:rPr>
              <a:t> </a:t>
            </a:r>
            <a:r>
              <a:rPr sz="1350" dirty="0">
                <a:latin typeface="Calibri"/>
                <a:cs typeface="Calibri"/>
              </a:rPr>
              <a:t>rank.</a:t>
            </a:r>
            <a:r>
              <a:rPr sz="1350" spc="-25" dirty="0">
                <a:latin typeface="Calibri"/>
                <a:cs typeface="Calibri"/>
              </a:rPr>
              <a:t> </a:t>
            </a:r>
            <a:r>
              <a:rPr sz="1350" dirty="0">
                <a:latin typeface="Calibri"/>
                <a:cs typeface="Calibri"/>
              </a:rPr>
              <a:t>So,</a:t>
            </a:r>
            <a:r>
              <a:rPr sz="1350" spc="-25" dirty="0">
                <a:latin typeface="Calibri"/>
                <a:cs typeface="Calibri"/>
              </a:rPr>
              <a:t> </a:t>
            </a:r>
            <a:r>
              <a:rPr sz="1350" dirty="0">
                <a:latin typeface="Calibri"/>
                <a:cs typeface="Calibri"/>
              </a:rPr>
              <a:t>to</a:t>
            </a:r>
            <a:r>
              <a:rPr sz="1350" spc="-30" dirty="0">
                <a:latin typeface="Calibri"/>
                <a:cs typeface="Calibri"/>
              </a:rPr>
              <a:t> </a:t>
            </a:r>
            <a:r>
              <a:rPr sz="1350" dirty="0">
                <a:latin typeface="Calibri"/>
                <a:cs typeface="Calibri"/>
              </a:rPr>
              <a:t>avoid</a:t>
            </a:r>
            <a:r>
              <a:rPr sz="1350" spc="-30" dirty="0">
                <a:latin typeface="Calibri"/>
                <a:cs typeface="Calibri"/>
              </a:rPr>
              <a:t> </a:t>
            </a:r>
            <a:r>
              <a:rPr sz="1350" dirty="0">
                <a:latin typeface="Calibri"/>
                <a:cs typeface="Calibri"/>
              </a:rPr>
              <a:t>that</a:t>
            </a:r>
            <a:r>
              <a:rPr sz="1350" spc="-35" dirty="0">
                <a:latin typeface="Calibri"/>
                <a:cs typeface="Calibri"/>
              </a:rPr>
              <a:t> </a:t>
            </a:r>
            <a:r>
              <a:rPr sz="1350" dirty="0">
                <a:latin typeface="Calibri"/>
                <a:cs typeface="Calibri"/>
              </a:rPr>
              <a:t>and</a:t>
            </a:r>
            <a:r>
              <a:rPr sz="1350" spc="-20" dirty="0">
                <a:latin typeface="Calibri"/>
                <a:cs typeface="Calibri"/>
              </a:rPr>
              <a:t> </a:t>
            </a:r>
            <a:r>
              <a:rPr sz="1350" dirty="0">
                <a:latin typeface="Calibri"/>
                <a:cs typeface="Calibri"/>
              </a:rPr>
              <a:t>to</a:t>
            </a:r>
            <a:r>
              <a:rPr sz="1350" spc="-30" dirty="0">
                <a:latin typeface="Calibri"/>
                <a:cs typeface="Calibri"/>
              </a:rPr>
              <a:t> </a:t>
            </a:r>
            <a:r>
              <a:rPr sz="1350" dirty="0">
                <a:latin typeface="Calibri"/>
                <a:cs typeface="Calibri"/>
              </a:rPr>
              <a:t>rank</a:t>
            </a:r>
            <a:r>
              <a:rPr sz="1350" spc="-20" dirty="0">
                <a:latin typeface="Calibri"/>
                <a:cs typeface="Calibri"/>
              </a:rPr>
              <a:t> </a:t>
            </a:r>
            <a:r>
              <a:rPr sz="1350" spc="-25" dirty="0">
                <a:latin typeface="Calibri"/>
                <a:cs typeface="Calibri"/>
              </a:rPr>
              <a:t>for </a:t>
            </a:r>
            <a:r>
              <a:rPr sz="1350" dirty="0">
                <a:latin typeface="Calibri"/>
                <a:cs typeface="Calibri"/>
              </a:rPr>
              <a:t>particular</a:t>
            </a:r>
            <a:r>
              <a:rPr sz="1350" spc="-20" dirty="0">
                <a:latin typeface="Calibri"/>
                <a:cs typeface="Calibri"/>
              </a:rPr>
              <a:t> </a:t>
            </a:r>
            <a:r>
              <a:rPr sz="1350" dirty="0">
                <a:latin typeface="Calibri"/>
                <a:cs typeface="Calibri"/>
              </a:rPr>
              <a:t>keyword</a:t>
            </a:r>
            <a:r>
              <a:rPr sz="1350" spc="-45" dirty="0">
                <a:latin typeface="Calibri"/>
                <a:cs typeface="Calibri"/>
              </a:rPr>
              <a:t> </a:t>
            </a:r>
            <a:r>
              <a:rPr sz="1350" dirty="0">
                <a:latin typeface="Calibri"/>
                <a:cs typeface="Calibri"/>
              </a:rPr>
              <a:t>i</a:t>
            </a:r>
            <a:r>
              <a:rPr sz="1350" spc="-30" dirty="0">
                <a:latin typeface="Calibri"/>
                <a:cs typeface="Calibri"/>
              </a:rPr>
              <a:t> </a:t>
            </a:r>
            <a:r>
              <a:rPr sz="1350" dirty="0">
                <a:latin typeface="Calibri"/>
                <a:cs typeface="Calibri"/>
              </a:rPr>
              <a:t>suggest</a:t>
            </a:r>
            <a:r>
              <a:rPr sz="1350" spc="-35" dirty="0">
                <a:latin typeface="Calibri"/>
                <a:cs typeface="Calibri"/>
              </a:rPr>
              <a:t> </a:t>
            </a:r>
            <a:r>
              <a:rPr sz="1350" dirty="0">
                <a:latin typeface="Calibri"/>
                <a:cs typeface="Calibri"/>
              </a:rPr>
              <a:t>2</a:t>
            </a:r>
            <a:r>
              <a:rPr sz="1350" spc="-35" dirty="0">
                <a:latin typeface="Calibri"/>
                <a:cs typeface="Calibri"/>
              </a:rPr>
              <a:t> </a:t>
            </a:r>
            <a:r>
              <a:rPr sz="1350" dirty="0">
                <a:latin typeface="Calibri"/>
                <a:cs typeface="Calibri"/>
              </a:rPr>
              <a:t>important</a:t>
            </a:r>
            <a:r>
              <a:rPr sz="1350" spc="-50" dirty="0">
                <a:latin typeface="Calibri"/>
                <a:cs typeface="Calibri"/>
              </a:rPr>
              <a:t> </a:t>
            </a:r>
            <a:r>
              <a:rPr sz="1350" spc="-10" dirty="0">
                <a:latin typeface="Calibri"/>
                <a:cs typeface="Calibri"/>
              </a:rPr>
              <a:t>tools.</a:t>
            </a:r>
            <a:endParaRPr sz="1350">
              <a:latin typeface="Calibri"/>
              <a:cs typeface="Calibri"/>
            </a:endParaRPr>
          </a:p>
          <a:p>
            <a:pPr marL="469265" indent="-313690">
              <a:lnSpc>
                <a:spcPct val="100000"/>
              </a:lnSpc>
              <a:spcBef>
                <a:spcPts val="1440"/>
              </a:spcBef>
              <a:buSzPct val="103703"/>
              <a:buFont typeface="Calibri"/>
              <a:buChar char="●"/>
              <a:tabLst>
                <a:tab pos="469265" algn="l"/>
              </a:tabLst>
            </a:pPr>
            <a:r>
              <a:rPr sz="1350" b="1" dirty="0">
                <a:latin typeface="Calibri"/>
                <a:cs typeface="Calibri"/>
              </a:rPr>
              <a:t>Google</a:t>
            </a:r>
            <a:r>
              <a:rPr sz="1350" b="1" spc="-60" dirty="0">
                <a:latin typeface="Calibri"/>
                <a:cs typeface="Calibri"/>
              </a:rPr>
              <a:t> </a:t>
            </a:r>
            <a:r>
              <a:rPr sz="1350" b="1" dirty="0">
                <a:latin typeface="Calibri"/>
                <a:cs typeface="Calibri"/>
              </a:rPr>
              <a:t>Trends</a:t>
            </a:r>
            <a:r>
              <a:rPr sz="1350" dirty="0">
                <a:latin typeface="Calibri"/>
                <a:cs typeface="Calibri"/>
              </a:rPr>
              <a:t>:</a:t>
            </a:r>
            <a:r>
              <a:rPr sz="1350" spc="-65" dirty="0">
                <a:latin typeface="Calibri"/>
                <a:cs typeface="Calibri"/>
              </a:rPr>
              <a:t> </a:t>
            </a:r>
            <a:r>
              <a:rPr sz="1350" dirty="0">
                <a:latin typeface="Calibri"/>
                <a:cs typeface="Calibri"/>
              </a:rPr>
              <a:t>Here</a:t>
            </a:r>
            <a:r>
              <a:rPr sz="1350" spc="-25" dirty="0">
                <a:latin typeface="Calibri"/>
                <a:cs typeface="Calibri"/>
              </a:rPr>
              <a:t> </a:t>
            </a:r>
            <a:r>
              <a:rPr sz="1350" dirty="0">
                <a:latin typeface="Calibri"/>
                <a:cs typeface="Calibri"/>
              </a:rPr>
              <a:t>we</a:t>
            </a:r>
            <a:r>
              <a:rPr sz="1350" spc="-40" dirty="0">
                <a:latin typeface="Calibri"/>
                <a:cs typeface="Calibri"/>
              </a:rPr>
              <a:t> </a:t>
            </a:r>
            <a:r>
              <a:rPr sz="1350" dirty="0">
                <a:latin typeface="Calibri"/>
                <a:cs typeface="Calibri"/>
              </a:rPr>
              <a:t>can</a:t>
            </a:r>
            <a:r>
              <a:rPr sz="1350" spc="-20" dirty="0">
                <a:latin typeface="Calibri"/>
                <a:cs typeface="Calibri"/>
              </a:rPr>
              <a:t> </a:t>
            </a:r>
            <a:r>
              <a:rPr sz="1350" dirty="0">
                <a:latin typeface="Calibri"/>
                <a:cs typeface="Calibri"/>
              </a:rPr>
              <a:t>analyzes</a:t>
            </a:r>
            <a:r>
              <a:rPr sz="1350" spc="-35" dirty="0">
                <a:latin typeface="Calibri"/>
                <a:cs typeface="Calibri"/>
              </a:rPr>
              <a:t> </a:t>
            </a:r>
            <a:r>
              <a:rPr sz="1350" dirty="0">
                <a:latin typeface="Calibri"/>
                <a:cs typeface="Calibri"/>
              </a:rPr>
              <a:t>the</a:t>
            </a:r>
            <a:r>
              <a:rPr sz="1350" spc="-20" dirty="0">
                <a:latin typeface="Calibri"/>
                <a:cs typeface="Calibri"/>
              </a:rPr>
              <a:t> </a:t>
            </a:r>
            <a:r>
              <a:rPr sz="1350" dirty="0">
                <a:latin typeface="Calibri"/>
                <a:cs typeface="Calibri"/>
              </a:rPr>
              <a:t>popularity</a:t>
            </a:r>
            <a:r>
              <a:rPr sz="1350" spc="-30" dirty="0">
                <a:latin typeface="Calibri"/>
                <a:cs typeface="Calibri"/>
              </a:rPr>
              <a:t> </a:t>
            </a:r>
            <a:r>
              <a:rPr sz="1350" dirty="0">
                <a:latin typeface="Calibri"/>
                <a:cs typeface="Calibri"/>
              </a:rPr>
              <a:t>of</a:t>
            </a:r>
            <a:r>
              <a:rPr sz="1350" spc="-35" dirty="0">
                <a:latin typeface="Calibri"/>
                <a:cs typeface="Calibri"/>
              </a:rPr>
              <a:t> </a:t>
            </a:r>
            <a:r>
              <a:rPr sz="1350" dirty="0">
                <a:latin typeface="Calibri"/>
                <a:cs typeface="Calibri"/>
              </a:rPr>
              <a:t>top</a:t>
            </a:r>
            <a:r>
              <a:rPr sz="1350" spc="-45" dirty="0">
                <a:latin typeface="Calibri"/>
                <a:cs typeface="Calibri"/>
              </a:rPr>
              <a:t> </a:t>
            </a:r>
            <a:r>
              <a:rPr sz="1350" dirty="0">
                <a:latin typeface="Calibri"/>
                <a:cs typeface="Calibri"/>
              </a:rPr>
              <a:t>search</a:t>
            </a:r>
            <a:r>
              <a:rPr sz="1350" spc="-10" dirty="0">
                <a:latin typeface="Calibri"/>
                <a:cs typeface="Calibri"/>
              </a:rPr>
              <a:t> </a:t>
            </a:r>
            <a:r>
              <a:rPr sz="1350" dirty="0">
                <a:latin typeface="Calibri"/>
                <a:cs typeface="Calibri"/>
              </a:rPr>
              <a:t>queries</a:t>
            </a:r>
            <a:r>
              <a:rPr sz="1350" spc="-25" dirty="0">
                <a:latin typeface="Calibri"/>
                <a:cs typeface="Calibri"/>
              </a:rPr>
              <a:t> </a:t>
            </a:r>
            <a:r>
              <a:rPr sz="1350" dirty="0">
                <a:latin typeface="Calibri"/>
                <a:cs typeface="Calibri"/>
              </a:rPr>
              <a:t>in</a:t>
            </a:r>
            <a:r>
              <a:rPr sz="1350" spc="-25" dirty="0">
                <a:latin typeface="Calibri"/>
                <a:cs typeface="Calibri"/>
              </a:rPr>
              <a:t> </a:t>
            </a:r>
            <a:r>
              <a:rPr sz="1350" dirty="0">
                <a:latin typeface="Calibri"/>
                <a:cs typeface="Calibri"/>
              </a:rPr>
              <a:t>Google</a:t>
            </a:r>
            <a:r>
              <a:rPr sz="1350" spc="-45" dirty="0">
                <a:latin typeface="Calibri"/>
                <a:cs typeface="Calibri"/>
              </a:rPr>
              <a:t> </a:t>
            </a:r>
            <a:r>
              <a:rPr sz="1350" dirty="0">
                <a:latin typeface="Calibri"/>
                <a:cs typeface="Calibri"/>
              </a:rPr>
              <a:t>Search</a:t>
            </a:r>
            <a:r>
              <a:rPr sz="1350" spc="-25" dirty="0">
                <a:latin typeface="Calibri"/>
                <a:cs typeface="Calibri"/>
              </a:rPr>
              <a:t> </a:t>
            </a:r>
            <a:r>
              <a:rPr sz="1350" dirty="0">
                <a:latin typeface="Calibri"/>
                <a:cs typeface="Calibri"/>
              </a:rPr>
              <a:t>across</a:t>
            </a:r>
            <a:r>
              <a:rPr sz="1350" spc="-45" dirty="0">
                <a:latin typeface="Calibri"/>
                <a:cs typeface="Calibri"/>
              </a:rPr>
              <a:t> </a:t>
            </a:r>
            <a:r>
              <a:rPr sz="1350" spc="-10" dirty="0">
                <a:latin typeface="Calibri"/>
                <a:cs typeface="Calibri"/>
              </a:rPr>
              <a:t>various</a:t>
            </a:r>
            <a:endParaRPr sz="1350">
              <a:latin typeface="Calibri"/>
              <a:cs typeface="Calibri"/>
            </a:endParaRPr>
          </a:p>
          <a:p>
            <a:pPr marL="469900">
              <a:lnSpc>
                <a:spcPct val="100000"/>
              </a:lnSpc>
              <a:spcBef>
                <a:spcPts val="240"/>
              </a:spcBef>
            </a:pPr>
            <a:r>
              <a:rPr sz="1350" dirty="0">
                <a:latin typeface="Calibri"/>
                <a:cs typeface="Calibri"/>
              </a:rPr>
              <a:t>regions</a:t>
            </a:r>
            <a:r>
              <a:rPr sz="1350" spc="-30" dirty="0">
                <a:latin typeface="Calibri"/>
                <a:cs typeface="Calibri"/>
              </a:rPr>
              <a:t> </a:t>
            </a:r>
            <a:r>
              <a:rPr sz="1350" dirty="0">
                <a:latin typeface="Calibri"/>
                <a:cs typeface="Calibri"/>
              </a:rPr>
              <a:t>and</a:t>
            </a:r>
            <a:r>
              <a:rPr sz="1350" spc="-25" dirty="0">
                <a:latin typeface="Calibri"/>
                <a:cs typeface="Calibri"/>
              </a:rPr>
              <a:t> </a:t>
            </a:r>
            <a:r>
              <a:rPr sz="1350" dirty="0">
                <a:latin typeface="Calibri"/>
                <a:cs typeface="Calibri"/>
              </a:rPr>
              <a:t>languages.</a:t>
            </a:r>
            <a:r>
              <a:rPr sz="1350" spc="-15" dirty="0">
                <a:latin typeface="Calibri"/>
                <a:cs typeface="Calibri"/>
              </a:rPr>
              <a:t> </a:t>
            </a:r>
            <a:r>
              <a:rPr sz="1350" dirty="0">
                <a:latin typeface="Calibri"/>
                <a:cs typeface="Calibri"/>
              </a:rPr>
              <a:t>By</a:t>
            </a:r>
            <a:r>
              <a:rPr sz="1350" spc="-30" dirty="0">
                <a:latin typeface="Calibri"/>
                <a:cs typeface="Calibri"/>
              </a:rPr>
              <a:t> </a:t>
            </a:r>
            <a:r>
              <a:rPr sz="1350" dirty="0">
                <a:latin typeface="Calibri"/>
                <a:cs typeface="Calibri"/>
              </a:rPr>
              <a:t>that</a:t>
            </a:r>
            <a:r>
              <a:rPr sz="1350" spc="-30" dirty="0">
                <a:latin typeface="Calibri"/>
                <a:cs typeface="Calibri"/>
              </a:rPr>
              <a:t> </a:t>
            </a:r>
            <a:r>
              <a:rPr sz="1350" dirty="0">
                <a:latin typeface="Calibri"/>
                <a:cs typeface="Calibri"/>
              </a:rPr>
              <a:t>we</a:t>
            </a:r>
            <a:r>
              <a:rPr sz="1350" spc="-45" dirty="0">
                <a:latin typeface="Calibri"/>
                <a:cs typeface="Calibri"/>
              </a:rPr>
              <a:t> </a:t>
            </a:r>
            <a:r>
              <a:rPr sz="1350" dirty="0">
                <a:latin typeface="Calibri"/>
                <a:cs typeface="Calibri"/>
              </a:rPr>
              <a:t>can</a:t>
            </a:r>
            <a:r>
              <a:rPr sz="1350" spc="-25" dirty="0">
                <a:latin typeface="Calibri"/>
                <a:cs typeface="Calibri"/>
              </a:rPr>
              <a:t> </a:t>
            </a:r>
            <a:r>
              <a:rPr sz="1350" dirty="0">
                <a:latin typeface="Calibri"/>
                <a:cs typeface="Calibri"/>
              </a:rPr>
              <a:t>figure</a:t>
            </a:r>
            <a:r>
              <a:rPr sz="1350" spc="-10" dirty="0">
                <a:latin typeface="Calibri"/>
                <a:cs typeface="Calibri"/>
              </a:rPr>
              <a:t> </a:t>
            </a:r>
            <a:r>
              <a:rPr sz="1350" dirty="0">
                <a:latin typeface="Calibri"/>
                <a:cs typeface="Calibri"/>
              </a:rPr>
              <a:t>out</a:t>
            </a:r>
            <a:r>
              <a:rPr sz="1350" spc="-40" dirty="0">
                <a:latin typeface="Calibri"/>
                <a:cs typeface="Calibri"/>
              </a:rPr>
              <a:t> </a:t>
            </a:r>
            <a:r>
              <a:rPr sz="1350" dirty="0">
                <a:latin typeface="Calibri"/>
                <a:cs typeface="Calibri"/>
              </a:rPr>
              <a:t>best</a:t>
            </a:r>
            <a:r>
              <a:rPr sz="1350" spc="-30" dirty="0">
                <a:latin typeface="Calibri"/>
                <a:cs typeface="Calibri"/>
              </a:rPr>
              <a:t> </a:t>
            </a:r>
            <a:r>
              <a:rPr sz="1350" dirty="0">
                <a:latin typeface="Calibri"/>
                <a:cs typeface="Calibri"/>
              </a:rPr>
              <a:t>organic</a:t>
            </a:r>
            <a:r>
              <a:rPr sz="1350" spc="-25" dirty="0">
                <a:latin typeface="Calibri"/>
                <a:cs typeface="Calibri"/>
              </a:rPr>
              <a:t> </a:t>
            </a:r>
            <a:r>
              <a:rPr sz="1350" dirty="0">
                <a:latin typeface="Calibri"/>
                <a:cs typeface="Calibri"/>
              </a:rPr>
              <a:t>search</a:t>
            </a:r>
            <a:r>
              <a:rPr sz="1350" spc="-20" dirty="0">
                <a:latin typeface="Calibri"/>
                <a:cs typeface="Calibri"/>
              </a:rPr>
              <a:t> </a:t>
            </a:r>
            <a:r>
              <a:rPr sz="1350" spc="-10" dirty="0">
                <a:latin typeface="Calibri"/>
                <a:cs typeface="Calibri"/>
              </a:rPr>
              <a:t>terms.</a:t>
            </a:r>
            <a:endParaRPr sz="1350">
              <a:latin typeface="Calibri"/>
              <a:cs typeface="Calibri"/>
            </a:endParaRPr>
          </a:p>
          <a:p>
            <a:pPr>
              <a:lnSpc>
                <a:spcPct val="100000"/>
              </a:lnSpc>
              <a:spcBef>
                <a:spcPts val="229"/>
              </a:spcBef>
            </a:pPr>
            <a:endParaRPr sz="1350">
              <a:latin typeface="Calibri"/>
              <a:cs typeface="Calibri"/>
            </a:endParaRPr>
          </a:p>
          <a:p>
            <a:pPr marL="469900" marR="5715" indent="-314325">
              <a:lnSpc>
                <a:spcPct val="114799"/>
              </a:lnSpc>
              <a:buSzPct val="103703"/>
              <a:buFont typeface="Calibri"/>
              <a:buChar char="●"/>
              <a:tabLst>
                <a:tab pos="469900" algn="l"/>
              </a:tabLst>
            </a:pPr>
            <a:r>
              <a:rPr sz="1350" b="1" dirty="0">
                <a:latin typeface="Calibri"/>
                <a:cs typeface="Calibri"/>
              </a:rPr>
              <a:t>Keyword</a:t>
            </a:r>
            <a:r>
              <a:rPr sz="1350" b="1" spc="-55" dirty="0">
                <a:latin typeface="Calibri"/>
                <a:cs typeface="Calibri"/>
              </a:rPr>
              <a:t> </a:t>
            </a:r>
            <a:r>
              <a:rPr sz="1350" b="1" dirty="0">
                <a:latin typeface="Calibri"/>
                <a:cs typeface="Calibri"/>
              </a:rPr>
              <a:t>Planner</a:t>
            </a:r>
            <a:r>
              <a:rPr sz="1350" dirty="0">
                <a:latin typeface="Calibri"/>
                <a:cs typeface="Calibri"/>
              </a:rPr>
              <a:t>:</a:t>
            </a:r>
            <a:r>
              <a:rPr sz="1350" spc="-60" dirty="0">
                <a:latin typeface="Calibri"/>
                <a:cs typeface="Calibri"/>
              </a:rPr>
              <a:t> </a:t>
            </a:r>
            <a:r>
              <a:rPr sz="1350" dirty="0">
                <a:latin typeface="Calibri"/>
                <a:cs typeface="Calibri"/>
              </a:rPr>
              <a:t>As</a:t>
            </a:r>
            <a:r>
              <a:rPr sz="1350" spc="-30" dirty="0">
                <a:latin typeface="Calibri"/>
                <a:cs typeface="Calibri"/>
              </a:rPr>
              <a:t> </a:t>
            </a:r>
            <a:r>
              <a:rPr sz="1350" dirty="0">
                <a:latin typeface="Calibri"/>
                <a:cs typeface="Calibri"/>
              </a:rPr>
              <a:t>per</a:t>
            </a:r>
            <a:r>
              <a:rPr sz="1350" spc="-10" dirty="0">
                <a:latin typeface="Calibri"/>
                <a:cs typeface="Calibri"/>
              </a:rPr>
              <a:t> </a:t>
            </a:r>
            <a:r>
              <a:rPr sz="1350" dirty="0">
                <a:latin typeface="Calibri"/>
                <a:cs typeface="Calibri"/>
              </a:rPr>
              <a:t>my</a:t>
            </a:r>
            <a:r>
              <a:rPr sz="1350" spc="-35" dirty="0">
                <a:latin typeface="Calibri"/>
                <a:cs typeface="Calibri"/>
              </a:rPr>
              <a:t> </a:t>
            </a:r>
            <a:r>
              <a:rPr sz="1350" spc="-10" dirty="0">
                <a:latin typeface="Calibri"/>
                <a:cs typeface="Calibri"/>
              </a:rPr>
              <a:t>observation</a:t>
            </a:r>
            <a:r>
              <a:rPr sz="1350" spc="-30" dirty="0">
                <a:latin typeface="Calibri"/>
                <a:cs typeface="Calibri"/>
              </a:rPr>
              <a:t> </a:t>
            </a:r>
            <a:r>
              <a:rPr sz="1350" dirty="0">
                <a:latin typeface="Calibri"/>
                <a:cs typeface="Calibri"/>
              </a:rPr>
              <a:t>keyword</a:t>
            </a:r>
            <a:r>
              <a:rPr sz="1350" spc="-30" dirty="0">
                <a:latin typeface="Calibri"/>
                <a:cs typeface="Calibri"/>
              </a:rPr>
              <a:t> </a:t>
            </a:r>
            <a:r>
              <a:rPr sz="1350" dirty="0">
                <a:latin typeface="Calibri"/>
                <a:cs typeface="Calibri"/>
              </a:rPr>
              <a:t>planner</a:t>
            </a:r>
            <a:r>
              <a:rPr sz="1350" spc="-10" dirty="0">
                <a:latin typeface="Calibri"/>
                <a:cs typeface="Calibri"/>
              </a:rPr>
              <a:t> </a:t>
            </a:r>
            <a:r>
              <a:rPr sz="1350" dirty="0">
                <a:latin typeface="Calibri"/>
                <a:cs typeface="Calibri"/>
              </a:rPr>
              <a:t>is</a:t>
            </a:r>
            <a:r>
              <a:rPr sz="1350" spc="-25" dirty="0">
                <a:latin typeface="Calibri"/>
                <a:cs typeface="Calibri"/>
              </a:rPr>
              <a:t> </a:t>
            </a:r>
            <a:r>
              <a:rPr sz="1350" dirty="0">
                <a:latin typeface="Calibri"/>
                <a:cs typeface="Calibri"/>
              </a:rPr>
              <a:t>completely</a:t>
            </a:r>
            <a:r>
              <a:rPr sz="1350" spc="-40" dirty="0">
                <a:latin typeface="Calibri"/>
                <a:cs typeface="Calibri"/>
              </a:rPr>
              <a:t> </a:t>
            </a:r>
            <a:r>
              <a:rPr sz="1350" dirty="0">
                <a:latin typeface="Calibri"/>
                <a:cs typeface="Calibri"/>
              </a:rPr>
              <a:t>made</a:t>
            </a:r>
            <a:r>
              <a:rPr sz="1350" spc="-20" dirty="0">
                <a:latin typeface="Calibri"/>
                <a:cs typeface="Calibri"/>
              </a:rPr>
              <a:t> </a:t>
            </a:r>
            <a:r>
              <a:rPr sz="1350" dirty="0">
                <a:latin typeface="Calibri"/>
                <a:cs typeface="Calibri"/>
              </a:rPr>
              <a:t>for</a:t>
            </a:r>
            <a:r>
              <a:rPr sz="1350" spc="-30" dirty="0">
                <a:latin typeface="Calibri"/>
                <a:cs typeface="Calibri"/>
              </a:rPr>
              <a:t> </a:t>
            </a:r>
            <a:r>
              <a:rPr sz="1350" dirty="0">
                <a:latin typeface="Calibri"/>
                <a:cs typeface="Calibri"/>
              </a:rPr>
              <a:t>Google</a:t>
            </a:r>
            <a:r>
              <a:rPr sz="1350" spc="-35" dirty="0">
                <a:latin typeface="Calibri"/>
                <a:cs typeface="Calibri"/>
              </a:rPr>
              <a:t> </a:t>
            </a:r>
            <a:r>
              <a:rPr sz="1350" dirty="0">
                <a:latin typeface="Calibri"/>
                <a:cs typeface="Calibri"/>
              </a:rPr>
              <a:t>Ads.</a:t>
            </a:r>
            <a:r>
              <a:rPr sz="1350" spc="-30" dirty="0">
                <a:latin typeface="Calibri"/>
                <a:cs typeface="Calibri"/>
              </a:rPr>
              <a:t> </a:t>
            </a:r>
            <a:r>
              <a:rPr sz="1350" dirty="0">
                <a:latin typeface="Calibri"/>
                <a:cs typeface="Calibri"/>
              </a:rPr>
              <a:t>From</a:t>
            </a:r>
            <a:r>
              <a:rPr sz="1350" spc="-25" dirty="0">
                <a:latin typeface="Calibri"/>
                <a:cs typeface="Calibri"/>
              </a:rPr>
              <a:t> </a:t>
            </a:r>
            <a:r>
              <a:rPr sz="1350" dirty="0">
                <a:latin typeface="Calibri"/>
                <a:cs typeface="Calibri"/>
              </a:rPr>
              <a:t>here</a:t>
            </a:r>
            <a:r>
              <a:rPr sz="1350" spc="-15" dirty="0">
                <a:latin typeface="Calibri"/>
                <a:cs typeface="Calibri"/>
              </a:rPr>
              <a:t> </a:t>
            </a:r>
            <a:r>
              <a:rPr sz="1350" dirty="0">
                <a:latin typeface="Calibri"/>
                <a:cs typeface="Calibri"/>
              </a:rPr>
              <a:t>i</a:t>
            </a:r>
            <a:r>
              <a:rPr sz="1350" spc="-20" dirty="0">
                <a:latin typeface="Calibri"/>
                <a:cs typeface="Calibri"/>
              </a:rPr>
              <a:t> </a:t>
            </a:r>
            <a:r>
              <a:rPr sz="1350" spc="-25" dirty="0">
                <a:latin typeface="Calibri"/>
                <a:cs typeface="Calibri"/>
              </a:rPr>
              <a:t>use </a:t>
            </a:r>
            <a:r>
              <a:rPr sz="1350" dirty="0">
                <a:latin typeface="Calibri"/>
                <a:cs typeface="Calibri"/>
              </a:rPr>
              <a:t>to</a:t>
            </a:r>
            <a:r>
              <a:rPr sz="1350" spc="-35" dirty="0">
                <a:latin typeface="Calibri"/>
                <a:cs typeface="Calibri"/>
              </a:rPr>
              <a:t> </a:t>
            </a:r>
            <a:r>
              <a:rPr sz="1350" dirty="0">
                <a:latin typeface="Calibri"/>
                <a:cs typeface="Calibri"/>
              </a:rPr>
              <a:t>check</a:t>
            </a:r>
            <a:r>
              <a:rPr sz="1350" spc="-25" dirty="0">
                <a:latin typeface="Calibri"/>
                <a:cs typeface="Calibri"/>
              </a:rPr>
              <a:t> </a:t>
            </a:r>
            <a:r>
              <a:rPr sz="1350" dirty="0">
                <a:latin typeface="Calibri"/>
                <a:cs typeface="Calibri"/>
              </a:rPr>
              <a:t>the</a:t>
            </a:r>
            <a:r>
              <a:rPr sz="1350" spc="-35" dirty="0">
                <a:latin typeface="Calibri"/>
                <a:cs typeface="Calibri"/>
              </a:rPr>
              <a:t> </a:t>
            </a:r>
            <a:r>
              <a:rPr sz="1350" dirty="0">
                <a:latin typeface="Calibri"/>
                <a:cs typeface="Calibri"/>
              </a:rPr>
              <a:t>search volume</a:t>
            </a:r>
            <a:r>
              <a:rPr sz="1350" spc="-40" dirty="0">
                <a:latin typeface="Calibri"/>
                <a:cs typeface="Calibri"/>
              </a:rPr>
              <a:t> </a:t>
            </a:r>
            <a:r>
              <a:rPr sz="1350" dirty="0">
                <a:latin typeface="Calibri"/>
                <a:cs typeface="Calibri"/>
              </a:rPr>
              <a:t>and</a:t>
            </a:r>
            <a:r>
              <a:rPr sz="1350" spc="-15" dirty="0">
                <a:latin typeface="Calibri"/>
                <a:cs typeface="Calibri"/>
              </a:rPr>
              <a:t> </a:t>
            </a:r>
            <a:r>
              <a:rPr sz="1350" spc="-10" dirty="0">
                <a:latin typeface="Calibri"/>
                <a:cs typeface="Calibri"/>
              </a:rPr>
              <a:t>competition</a:t>
            </a:r>
            <a:r>
              <a:rPr sz="1350" spc="-50" dirty="0">
                <a:latin typeface="Calibri"/>
                <a:cs typeface="Calibri"/>
              </a:rPr>
              <a:t> </a:t>
            </a:r>
            <a:r>
              <a:rPr sz="1350" dirty="0">
                <a:latin typeface="Calibri"/>
                <a:cs typeface="Calibri"/>
              </a:rPr>
              <a:t>levels</a:t>
            </a:r>
            <a:r>
              <a:rPr sz="1350" spc="-25" dirty="0">
                <a:latin typeface="Calibri"/>
                <a:cs typeface="Calibri"/>
              </a:rPr>
              <a:t> </a:t>
            </a:r>
            <a:r>
              <a:rPr sz="1350" dirty="0">
                <a:latin typeface="Calibri"/>
                <a:cs typeface="Calibri"/>
              </a:rPr>
              <a:t>of</a:t>
            </a:r>
            <a:r>
              <a:rPr sz="1350" spc="-30" dirty="0">
                <a:latin typeface="Calibri"/>
                <a:cs typeface="Calibri"/>
              </a:rPr>
              <a:t> </a:t>
            </a:r>
            <a:r>
              <a:rPr sz="1350" dirty="0">
                <a:latin typeface="Calibri"/>
                <a:cs typeface="Calibri"/>
              </a:rPr>
              <a:t>organic</a:t>
            </a:r>
            <a:r>
              <a:rPr sz="1350" spc="-25" dirty="0">
                <a:latin typeface="Calibri"/>
                <a:cs typeface="Calibri"/>
              </a:rPr>
              <a:t> </a:t>
            </a:r>
            <a:r>
              <a:rPr sz="1350" dirty="0">
                <a:latin typeface="Calibri"/>
                <a:cs typeface="Calibri"/>
              </a:rPr>
              <a:t>search</a:t>
            </a:r>
            <a:r>
              <a:rPr sz="1350" spc="-20" dirty="0">
                <a:latin typeface="Calibri"/>
                <a:cs typeface="Calibri"/>
              </a:rPr>
              <a:t> </a:t>
            </a:r>
            <a:r>
              <a:rPr sz="1350" dirty="0">
                <a:latin typeface="Calibri"/>
                <a:cs typeface="Calibri"/>
              </a:rPr>
              <a:t>terms</a:t>
            </a:r>
            <a:r>
              <a:rPr sz="1350" spc="-30" dirty="0">
                <a:latin typeface="Calibri"/>
                <a:cs typeface="Calibri"/>
              </a:rPr>
              <a:t> </a:t>
            </a:r>
            <a:r>
              <a:rPr sz="1350" dirty="0">
                <a:latin typeface="Calibri"/>
                <a:cs typeface="Calibri"/>
              </a:rPr>
              <a:t>we</a:t>
            </a:r>
            <a:r>
              <a:rPr sz="1350" spc="-40" dirty="0">
                <a:latin typeface="Calibri"/>
                <a:cs typeface="Calibri"/>
              </a:rPr>
              <a:t> </a:t>
            </a:r>
            <a:r>
              <a:rPr sz="1350" dirty="0">
                <a:latin typeface="Calibri"/>
                <a:cs typeface="Calibri"/>
              </a:rPr>
              <a:t>had</a:t>
            </a:r>
            <a:r>
              <a:rPr sz="1350" spc="-15" dirty="0">
                <a:latin typeface="Calibri"/>
                <a:cs typeface="Calibri"/>
              </a:rPr>
              <a:t> </a:t>
            </a:r>
            <a:r>
              <a:rPr sz="1350" dirty="0">
                <a:latin typeface="Calibri"/>
                <a:cs typeface="Calibri"/>
              </a:rPr>
              <a:t>from</a:t>
            </a:r>
            <a:r>
              <a:rPr sz="1350" spc="-30" dirty="0">
                <a:latin typeface="Calibri"/>
                <a:cs typeface="Calibri"/>
              </a:rPr>
              <a:t> </a:t>
            </a:r>
            <a:r>
              <a:rPr sz="1350" dirty="0">
                <a:latin typeface="Calibri"/>
                <a:cs typeface="Calibri"/>
              </a:rPr>
              <a:t>Google</a:t>
            </a:r>
            <a:r>
              <a:rPr sz="1350" spc="-40" dirty="0">
                <a:latin typeface="Calibri"/>
                <a:cs typeface="Calibri"/>
              </a:rPr>
              <a:t> </a:t>
            </a:r>
            <a:r>
              <a:rPr sz="1350" spc="-10" dirty="0">
                <a:latin typeface="Calibri"/>
                <a:cs typeface="Calibri"/>
              </a:rPr>
              <a:t>Trendz.</a:t>
            </a:r>
            <a:endParaRPr sz="1350">
              <a:latin typeface="Calibri"/>
              <a:cs typeface="Calibri"/>
            </a:endParaRPr>
          </a:p>
        </p:txBody>
      </p:sp>
      <p:pic>
        <p:nvPicPr>
          <p:cNvPr id="4" name="object 4"/>
          <p:cNvPicPr/>
          <p:nvPr/>
        </p:nvPicPr>
        <p:blipFill>
          <a:blip r:embed="rId2">
            <a:extLst>
              <a:ext uri="{28A0092B-C50C-407E-A947-70E740481C1C}">
                <a14:useLocalDpi xmlns:a14="http://schemas.microsoft.com/office/drawing/2010/main" val="0"/>
              </a:ext>
            </a:extLst>
          </a:blip>
          <a:srcRect/>
          <a:stretch/>
        </p:blipFill>
        <p:spPr>
          <a:xfrm>
            <a:off x="1524000" y="3028950"/>
            <a:ext cx="2666999" cy="1676400"/>
          </a:xfrm>
          <a:prstGeom prst="rect">
            <a:avLst/>
          </a:prstGeom>
        </p:spPr>
      </p:pic>
      <p:sp>
        <p:nvSpPr>
          <p:cNvPr id="5" name="Plus Sign 4">
            <a:extLst>
              <a:ext uri="{FF2B5EF4-FFF2-40B4-BE49-F238E27FC236}">
                <a16:creationId xmlns:a16="http://schemas.microsoft.com/office/drawing/2014/main" id="{A0F705D3-E61F-8301-84E7-D4E530C02746}"/>
              </a:ext>
            </a:extLst>
          </p:cNvPr>
          <p:cNvSpPr/>
          <p:nvPr/>
        </p:nvSpPr>
        <p:spPr>
          <a:xfrm>
            <a:off x="4215559" y="3790950"/>
            <a:ext cx="280241" cy="254610"/>
          </a:xfrm>
          <a:prstGeom prst="mathPlus">
            <a:avLst/>
          </a:prstGeom>
          <a:solidFill>
            <a:schemeClr val="tx1"/>
          </a:solidFill>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p>
        </p:txBody>
      </p:sp>
      <p:pic>
        <p:nvPicPr>
          <p:cNvPr id="7" name="Picture 6">
            <a:extLst>
              <a:ext uri="{FF2B5EF4-FFF2-40B4-BE49-F238E27FC236}">
                <a16:creationId xmlns:a16="http://schemas.microsoft.com/office/drawing/2014/main" id="{370B92E3-C2D6-9220-2C7E-8A2ED27D72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800" y="3042647"/>
            <a:ext cx="2514600" cy="16764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03754" y="113156"/>
            <a:ext cx="3947795" cy="509270"/>
          </a:xfrm>
          <a:prstGeom prst="rect">
            <a:avLst/>
          </a:prstGeom>
          <a:solidFill>
            <a:srgbClr val="F8E71C"/>
          </a:solidFill>
        </p:spPr>
        <p:txBody>
          <a:bodyPr vert="horz" wrap="square" lIns="0" tIns="85090" rIns="0" bIns="0" rtlCol="0">
            <a:spAutoFit/>
          </a:bodyPr>
          <a:lstStyle/>
          <a:p>
            <a:pPr>
              <a:lnSpc>
                <a:spcPct val="100000"/>
              </a:lnSpc>
              <a:spcBef>
                <a:spcPts val="670"/>
              </a:spcBef>
            </a:pPr>
            <a:r>
              <a:rPr sz="2700" spc="-180" dirty="0">
                <a:solidFill>
                  <a:srgbClr val="000000"/>
                </a:solidFill>
                <a:latin typeface="Calibri"/>
                <a:cs typeface="Calibri"/>
              </a:rPr>
              <a:t>SEO</a:t>
            </a:r>
            <a:r>
              <a:rPr sz="2700" spc="-5" dirty="0">
                <a:solidFill>
                  <a:srgbClr val="000000"/>
                </a:solidFill>
                <a:latin typeface="Calibri"/>
                <a:cs typeface="Calibri"/>
              </a:rPr>
              <a:t> </a:t>
            </a:r>
            <a:r>
              <a:rPr sz="2700" spc="-35" dirty="0">
                <a:solidFill>
                  <a:srgbClr val="000000"/>
                </a:solidFill>
                <a:latin typeface="Calibri"/>
                <a:cs typeface="Calibri"/>
              </a:rPr>
              <a:t>Basic</a:t>
            </a:r>
            <a:r>
              <a:rPr sz="2700" spc="-55" dirty="0">
                <a:solidFill>
                  <a:srgbClr val="000000"/>
                </a:solidFill>
                <a:latin typeface="Calibri"/>
                <a:cs typeface="Calibri"/>
              </a:rPr>
              <a:t> </a:t>
            </a:r>
            <a:r>
              <a:rPr sz="2700" spc="-185" dirty="0">
                <a:solidFill>
                  <a:srgbClr val="000000"/>
                </a:solidFill>
                <a:latin typeface="Calibri"/>
                <a:cs typeface="Calibri"/>
              </a:rPr>
              <a:t>On-</a:t>
            </a:r>
            <a:r>
              <a:rPr sz="2700" spc="-150" dirty="0">
                <a:solidFill>
                  <a:srgbClr val="000000"/>
                </a:solidFill>
                <a:latin typeface="Calibri"/>
                <a:cs typeface="Calibri"/>
              </a:rPr>
              <a:t>Page</a:t>
            </a:r>
            <a:r>
              <a:rPr sz="2700" spc="-5" dirty="0">
                <a:solidFill>
                  <a:srgbClr val="000000"/>
                </a:solidFill>
                <a:latin typeface="Calibri"/>
                <a:cs typeface="Calibri"/>
              </a:rPr>
              <a:t> </a:t>
            </a:r>
            <a:r>
              <a:rPr sz="2700" spc="-110" dirty="0">
                <a:solidFill>
                  <a:srgbClr val="000000"/>
                </a:solidFill>
                <a:latin typeface="Calibri"/>
                <a:cs typeface="Calibri"/>
              </a:rPr>
              <a:t>Suggestions</a:t>
            </a:r>
            <a:endParaRPr sz="2700">
              <a:latin typeface="Calibri"/>
              <a:cs typeface="Calibri"/>
            </a:endParaRPr>
          </a:p>
        </p:txBody>
      </p:sp>
      <p:sp>
        <p:nvSpPr>
          <p:cNvPr id="3" name="object 3"/>
          <p:cNvSpPr txBox="1"/>
          <p:nvPr/>
        </p:nvSpPr>
        <p:spPr>
          <a:xfrm>
            <a:off x="343306" y="639572"/>
            <a:ext cx="8328659" cy="3845283"/>
          </a:xfrm>
          <a:prstGeom prst="rect">
            <a:avLst/>
          </a:prstGeom>
        </p:spPr>
        <p:txBody>
          <a:bodyPr vert="horz" wrap="square" lIns="0" tIns="13335" rIns="0" bIns="0" rtlCol="0">
            <a:spAutoFit/>
          </a:bodyPr>
          <a:lstStyle/>
          <a:p>
            <a:pPr marL="12700">
              <a:lnSpc>
                <a:spcPct val="100000"/>
              </a:lnSpc>
              <a:spcBef>
                <a:spcPts val="105"/>
              </a:spcBef>
            </a:pPr>
            <a:r>
              <a:rPr sz="1350" b="1" dirty="0">
                <a:latin typeface="Calibri"/>
                <a:cs typeface="Calibri"/>
              </a:rPr>
              <a:t>Page</a:t>
            </a:r>
            <a:r>
              <a:rPr sz="1350" dirty="0">
                <a:latin typeface="Calibri"/>
                <a:cs typeface="Calibri"/>
              </a:rPr>
              <a:t>:</a:t>
            </a:r>
            <a:r>
              <a:rPr lang="en-US" sz="1350" dirty="0">
                <a:latin typeface="Calibri"/>
                <a:cs typeface="Calibri"/>
              </a:rPr>
              <a:t> https://www.Britannia.co.in</a:t>
            </a:r>
            <a:endParaRPr sz="1350" dirty="0">
              <a:latin typeface="Calibri"/>
              <a:cs typeface="Calibri"/>
            </a:endParaRPr>
          </a:p>
          <a:p>
            <a:pPr marL="12700">
              <a:lnSpc>
                <a:spcPct val="100000"/>
              </a:lnSpc>
            </a:pPr>
            <a:r>
              <a:rPr sz="1350" b="1" dirty="0">
                <a:latin typeface="Calibri"/>
                <a:cs typeface="Calibri"/>
              </a:rPr>
              <a:t>Current</a:t>
            </a:r>
            <a:r>
              <a:rPr sz="1350" b="1" spc="-60" dirty="0">
                <a:latin typeface="Calibri"/>
                <a:cs typeface="Calibri"/>
              </a:rPr>
              <a:t> </a:t>
            </a:r>
            <a:r>
              <a:rPr sz="1350" b="1" dirty="0">
                <a:latin typeface="Calibri"/>
                <a:cs typeface="Calibri"/>
              </a:rPr>
              <a:t>Title</a:t>
            </a:r>
            <a:r>
              <a:rPr sz="1350" dirty="0">
                <a:latin typeface="Calibri"/>
                <a:cs typeface="Calibri"/>
              </a:rPr>
              <a:t>:</a:t>
            </a:r>
            <a:r>
              <a:rPr sz="1350" spc="-25" dirty="0">
                <a:latin typeface="Calibri"/>
                <a:cs typeface="Calibri"/>
              </a:rPr>
              <a:t> </a:t>
            </a:r>
            <a:r>
              <a:rPr lang="en-US" sz="1350" spc="-25" dirty="0">
                <a:latin typeface="Calibri"/>
                <a:cs typeface="Calibri"/>
              </a:rPr>
              <a:t>Britannia</a:t>
            </a:r>
            <a:r>
              <a:rPr sz="1350" dirty="0">
                <a:latin typeface="Calibri"/>
                <a:cs typeface="Calibri"/>
              </a:rPr>
              <a:t>-</a:t>
            </a:r>
            <a:r>
              <a:rPr sz="1350" spc="-20" dirty="0">
                <a:latin typeface="Calibri"/>
                <a:cs typeface="Calibri"/>
              </a:rPr>
              <a:t> </a:t>
            </a:r>
            <a:r>
              <a:rPr sz="1350" dirty="0">
                <a:latin typeface="Calibri"/>
                <a:cs typeface="Calibri"/>
              </a:rPr>
              <a:t>Rich</a:t>
            </a:r>
            <a:r>
              <a:rPr sz="1350" spc="-5" dirty="0">
                <a:latin typeface="Calibri"/>
                <a:cs typeface="Calibri"/>
              </a:rPr>
              <a:t> </a:t>
            </a:r>
            <a:r>
              <a:rPr sz="1350" dirty="0">
                <a:latin typeface="Calibri"/>
                <a:cs typeface="Calibri"/>
              </a:rPr>
              <a:t>&amp;</a:t>
            </a:r>
            <a:r>
              <a:rPr sz="1350" spc="-10" dirty="0">
                <a:latin typeface="Calibri"/>
                <a:cs typeface="Calibri"/>
              </a:rPr>
              <a:t> </a:t>
            </a:r>
            <a:r>
              <a:rPr sz="1350" dirty="0">
                <a:latin typeface="Calibri"/>
                <a:cs typeface="Calibri"/>
              </a:rPr>
              <a:t>Nutritious</a:t>
            </a:r>
            <a:r>
              <a:rPr sz="1350" spc="-30" dirty="0">
                <a:latin typeface="Calibri"/>
                <a:cs typeface="Calibri"/>
              </a:rPr>
              <a:t> </a:t>
            </a:r>
            <a:r>
              <a:rPr sz="1350" spc="-10" dirty="0">
                <a:latin typeface="Calibri"/>
                <a:cs typeface="Calibri"/>
              </a:rPr>
              <a:t>Biscuits/Cookies</a:t>
            </a:r>
            <a:r>
              <a:rPr sz="1350" spc="-30" dirty="0">
                <a:latin typeface="Calibri"/>
                <a:cs typeface="Calibri"/>
              </a:rPr>
              <a:t> </a:t>
            </a:r>
            <a:endParaRPr sz="1350" dirty="0">
              <a:latin typeface="Calibri"/>
              <a:cs typeface="Calibri"/>
            </a:endParaRPr>
          </a:p>
          <a:p>
            <a:pPr marL="12700" marR="462915">
              <a:lnSpc>
                <a:spcPct val="100000"/>
              </a:lnSpc>
              <a:spcBef>
                <a:spcPts val="1205"/>
              </a:spcBef>
            </a:pPr>
            <a:r>
              <a:rPr sz="1350" b="1" dirty="0">
                <a:latin typeface="Calibri"/>
                <a:cs typeface="Calibri"/>
              </a:rPr>
              <a:t>Current</a:t>
            </a:r>
            <a:r>
              <a:rPr sz="1350" b="1" spc="-75" dirty="0">
                <a:latin typeface="Calibri"/>
                <a:cs typeface="Calibri"/>
              </a:rPr>
              <a:t> </a:t>
            </a:r>
            <a:r>
              <a:rPr sz="1350" b="1" dirty="0">
                <a:latin typeface="Calibri"/>
                <a:cs typeface="Calibri"/>
              </a:rPr>
              <a:t>Meta</a:t>
            </a:r>
            <a:r>
              <a:rPr sz="1350" b="1" spc="-70" dirty="0">
                <a:latin typeface="Calibri"/>
                <a:cs typeface="Calibri"/>
              </a:rPr>
              <a:t> </a:t>
            </a:r>
            <a:r>
              <a:rPr sz="1350" b="1" dirty="0">
                <a:latin typeface="Calibri"/>
                <a:cs typeface="Calibri"/>
              </a:rPr>
              <a:t>Description</a:t>
            </a:r>
            <a:r>
              <a:rPr sz="1350" dirty="0">
                <a:latin typeface="Calibri"/>
                <a:cs typeface="Calibri"/>
              </a:rPr>
              <a:t>:</a:t>
            </a:r>
            <a:r>
              <a:rPr sz="1350" spc="-55" dirty="0">
                <a:latin typeface="Calibri"/>
                <a:cs typeface="Calibri"/>
              </a:rPr>
              <a:t> </a:t>
            </a:r>
            <a:r>
              <a:rPr sz="1350" dirty="0">
                <a:latin typeface="Calibri"/>
                <a:cs typeface="Calibri"/>
              </a:rPr>
              <a:t>Started</a:t>
            </a:r>
            <a:r>
              <a:rPr sz="1350" spc="-40" dirty="0">
                <a:latin typeface="Calibri"/>
                <a:cs typeface="Calibri"/>
              </a:rPr>
              <a:t> </a:t>
            </a:r>
            <a:r>
              <a:rPr sz="1350" dirty="0">
                <a:latin typeface="Calibri"/>
                <a:cs typeface="Calibri"/>
              </a:rPr>
              <a:t>in</a:t>
            </a:r>
            <a:r>
              <a:rPr sz="1350" spc="-20" dirty="0">
                <a:latin typeface="Calibri"/>
                <a:cs typeface="Calibri"/>
              </a:rPr>
              <a:t> </a:t>
            </a:r>
            <a:r>
              <a:rPr lang="en-US" sz="1350" spc="-20" dirty="0">
                <a:latin typeface="Calibri"/>
                <a:cs typeface="Calibri"/>
              </a:rPr>
              <a:t>1892</a:t>
            </a:r>
            <a:r>
              <a:rPr sz="1350" dirty="0">
                <a:latin typeface="Calibri"/>
                <a:cs typeface="Calibri"/>
              </a:rPr>
              <a:t>,</a:t>
            </a:r>
            <a:r>
              <a:rPr sz="1350" spc="-25" dirty="0">
                <a:latin typeface="Calibri"/>
                <a:cs typeface="Calibri"/>
              </a:rPr>
              <a:t> </a:t>
            </a:r>
            <a:r>
              <a:rPr lang="en-US" sz="1350" spc="-25" dirty="0">
                <a:latin typeface="Calibri"/>
                <a:cs typeface="Calibri"/>
              </a:rPr>
              <a:t>Britannia</a:t>
            </a:r>
            <a:r>
              <a:rPr sz="1350" spc="-20" dirty="0">
                <a:latin typeface="Calibri"/>
                <a:cs typeface="Calibri"/>
              </a:rPr>
              <a:t> </a:t>
            </a:r>
            <a:r>
              <a:rPr sz="1350" dirty="0">
                <a:latin typeface="Calibri"/>
                <a:cs typeface="Calibri"/>
              </a:rPr>
              <a:t>offers</a:t>
            </a:r>
            <a:r>
              <a:rPr sz="1350" spc="-35" dirty="0">
                <a:latin typeface="Calibri"/>
                <a:cs typeface="Calibri"/>
              </a:rPr>
              <a:t> </a:t>
            </a:r>
            <a:r>
              <a:rPr sz="1350" dirty="0">
                <a:latin typeface="Calibri"/>
                <a:cs typeface="Calibri"/>
              </a:rPr>
              <a:t>a</a:t>
            </a:r>
            <a:r>
              <a:rPr sz="1350" spc="-25" dirty="0">
                <a:latin typeface="Calibri"/>
                <a:cs typeface="Calibri"/>
              </a:rPr>
              <a:t> </a:t>
            </a:r>
            <a:r>
              <a:rPr sz="1350" dirty="0">
                <a:latin typeface="Calibri"/>
                <a:cs typeface="Calibri"/>
              </a:rPr>
              <a:t>rich</a:t>
            </a:r>
            <a:r>
              <a:rPr sz="1350" spc="-25" dirty="0">
                <a:latin typeface="Calibri"/>
                <a:cs typeface="Calibri"/>
              </a:rPr>
              <a:t> </a:t>
            </a:r>
            <a:r>
              <a:rPr sz="1350" dirty="0">
                <a:latin typeface="Calibri"/>
                <a:cs typeface="Calibri"/>
              </a:rPr>
              <a:t>and</a:t>
            </a:r>
            <a:r>
              <a:rPr sz="1350" spc="-35" dirty="0">
                <a:latin typeface="Calibri"/>
                <a:cs typeface="Calibri"/>
              </a:rPr>
              <a:t> </a:t>
            </a:r>
            <a:r>
              <a:rPr sz="1350" dirty="0">
                <a:latin typeface="Calibri"/>
                <a:cs typeface="Calibri"/>
              </a:rPr>
              <a:t>nutritious</a:t>
            </a:r>
            <a:r>
              <a:rPr sz="1350" spc="-35" dirty="0">
                <a:latin typeface="Calibri"/>
                <a:cs typeface="Calibri"/>
              </a:rPr>
              <a:t> </a:t>
            </a:r>
            <a:r>
              <a:rPr sz="1350" dirty="0">
                <a:latin typeface="Calibri"/>
                <a:cs typeface="Calibri"/>
              </a:rPr>
              <a:t>range</a:t>
            </a:r>
            <a:r>
              <a:rPr sz="1350" spc="-15" dirty="0">
                <a:latin typeface="Calibri"/>
                <a:cs typeface="Calibri"/>
              </a:rPr>
              <a:t> </a:t>
            </a:r>
            <a:r>
              <a:rPr sz="1350" dirty="0">
                <a:latin typeface="Calibri"/>
                <a:cs typeface="Calibri"/>
              </a:rPr>
              <a:t>of</a:t>
            </a:r>
            <a:r>
              <a:rPr sz="1350" spc="-40" dirty="0">
                <a:latin typeface="Calibri"/>
                <a:cs typeface="Calibri"/>
              </a:rPr>
              <a:t> </a:t>
            </a:r>
            <a:r>
              <a:rPr sz="1350" dirty="0">
                <a:latin typeface="Calibri"/>
                <a:cs typeface="Calibri"/>
              </a:rPr>
              <a:t>biscuits</a:t>
            </a:r>
            <a:r>
              <a:rPr sz="1350" spc="-40" dirty="0">
                <a:latin typeface="Calibri"/>
                <a:cs typeface="Calibri"/>
              </a:rPr>
              <a:t> </a:t>
            </a:r>
            <a:r>
              <a:rPr sz="1350" dirty="0">
                <a:latin typeface="Calibri"/>
                <a:cs typeface="Calibri"/>
              </a:rPr>
              <a:t>across</a:t>
            </a:r>
            <a:r>
              <a:rPr sz="1350" spc="-35" dirty="0">
                <a:latin typeface="Calibri"/>
                <a:cs typeface="Calibri"/>
              </a:rPr>
              <a:t> </a:t>
            </a:r>
            <a:r>
              <a:rPr sz="1350" dirty="0">
                <a:latin typeface="Calibri"/>
                <a:cs typeface="Calibri"/>
              </a:rPr>
              <a:t>all</a:t>
            </a:r>
            <a:r>
              <a:rPr sz="1350" spc="-35" dirty="0">
                <a:latin typeface="Calibri"/>
                <a:cs typeface="Calibri"/>
              </a:rPr>
              <a:t> </a:t>
            </a:r>
            <a:r>
              <a:rPr sz="1350" spc="-10" dirty="0">
                <a:latin typeface="Calibri"/>
                <a:cs typeface="Calibri"/>
              </a:rPr>
              <a:t>major </a:t>
            </a:r>
            <a:r>
              <a:rPr sz="1350" dirty="0">
                <a:latin typeface="Calibri"/>
                <a:cs typeface="Calibri"/>
              </a:rPr>
              <a:t>category</a:t>
            </a:r>
            <a:r>
              <a:rPr sz="1350" spc="-25" dirty="0">
                <a:latin typeface="Calibri"/>
                <a:cs typeface="Calibri"/>
              </a:rPr>
              <a:t> </a:t>
            </a:r>
            <a:r>
              <a:rPr sz="1350" dirty="0">
                <a:latin typeface="Calibri"/>
                <a:cs typeface="Calibri"/>
              </a:rPr>
              <a:t>of</a:t>
            </a:r>
            <a:r>
              <a:rPr sz="1350" spc="-15" dirty="0">
                <a:latin typeface="Calibri"/>
                <a:cs typeface="Calibri"/>
              </a:rPr>
              <a:t> </a:t>
            </a:r>
            <a:r>
              <a:rPr sz="1350" spc="-10" dirty="0">
                <a:latin typeface="Calibri"/>
                <a:cs typeface="Calibri"/>
              </a:rPr>
              <a:t>biscuits.</a:t>
            </a:r>
            <a:endParaRPr sz="1350" dirty="0">
              <a:latin typeface="Calibri"/>
              <a:cs typeface="Calibri"/>
            </a:endParaRPr>
          </a:p>
          <a:p>
            <a:pPr>
              <a:lnSpc>
                <a:spcPct val="100000"/>
              </a:lnSpc>
              <a:spcBef>
                <a:spcPts val="1170"/>
              </a:spcBef>
            </a:pPr>
            <a:endParaRPr sz="1350" dirty="0">
              <a:latin typeface="Calibri"/>
              <a:cs typeface="Calibri"/>
            </a:endParaRPr>
          </a:p>
          <a:p>
            <a:pPr marL="12700">
              <a:lnSpc>
                <a:spcPct val="100000"/>
              </a:lnSpc>
            </a:pPr>
            <a:r>
              <a:rPr sz="1350" b="1" dirty="0">
                <a:latin typeface="Calibri"/>
                <a:cs typeface="Calibri"/>
              </a:rPr>
              <a:t>Suggesting</a:t>
            </a:r>
            <a:r>
              <a:rPr sz="1350" b="1" spc="-65" dirty="0">
                <a:latin typeface="Calibri"/>
                <a:cs typeface="Calibri"/>
              </a:rPr>
              <a:t> </a:t>
            </a:r>
            <a:r>
              <a:rPr sz="1350" b="1" dirty="0">
                <a:latin typeface="Calibri"/>
                <a:cs typeface="Calibri"/>
              </a:rPr>
              <a:t>Title</a:t>
            </a:r>
            <a:r>
              <a:rPr sz="1350" dirty="0">
                <a:latin typeface="Calibri"/>
                <a:cs typeface="Calibri"/>
              </a:rPr>
              <a:t>:</a:t>
            </a:r>
            <a:r>
              <a:rPr sz="1350" spc="-50" dirty="0">
                <a:latin typeface="Calibri"/>
                <a:cs typeface="Calibri"/>
              </a:rPr>
              <a:t> </a:t>
            </a:r>
            <a:r>
              <a:rPr lang="en-US" sz="1350" spc="-50" dirty="0">
                <a:latin typeface="Calibri"/>
                <a:cs typeface="Calibri"/>
              </a:rPr>
              <a:t>Britannia</a:t>
            </a:r>
            <a:r>
              <a:rPr sz="1350" dirty="0">
                <a:latin typeface="Calibri"/>
                <a:cs typeface="Calibri"/>
              </a:rPr>
              <a:t>: Delightful</a:t>
            </a:r>
            <a:r>
              <a:rPr sz="1350" spc="-40" dirty="0">
                <a:latin typeface="Calibri"/>
                <a:cs typeface="Calibri"/>
              </a:rPr>
              <a:t> </a:t>
            </a:r>
            <a:r>
              <a:rPr sz="1350" dirty="0">
                <a:latin typeface="Calibri"/>
                <a:cs typeface="Calibri"/>
              </a:rPr>
              <a:t>Snacks</a:t>
            </a:r>
            <a:r>
              <a:rPr sz="1350" spc="-15" dirty="0">
                <a:latin typeface="Calibri"/>
                <a:cs typeface="Calibri"/>
              </a:rPr>
              <a:t> </a:t>
            </a:r>
            <a:r>
              <a:rPr sz="1350" dirty="0">
                <a:latin typeface="Calibri"/>
                <a:cs typeface="Calibri"/>
              </a:rPr>
              <a:t>&amp;</a:t>
            </a:r>
            <a:r>
              <a:rPr sz="1350" spc="-20" dirty="0">
                <a:latin typeface="Calibri"/>
                <a:cs typeface="Calibri"/>
              </a:rPr>
              <a:t> </a:t>
            </a:r>
            <a:r>
              <a:rPr sz="1350" dirty="0">
                <a:latin typeface="Calibri"/>
                <a:cs typeface="Calibri"/>
              </a:rPr>
              <a:t>Biscuits</a:t>
            </a:r>
            <a:r>
              <a:rPr sz="1350" spc="-15" dirty="0">
                <a:latin typeface="Calibri"/>
                <a:cs typeface="Calibri"/>
              </a:rPr>
              <a:t> </a:t>
            </a:r>
            <a:r>
              <a:rPr sz="1350" dirty="0">
                <a:latin typeface="Calibri"/>
                <a:cs typeface="Calibri"/>
              </a:rPr>
              <a:t>|</a:t>
            </a:r>
            <a:r>
              <a:rPr sz="1350" spc="-25" dirty="0">
                <a:latin typeface="Calibri"/>
                <a:cs typeface="Calibri"/>
              </a:rPr>
              <a:t> </a:t>
            </a:r>
            <a:r>
              <a:rPr sz="1350" dirty="0">
                <a:latin typeface="Calibri"/>
                <a:cs typeface="Calibri"/>
              </a:rPr>
              <a:t>Quality</a:t>
            </a:r>
            <a:r>
              <a:rPr sz="1350" spc="-20" dirty="0">
                <a:latin typeface="Calibri"/>
                <a:cs typeface="Calibri"/>
              </a:rPr>
              <a:t> </a:t>
            </a:r>
            <a:r>
              <a:rPr sz="1350" dirty="0">
                <a:latin typeface="Calibri"/>
                <a:cs typeface="Calibri"/>
              </a:rPr>
              <a:t>Taste</a:t>
            </a:r>
            <a:r>
              <a:rPr sz="1350" spc="-20" dirty="0">
                <a:latin typeface="Calibri"/>
                <a:cs typeface="Calibri"/>
              </a:rPr>
              <a:t> </a:t>
            </a:r>
            <a:r>
              <a:rPr sz="1350" dirty="0">
                <a:latin typeface="Calibri"/>
                <a:cs typeface="Calibri"/>
              </a:rPr>
              <a:t>&amp;</a:t>
            </a:r>
            <a:r>
              <a:rPr sz="1350" spc="-20" dirty="0">
                <a:latin typeface="Calibri"/>
                <a:cs typeface="Calibri"/>
              </a:rPr>
              <a:t> </a:t>
            </a:r>
            <a:r>
              <a:rPr sz="1350" spc="-10" dirty="0">
                <a:latin typeface="Calibri"/>
                <a:cs typeface="Calibri"/>
              </a:rPr>
              <a:t>Variety</a:t>
            </a:r>
            <a:endParaRPr sz="1350" dirty="0">
              <a:latin typeface="Calibri"/>
              <a:cs typeface="Calibri"/>
            </a:endParaRPr>
          </a:p>
          <a:p>
            <a:pPr marL="12700" marR="100330">
              <a:lnSpc>
                <a:spcPct val="100000"/>
              </a:lnSpc>
              <a:spcBef>
                <a:spcPts val="1205"/>
              </a:spcBef>
            </a:pPr>
            <a:r>
              <a:rPr sz="1350" b="1" dirty="0">
                <a:latin typeface="Calibri"/>
                <a:cs typeface="Calibri"/>
              </a:rPr>
              <a:t>Suggesting</a:t>
            </a:r>
            <a:r>
              <a:rPr sz="1350" b="1" spc="-70" dirty="0">
                <a:latin typeface="Calibri"/>
                <a:cs typeface="Calibri"/>
              </a:rPr>
              <a:t> </a:t>
            </a:r>
            <a:r>
              <a:rPr sz="1350" b="1" dirty="0">
                <a:latin typeface="Calibri"/>
                <a:cs typeface="Calibri"/>
              </a:rPr>
              <a:t>Meta</a:t>
            </a:r>
            <a:r>
              <a:rPr sz="1350" b="1" spc="-65" dirty="0">
                <a:latin typeface="Calibri"/>
                <a:cs typeface="Calibri"/>
              </a:rPr>
              <a:t> </a:t>
            </a:r>
            <a:r>
              <a:rPr sz="1350" b="1" dirty="0">
                <a:latin typeface="Calibri"/>
                <a:cs typeface="Calibri"/>
              </a:rPr>
              <a:t>Description</a:t>
            </a:r>
            <a:r>
              <a:rPr sz="1350" dirty="0">
                <a:latin typeface="Calibri"/>
                <a:cs typeface="Calibri"/>
              </a:rPr>
              <a:t>:</a:t>
            </a:r>
            <a:r>
              <a:rPr sz="1350" spc="-55" dirty="0">
                <a:latin typeface="Calibri"/>
                <a:cs typeface="Calibri"/>
              </a:rPr>
              <a:t> </a:t>
            </a:r>
            <a:r>
              <a:rPr sz="1350" dirty="0">
                <a:latin typeface="Calibri"/>
                <a:cs typeface="Calibri"/>
              </a:rPr>
              <a:t>Discover</a:t>
            </a:r>
            <a:r>
              <a:rPr sz="1350" spc="-55" dirty="0">
                <a:latin typeface="Calibri"/>
                <a:cs typeface="Calibri"/>
              </a:rPr>
              <a:t> </a:t>
            </a:r>
            <a:r>
              <a:rPr sz="1350" dirty="0">
                <a:latin typeface="Calibri"/>
                <a:cs typeface="Calibri"/>
              </a:rPr>
              <a:t>the</a:t>
            </a:r>
            <a:r>
              <a:rPr sz="1350" spc="-40" dirty="0">
                <a:latin typeface="Calibri"/>
                <a:cs typeface="Calibri"/>
              </a:rPr>
              <a:t> </a:t>
            </a:r>
            <a:r>
              <a:rPr sz="1350" dirty="0">
                <a:latin typeface="Calibri"/>
                <a:cs typeface="Calibri"/>
              </a:rPr>
              <a:t>joy</a:t>
            </a:r>
            <a:r>
              <a:rPr sz="1350" spc="-30" dirty="0">
                <a:latin typeface="Calibri"/>
                <a:cs typeface="Calibri"/>
              </a:rPr>
              <a:t> </a:t>
            </a:r>
            <a:r>
              <a:rPr sz="1350" dirty="0">
                <a:latin typeface="Calibri"/>
                <a:cs typeface="Calibri"/>
              </a:rPr>
              <a:t>of</a:t>
            </a:r>
            <a:r>
              <a:rPr sz="1350" spc="-40" dirty="0">
                <a:latin typeface="Calibri"/>
                <a:cs typeface="Calibri"/>
              </a:rPr>
              <a:t> </a:t>
            </a:r>
            <a:r>
              <a:rPr lang="en-US" sz="1350" spc="-40" dirty="0">
                <a:latin typeface="Calibri"/>
                <a:cs typeface="Calibri"/>
              </a:rPr>
              <a:t>Britannia</a:t>
            </a:r>
            <a:r>
              <a:rPr sz="1350" spc="-15" dirty="0">
                <a:latin typeface="Calibri"/>
                <a:cs typeface="Calibri"/>
              </a:rPr>
              <a:t> </a:t>
            </a:r>
            <a:r>
              <a:rPr sz="1350" dirty="0">
                <a:latin typeface="Calibri"/>
                <a:cs typeface="Calibri"/>
              </a:rPr>
              <a:t>snacks</a:t>
            </a:r>
            <a:r>
              <a:rPr sz="1350" spc="-35" dirty="0">
                <a:latin typeface="Calibri"/>
                <a:cs typeface="Calibri"/>
              </a:rPr>
              <a:t> </a:t>
            </a:r>
            <a:r>
              <a:rPr sz="1350" dirty="0">
                <a:latin typeface="Calibri"/>
                <a:cs typeface="Calibri"/>
              </a:rPr>
              <a:t>&amp;</a:t>
            </a:r>
            <a:r>
              <a:rPr sz="1350" spc="-30" dirty="0">
                <a:latin typeface="Calibri"/>
                <a:cs typeface="Calibri"/>
              </a:rPr>
              <a:t> </a:t>
            </a:r>
            <a:r>
              <a:rPr sz="1350" dirty="0">
                <a:latin typeface="Calibri"/>
                <a:cs typeface="Calibri"/>
              </a:rPr>
              <a:t>biscuits!</a:t>
            </a:r>
            <a:r>
              <a:rPr sz="1350" spc="-40" dirty="0">
                <a:latin typeface="Calibri"/>
                <a:cs typeface="Calibri"/>
              </a:rPr>
              <a:t> </a:t>
            </a:r>
            <a:r>
              <a:rPr sz="1350" dirty="0">
                <a:latin typeface="Calibri"/>
                <a:cs typeface="Calibri"/>
              </a:rPr>
              <a:t>Indulge</a:t>
            </a:r>
            <a:r>
              <a:rPr sz="1350" spc="-25" dirty="0">
                <a:latin typeface="Calibri"/>
                <a:cs typeface="Calibri"/>
              </a:rPr>
              <a:t> </a:t>
            </a:r>
            <a:r>
              <a:rPr sz="1350" dirty="0">
                <a:latin typeface="Calibri"/>
                <a:cs typeface="Calibri"/>
              </a:rPr>
              <a:t>in</a:t>
            </a:r>
            <a:r>
              <a:rPr sz="1350" spc="-25" dirty="0">
                <a:latin typeface="Calibri"/>
                <a:cs typeface="Calibri"/>
              </a:rPr>
              <a:t> </a:t>
            </a:r>
            <a:r>
              <a:rPr sz="1350" dirty="0">
                <a:latin typeface="Calibri"/>
                <a:cs typeface="Calibri"/>
              </a:rPr>
              <a:t>premium</a:t>
            </a:r>
            <a:r>
              <a:rPr sz="1350" spc="-25" dirty="0">
                <a:latin typeface="Calibri"/>
                <a:cs typeface="Calibri"/>
              </a:rPr>
              <a:t> </a:t>
            </a:r>
            <a:r>
              <a:rPr sz="1350" dirty="0">
                <a:latin typeface="Calibri"/>
                <a:cs typeface="Calibri"/>
              </a:rPr>
              <a:t>flavours,</a:t>
            </a:r>
            <a:r>
              <a:rPr sz="1350" spc="-25" dirty="0">
                <a:latin typeface="Calibri"/>
                <a:cs typeface="Calibri"/>
              </a:rPr>
              <a:t> </a:t>
            </a:r>
            <a:r>
              <a:rPr sz="1350" spc="-10" dirty="0">
                <a:latin typeface="Calibri"/>
                <a:cs typeface="Calibri"/>
              </a:rPr>
              <a:t>unmatched </a:t>
            </a:r>
            <a:r>
              <a:rPr sz="1350" dirty="0">
                <a:latin typeface="Calibri"/>
                <a:cs typeface="Calibri"/>
              </a:rPr>
              <a:t>quality,</a:t>
            </a:r>
            <a:r>
              <a:rPr sz="1350" spc="-25" dirty="0">
                <a:latin typeface="Calibri"/>
                <a:cs typeface="Calibri"/>
              </a:rPr>
              <a:t> </a:t>
            </a:r>
            <a:r>
              <a:rPr sz="1350" dirty="0">
                <a:latin typeface="Calibri"/>
                <a:cs typeface="Calibri"/>
              </a:rPr>
              <a:t>and</a:t>
            </a:r>
            <a:r>
              <a:rPr sz="1350" spc="-20" dirty="0">
                <a:latin typeface="Calibri"/>
                <a:cs typeface="Calibri"/>
              </a:rPr>
              <a:t> </a:t>
            </a:r>
            <a:r>
              <a:rPr sz="1350" dirty="0">
                <a:latin typeface="Calibri"/>
                <a:cs typeface="Calibri"/>
              </a:rPr>
              <a:t>a</a:t>
            </a:r>
            <a:r>
              <a:rPr sz="1350" spc="-30" dirty="0">
                <a:latin typeface="Calibri"/>
                <a:cs typeface="Calibri"/>
              </a:rPr>
              <a:t> </a:t>
            </a:r>
            <a:r>
              <a:rPr sz="1350" spc="-10" dirty="0">
                <a:latin typeface="Calibri"/>
                <a:cs typeface="Calibri"/>
              </a:rPr>
              <a:t>delightful</a:t>
            </a:r>
            <a:r>
              <a:rPr sz="1350" spc="-15" dirty="0">
                <a:latin typeface="Calibri"/>
                <a:cs typeface="Calibri"/>
              </a:rPr>
              <a:t> </a:t>
            </a:r>
            <a:r>
              <a:rPr sz="1350" dirty="0">
                <a:latin typeface="Calibri"/>
                <a:cs typeface="Calibri"/>
              </a:rPr>
              <a:t>range.</a:t>
            </a:r>
            <a:r>
              <a:rPr sz="1350" spc="-10" dirty="0">
                <a:latin typeface="Calibri"/>
                <a:cs typeface="Calibri"/>
              </a:rPr>
              <a:t> </a:t>
            </a:r>
            <a:r>
              <a:rPr sz="1350" dirty="0">
                <a:latin typeface="Calibri"/>
                <a:cs typeface="Calibri"/>
              </a:rPr>
              <a:t>Savour</a:t>
            </a:r>
            <a:r>
              <a:rPr sz="1350" spc="-25" dirty="0">
                <a:latin typeface="Calibri"/>
                <a:cs typeface="Calibri"/>
              </a:rPr>
              <a:t> </a:t>
            </a:r>
            <a:r>
              <a:rPr sz="1350" dirty="0">
                <a:latin typeface="Calibri"/>
                <a:cs typeface="Calibri"/>
              </a:rPr>
              <a:t>the</a:t>
            </a:r>
            <a:r>
              <a:rPr sz="1350" spc="-35" dirty="0">
                <a:latin typeface="Calibri"/>
                <a:cs typeface="Calibri"/>
              </a:rPr>
              <a:t> </a:t>
            </a:r>
            <a:r>
              <a:rPr sz="1350" dirty="0">
                <a:latin typeface="Calibri"/>
                <a:cs typeface="Calibri"/>
              </a:rPr>
              <a:t>taste</a:t>
            </a:r>
            <a:r>
              <a:rPr sz="1350" spc="-40" dirty="0">
                <a:latin typeface="Calibri"/>
                <a:cs typeface="Calibri"/>
              </a:rPr>
              <a:t> </a:t>
            </a:r>
            <a:r>
              <a:rPr sz="1350" dirty="0">
                <a:latin typeface="Calibri"/>
                <a:cs typeface="Calibri"/>
              </a:rPr>
              <a:t>of</a:t>
            </a:r>
            <a:r>
              <a:rPr sz="1350" spc="-35" dirty="0">
                <a:latin typeface="Calibri"/>
                <a:cs typeface="Calibri"/>
              </a:rPr>
              <a:t> </a:t>
            </a:r>
            <a:r>
              <a:rPr sz="1350" dirty="0">
                <a:latin typeface="Calibri"/>
                <a:cs typeface="Calibri"/>
              </a:rPr>
              <a:t>happiness</a:t>
            </a:r>
            <a:r>
              <a:rPr sz="1350" spc="-20" dirty="0">
                <a:latin typeface="Calibri"/>
                <a:cs typeface="Calibri"/>
              </a:rPr>
              <a:t> </a:t>
            </a:r>
            <a:r>
              <a:rPr sz="1350" spc="-10" dirty="0">
                <a:latin typeface="Calibri"/>
                <a:cs typeface="Calibri"/>
              </a:rPr>
              <a:t>today!</a:t>
            </a:r>
            <a:endParaRPr sz="1350" dirty="0">
              <a:latin typeface="Calibri"/>
              <a:cs typeface="Calibri"/>
            </a:endParaRPr>
          </a:p>
          <a:p>
            <a:pPr>
              <a:lnSpc>
                <a:spcPct val="100000"/>
              </a:lnSpc>
              <a:spcBef>
                <a:spcPts val="1170"/>
              </a:spcBef>
            </a:pPr>
            <a:endParaRPr sz="1350" dirty="0">
              <a:latin typeface="Calibri"/>
              <a:cs typeface="Calibri"/>
            </a:endParaRPr>
          </a:p>
          <a:p>
            <a:pPr marL="12700">
              <a:lnSpc>
                <a:spcPct val="100000"/>
              </a:lnSpc>
            </a:pPr>
            <a:r>
              <a:rPr sz="1350" b="1" dirty="0">
                <a:latin typeface="Calibri"/>
                <a:cs typeface="Calibri"/>
              </a:rPr>
              <a:t>Image</a:t>
            </a:r>
            <a:r>
              <a:rPr sz="1350" b="1" spc="-50" dirty="0">
                <a:latin typeface="Calibri"/>
                <a:cs typeface="Calibri"/>
              </a:rPr>
              <a:t> </a:t>
            </a:r>
            <a:r>
              <a:rPr sz="1350" b="1" dirty="0">
                <a:latin typeface="Calibri"/>
                <a:cs typeface="Calibri"/>
              </a:rPr>
              <a:t>Alt</a:t>
            </a:r>
            <a:r>
              <a:rPr sz="1350" b="1" spc="-20" dirty="0">
                <a:latin typeface="Calibri"/>
                <a:cs typeface="Calibri"/>
              </a:rPr>
              <a:t> </a:t>
            </a:r>
            <a:r>
              <a:rPr sz="1350" b="1" dirty="0">
                <a:latin typeface="Calibri"/>
                <a:cs typeface="Calibri"/>
              </a:rPr>
              <a:t>Tags</a:t>
            </a:r>
            <a:r>
              <a:rPr sz="1350" dirty="0">
                <a:latin typeface="Calibri"/>
                <a:cs typeface="Calibri"/>
              </a:rPr>
              <a:t>:</a:t>
            </a:r>
            <a:r>
              <a:rPr sz="1350" spc="-50" dirty="0">
                <a:latin typeface="Calibri"/>
                <a:cs typeface="Calibri"/>
              </a:rPr>
              <a:t> </a:t>
            </a:r>
            <a:r>
              <a:rPr sz="1350" dirty="0">
                <a:latin typeface="Calibri"/>
                <a:cs typeface="Calibri"/>
              </a:rPr>
              <a:t>Need</a:t>
            </a:r>
            <a:r>
              <a:rPr sz="1350" spc="-10" dirty="0">
                <a:latin typeface="Calibri"/>
                <a:cs typeface="Calibri"/>
              </a:rPr>
              <a:t> </a:t>
            </a:r>
            <a:r>
              <a:rPr sz="1350" dirty="0">
                <a:latin typeface="Calibri"/>
                <a:cs typeface="Calibri"/>
              </a:rPr>
              <a:t>to</a:t>
            </a:r>
            <a:r>
              <a:rPr sz="1350" spc="-20" dirty="0">
                <a:latin typeface="Calibri"/>
                <a:cs typeface="Calibri"/>
              </a:rPr>
              <a:t> </a:t>
            </a:r>
            <a:r>
              <a:rPr sz="1350" spc="-10" dirty="0">
                <a:latin typeface="Calibri"/>
                <a:cs typeface="Calibri"/>
              </a:rPr>
              <a:t>optimize</a:t>
            </a:r>
            <a:endParaRPr sz="1350" dirty="0">
              <a:latin typeface="Calibri"/>
              <a:cs typeface="Calibri"/>
            </a:endParaRPr>
          </a:p>
          <a:p>
            <a:pPr>
              <a:lnSpc>
                <a:spcPct val="100000"/>
              </a:lnSpc>
              <a:spcBef>
                <a:spcPts val="1175"/>
              </a:spcBef>
            </a:pPr>
            <a:endParaRPr sz="1350" dirty="0">
              <a:latin typeface="Calibri"/>
              <a:cs typeface="Calibri"/>
            </a:endParaRPr>
          </a:p>
          <a:p>
            <a:pPr marL="12700">
              <a:lnSpc>
                <a:spcPct val="100000"/>
              </a:lnSpc>
            </a:pPr>
            <a:r>
              <a:rPr sz="1350" b="1" dirty="0">
                <a:latin typeface="Calibri"/>
                <a:cs typeface="Calibri"/>
              </a:rPr>
              <a:t>H1</a:t>
            </a:r>
            <a:r>
              <a:rPr sz="1350" b="1" spc="-30" dirty="0">
                <a:latin typeface="Calibri"/>
                <a:cs typeface="Calibri"/>
              </a:rPr>
              <a:t> </a:t>
            </a:r>
            <a:r>
              <a:rPr sz="1350" b="1" dirty="0">
                <a:latin typeface="Calibri"/>
                <a:cs typeface="Calibri"/>
              </a:rPr>
              <a:t>Heading</a:t>
            </a:r>
            <a:r>
              <a:rPr sz="1350" b="1" spc="-65" dirty="0">
                <a:latin typeface="Calibri"/>
                <a:cs typeface="Calibri"/>
              </a:rPr>
              <a:t> </a:t>
            </a:r>
            <a:r>
              <a:rPr sz="1350" b="1" dirty="0">
                <a:latin typeface="Calibri"/>
                <a:cs typeface="Calibri"/>
              </a:rPr>
              <a:t>Tag</a:t>
            </a:r>
            <a:r>
              <a:rPr sz="1350" dirty="0">
                <a:latin typeface="Calibri"/>
                <a:cs typeface="Calibri"/>
              </a:rPr>
              <a:t>:</a:t>
            </a:r>
            <a:r>
              <a:rPr sz="1350" spc="-50" dirty="0">
                <a:latin typeface="Calibri"/>
                <a:cs typeface="Calibri"/>
              </a:rPr>
              <a:t> </a:t>
            </a:r>
            <a:r>
              <a:rPr sz="1350" dirty="0">
                <a:latin typeface="Calibri"/>
                <a:cs typeface="Calibri"/>
              </a:rPr>
              <a:t>H1</a:t>
            </a:r>
            <a:r>
              <a:rPr sz="1350" spc="-25" dirty="0">
                <a:latin typeface="Calibri"/>
                <a:cs typeface="Calibri"/>
              </a:rPr>
              <a:t> </a:t>
            </a:r>
            <a:r>
              <a:rPr sz="1350" dirty="0">
                <a:latin typeface="Calibri"/>
                <a:cs typeface="Calibri"/>
              </a:rPr>
              <a:t>Tag</a:t>
            </a:r>
            <a:r>
              <a:rPr sz="1350" spc="-15" dirty="0">
                <a:latin typeface="Calibri"/>
                <a:cs typeface="Calibri"/>
              </a:rPr>
              <a:t> </a:t>
            </a:r>
            <a:r>
              <a:rPr sz="1350" dirty="0">
                <a:latin typeface="Calibri"/>
                <a:cs typeface="Calibri"/>
              </a:rPr>
              <a:t>is</a:t>
            </a:r>
            <a:r>
              <a:rPr sz="1350" spc="-30" dirty="0">
                <a:latin typeface="Calibri"/>
                <a:cs typeface="Calibri"/>
              </a:rPr>
              <a:t> </a:t>
            </a:r>
            <a:r>
              <a:rPr sz="1350" dirty="0">
                <a:latin typeface="Calibri"/>
                <a:cs typeface="Calibri"/>
              </a:rPr>
              <a:t>Missing</a:t>
            </a:r>
            <a:r>
              <a:rPr sz="1350" spc="-40" dirty="0">
                <a:latin typeface="Calibri"/>
                <a:cs typeface="Calibri"/>
              </a:rPr>
              <a:t> </a:t>
            </a:r>
            <a:r>
              <a:rPr sz="1350" dirty="0">
                <a:latin typeface="Calibri"/>
                <a:cs typeface="Calibri"/>
              </a:rPr>
              <a:t>We</a:t>
            </a:r>
            <a:r>
              <a:rPr sz="1350" spc="-35" dirty="0">
                <a:latin typeface="Calibri"/>
                <a:cs typeface="Calibri"/>
              </a:rPr>
              <a:t> </a:t>
            </a:r>
            <a:r>
              <a:rPr sz="1350" dirty="0">
                <a:latin typeface="Calibri"/>
                <a:cs typeface="Calibri"/>
              </a:rPr>
              <a:t>need</a:t>
            </a:r>
            <a:r>
              <a:rPr sz="1350" spc="-20" dirty="0">
                <a:latin typeface="Calibri"/>
                <a:cs typeface="Calibri"/>
              </a:rPr>
              <a:t> </a:t>
            </a:r>
            <a:r>
              <a:rPr sz="1350" dirty="0">
                <a:latin typeface="Calibri"/>
                <a:cs typeface="Calibri"/>
              </a:rPr>
              <a:t>to</a:t>
            </a:r>
            <a:r>
              <a:rPr sz="1350" spc="-35" dirty="0">
                <a:latin typeface="Calibri"/>
                <a:cs typeface="Calibri"/>
              </a:rPr>
              <a:t> </a:t>
            </a:r>
            <a:r>
              <a:rPr sz="1350" dirty="0">
                <a:latin typeface="Calibri"/>
                <a:cs typeface="Calibri"/>
              </a:rPr>
              <a:t>add</a:t>
            </a:r>
            <a:r>
              <a:rPr sz="1350" spc="-15" dirty="0">
                <a:latin typeface="Calibri"/>
                <a:cs typeface="Calibri"/>
              </a:rPr>
              <a:t> </a:t>
            </a:r>
            <a:r>
              <a:rPr sz="1350" dirty="0">
                <a:latin typeface="Calibri"/>
                <a:cs typeface="Calibri"/>
              </a:rPr>
              <a:t>one</a:t>
            </a:r>
            <a:r>
              <a:rPr sz="1350" spc="-20" dirty="0">
                <a:latin typeface="Calibri"/>
                <a:cs typeface="Calibri"/>
              </a:rPr>
              <a:t> </a:t>
            </a:r>
            <a:r>
              <a:rPr sz="1350" spc="-10" dirty="0">
                <a:latin typeface="Calibri"/>
                <a:cs typeface="Calibri"/>
              </a:rPr>
              <a:t>“Welcome</a:t>
            </a:r>
            <a:r>
              <a:rPr sz="1350" spc="-50" dirty="0">
                <a:latin typeface="Calibri"/>
                <a:cs typeface="Calibri"/>
              </a:rPr>
              <a:t> </a:t>
            </a:r>
            <a:r>
              <a:rPr sz="1350" dirty="0">
                <a:latin typeface="Calibri"/>
                <a:cs typeface="Calibri"/>
              </a:rPr>
              <a:t>to</a:t>
            </a:r>
            <a:r>
              <a:rPr sz="1350" spc="-35" dirty="0">
                <a:latin typeface="Calibri"/>
                <a:cs typeface="Calibri"/>
              </a:rPr>
              <a:t> </a:t>
            </a:r>
            <a:r>
              <a:rPr lang="en-US" sz="1350" spc="-35" dirty="0">
                <a:latin typeface="Calibri"/>
                <a:cs typeface="Calibri"/>
              </a:rPr>
              <a:t>Britannia</a:t>
            </a:r>
            <a:r>
              <a:rPr sz="1350" dirty="0">
                <a:latin typeface="Calibri"/>
                <a:cs typeface="Calibri"/>
              </a:rPr>
              <a:t>:</a:t>
            </a:r>
            <a:r>
              <a:rPr sz="1350" spc="-15" dirty="0">
                <a:latin typeface="Calibri"/>
                <a:cs typeface="Calibri"/>
              </a:rPr>
              <a:t> </a:t>
            </a:r>
            <a:r>
              <a:rPr sz="1350" dirty="0">
                <a:latin typeface="Calibri"/>
                <a:cs typeface="Calibri"/>
              </a:rPr>
              <a:t>Delightful</a:t>
            </a:r>
            <a:r>
              <a:rPr sz="1350" spc="-25" dirty="0">
                <a:latin typeface="Calibri"/>
                <a:cs typeface="Calibri"/>
              </a:rPr>
              <a:t> </a:t>
            </a:r>
            <a:r>
              <a:rPr sz="1350" dirty="0">
                <a:latin typeface="Calibri"/>
                <a:cs typeface="Calibri"/>
              </a:rPr>
              <a:t>Snacks</a:t>
            </a:r>
            <a:r>
              <a:rPr sz="1350" spc="-30" dirty="0">
                <a:latin typeface="Calibri"/>
                <a:cs typeface="Calibri"/>
              </a:rPr>
              <a:t> </a:t>
            </a:r>
            <a:r>
              <a:rPr sz="1350" dirty="0">
                <a:latin typeface="Calibri"/>
                <a:cs typeface="Calibri"/>
              </a:rPr>
              <a:t>&amp;</a:t>
            </a:r>
            <a:r>
              <a:rPr sz="1350" spc="-25" dirty="0">
                <a:latin typeface="Calibri"/>
                <a:cs typeface="Calibri"/>
              </a:rPr>
              <a:t> </a:t>
            </a:r>
            <a:r>
              <a:rPr sz="1350" dirty="0">
                <a:latin typeface="Calibri"/>
                <a:cs typeface="Calibri"/>
              </a:rPr>
              <a:t>Biscuits</a:t>
            </a:r>
            <a:r>
              <a:rPr sz="1350" spc="-25" dirty="0">
                <a:latin typeface="Calibri"/>
                <a:cs typeface="Calibri"/>
              </a:rPr>
              <a:t> </a:t>
            </a:r>
            <a:r>
              <a:rPr sz="1350" dirty="0">
                <a:latin typeface="Calibri"/>
                <a:cs typeface="Calibri"/>
              </a:rPr>
              <a:t>Since</a:t>
            </a:r>
            <a:r>
              <a:rPr sz="1350" spc="-10" dirty="0">
                <a:latin typeface="Calibri"/>
                <a:cs typeface="Calibri"/>
              </a:rPr>
              <a:t> 1</a:t>
            </a:r>
            <a:r>
              <a:rPr lang="en-US" sz="1350" spc="-10" dirty="0">
                <a:latin typeface="Calibri"/>
                <a:cs typeface="Calibri"/>
              </a:rPr>
              <a:t>892</a:t>
            </a:r>
            <a:r>
              <a:rPr sz="1350" spc="-10" dirty="0">
                <a:latin typeface="Calibri"/>
                <a:cs typeface="Calibri"/>
              </a:rPr>
              <a:t>”</a:t>
            </a:r>
            <a:endParaRPr sz="1350" dirty="0">
              <a:latin typeface="Calibri"/>
              <a:cs typeface="Calibri"/>
            </a:endParaRPr>
          </a:p>
          <a:p>
            <a:pPr>
              <a:lnSpc>
                <a:spcPct val="100000"/>
              </a:lnSpc>
              <a:spcBef>
                <a:spcPts val="1170"/>
              </a:spcBef>
            </a:pPr>
            <a:endParaRPr sz="1350" dirty="0">
              <a:latin typeface="Calibri"/>
              <a:cs typeface="Calibri"/>
            </a:endParaRPr>
          </a:p>
          <a:p>
            <a:pPr marL="12700">
              <a:lnSpc>
                <a:spcPct val="100000"/>
              </a:lnSpc>
            </a:pPr>
            <a:r>
              <a:rPr sz="1350" b="1" dirty="0">
                <a:latin typeface="Calibri"/>
                <a:cs typeface="Calibri"/>
              </a:rPr>
              <a:t>Mobile</a:t>
            </a:r>
            <a:r>
              <a:rPr sz="1350" b="1" spc="-50" dirty="0">
                <a:latin typeface="Calibri"/>
                <a:cs typeface="Calibri"/>
              </a:rPr>
              <a:t> </a:t>
            </a:r>
            <a:r>
              <a:rPr sz="1350" b="1" dirty="0">
                <a:latin typeface="Calibri"/>
                <a:cs typeface="Calibri"/>
              </a:rPr>
              <a:t>Friendly</a:t>
            </a:r>
            <a:r>
              <a:rPr sz="1350" b="1" spc="-45" dirty="0">
                <a:latin typeface="Calibri"/>
                <a:cs typeface="Calibri"/>
              </a:rPr>
              <a:t> </a:t>
            </a:r>
            <a:r>
              <a:rPr sz="1350" b="1" dirty="0">
                <a:latin typeface="Calibri"/>
                <a:cs typeface="Calibri"/>
              </a:rPr>
              <a:t>Test</a:t>
            </a:r>
            <a:r>
              <a:rPr sz="1350" dirty="0">
                <a:latin typeface="Calibri"/>
                <a:cs typeface="Calibri"/>
              </a:rPr>
              <a:t>:</a:t>
            </a:r>
            <a:r>
              <a:rPr sz="1350" spc="-45" dirty="0">
                <a:latin typeface="Calibri"/>
                <a:cs typeface="Calibri"/>
              </a:rPr>
              <a:t> </a:t>
            </a:r>
            <a:r>
              <a:rPr sz="1350" dirty="0">
                <a:latin typeface="Calibri"/>
                <a:cs typeface="Calibri"/>
              </a:rPr>
              <a:t>Website</a:t>
            </a:r>
            <a:r>
              <a:rPr sz="1350" spc="-20" dirty="0">
                <a:latin typeface="Calibri"/>
                <a:cs typeface="Calibri"/>
              </a:rPr>
              <a:t> </a:t>
            </a:r>
            <a:r>
              <a:rPr sz="1350" dirty="0">
                <a:latin typeface="Calibri"/>
                <a:cs typeface="Calibri"/>
              </a:rPr>
              <a:t>is</a:t>
            </a:r>
            <a:r>
              <a:rPr sz="1350" spc="-35" dirty="0">
                <a:latin typeface="Calibri"/>
                <a:cs typeface="Calibri"/>
              </a:rPr>
              <a:t> </a:t>
            </a:r>
            <a:r>
              <a:rPr sz="1350" dirty="0">
                <a:latin typeface="Calibri"/>
                <a:cs typeface="Calibri"/>
              </a:rPr>
              <a:t>not</a:t>
            </a:r>
            <a:r>
              <a:rPr sz="1350" spc="-10" dirty="0">
                <a:latin typeface="Calibri"/>
                <a:cs typeface="Calibri"/>
              </a:rPr>
              <a:t> </a:t>
            </a:r>
            <a:r>
              <a:rPr sz="1350" dirty="0">
                <a:latin typeface="Calibri"/>
                <a:cs typeface="Calibri"/>
              </a:rPr>
              <a:t>mobile</a:t>
            </a:r>
            <a:r>
              <a:rPr sz="1350" spc="-35" dirty="0">
                <a:latin typeface="Calibri"/>
                <a:cs typeface="Calibri"/>
              </a:rPr>
              <a:t> </a:t>
            </a:r>
            <a:r>
              <a:rPr sz="1350" spc="-10" dirty="0">
                <a:latin typeface="Calibri"/>
                <a:cs typeface="Calibri"/>
              </a:rPr>
              <a:t>optimized.</a:t>
            </a:r>
            <a:endParaRPr sz="1350" dirty="0">
              <a:latin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504850" y="1291844"/>
            <a:ext cx="7974330" cy="2316480"/>
          </a:xfrm>
          <a:prstGeom prst="rect">
            <a:avLst/>
          </a:prstGeom>
        </p:spPr>
        <p:txBody>
          <a:bodyPr vert="horz" wrap="square" lIns="0" tIns="12700" rIns="0" bIns="0" rtlCol="0">
            <a:spAutoFit/>
          </a:bodyPr>
          <a:lstStyle/>
          <a:p>
            <a:pPr marL="354965" indent="-342265">
              <a:lnSpc>
                <a:spcPct val="100000"/>
              </a:lnSpc>
              <a:spcBef>
                <a:spcPts val="100"/>
              </a:spcBef>
              <a:buFont typeface="Calibri"/>
              <a:buChar char="●"/>
              <a:tabLst>
                <a:tab pos="354965" algn="l"/>
              </a:tabLst>
            </a:pPr>
            <a:r>
              <a:rPr sz="1800" b="1" dirty="0">
                <a:latin typeface="Calibri"/>
                <a:cs typeface="Calibri"/>
              </a:rPr>
              <a:t>Part</a:t>
            </a:r>
            <a:r>
              <a:rPr sz="1800" b="1" spc="-10" dirty="0">
                <a:latin typeface="Calibri"/>
                <a:cs typeface="Calibri"/>
              </a:rPr>
              <a:t> </a:t>
            </a:r>
            <a:r>
              <a:rPr sz="1800" b="1" dirty="0">
                <a:latin typeface="Calibri"/>
                <a:cs typeface="Calibri"/>
              </a:rPr>
              <a:t>1:</a:t>
            </a:r>
            <a:r>
              <a:rPr sz="1800" b="1" spc="-10" dirty="0">
                <a:latin typeface="Calibri"/>
                <a:cs typeface="Calibri"/>
              </a:rPr>
              <a:t> </a:t>
            </a:r>
            <a:r>
              <a:rPr sz="1800" b="1" dirty="0">
                <a:latin typeface="Calibri"/>
                <a:cs typeface="Calibri"/>
              </a:rPr>
              <a:t>Brand</a:t>
            </a:r>
            <a:r>
              <a:rPr sz="1800" b="1" spc="-25" dirty="0">
                <a:latin typeface="Calibri"/>
                <a:cs typeface="Calibri"/>
              </a:rPr>
              <a:t> </a:t>
            </a:r>
            <a:r>
              <a:rPr sz="1800" b="1" dirty="0">
                <a:latin typeface="Calibri"/>
                <a:cs typeface="Calibri"/>
              </a:rPr>
              <a:t>study,</a:t>
            </a:r>
            <a:r>
              <a:rPr sz="1800" b="1" spc="-30" dirty="0">
                <a:latin typeface="Calibri"/>
                <a:cs typeface="Calibri"/>
              </a:rPr>
              <a:t> </a:t>
            </a:r>
            <a:r>
              <a:rPr sz="1800" b="1" dirty="0">
                <a:latin typeface="Calibri"/>
                <a:cs typeface="Calibri"/>
              </a:rPr>
              <a:t>Competitor</a:t>
            </a:r>
            <a:r>
              <a:rPr sz="1800" b="1" spc="-45" dirty="0">
                <a:latin typeface="Calibri"/>
                <a:cs typeface="Calibri"/>
              </a:rPr>
              <a:t> </a:t>
            </a:r>
            <a:r>
              <a:rPr sz="1800" b="1" dirty="0">
                <a:latin typeface="Calibri"/>
                <a:cs typeface="Calibri"/>
              </a:rPr>
              <a:t>Analysis</a:t>
            </a:r>
            <a:r>
              <a:rPr sz="1800" b="1" spc="-45" dirty="0">
                <a:latin typeface="Calibri"/>
                <a:cs typeface="Calibri"/>
              </a:rPr>
              <a:t> </a:t>
            </a:r>
            <a:r>
              <a:rPr sz="1800" b="1" dirty="0">
                <a:latin typeface="Calibri"/>
                <a:cs typeface="Calibri"/>
              </a:rPr>
              <a:t>&amp;</a:t>
            </a:r>
            <a:r>
              <a:rPr sz="1800" b="1" spc="-15" dirty="0">
                <a:latin typeface="Calibri"/>
                <a:cs typeface="Calibri"/>
              </a:rPr>
              <a:t> </a:t>
            </a:r>
            <a:r>
              <a:rPr sz="1800" b="1" dirty="0">
                <a:latin typeface="Calibri"/>
                <a:cs typeface="Calibri"/>
              </a:rPr>
              <a:t>Buyer’s/Audience’s</a:t>
            </a:r>
            <a:r>
              <a:rPr sz="1800" b="1" spc="-60" dirty="0">
                <a:latin typeface="Calibri"/>
                <a:cs typeface="Calibri"/>
              </a:rPr>
              <a:t> </a:t>
            </a:r>
            <a:r>
              <a:rPr sz="1800" b="1" spc="-10" dirty="0">
                <a:latin typeface="Calibri"/>
                <a:cs typeface="Calibri"/>
              </a:rPr>
              <a:t>Persona</a:t>
            </a:r>
            <a:endParaRPr sz="1800" dirty="0">
              <a:latin typeface="Calibri"/>
              <a:cs typeface="Calibri"/>
            </a:endParaRPr>
          </a:p>
          <a:p>
            <a:pPr>
              <a:lnSpc>
                <a:spcPct val="100000"/>
              </a:lnSpc>
              <a:spcBef>
                <a:spcPts val="175"/>
              </a:spcBef>
              <a:buFont typeface="Calibri"/>
              <a:buChar char="●"/>
            </a:pPr>
            <a:endParaRPr sz="1800" dirty="0">
              <a:latin typeface="Calibri"/>
              <a:cs typeface="Calibri"/>
            </a:endParaRPr>
          </a:p>
          <a:p>
            <a:pPr marL="354965" indent="-342265">
              <a:lnSpc>
                <a:spcPct val="100000"/>
              </a:lnSpc>
              <a:buFont typeface="Calibri"/>
              <a:buChar char="●"/>
              <a:tabLst>
                <a:tab pos="354965" algn="l"/>
              </a:tabLst>
            </a:pPr>
            <a:r>
              <a:rPr sz="1800" b="1" dirty="0">
                <a:latin typeface="Calibri"/>
                <a:cs typeface="Calibri"/>
              </a:rPr>
              <a:t>Part</a:t>
            </a:r>
            <a:r>
              <a:rPr sz="1800" b="1" spc="-10" dirty="0">
                <a:latin typeface="Calibri"/>
                <a:cs typeface="Calibri"/>
              </a:rPr>
              <a:t> </a:t>
            </a:r>
            <a:r>
              <a:rPr sz="1800" b="1" dirty="0">
                <a:latin typeface="Calibri"/>
                <a:cs typeface="Calibri"/>
              </a:rPr>
              <a:t>2:</a:t>
            </a:r>
            <a:r>
              <a:rPr sz="1800" b="1" spc="-5" dirty="0">
                <a:latin typeface="Calibri"/>
                <a:cs typeface="Calibri"/>
              </a:rPr>
              <a:t> </a:t>
            </a:r>
            <a:r>
              <a:rPr sz="1800" b="1" dirty="0">
                <a:latin typeface="Calibri"/>
                <a:cs typeface="Calibri"/>
              </a:rPr>
              <a:t>SEO</a:t>
            </a:r>
            <a:r>
              <a:rPr sz="1800" b="1" spc="-25" dirty="0">
                <a:latin typeface="Calibri"/>
                <a:cs typeface="Calibri"/>
              </a:rPr>
              <a:t> </a:t>
            </a:r>
            <a:r>
              <a:rPr sz="1800" b="1" dirty="0">
                <a:latin typeface="Calibri"/>
                <a:cs typeface="Calibri"/>
              </a:rPr>
              <a:t>&amp;</a:t>
            </a:r>
            <a:r>
              <a:rPr sz="1800" b="1" spc="-10" dirty="0">
                <a:latin typeface="Calibri"/>
                <a:cs typeface="Calibri"/>
              </a:rPr>
              <a:t> </a:t>
            </a:r>
            <a:r>
              <a:rPr sz="1800" b="1" dirty="0">
                <a:latin typeface="Calibri"/>
                <a:cs typeface="Calibri"/>
              </a:rPr>
              <a:t>Keyword</a:t>
            </a:r>
            <a:r>
              <a:rPr sz="1800" b="1" spc="-50" dirty="0">
                <a:latin typeface="Calibri"/>
                <a:cs typeface="Calibri"/>
              </a:rPr>
              <a:t> </a:t>
            </a:r>
            <a:r>
              <a:rPr sz="1800" b="1" spc="-10" dirty="0">
                <a:latin typeface="Calibri"/>
                <a:cs typeface="Calibri"/>
              </a:rPr>
              <a:t>Research</a:t>
            </a:r>
            <a:endParaRPr sz="1800" dirty="0">
              <a:latin typeface="Calibri"/>
              <a:cs typeface="Calibri"/>
            </a:endParaRPr>
          </a:p>
          <a:p>
            <a:pPr>
              <a:lnSpc>
                <a:spcPct val="100000"/>
              </a:lnSpc>
              <a:spcBef>
                <a:spcPts val="180"/>
              </a:spcBef>
              <a:buFont typeface="Calibri"/>
              <a:buChar char="●"/>
            </a:pPr>
            <a:endParaRPr sz="1800" dirty="0">
              <a:latin typeface="Calibri"/>
              <a:cs typeface="Calibri"/>
            </a:endParaRPr>
          </a:p>
          <a:p>
            <a:pPr marL="354965" indent="-342265">
              <a:lnSpc>
                <a:spcPct val="100000"/>
              </a:lnSpc>
              <a:spcBef>
                <a:spcPts val="5"/>
              </a:spcBef>
              <a:buFont typeface="Calibri"/>
              <a:buChar char="●"/>
              <a:tabLst>
                <a:tab pos="354965" algn="l"/>
              </a:tabLst>
            </a:pPr>
            <a:r>
              <a:rPr sz="1800" b="1" dirty="0">
                <a:latin typeface="Calibri"/>
                <a:cs typeface="Calibri"/>
              </a:rPr>
              <a:t>Part</a:t>
            </a:r>
            <a:r>
              <a:rPr sz="1800" b="1" spc="-15" dirty="0">
                <a:latin typeface="Calibri"/>
                <a:cs typeface="Calibri"/>
              </a:rPr>
              <a:t> </a:t>
            </a:r>
            <a:r>
              <a:rPr sz="1800" b="1" dirty="0">
                <a:latin typeface="Calibri"/>
                <a:cs typeface="Calibri"/>
              </a:rPr>
              <a:t>3:</a:t>
            </a:r>
            <a:r>
              <a:rPr sz="1800" b="1" spc="-10" dirty="0">
                <a:latin typeface="Calibri"/>
                <a:cs typeface="Calibri"/>
              </a:rPr>
              <a:t> </a:t>
            </a:r>
            <a:r>
              <a:rPr sz="1800" b="1" dirty="0">
                <a:latin typeface="Calibri"/>
                <a:cs typeface="Calibri"/>
              </a:rPr>
              <a:t>Content</a:t>
            </a:r>
            <a:r>
              <a:rPr sz="1800" b="1" spc="-55" dirty="0">
                <a:latin typeface="Calibri"/>
                <a:cs typeface="Calibri"/>
              </a:rPr>
              <a:t> </a:t>
            </a:r>
            <a:r>
              <a:rPr sz="1800" b="1" dirty="0">
                <a:latin typeface="Calibri"/>
                <a:cs typeface="Calibri"/>
              </a:rPr>
              <a:t>Ideas</a:t>
            </a:r>
            <a:r>
              <a:rPr sz="1800" b="1" spc="-40" dirty="0">
                <a:latin typeface="Calibri"/>
                <a:cs typeface="Calibri"/>
              </a:rPr>
              <a:t> </a:t>
            </a:r>
            <a:r>
              <a:rPr sz="1800" b="1" dirty="0">
                <a:latin typeface="Calibri"/>
                <a:cs typeface="Calibri"/>
              </a:rPr>
              <a:t>and</a:t>
            </a:r>
            <a:r>
              <a:rPr sz="1800" b="1" spc="-40" dirty="0">
                <a:latin typeface="Calibri"/>
                <a:cs typeface="Calibri"/>
              </a:rPr>
              <a:t> </a:t>
            </a:r>
            <a:r>
              <a:rPr sz="1800" b="1" dirty="0">
                <a:latin typeface="Calibri"/>
                <a:cs typeface="Calibri"/>
              </a:rPr>
              <a:t>Marketing</a:t>
            </a:r>
            <a:r>
              <a:rPr sz="1800" b="1" spc="-30" dirty="0">
                <a:latin typeface="Calibri"/>
                <a:cs typeface="Calibri"/>
              </a:rPr>
              <a:t> </a:t>
            </a:r>
            <a:r>
              <a:rPr sz="1800" b="1" spc="-10" dirty="0">
                <a:latin typeface="Calibri"/>
                <a:cs typeface="Calibri"/>
              </a:rPr>
              <a:t>Strategies</a:t>
            </a:r>
            <a:endParaRPr sz="1800" dirty="0">
              <a:latin typeface="Calibri"/>
              <a:cs typeface="Calibri"/>
            </a:endParaRPr>
          </a:p>
          <a:p>
            <a:pPr>
              <a:lnSpc>
                <a:spcPct val="100000"/>
              </a:lnSpc>
              <a:spcBef>
                <a:spcPts val="175"/>
              </a:spcBef>
              <a:buFont typeface="Calibri"/>
              <a:buChar char="●"/>
            </a:pPr>
            <a:endParaRPr sz="1800" dirty="0">
              <a:latin typeface="Calibri"/>
              <a:cs typeface="Calibri"/>
            </a:endParaRPr>
          </a:p>
          <a:p>
            <a:pPr marL="354965" indent="-342265">
              <a:lnSpc>
                <a:spcPct val="100000"/>
              </a:lnSpc>
              <a:buFont typeface="Calibri"/>
              <a:buChar char="●"/>
              <a:tabLst>
                <a:tab pos="354965" algn="l"/>
              </a:tabLst>
            </a:pPr>
            <a:r>
              <a:rPr sz="1800" b="1" dirty="0">
                <a:latin typeface="Calibri"/>
                <a:cs typeface="Calibri"/>
              </a:rPr>
              <a:t>Part</a:t>
            </a:r>
            <a:r>
              <a:rPr sz="1800" b="1" spc="-20" dirty="0">
                <a:latin typeface="Calibri"/>
                <a:cs typeface="Calibri"/>
              </a:rPr>
              <a:t> </a:t>
            </a:r>
            <a:r>
              <a:rPr sz="1800" b="1" dirty="0">
                <a:latin typeface="Calibri"/>
                <a:cs typeface="Calibri"/>
              </a:rPr>
              <a:t>4:</a:t>
            </a:r>
            <a:r>
              <a:rPr sz="1800" b="1" spc="-15" dirty="0">
                <a:latin typeface="Calibri"/>
                <a:cs typeface="Calibri"/>
              </a:rPr>
              <a:t> </a:t>
            </a:r>
            <a:r>
              <a:rPr sz="1800" b="1" dirty="0">
                <a:latin typeface="Calibri"/>
                <a:cs typeface="Calibri"/>
              </a:rPr>
              <a:t>Content</a:t>
            </a:r>
            <a:r>
              <a:rPr sz="1800" b="1" spc="-55" dirty="0">
                <a:latin typeface="Calibri"/>
                <a:cs typeface="Calibri"/>
              </a:rPr>
              <a:t> </a:t>
            </a:r>
            <a:r>
              <a:rPr sz="1800" b="1" dirty="0">
                <a:latin typeface="Calibri"/>
                <a:cs typeface="Calibri"/>
              </a:rPr>
              <a:t>Creation</a:t>
            </a:r>
            <a:r>
              <a:rPr sz="1800" b="1" spc="-40" dirty="0">
                <a:latin typeface="Calibri"/>
                <a:cs typeface="Calibri"/>
              </a:rPr>
              <a:t> </a:t>
            </a:r>
            <a:r>
              <a:rPr sz="1800" b="1" dirty="0">
                <a:latin typeface="Calibri"/>
                <a:cs typeface="Calibri"/>
              </a:rPr>
              <a:t>and</a:t>
            </a:r>
            <a:r>
              <a:rPr sz="1800" b="1" spc="-25" dirty="0">
                <a:latin typeface="Calibri"/>
                <a:cs typeface="Calibri"/>
              </a:rPr>
              <a:t> </a:t>
            </a:r>
            <a:r>
              <a:rPr sz="1800" b="1" dirty="0">
                <a:latin typeface="Calibri"/>
                <a:cs typeface="Calibri"/>
              </a:rPr>
              <a:t>Curation</a:t>
            </a:r>
            <a:r>
              <a:rPr sz="1800" b="1" spc="-50" dirty="0">
                <a:latin typeface="Calibri"/>
                <a:cs typeface="Calibri"/>
              </a:rPr>
              <a:t> </a:t>
            </a:r>
            <a:r>
              <a:rPr lang="en-IN" sz="1800" b="1" dirty="0">
                <a:latin typeface="Calibri"/>
                <a:cs typeface="Calibri"/>
              </a:rPr>
              <a:t>(Post</a:t>
            </a:r>
            <a:r>
              <a:rPr lang="en-IN" sz="1800" b="1" spc="-30" dirty="0">
                <a:latin typeface="Calibri"/>
                <a:cs typeface="Calibri"/>
              </a:rPr>
              <a:t> </a:t>
            </a:r>
            <a:r>
              <a:rPr lang="en-IN" sz="1800" b="1" dirty="0">
                <a:latin typeface="Calibri"/>
                <a:cs typeface="Calibri"/>
              </a:rPr>
              <a:t>creations,</a:t>
            </a:r>
            <a:r>
              <a:rPr lang="en-IN" sz="1800" b="1" spc="-55" dirty="0">
                <a:latin typeface="Calibri"/>
                <a:cs typeface="Calibri"/>
              </a:rPr>
              <a:t> </a:t>
            </a:r>
            <a:r>
              <a:rPr lang="en-IN" sz="1800" b="1" dirty="0">
                <a:latin typeface="Calibri"/>
                <a:cs typeface="Calibri"/>
              </a:rPr>
              <a:t>Designs/Video</a:t>
            </a:r>
            <a:r>
              <a:rPr lang="en-IN" sz="1800" b="1" spc="-30" dirty="0">
                <a:latin typeface="Calibri"/>
                <a:cs typeface="Calibri"/>
              </a:rPr>
              <a:t> </a:t>
            </a:r>
            <a:r>
              <a:rPr lang="en-IN" sz="1800" b="1" dirty="0">
                <a:latin typeface="Calibri"/>
                <a:cs typeface="Calibri"/>
              </a:rPr>
              <a:t>Editing,</a:t>
            </a:r>
            <a:r>
              <a:rPr lang="en-IN" sz="1800" b="1" spc="-30" dirty="0">
                <a:latin typeface="Calibri"/>
                <a:cs typeface="Calibri"/>
              </a:rPr>
              <a:t> </a:t>
            </a:r>
            <a:r>
              <a:rPr lang="en-IN" sz="1800" b="1" spc="-25" dirty="0">
                <a:latin typeface="Calibri"/>
                <a:cs typeface="Calibri"/>
              </a:rPr>
              <a:t>Ad</a:t>
            </a:r>
          </a:p>
          <a:p>
            <a:pPr marL="354965">
              <a:lnSpc>
                <a:spcPct val="100000"/>
              </a:lnSpc>
              <a:spcBef>
                <a:spcPts val="110"/>
              </a:spcBef>
            </a:pPr>
            <a:r>
              <a:rPr lang="en-IN" sz="1800" b="1" dirty="0">
                <a:latin typeface="Calibri"/>
                <a:cs typeface="Calibri"/>
              </a:rPr>
              <a:t>Campaigns</a:t>
            </a:r>
            <a:r>
              <a:rPr lang="en-IN" sz="1800" b="1" spc="-40" dirty="0">
                <a:latin typeface="Calibri"/>
                <a:cs typeface="Calibri"/>
              </a:rPr>
              <a:t> </a:t>
            </a:r>
            <a:r>
              <a:rPr lang="en-IN" sz="1800" b="1" dirty="0">
                <a:latin typeface="Calibri"/>
                <a:cs typeface="Calibri"/>
              </a:rPr>
              <a:t>over</a:t>
            </a:r>
            <a:r>
              <a:rPr lang="en-IN" sz="1800" b="1" spc="-25" dirty="0">
                <a:latin typeface="Calibri"/>
                <a:cs typeface="Calibri"/>
              </a:rPr>
              <a:t> </a:t>
            </a:r>
            <a:r>
              <a:rPr lang="en-IN" sz="1800" b="1" dirty="0">
                <a:latin typeface="Calibri"/>
                <a:cs typeface="Calibri"/>
              </a:rPr>
              <a:t>Social</a:t>
            </a:r>
            <a:r>
              <a:rPr lang="en-IN" sz="1800" b="1" spc="-25" dirty="0">
                <a:latin typeface="Calibri"/>
                <a:cs typeface="Calibri"/>
              </a:rPr>
              <a:t> </a:t>
            </a:r>
            <a:r>
              <a:rPr lang="en-IN" sz="1800" b="1" dirty="0">
                <a:latin typeface="Calibri"/>
                <a:cs typeface="Calibri"/>
              </a:rPr>
              <a:t>Media</a:t>
            </a:r>
            <a:r>
              <a:rPr lang="en-IN" sz="1800" b="1" spc="-30" dirty="0">
                <a:latin typeface="Calibri"/>
                <a:cs typeface="Calibri"/>
              </a:rPr>
              <a:t> </a:t>
            </a:r>
            <a:r>
              <a:rPr lang="en-IN" sz="1800" b="1" dirty="0">
                <a:latin typeface="Calibri"/>
                <a:cs typeface="Calibri"/>
              </a:rPr>
              <a:t>and</a:t>
            </a:r>
            <a:r>
              <a:rPr lang="en-IN" sz="1800" b="1" spc="-15" dirty="0">
                <a:latin typeface="Calibri"/>
                <a:cs typeface="Calibri"/>
              </a:rPr>
              <a:t> </a:t>
            </a:r>
            <a:r>
              <a:rPr lang="en-IN" sz="1800" b="1" dirty="0">
                <a:latin typeface="Calibri"/>
                <a:cs typeface="Calibri"/>
              </a:rPr>
              <a:t>Email</a:t>
            </a:r>
            <a:r>
              <a:rPr lang="en-IN" sz="1800" b="1" spc="-15" dirty="0">
                <a:latin typeface="Calibri"/>
                <a:cs typeface="Calibri"/>
              </a:rPr>
              <a:t> </a:t>
            </a:r>
            <a:r>
              <a:rPr lang="en-IN" sz="1800" b="1" dirty="0">
                <a:latin typeface="Calibri"/>
                <a:cs typeface="Calibri"/>
              </a:rPr>
              <a:t>Ideation</a:t>
            </a:r>
            <a:r>
              <a:rPr lang="en-IN" sz="1800" b="1" spc="-35" dirty="0">
                <a:latin typeface="Calibri"/>
                <a:cs typeface="Calibri"/>
              </a:rPr>
              <a:t> </a:t>
            </a:r>
            <a:r>
              <a:rPr lang="en-IN" sz="1800" b="1" dirty="0">
                <a:latin typeface="Calibri"/>
                <a:cs typeface="Calibri"/>
              </a:rPr>
              <a:t>and</a:t>
            </a:r>
            <a:r>
              <a:rPr lang="en-IN" sz="1800" b="1" spc="-15" dirty="0">
                <a:latin typeface="Calibri"/>
                <a:cs typeface="Calibri"/>
              </a:rPr>
              <a:t> </a:t>
            </a:r>
            <a:r>
              <a:rPr lang="en-IN" sz="1800" b="1" spc="-10" dirty="0">
                <a:latin typeface="Calibri"/>
                <a:cs typeface="Calibri"/>
              </a:rPr>
              <a:t>Creation)</a:t>
            </a:r>
            <a:endParaRPr lang="en-IN" sz="1800" dirty="0">
              <a:latin typeface="Calibri"/>
              <a:cs typeface="Calibri"/>
            </a:endParaRPr>
          </a:p>
        </p:txBody>
      </p:sp>
      <p:sp>
        <p:nvSpPr>
          <p:cNvPr id="2" name="object 2"/>
          <p:cNvSpPr txBox="1">
            <a:spLocks noGrp="1"/>
          </p:cNvSpPr>
          <p:nvPr>
            <p:ph type="title"/>
          </p:nvPr>
        </p:nvSpPr>
        <p:spPr>
          <a:xfrm>
            <a:off x="4114800" y="514350"/>
            <a:ext cx="838200" cy="501419"/>
          </a:xfrm>
          <a:prstGeom prst="rect">
            <a:avLst/>
          </a:prstGeom>
          <a:solidFill>
            <a:srgbClr val="F8E71C"/>
          </a:solidFill>
        </p:spPr>
        <p:txBody>
          <a:bodyPr vert="horz" wrap="square" lIns="0" tIns="85090" rIns="0" bIns="0" rtlCol="0">
            <a:spAutoFit/>
          </a:bodyPr>
          <a:lstStyle/>
          <a:p>
            <a:pPr algn="l">
              <a:lnSpc>
                <a:spcPct val="100000"/>
              </a:lnSpc>
              <a:spcBef>
                <a:spcPts val="670"/>
              </a:spcBef>
            </a:pPr>
            <a:r>
              <a:rPr lang="en-US" sz="2700" dirty="0">
                <a:solidFill>
                  <a:schemeClr val="tx1"/>
                </a:solidFill>
                <a:latin typeface="Calibri" panose="020F0502020204030204" pitchFamily="34" charset="0"/>
                <a:cs typeface="Calibri" panose="020F0502020204030204" pitchFamily="34" charset="0"/>
              </a:rPr>
              <a:t>Index</a:t>
            </a:r>
            <a:endParaRPr sz="2700" dirty="0">
              <a:solidFill>
                <a:schemeClr val="tx1"/>
              </a:solidFill>
              <a:latin typeface="Calibri" panose="020F0502020204030204" pitchFamily="34" charset="0"/>
              <a:cs typeface="Calibri" panose="020F050202020403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19400" y="317731"/>
            <a:ext cx="1752600" cy="501419"/>
          </a:xfrm>
          <a:prstGeom prst="rect">
            <a:avLst/>
          </a:prstGeom>
          <a:solidFill>
            <a:srgbClr val="F8E71C"/>
          </a:solidFill>
        </p:spPr>
        <p:txBody>
          <a:bodyPr vert="horz" wrap="square" lIns="0" tIns="85090" rIns="0" bIns="0" rtlCol="0">
            <a:spAutoFit/>
          </a:bodyPr>
          <a:lstStyle/>
          <a:p>
            <a:pPr>
              <a:lnSpc>
                <a:spcPct val="100000"/>
              </a:lnSpc>
              <a:spcBef>
                <a:spcPts val="670"/>
              </a:spcBef>
            </a:pPr>
            <a:r>
              <a:rPr sz="2700" spc="-180" dirty="0">
                <a:solidFill>
                  <a:srgbClr val="000000"/>
                </a:solidFill>
                <a:latin typeface="Calibri"/>
                <a:cs typeface="Calibri"/>
              </a:rPr>
              <a:t>SEO</a:t>
            </a:r>
            <a:r>
              <a:rPr sz="2700" spc="20" dirty="0">
                <a:solidFill>
                  <a:srgbClr val="000000"/>
                </a:solidFill>
                <a:latin typeface="Calibri"/>
                <a:cs typeface="Calibri"/>
              </a:rPr>
              <a:t> </a:t>
            </a:r>
            <a:r>
              <a:rPr lang="en-US" sz="2700" spc="-105" dirty="0">
                <a:solidFill>
                  <a:srgbClr val="000000"/>
                </a:solidFill>
                <a:latin typeface="Calibri"/>
                <a:cs typeface="Calibri"/>
              </a:rPr>
              <a:t>Strategy</a:t>
            </a:r>
            <a:endParaRPr sz="2700" dirty="0">
              <a:latin typeface="Calibri"/>
              <a:cs typeface="Calibri"/>
            </a:endParaRPr>
          </a:p>
        </p:txBody>
      </p:sp>
      <p:sp>
        <p:nvSpPr>
          <p:cNvPr id="3" name="object 3"/>
          <p:cNvSpPr txBox="1"/>
          <p:nvPr/>
        </p:nvSpPr>
        <p:spPr>
          <a:xfrm>
            <a:off x="457200" y="1198267"/>
            <a:ext cx="6365240" cy="2855269"/>
          </a:xfrm>
          <a:prstGeom prst="rect">
            <a:avLst/>
          </a:prstGeom>
        </p:spPr>
        <p:txBody>
          <a:bodyPr vert="horz" wrap="square" lIns="0" tIns="13335" rIns="0" bIns="0" rtlCol="0">
            <a:spAutoFit/>
          </a:bodyPr>
          <a:lstStyle/>
          <a:p>
            <a:pPr marL="12700">
              <a:lnSpc>
                <a:spcPct val="100000"/>
              </a:lnSpc>
              <a:spcBef>
                <a:spcPts val="105"/>
              </a:spcBef>
            </a:pPr>
            <a:r>
              <a:rPr sz="1350" b="1" dirty="0">
                <a:latin typeface="Calibri"/>
                <a:cs typeface="Calibri"/>
              </a:rPr>
              <a:t>SEO</a:t>
            </a:r>
            <a:r>
              <a:rPr sz="1350" b="1" spc="-25" dirty="0">
                <a:latin typeface="Calibri"/>
                <a:cs typeface="Calibri"/>
              </a:rPr>
              <a:t> </a:t>
            </a:r>
            <a:r>
              <a:rPr sz="1350" b="1" spc="-10" dirty="0">
                <a:latin typeface="Calibri"/>
                <a:cs typeface="Calibri"/>
              </a:rPr>
              <a:t>Strategy:</a:t>
            </a:r>
            <a:endParaRPr sz="1350" dirty="0">
              <a:latin typeface="Calibri"/>
              <a:cs typeface="Calibri"/>
            </a:endParaRPr>
          </a:p>
          <a:p>
            <a:pPr>
              <a:lnSpc>
                <a:spcPct val="100000"/>
              </a:lnSpc>
              <a:spcBef>
                <a:spcPts val="1170"/>
              </a:spcBef>
            </a:pPr>
            <a:endParaRPr sz="1350" dirty="0">
              <a:latin typeface="Calibri"/>
              <a:cs typeface="Calibri"/>
            </a:endParaRPr>
          </a:p>
          <a:p>
            <a:pPr marL="469265" indent="-313690">
              <a:lnSpc>
                <a:spcPct val="100000"/>
              </a:lnSpc>
              <a:buSzPct val="103703"/>
              <a:buChar char="●"/>
              <a:tabLst>
                <a:tab pos="469265" algn="l"/>
              </a:tabLst>
            </a:pPr>
            <a:r>
              <a:rPr sz="1350" dirty="0">
                <a:latin typeface="Calibri"/>
                <a:cs typeface="Calibri"/>
              </a:rPr>
              <a:t>Along</a:t>
            </a:r>
            <a:r>
              <a:rPr sz="1350" spc="-60" dirty="0">
                <a:latin typeface="Calibri"/>
                <a:cs typeface="Calibri"/>
              </a:rPr>
              <a:t> </a:t>
            </a:r>
            <a:r>
              <a:rPr sz="1350" dirty="0">
                <a:latin typeface="Calibri"/>
                <a:cs typeface="Calibri"/>
              </a:rPr>
              <a:t>with</a:t>
            </a:r>
            <a:r>
              <a:rPr sz="1350" spc="-50" dirty="0">
                <a:latin typeface="Calibri"/>
                <a:cs typeface="Calibri"/>
              </a:rPr>
              <a:t> </a:t>
            </a:r>
            <a:r>
              <a:rPr sz="1350" spc="-10" dirty="0">
                <a:latin typeface="Calibri"/>
                <a:cs typeface="Calibri"/>
              </a:rPr>
              <a:t>On-</a:t>
            </a:r>
            <a:r>
              <a:rPr sz="1350" dirty="0">
                <a:latin typeface="Calibri"/>
                <a:cs typeface="Calibri"/>
              </a:rPr>
              <a:t>Page,</a:t>
            </a:r>
            <a:r>
              <a:rPr sz="1350" spc="-50" dirty="0">
                <a:latin typeface="Calibri"/>
                <a:cs typeface="Calibri"/>
              </a:rPr>
              <a:t> </a:t>
            </a:r>
            <a:r>
              <a:rPr sz="1350" dirty="0">
                <a:latin typeface="Calibri"/>
                <a:cs typeface="Calibri"/>
              </a:rPr>
              <a:t>need</a:t>
            </a:r>
            <a:r>
              <a:rPr sz="1350" spc="-25" dirty="0">
                <a:latin typeface="Calibri"/>
                <a:cs typeface="Calibri"/>
              </a:rPr>
              <a:t> </a:t>
            </a:r>
            <a:r>
              <a:rPr sz="1350" dirty="0">
                <a:latin typeface="Calibri"/>
                <a:cs typeface="Calibri"/>
              </a:rPr>
              <a:t>to</a:t>
            </a:r>
            <a:r>
              <a:rPr sz="1350" spc="-50" dirty="0">
                <a:latin typeface="Calibri"/>
                <a:cs typeface="Calibri"/>
              </a:rPr>
              <a:t> </a:t>
            </a:r>
            <a:r>
              <a:rPr sz="1350" dirty="0">
                <a:latin typeface="Calibri"/>
                <a:cs typeface="Calibri"/>
              </a:rPr>
              <a:t>prepare</a:t>
            </a:r>
            <a:r>
              <a:rPr sz="1350" spc="-20" dirty="0">
                <a:latin typeface="Calibri"/>
                <a:cs typeface="Calibri"/>
              </a:rPr>
              <a:t> </a:t>
            </a:r>
            <a:r>
              <a:rPr sz="1350" dirty="0">
                <a:latin typeface="Calibri"/>
                <a:cs typeface="Calibri"/>
              </a:rPr>
              <a:t>relevant</a:t>
            </a:r>
            <a:r>
              <a:rPr sz="1350" spc="-30" dirty="0">
                <a:latin typeface="Calibri"/>
                <a:cs typeface="Calibri"/>
              </a:rPr>
              <a:t> </a:t>
            </a:r>
            <a:r>
              <a:rPr sz="1350" dirty="0">
                <a:latin typeface="Calibri"/>
                <a:cs typeface="Calibri"/>
              </a:rPr>
              <a:t>landing</a:t>
            </a:r>
            <a:r>
              <a:rPr sz="1350" spc="-25" dirty="0">
                <a:latin typeface="Calibri"/>
                <a:cs typeface="Calibri"/>
              </a:rPr>
              <a:t> </a:t>
            </a:r>
            <a:r>
              <a:rPr sz="1350" spc="-10" dirty="0">
                <a:latin typeface="Calibri"/>
                <a:cs typeface="Calibri"/>
              </a:rPr>
              <a:t>page.</a:t>
            </a:r>
            <a:endParaRPr sz="1350" dirty="0">
              <a:latin typeface="Calibri"/>
              <a:cs typeface="Calibri"/>
            </a:endParaRPr>
          </a:p>
          <a:p>
            <a:pPr marL="469265" indent="-313690">
              <a:lnSpc>
                <a:spcPct val="100000"/>
              </a:lnSpc>
              <a:spcBef>
                <a:spcPts val="1625"/>
              </a:spcBef>
              <a:buSzPct val="103703"/>
              <a:buChar char="●"/>
              <a:tabLst>
                <a:tab pos="469265" algn="l"/>
              </a:tabLst>
            </a:pPr>
            <a:r>
              <a:rPr sz="1350" dirty="0">
                <a:latin typeface="Calibri"/>
                <a:cs typeface="Calibri"/>
              </a:rPr>
              <a:t>Create</a:t>
            </a:r>
            <a:r>
              <a:rPr sz="1350" spc="-30" dirty="0">
                <a:latin typeface="Calibri"/>
                <a:cs typeface="Calibri"/>
              </a:rPr>
              <a:t> </a:t>
            </a:r>
            <a:r>
              <a:rPr sz="1350" dirty="0">
                <a:latin typeface="Calibri"/>
                <a:cs typeface="Calibri"/>
              </a:rPr>
              <a:t>specific</a:t>
            </a:r>
            <a:r>
              <a:rPr sz="1350" spc="-20" dirty="0">
                <a:latin typeface="Calibri"/>
                <a:cs typeface="Calibri"/>
              </a:rPr>
              <a:t> </a:t>
            </a:r>
            <a:r>
              <a:rPr sz="1350" dirty="0">
                <a:latin typeface="Calibri"/>
                <a:cs typeface="Calibri"/>
              </a:rPr>
              <a:t>types</a:t>
            </a:r>
            <a:r>
              <a:rPr sz="1350" spc="-45" dirty="0">
                <a:latin typeface="Calibri"/>
                <a:cs typeface="Calibri"/>
              </a:rPr>
              <a:t> </a:t>
            </a:r>
            <a:r>
              <a:rPr sz="1350" dirty="0">
                <a:latin typeface="Calibri"/>
                <a:cs typeface="Calibri"/>
              </a:rPr>
              <a:t>of</a:t>
            </a:r>
            <a:r>
              <a:rPr sz="1350" spc="-40" dirty="0">
                <a:latin typeface="Calibri"/>
                <a:cs typeface="Calibri"/>
              </a:rPr>
              <a:t> </a:t>
            </a:r>
            <a:r>
              <a:rPr sz="1350" dirty="0">
                <a:latin typeface="Calibri"/>
                <a:cs typeface="Calibri"/>
              </a:rPr>
              <a:t>content</a:t>
            </a:r>
            <a:r>
              <a:rPr sz="1350" spc="-45" dirty="0">
                <a:latin typeface="Calibri"/>
                <a:cs typeface="Calibri"/>
              </a:rPr>
              <a:t> </a:t>
            </a:r>
            <a:r>
              <a:rPr sz="1350" dirty="0">
                <a:latin typeface="Calibri"/>
                <a:cs typeface="Calibri"/>
              </a:rPr>
              <a:t>for</a:t>
            </a:r>
            <a:r>
              <a:rPr sz="1350" spc="-40" dirty="0">
                <a:latin typeface="Calibri"/>
                <a:cs typeface="Calibri"/>
              </a:rPr>
              <a:t> </a:t>
            </a:r>
            <a:r>
              <a:rPr sz="1350" dirty="0">
                <a:latin typeface="Calibri"/>
                <a:cs typeface="Calibri"/>
              </a:rPr>
              <a:t>the</a:t>
            </a:r>
            <a:r>
              <a:rPr sz="1350" spc="-40" dirty="0">
                <a:latin typeface="Calibri"/>
                <a:cs typeface="Calibri"/>
              </a:rPr>
              <a:t> </a:t>
            </a:r>
            <a:r>
              <a:rPr sz="1350" dirty="0">
                <a:latin typeface="Calibri"/>
                <a:cs typeface="Calibri"/>
              </a:rPr>
              <a:t>different</a:t>
            </a:r>
            <a:r>
              <a:rPr sz="1350" spc="-15" dirty="0">
                <a:latin typeface="Calibri"/>
                <a:cs typeface="Calibri"/>
              </a:rPr>
              <a:t> </a:t>
            </a:r>
            <a:r>
              <a:rPr sz="1350" dirty="0">
                <a:latin typeface="Calibri"/>
                <a:cs typeface="Calibri"/>
              </a:rPr>
              <a:t>search</a:t>
            </a:r>
            <a:r>
              <a:rPr sz="1350" spc="-25" dirty="0">
                <a:latin typeface="Calibri"/>
                <a:cs typeface="Calibri"/>
              </a:rPr>
              <a:t> </a:t>
            </a:r>
            <a:r>
              <a:rPr sz="1350" dirty="0">
                <a:latin typeface="Calibri"/>
                <a:cs typeface="Calibri"/>
              </a:rPr>
              <a:t>intents</a:t>
            </a:r>
            <a:r>
              <a:rPr sz="1350" spc="-35" dirty="0">
                <a:latin typeface="Calibri"/>
                <a:cs typeface="Calibri"/>
              </a:rPr>
              <a:t> </a:t>
            </a:r>
            <a:r>
              <a:rPr sz="1350" dirty="0">
                <a:latin typeface="Calibri"/>
                <a:cs typeface="Calibri"/>
              </a:rPr>
              <a:t>from</a:t>
            </a:r>
            <a:r>
              <a:rPr sz="1350" spc="-40" dirty="0">
                <a:latin typeface="Calibri"/>
                <a:cs typeface="Calibri"/>
              </a:rPr>
              <a:t> </a:t>
            </a:r>
            <a:r>
              <a:rPr sz="1350" dirty="0">
                <a:latin typeface="Calibri"/>
                <a:cs typeface="Calibri"/>
              </a:rPr>
              <a:t>search</a:t>
            </a:r>
            <a:r>
              <a:rPr sz="1350" spc="-25" dirty="0">
                <a:latin typeface="Calibri"/>
                <a:cs typeface="Calibri"/>
              </a:rPr>
              <a:t> </a:t>
            </a:r>
            <a:r>
              <a:rPr sz="1350" spc="-10" dirty="0">
                <a:latin typeface="Calibri"/>
                <a:cs typeface="Calibri"/>
              </a:rPr>
              <a:t>console.</a:t>
            </a:r>
            <a:endParaRPr sz="1350" dirty="0">
              <a:latin typeface="Calibri"/>
              <a:cs typeface="Calibri"/>
            </a:endParaRPr>
          </a:p>
          <a:p>
            <a:pPr marL="469265" indent="-313690">
              <a:lnSpc>
                <a:spcPct val="100000"/>
              </a:lnSpc>
              <a:spcBef>
                <a:spcPts val="1620"/>
              </a:spcBef>
              <a:buSzPct val="103703"/>
              <a:buChar char="●"/>
              <a:tabLst>
                <a:tab pos="469265" algn="l"/>
              </a:tabLst>
            </a:pPr>
            <a:r>
              <a:rPr sz="1350" dirty="0">
                <a:latin typeface="Calibri"/>
                <a:cs typeface="Calibri"/>
              </a:rPr>
              <a:t>Making</a:t>
            </a:r>
            <a:r>
              <a:rPr sz="1350" spc="-50" dirty="0">
                <a:latin typeface="Calibri"/>
                <a:cs typeface="Calibri"/>
              </a:rPr>
              <a:t> </a:t>
            </a:r>
            <a:r>
              <a:rPr sz="1350" dirty="0">
                <a:latin typeface="Calibri"/>
                <a:cs typeface="Calibri"/>
              </a:rPr>
              <a:t>specific</a:t>
            </a:r>
            <a:r>
              <a:rPr sz="1350" spc="-35" dirty="0">
                <a:latin typeface="Calibri"/>
                <a:cs typeface="Calibri"/>
              </a:rPr>
              <a:t> </a:t>
            </a:r>
            <a:r>
              <a:rPr sz="1350" dirty="0">
                <a:latin typeface="Calibri"/>
                <a:cs typeface="Calibri"/>
              </a:rPr>
              <a:t>content</a:t>
            </a:r>
            <a:r>
              <a:rPr sz="1350" spc="-40" dirty="0">
                <a:latin typeface="Calibri"/>
                <a:cs typeface="Calibri"/>
              </a:rPr>
              <a:t> </a:t>
            </a:r>
            <a:r>
              <a:rPr sz="1350" dirty="0">
                <a:latin typeface="Calibri"/>
                <a:cs typeface="Calibri"/>
              </a:rPr>
              <a:t>to</a:t>
            </a:r>
            <a:r>
              <a:rPr sz="1350" spc="-55" dirty="0">
                <a:latin typeface="Calibri"/>
                <a:cs typeface="Calibri"/>
              </a:rPr>
              <a:t> </a:t>
            </a:r>
            <a:r>
              <a:rPr sz="1350" dirty="0">
                <a:latin typeface="Calibri"/>
                <a:cs typeface="Calibri"/>
              </a:rPr>
              <a:t>get</a:t>
            </a:r>
            <a:r>
              <a:rPr sz="1350" spc="-40" dirty="0">
                <a:latin typeface="Calibri"/>
                <a:cs typeface="Calibri"/>
              </a:rPr>
              <a:t> </a:t>
            </a:r>
            <a:r>
              <a:rPr sz="1350" dirty="0">
                <a:latin typeface="Calibri"/>
                <a:cs typeface="Calibri"/>
              </a:rPr>
              <a:t>featured</a:t>
            </a:r>
            <a:r>
              <a:rPr sz="1350" spc="-25" dirty="0">
                <a:latin typeface="Calibri"/>
                <a:cs typeface="Calibri"/>
              </a:rPr>
              <a:t> </a:t>
            </a:r>
            <a:r>
              <a:rPr sz="1350" spc="-10" dirty="0">
                <a:latin typeface="Calibri"/>
                <a:cs typeface="Calibri"/>
              </a:rPr>
              <a:t>snippets.</a:t>
            </a:r>
            <a:endParaRPr sz="1350" dirty="0">
              <a:latin typeface="Calibri"/>
              <a:cs typeface="Calibri"/>
            </a:endParaRPr>
          </a:p>
          <a:p>
            <a:pPr marL="469265" indent="-313690">
              <a:lnSpc>
                <a:spcPct val="100000"/>
              </a:lnSpc>
              <a:spcBef>
                <a:spcPts val="1620"/>
              </a:spcBef>
              <a:buSzPct val="103703"/>
              <a:buChar char="●"/>
              <a:tabLst>
                <a:tab pos="469265" algn="l"/>
              </a:tabLst>
            </a:pPr>
            <a:r>
              <a:rPr sz="1350" dirty="0">
                <a:latin typeface="Calibri"/>
                <a:cs typeface="Calibri"/>
              </a:rPr>
              <a:t>Or</a:t>
            </a:r>
            <a:r>
              <a:rPr sz="1350" spc="-20" dirty="0">
                <a:latin typeface="Calibri"/>
                <a:cs typeface="Calibri"/>
              </a:rPr>
              <a:t> </a:t>
            </a:r>
            <a:r>
              <a:rPr sz="1350" dirty="0">
                <a:latin typeface="Calibri"/>
                <a:cs typeface="Calibri"/>
              </a:rPr>
              <a:t>maybe</a:t>
            </a:r>
            <a:r>
              <a:rPr sz="1350" spc="-30" dirty="0">
                <a:latin typeface="Calibri"/>
                <a:cs typeface="Calibri"/>
              </a:rPr>
              <a:t> </a:t>
            </a:r>
            <a:r>
              <a:rPr sz="1350" dirty="0">
                <a:latin typeface="Calibri"/>
                <a:cs typeface="Calibri"/>
              </a:rPr>
              <a:t>voice</a:t>
            </a:r>
            <a:r>
              <a:rPr sz="1350" spc="-25" dirty="0">
                <a:latin typeface="Calibri"/>
                <a:cs typeface="Calibri"/>
              </a:rPr>
              <a:t> </a:t>
            </a:r>
            <a:r>
              <a:rPr sz="1350" dirty="0">
                <a:latin typeface="Calibri"/>
                <a:cs typeface="Calibri"/>
              </a:rPr>
              <a:t>search</a:t>
            </a:r>
            <a:r>
              <a:rPr sz="1350" spc="-20" dirty="0">
                <a:latin typeface="Calibri"/>
                <a:cs typeface="Calibri"/>
              </a:rPr>
              <a:t> </a:t>
            </a:r>
            <a:r>
              <a:rPr sz="1350" dirty="0">
                <a:latin typeface="Calibri"/>
                <a:cs typeface="Calibri"/>
              </a:rPr>
              <a:t>is</a:t>
            </a:r>
            <a:r>
              <a:rPr sz="1350" spc="-40" dirty="0">
                <a:latin typeface="Calibri"/>
                <a:cs typeface="Calibri"/>
              </a:rPr>
              <a:t> </a:t>
            </a:r>
            <a:r>
              <a:rPr sz="1350" dirty="0">
                <a:latin typeface="Calibri"/>
                <a:cs typeface="Calibri"/>
              </a:rPr>
              <a:t>something</a:t>
            </a:r>
            <a:r>
              <a:rPr sz="1350" spc="-30" dirty="0">
                <a:latin typeface="Calibri"/>
                <a:cs typeface="Calibri"/>
              </a:rPr>
              <a:t> </a:t>
            </a:r>
            <a:r>
              <a:rPr sz="1350" dirty="0">
                <a:latin typeface="Calibri"/>
                <a:cs typeface="Calibri"/>
              </a:rPr>
              <a:t>that</a:t>
            </a:r>
            <a:r>
              <a:rPr sz="1350" spc="-35" dirty="0">
                <a:latin typeface="Calibri"/>
                <a:cs typeface="Calibri"/>
              </a:rPr>
              <a:t> </a:t>
            </a:r>
            <a:r>
              <a:rPr sz="1350" dirty="0">
                <a:latin typeface="Calibri"/>
                <a:cs typeface="Calibri"/>
              </a:rPr>
              <a:t>might</a:t>
            </a:r>
            <a:r>
              <a:rPr sz="1350" spc="-20" dirty="0">
                <a:latin typeface="Calibri"/>
                <a:cs typeface="Calibri"/>
              </a:rPr>
              <a:t> </a:t>
            </a:r>
            <a:r>
              <a:rPr sz="1350" dirty="0">
                <a:latin typeface="Calibri"/>
                <a:cs typeface="Calibri"/>
              </a:rPr>
              <a:t>fit</a:t>
            </a:r>
            <a:r>
              <a:rPr sz="1350" spc="-25" dirty="0">
                <a:latin typeface="Calibri"/>
                <a:cs typeface="Calibri"/>
              </a:rPr>
              <a:t> </a:t>
            </a:r>
            <a:r>
              <a:rPr sz="1350" dirty="0">
                <a:latin typeface="Calibri"/>
                <a:cs typeface="Calibri"/>
              </a:rPr>
              <a:t>your</a:t>
            </a:r>
            <a:r>
              <a:rPr sz="1350" spc="-30" dirty="0">
                <a:latin typeface="Calibri"/>
                <a:cs typeface="Calibri"/>
              </a:rPr>
              <a:t> </a:t>
            </a:r>
            <a:r>
              <a:rPr sz="1350" spc="-10" dirty="0">
                <a:latin typeface="Calibri"/>
                <a:cs typeface="Calibri"/>
              </a:rPr>
              <a:t>strategy.</a:t>
            </a:r>
            <a:endParaRPr sz="1350" dirty="0">
              <a:latin typeface="Calibri"/>
              <a:cs typeface="Calibri"/>
            </a:endParaRPr>
          </a:p>
          <a:p>
            <a:pPr marL="469265" indent="-313690">
              <a:lnSpc>
                <a:spcPct val="100000"/>
              </a:lnSpc>
              <a:spcBef>
                <a:spcPts val="1620"/>
              </a:spcBef>
              <a:buSzPct val="103703"/>
              <a:buChar char="●"/>
              <a:tabLst>
                <a:tab pos="469265" algn="l"/>
              </a:tabLst>
            </a:pPr>
            <a:r>
              <a:rPr sz="1350" dirty="0">
                <a:latin typeface="Calibri"/>
                <a:cs typeface="Calibri"/>
              </a:rPr>
              <a:t>Video</a:t>
            </a:r>
            <a:r>
              <a:rPr sz="1350" spc="-35" dirty="0">
                <a:latin typeface="Calibri"/>
                <a:cs typeface="Calibri"/>
              </a:rPr>
              <a:t> </a:t>
            </a:r>
            <a:r>
              <a:rPr sz="1350" spc="-10" dirty="0">
                <a:latin typeface="Calibri"/>
                <a:cs typeface="Calibri"/>
              </a:rPr>
              <a:t>Creation.</a:t>
            </a:r>
            <a:endParaRPr sz="1350" dirty="0">
              <a:latin typeface="Calibri"/>
              <a:cs typeface="Calibri"/>
            </a:endParaRPr>
          </a:p>
          <a:p>
            <a:pPr marL="469265" indent="-313690">
              <a:lnSpc>
                <a:spcPct val="100000"/>
              </a:lnSpc>
              <a:spcBef>
                <a:spcPts val="1620"/>
              </a:spcBef>
              <a:buSzPct val="103703"/>
              <a:buChar char="●"/>
              <a:tabLst>
                <a:tab pos="469265" algn="l"/>
              </a:tabLst>
            </a:pPr>
            <a:r>
              <a:rPr sz="1350" dirty="0">
                <a:latin typeface="Calibri"/>
                <a:cs typeface="Calibri"/>
              </a:rPr>
              <a:t>Audio</a:t>
            </a:r>
            <a:r>
              <a:rPr sz="1350" spc="5" dirty="0">
                <a:latin typeface="Calibri"/>
                <a:cs typeface="Calibri"/>
              </a:rPr>
              <a:t> </a:t>
            </a:r>
            <a:r>
              <a:rPr sz="1350" spc="-10" dirty="0">
                <a:latin typeface="Calibri"/>
                <a:cs typeface="Calibri"/>
              </a:rPr>
              <a:t>Optimization</a:t>
            </a:r>
            <a:r>
              <a:rPr sz="1350" spc="-15" dirty="0">
                <a:latin typeface="Calibri"/>
                <a:cs typeface="Calibri"/>
              </a:rPr>
              <a:t> </a:t>
            </a:r>
            <a:r>
              <a:rPr sz="1350" dirty="0">
                <a:latin typeface="Calibri"/>
                <a:cs typeface="Calibri"/>
              </a:rPr>
              <a:t>&amp;</a:t>
            </a:r>
            <a:r>
              <a:rPr sz="1350" spc="5" dirty="0">
                <a:latin typeface="Calibri"/>
                <a:cs typeface="Calibri"/>
              </a:rPr>
              <a:t> </a:t>
            </a:r>
            <a:r>
              <a:rPr sz="1350" spc="-10" dirty="0">
                <a:latin typeface="Calibri"/>
                <a:cs typeface="Calibri"/>
              </a:rPr>
              <a:t>Podcasting.</a:t>
            </a:r>
            <a:endParaRPr sz="1350" dirty="0">
              <a:latin typeface="Calibri"/>
              <a:cs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F50EB-FD4B-5854-DCE7-E12AFA2C5371}"/>
              </a:ext>
            </a:extLst>
          </p:cNvPr>
          <p:cNvSpPr>
            <a:spLocks noGrp="1"/>
          </p:cNvSpPr>
          <p:nvPr>
            <p:ph type="title"/>
          </p:nvPr>
        </p:nvSpPr>
        <p:spPr>
          <a:xfrm>
            <a:off x="747823" y="359292"/>
            <a:ext cx="6629299" cy="1246495"/>
          </a:xfrm>
        </p:spPr>
        <p:txBody>
          <a:bodyPr/>
          <a:lstStyle/>
          <a:p>
            <a:r>
              <a:rPr lang="en-US" sz="2700" dirty="0">
                <a:solidFill>
                  <a:schemeClr val="tx1"/>
                </a:solidFill>
                <a:highlight>
                  <a:srgbClr val="FFFF00"/>
                </a:highlight>
                <a:latin typeface="+mj-lt"/>
              </a:rPr>
              <a:t>Part 3 :Content Ideas and Marketing Strategies</a:t>
            </a:r>
            <a:endParaRPr lang="en-IN" sz="2700" dirty="0">
              <a:solidFill>
                <a:schemeClr val="tx1"/>
              </a:solidFill>
              <a:highlight>
                <a:srgbClr val="FFFF00"/>
              </a:highlight>
              <a:latin typeface="+mj-lt"/>
            </a:endParaRPr>
          </a:p>
        </p:txBody>
      </p:sp>
      <p:sp>
        <p:nvSpPr>
          <p:cNvPr id="3" name="Text Placeholder 2">
            <a:extLst>
              <a:ext uri="{FF2B5EF4-FFF2-40B4-BE49-F238E27FC236}">
                <a16:creationId xmlns:a16="http://schemas.microsoft.com/office/drawing/2014/main" id="{CCE6242B-8C5C-ADC2-E051-5FF5FFB158AD}"/>
              </a:ext>
            </a:extLst>
          </p:cNvPr>
          <p:cNvSpPr>
            <a:spLocks noGrp="1"/>
          </p:cNvSpPr>
          <p:nvPr>
            <p:ph type="body" idx="1"/>
          </p:nvPr>
        </p:nvSpPr>
        <p:spPr>
          <a:xfrm>
            <a:off x="457200" y="1575218"/>
            <a:ext cx="7924800" cy="1292662"/>
          </a:xfrm>
        </p:spPr>
        <p:txBody>
          <a:bodyPr/>
          <a:lstStyle/>
          <a:p>
            <a:pPr marL="285750" indent="-285750">
              <a:buFont typeface="Arial" panose="020B0604020202020204" pitchFamily="34" charset="0"/>
              <a:buChar char="•"/>
            </a:pPr>
            <a:r>
              <a:rPr lang="en-US" sz="1400" b="1" dirty="0">
                <a:solidFill>
                  <a:schemeClr val="tx1"/>
                </a:solidFill>
                <a:latin typeface="+mn-lt"/>
              </a:rPr>
              <a:t>Content Idea Generation &amp; Strategy : </a:t>
            </a:r>
            <a:r>
              <a:rPr lang="en-US" sz="1400" dirty="0">
                <a:solidFill>
                  <a:schemeClr val="tx1"/>
                </a:solidFill>
                <a:latin typeface="+mn-lt"/>
              </a:rPr>
              <a:t>Identify your purpose why you want to contact Britannia is it for a partnership, Collaboration, Feedback, or another reason? Clarifying your purpose will guide your strategy, Research conduct thorough research, services , recent news and any ongoing Initiatives. This will help you understand their business and how your idea can align with their goals.</a:t>
            </a:r>
          </a:p>
          <a:p>
            <a:endParaRPr lang="en-US" sz="1400" b="1" dirty="0">
              <a:solidFill>
                <a:schemeClr val="tx1"/>
              </a:solidFill>
              <a:latin typeface="+mn-lt"/>
            </a:endParaRPr>
          </a:p>
          <a:p>
            <a:r>
              <a:rPr lang="en-US" sz="1400" b="1" dirty="0">
                <a:solidFill>
                  <a:schemeClr val="tx1"/>
                </a:solidFill>
                <a:latin typeface="+mn-lt"/>
              </a:rPr>
              <a:t>       Mentioned in the </a:t>
            </a:r>
            <a:r>
              <a:rPr lang="en-US" sz="1400" b="1" dirty="0" err="1">
                <a:solidFill>
                  <a:schemeClr val="tx1"/>
                </a:solidFill>
                <a:latin typeface="+mn-lt"/>
              </a:rPr>
              <a:t>Calender</a:t>
            </a:r>
            <a:r>
              <a:rPr lang="en-US" sz="1400" b="1" dirty="0">
                <a:solidFill>
                  <a:schemeClr val="tx1"/>
                </a:solidFill>
                <a:latin typeface="+mn-lt"/>
              </a:rPr>
              <a:t>.</a:t>
            </a:r>
            <a:endParaRPr lang="en-IN" sz="1400" b="1" dirty="0">
              <a:solidFill>
                <a:schemeClr val="tx1"/>
              </a:solidFill>
              <a:latin typeface="+mn-lt"/>
            </a:endParaRPr>
          </a:p>
        </p:txBody>
      </p:sp>
    </p:spTree>
    <p:extLst>
      <p:ext uri="{BB962C8B-B14F-4D97-AF65-F5344CB8AC3E}">
        <p14:creationId xmlns:p14="http://schemas.microsoft.com/office/powerpoint/2010/main" val="33751824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9BC67-5A33-63F3-2026-5AD4EB17D03A}"/>
              </a:ext>
            </a:extLst>
          </p:cNvPr>
          <p:cNvSpPr>
            <a:spLocks noGrp="1"/>
          </p:cNvSpPr>
          <p:nvPr>
            <p:ph type="title"/>
          </p:nvPr>
        </p:nvSpPr>
        <p:spPr>
          <a:xfrm>
            <a:off x="609600" y="133350"/>
            <a:ext cx="6705600" cy="830997"/>
          </a:xfrm>
        </p:spPr>
        <p:txBody>
          <a:bodyPr/>
          <a:lstStyle/>
          <a:p>
            <a:r>
              <a:rPr lang="en-US" sz="2700" dirty="0">
                <a:solidFill>
                  <a:schemeClr val="tx1"/>
                </a:solidFill>
                <a:highlight>
                  <a:srgbClr val="FFFF00"/>
                </a:highlight>
                <a:latin typeface="+mj-lt"/>
              </a:rPr>
              <a:t>Part 3 : Content Ideas and Marketing Strategies</a:t>
            </a:r>
            <a:endParaRPr lang="en-IN" sz="2700" dirty="0">
              <a:solidFill>
                <a:schemeClr val="tx1"/>
              </a:solidFill>
              <a:highlight>
                <a:srgbClr val="FFFF00"/>
              </a:highlight>
              <a:latin typeface="+mj-lt"/>
            </a:endParaRPr>
          </a:p>
        </p:txBody>
      </p:sp>
      <p:sp>
        <p:nvSpPr>
          <p:cNvPr id="3" name="Text Placeholder 2">
            <a:extLst>
              <a:ext uri="{FF2B5EF4-FFF2-40B4-BE49-F238E27FC236}">
                <a16:creationId xmlns:a16="http://schemas.microsoft.com/office/drawing/2014/main" id="{A8EF8165-3F54-CFBD-A5C9-402835DC390B}"/>
              </a:ext>
            </a:extLst>
          </p:cNvPr>
          <p:cNvSpPr>
            <a:spLocks noGrp="1"/>
          </p:cNvSpPr>
          <p:nvPr>
            <p:ph type="body" idx="1"/>
          </p:nvPr>
        </p:nvSpPr>
        <p:spPr>
          <a:xfrm>
            <a:off x="152400" y="742950"/>
            <a:ext cx="8839200" cy="215444"/>
          </a:xfrm>
        </p:spPr>
        <p:txBody>
          <a:bodyPr/>
          <a:lstStyle/>
          <a:p>
            <a:r>
              <a:rPr lang="en-US" sz="1400" b="1" dirty="0">
                <a:solidFill>
                  <a:schemeClr val="tx1"/>
                </a:solidFill>
              </a:rPr>
              <a:t>Content Calendar :</a:t>
            </a:r>
            <a:endParaRPr lang="en-IN" sz="1400" b="1" dirty="0">
              <a:solidFill>
                <a:schemeClr val="tx1"/>
              </a:solidFill>
            </a:endParaRPr>
          </a:p>
        </p:txBody>
      </p:sp>
      <p:pic>
        <p:nvPicPr>
          <p:cNvPr id="5" name="Picture 4">
            <a:extLst>
              <a:ext uri="{FF2B5EF4-FFF2-40B4-BE49-F238E27FC236}">
                <a16:creationId xmlns:a16="http://schemas.microsoft.com/office/drawing/2014/main" id="{7E4965EC-D4EC-CA55-6B9C-965D27B7D0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1" y="958394"/>
            <a:ext cx="8686800" cy="4051756"/>
          </a:xfrm>
          <a:prstGeom prst="rect">
            <a:avLst/>
          </a:prstGeom>
        </p:spPr>
      </p:pic>
    </p:spTree>
    <p:extLst>
      <p:ext uri="{BB962C8B-B14F-4D97-AF65-F5344CB8AC3E}">
        <p14:creationId xmlns:p14="http://schemas.microsoft.com/office/powerpoint/2010/main" val="7748887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4D3A86A-33A3-6E1C-CC59-595AC3569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1207344"/>
            <a:ext cx="1905000" cy="3414603"/>
          </a:xfrm>
          <a:prstGeom prst="rect">
            <a:avLst/>
          </a:prstGeom>
        </p:spPr>
      </p:pic>
      <p:sp>
        <p:nvSpPr>
          <p:cNvPr id="2" name="Title 1">
            <a:extLst>
              <a:ext uri="{FF2B5EF4-FFF2-40B4-BE49-F238E27FC236}">
                <a16:creationId xmlns:a16="http://schemas.microsoft.com/office/drawing/2014/main" id="{835D7DC3-01D9-3CA2-834F-D02037A480D9}"/>
              </a:ext>
            </a:extLst>
          </p:cNvPr>
          <p:cNvSpPr>
            <a:spLocks noGrp="1"/>
          </p:cNvSpPr>
          <p:nvPr>
            <p:ph type="title"/>
          </p:nvPr>
        </p:nvSpPr>
        <p:spPr>
          <a:xfrm>
            <a:off x="457200" y="376347"/>
            <a:ext cx="6248299" cy="830997"/>
          </a:xfrm>
        </p:spPr>
        <p:txBody>
          <a:bodyPr/>
          <a:lstStyle/>
          <a:p>
            <a:r>
              <a:rPr lang="en-US" sz="2700" dirty="0">
                <a:solidFill>
                  <a:schemeClr val="tx1"/>
                </a:solidFill>
                <a:highlight>
                  <a:srgbClr val="FFFF00"/>
                </a:highlight>
                <a:latin typeface="+mj-lt"/>
              </a:rPr>
              <a:t>Strategy, Aim and the Idea behind this story</a:t>
            </a:r>
            <a:endParaRPr lang="en-IN" sz="2700" dirty="0">
              <a:solidFill>
                <a:schemeClr val="tx1"/>
              </a:solidFill>
              <a:highlight>
                <a:srgbClr val="FFFF00"/>
              </a:highlight>
              <a:latin typeface="+mj-lt"/>
            </a:endParaRPr>
          </a:p>
        </p:txBody>
      </p:sp>
      <p:sp>
        <p:nvSpPr>
          <p:cNvPr id="3" name="Text Placeholder 2">
            <a:extLst>
              <a:ext uri="{FF2B5EF4-FFF2-40B4-BE49-F238E27FC236}">
                <a16:creationId xmlns:a16="http://schemas.microsoft.com/office/drawing/2014/main" id="{961604EA-24FF-BCF1-4D04-CC2CE1D6BC17}"/>
              </a:ext>
            </a:extLst>
          </p:cNvPr>
          <p:cNvSpPr>
            <a:spLocks noGrp="1"/>
          </p:cNvSpPr>
          <p:nvPr>
            <p:ph type="body" idx="1"/>
          </p:nvPr>
        </p:nvSpPr>
        <p:spPr>
          <a:xfrm>
            <a:off x="4419499" y="1657350"/>
            <a:ext cx="4572000" cy="1292662"/>
          </a:xfrm>
        </p:spPr>
        <p:txBody>
          <a:bodyPr/>
          <a:lstStyle/>
          <a:p>
            <a:pPr marL="285750" indent="-285750">
              <a:buFont typeface="Arial" panose="020B0604020202020204" pitchFamily="34" charset="0"/>
              <a:buChar char="•"/>
            </a:pPr>
            <a:r>
              <a:rPr lang="en-US" sz="1400" dirty="0">
                <a:solidFill>
                  <a:schemeClr val="tx1"/>
                </a:solidFill>
              </a:rPr>
              <a:t>Could you provide more context or details about the</a:t>
            </a:r>
          </a:p>
          <a:p>
            <a:r>
              <a:rPr lang="en-US" sz="1400" dirty="0">
                <a:solidFill>
                  <a:schemeClr val="tx1"/>
                </a:solidFill>
              </a:rPr>
              <a:t> Britannia or strategy you’re referring To? Knowing a bit more </a:t>
            </a:r>
            <a:r>
              <a:rPr lang="en-IN" sz="1400" dirty="0">
                <a:solidFill>
                  <a:schemeClr val="tx1"/>
                </a:solidFill>
              </a:rPr>
              <a:t> about the Background or theme would help me provide a more accurate response. The Idea is that by having these Engaging stories such as the format it would engage follower and position the brand as trusted source of Britannia advice.</a:t>
            </a:r>
            <a:endParaRPr lang="en-US" sz="1400" dirty="0">
              <a:solidFill>
                <a:schemeClr val="tx1"/>
              </a:solidFill>
            </a:endParaRPr>
          </a:p>
        </p:txBody>
      </p:sp>
      <p:pic>
        <p:nvPicPr>
          <p:cNvPr id="7" name="Picture 6">
            <a:extLst>
              <a:ext uri="{FF2B5EF4-FFF2-40B4-BE49-F238E27FC236}">
                <a16:creationId xmlns:a16="http://schemas.microsoft.com/office/drawing/2014/main" id="{EA98F11B-6B15-4BFE-59A0-CC0593DBC2D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62200" y="1799395"/>
            <a:ext cx="1515365" cy="2808818"/>
          </a:xfrm>
          <a:prstGeom prst="rect">
            <a:avLst/>
          </a:prstGeom>
        </p:spPr>
      </p:pic>
    </p:spTree>
    <p:extLst>
      <p:ext uri="{BB962C8B-B14F-4D97-AF65-F5344CB8AC3E}">
        <p14:creationId xmlns:p14="http://schemas.microsoft.com/office/powerpoint/2010/main" val="9524073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4589" y="108457"/>
            <a:ext cx="4287520" cy="509270"/>
          </a:xfrm>
          <a:prstGeom prst="rect">
            <a:avLst/>
          </a:prstGeom>
          <a:solidFill>
            <a:srgbClr val="F8E71C"/>
          </a:solidFill>
        </p:spPr>
        <p:txBody>
          <a:bodyPr vert="horz" wrap="square" lIns="0" tIns="85090" rIns="0" bIns="0" rtlCol="0">
            <a:spAutoFit/>
          </a:bodyPr>
          <a:lstStyle/>
          <a:p>
            <a:pPr>
              <a:lnSpc>
                <a:spcPct val="100000"/>
              </a:lnSpc>
              <a:spcBef>
                <a:spcPts val="670"/>
              </a:spcBef>
            </a:pPr>
            <a:r>
              <a:rPr sz="2700" spc="-170" dirty="0">
                <a:solidFill>
                  <a:srgbClr val="000000"/>
                </a:solidFill>
                <a:latin typeface="Calibri"/>
                <a:cs typeface="Calibri"/>
              </a:rPr>
              <a:t>Content</a:t>
            </a:r>
            <a:r>
              <a:rPr sz="2700" spc="70" dirty="0">
                <a:solidFill>
                  <a:srgbClr val="000000"/>
                </a:solidFill>
                <a:latin typeface="Calibri"/>
                <a:cs typeface="Calibri"/>
              </a:rPr>
              <a:t> </a:t>
            </a:r>
            <a:r>
              <a:rPr sz="2700" spc="-160" dirty="0">
                <a:solidFill>
                  <a:srgbClr val="000000"/>
                </a:solidFill>
                <a:latin typeface="Calibri"/>
                <a:cs typeface="Calibri"/>
              </a:rPr>
              <a:t>Optimization</a:t>
            </a:r>
            <a:r>
              <a:rPr sz="2700" spc="40" dirty="0">
                <a:solidFill>
                  <a:srgbClr val="000000"/>
                </a:solidFill>
                <a:latin typeface="Calibri"/>
                <a:cs typeface="Calibri"/>
              </a:rPr>
              <a:t> </a:t>
            </a:r>
            <a:r>
              <a:rPr sz="2700" spc="-114" dirty="0">
                <a:solidFill>
                  <a:srgbClr val="000000"/>
                </a:solidFill>
                <a:latin typeface="Calibri"/>
                <a:cs typeface="Calibri"/>
              </a:rPr>
              <a:t>Suggestions:</a:t>
            </a:r>
            <a:endParaRPr sz="2700">
              <a:latin typeface="Calibri"/>
              <a:cs typeface="Calibri"/>
            </a:endParaRPr>
          </a:p>
        </p:txBody>
      </p:sp>
      <p:sp>
        <p:nvSpPr>
          <p:cNvPr id="3" name="object 3"/>
          <p:cNvSpPr txBox="1"/>
          <p:nvPr/>
        </p:nvSpPr>
        <p:spPr>
          <a:xfrm>
            <a:off x="234188" y="642619"/>
            <a:ext cx="8809990" cy="4408805"/>
          </a:xfrm>
          <a:prstGeom prst="rect">
            <a:avLst/>
          </a:prstGeom>
        </p:spPr>
        <p:txBody>
          <a:bodyPr vert="horz" wrap="square" lIns="0" tIns="12700" rIns="0" bIns="0" rtlCol="0">
            <a:spAutoFit/>
          </a:bodyPr>
          <a:lstStyle/>
          <a:p>
            <a:pPr marL="314325" marR="5080" indent="-302260">
              <a:lnSpc>
                <a:spcPct val="100000"/>
              </a:lnSpc>
              <a:spcBef>
                <a:spcPts val="100"/>
              </a:spcBef>
              <a:buSzPct val="104347"/>
              <a:buFont typeface="Calibri"/>
              <a:buChar char="●"/>
              <a:tabLst>
                <a:tab pos="314325" algn="l"/>
              </a:tabLst>
            </a:pPr>
            <a:r>
              <a:rPr sz="1150" b="1" dirty="0">
                <a:latin typeface="Calibri"/>
                <a:cs typeface="Calibri"/>
              </a:rPr>
              <a:t>Keyword</a:t>
            </a:r>
            <a:r>
              <a:rPr sz="1150" b="1" spc="-50" dirty="0">
                <a:latin typeface="Calibri"/>
                <a:cs typeface="Calibri"/>
              </a:rPr>
              <a:t> </a:t>
            </a:r>
            <a:r>
              <a:rPr sz="1150" b="1" dirty="0">
                <a:latin typeface="Calibri"/>
                <a:cs typeface="Calibri"/>
              </a:rPr>
              <a:t>Research</a:t>
            </a:r>
            <a:r>
              <a:rPr sz="1150" dirty="0">
                <a:latin typeface="Calibri"/>
                <a:cs typeface="Calibri"/>
              </a:rPr>
              <a:t>:</a:t>
            </a:r>
            <a:r>
              <a:rPr sz="1150" spc="-35" dirty="0">
                <a:latin typeface="Calibri"/>
                <a:cs typeface="Calibri"/>
              </a:rPr>
              <a:t> </a:t>
            </a:r>
            <a:r>
              <a:rPr sz="1150" dirty="0">
                <a:latin typeface="Calibri"/>
                <a:cs typeface="Calibri"/>
              </a:rPr>
              <a:t>Before</a:t>
            </a:r>
            <a:r>
              <a:rPr sz="1150" spc="-20" dirty="0">
                <a:latin typeface="Calibri"/>
                <a:cs typeface="Calibri"/>
              </a:rPr>
              <a:t> </a:t>
            </a:r>
            <a:r>
              <a:rPr sz="1150" dirty="0">
                <a:latin typeface="Calibri"/>
                <a:cs typeface="Calibri"/>
              </a:rPr>
              <a:t>you</a:t>
            </a:r>
            <a:r>
              <a:rPr sz="1150" spc="-35" dirty="0">
                <a:latin typeface="Calibri"/>
                <a:cs typeface="Calibri"/>
              </a:rPr>
              <a:t> </a:t>
            </a:r>
            <a:r>
              <a:rPr sz="1150" dirty="0">
                <a:latin typeface="Calibri"/>
                <a:cs typeface="Calibri"/>
              </a:rPr>
              <a:t>start</a:t>
            </a:r>
            <a:r>
              <a:rPr sz="1150" spc="-20" dirty="0">
                <a:latin typeface="Calibri"/>
                <a:cs typeface="Calibri"/>
              </a:rPr>
              <a:t> </a:t>
            </a:r>
            <a:r>
              <a:rPr sz="1150" dirty="0">
                <a:latin typeface="Calibri"/>
                <a:cs typeface="Calibri"/>
              </a:rPr>
              <a:t>writing,</a:t>
            </a:r>
            <a:r>
              <a:rPr sz="1150" spc="-40" dirty="0">
                <a:latin typeface="Calibri"/>
                <a:cs typeface="Calibri"/>
              </a:rPr>
              <a:t> </a:t>
            </a:r>
            <a:r>
              <a:rPr sz="1150" dirty="0">
                <a:latin typeface="Calibri"/>
                <a:cs typeface="Calibri"/>
              </a:rPr>
              <a:t>conduct</a:t>
            </a:r>
            <a:r>
              <a:rPr sz="1150" spc="-30" dirty="0">
                <a:latin typeface="Calibri"/>
                <a:cs typeface="Calibri"/>
              </a:rPr>
              <a:t> </a:t>
            </a:r>
            <a:r>
              <a:rPr sz="1150" dirty="0">
                <a:latin typeface="Calibri"/>
                <a:cs typeface="Calibri"/>
              </a:rPr>
              <a:t>thorough</a:t>
            </a:r>
            <a:r>
              <a:rPr sz="1150" spc="-35" dirty="0">
                <a:latin typeface="Calibri"/>
                <a:cs typeface="Calibri"/>
              </a:rPr>
              <a:t> </a:t>
            </a:r>
            <a:r>
              <a:rPr sz="1150" dirty="0">
                <a:latin typeface="Calibri"/>
                <a:cs typeface="Calibri"/>
              </a:rPr>
              <a:t>keyword</a:t>
            </a:r>
            <a:r>
              <a:rPr sz="1150" spc="-20" dirty="0">
                <a:latin typeface="Calibri"/>
                <a:cs typeface="Calibri"/>
              </a:rPr>
              <a:t> </a:t>
            </a:r>
            <a:r>
              <a:rPr sz="1150" dirty="0">
                <a:latin typeface="Calibri"/>
                <a:cs typeface="Calibri"/>
              </a:rPr>
              <a:t>research</a:t>
            </a:r>
            <a:r>
              <a:rPr sz="1150" spc="-45" dirty="0">
                <a:latin typeface="Calibri"/>
                <a:cs typeface="Calibri"/>
              </a:rPr>
              <a:t> </a:t>
            </a:r>
            <a:r>
              <a:rPr sz="1150" dirty="0">
                <a:latin typeface="Calibri"/>
                <a:cs typeface="Calibri"/>
              </a:rPr>
              <a:t>to</a:t>
            </a:r>
            <a:r>
              <a:rPr sz="1150" spc="-25" dirty="0">
                <a:latin typeface="Calibri"/>
                <a:cs typeface="Calibri"/>
              </a:rPr>
              <a:t> </a:t>
            </a:r>
            <a:r>
              <a:rPr sz="1150" dirty="0">
                <a:latin typeface="Calibri"/>
                <a:cs typeface="Calibri"/>
              </a:rPr>
              <a:t>identify</a:t>
            </a:r>
            <a:r>
              <a:rPr sz="1150" spc="-25" dirty="0">
                <a:latin typeface="Calibri"/>
                <a:cs typeface="Calibri"/>
              </a:rPr>
              <a:t> </a:t>
            </a:r>
            <a:r>
              <a:rPr sz="1150" dirty="0">
                <a:latin typeface="Calibri"/>
                <a:cs typeface="Calibri"/>
              </a:rPr>
              <a:t>relevant</a:t>
            </a:r>
            <a:r>
              <a:rPr sz="1150" spc="-20" dirty="0">
                <a:latin typeface="Calibri"/>
                <a:cs typeface="Calibri"/>
              </a:rPr>
              <a:t> </a:t>
            </a:r>
            <a:r>
              <a:rPr sz="1150" dirty="0">
                <a:latin typeface="Calibri"/>
                <a:cs typeface="Calibri"/>
              </a:rPr>
              <a:t>and</a:t>
            </a:r>
            <a:r>
              <a:rPr sz="1150" spc="-45" dirty="0">
                <a:latin typeface="Calibri"/>
                <a:cs typeface="Calibri"/>
              </a:rPr>
              <a:t> </a:t>
            </a:r>
            <a:r>
              <a:rPr sz="1150" dirty="0">
                <a:latin typeface="Calibri"/>
                <a:cs typeface="Calibri"/>
              </a:rPr>
              <a:t>high-traffic</a:t>
            </a:r>
            <a:r>
              <a:rPr sz="1150" spc="-25" dirty="0">
                <a:latin typeface="Calibri"/>
                <a:cs typeface="Calibri"/>
              </a:rPr>
              <a:t> </a:t>
            </a:r>
            <a:r>
              <a:rPr sz="1150" dirty="0">
                <a:latin typeface="Calibri"/>
                <a:cs typeface="Calibri"/>
              </a:rPr>
              <a:t>keywords</a:t>
            </a:r>
            <a:r>
              <a:rPr sz="1150" spc="-25" dirty="0">
                <a:latin typeface="Calibri"/>
                <a:cs typeface="Calibri"/>
              </a:rPr>
              <a:t> </a:t>
            </a:r>
            <a:r>
              <a:rPr sz="1150" dirty="0">
                <a:latin typeface="Calibri"/>
                <a:cs typeface="Calibri"/>
              </a:rPr>
              <a:t>related</a:t>
            </a:r>
            <a:r>
              <a:rPr sz="1150" spc="-35" dirty="0">
                <a:latin typeface="Calibri"/>
                <a:cs typeface="Calibri"/>
              </a:rPr>
              <a:t> </a:t>
            </a:r>
            <a:r>
              <a:rPr sz="1150" dirty="0">
                <a:latin typeface="Calibri"/>
                <a:cs typeface="Calibri"/>
              </a:rPr>
              <a:t>to</a:t>
            </a:r>
            <a:r>
              <a:rPr sz="1150" spc="-30" dirty="0">
                <a:latin typeface="Calibri"/>
                <a:cs typeface="Calibri"/>
              </a:rPr>
              <a:t> </a:t>
            </a:r>
            <a:r>
              <a:rPr sz="1150" spc="-20" dirty="0">
                <a:latin typeface="Calibri"/>
                <a:cs typeface="Calibri"/>
              </a:rPr>
              <a:t>your </a:t>
            </a:r>
            <a:r>
              <a:rPr sz="1150" dirty="0">
                <a:latin typeface="Calibri"/>
                <a:cs typeface="Calibri"/>
              </a:rPr>
              <a:t>blog</a:t>
            </a:r>
            <a:r>
              <a:rPr sz="1150" spc="-25" dirty="0">
                <a:latin typeface="Calibri"/>
                <a:cs typeface="Calibri"/>
              </a:rPr>
              <a:t> </a:t>
            </a:r>
            <a:r>
              <a:rPr sz="1150" dirty="0">
                <a:latin typeface="Calibri"/>
                <a:cs typeface="Calibri"/>
              </a:rPr>
              <a:t>topic.</a:t>
            </a:r>
            <a:r>
              <a:rPr sz="1150" spc="-40" dirty="0">
                <a:latin typeface="Calibri"/>
                <a:cs typeface="Calibri"/>
              </a:rPr>
              <a:t> </a:t>
            </a:r>
            <a:r>
              <a:rPr sz="1150" dirty="0">
                <a:latin typeface="Calibri"/>
                <a:cs typeface="Calibri"/>
              </a:rPr>
              <a:t>Use</a:t>
            </a:r>
            <a:r>
              <a:rPr sz="1150" spc="-25" dirty="0">
                <a:latin typeface="Calibri"/>
                <a:cs typeface="Calibri"/>
              </a:rPr>
              <a:t> </a:t>
            </a:r>
            <a:r>
              <a:rPr sz="1150" dirty="0">
                <a:latin typeface="Calibri"/>
                <a:cs typeface="Calibri"/>
              </a:rPr>
              <a:t>tools</a:t>
            </a:r>
            <a:r>
              <a:rPr sz="1150" spc="-20" dirty="0">
                <a:latin typeface="Calibri"/>
                <a:cs typeface="Calibri"/>
              </a:rPr>
              <a:t> </a:t>
            </a:r>
            <a:r>
              <a:rPr sz="1150" dirty="0">
                <a:latin typeface="Calibri"/>
                <a:cs typeface="Calibri"/>
              </a:rPr>
              <a:t>like</a:t>
            </a:r>
            <a:r>
              <a:rPr sz="1150" spc="-25" dirty="0">
                <a:latin typeface="Calibri"/>
                <a:cs typeface="Calibri"/>
              </a:rPr>
              <a:t> </a:t>
            </a:r>
            <a:r>
              <a:rPr sz="1150" dirty="0">
                <a:latin typeface="Calibri"/>
                <a:cs typeface="Calibri"/>
              </a:rPr>
              <a:t>Google</a:t>
            </a:r>
            <a:r>
              <a:rPr sz="1150" spc="-30" dirty="0">
                <a:latin typeface="Calibri"/>
                <a:cs typeface="Calibri"/>
              </a:rPr>
              <a:t> </a:t>
            </a:r>
            <a:r>
              <a:rPr sz="1150" dirty="0">
                <a:latin typeface="Calibri"/>
                <a:cs typeface="Calibri"/>
              </a:rPr>
              <a:t>Keyword</a:t>
            </a:r>
            <a:r>
              <a:rPr sz="1150" spc="-15" dirty="0">
                <a:latin typeface="Calibri"/>
                <a:cs typeface="Calibri"/>
              </a:rPr>
              <a:t> </a:t>
            </a:r>
            <a:r>
              <a:rPr sz="1150" dirty="0">
                <a:latin typeface="Calibri"/>
                <a:cs typeface="Calibri"/>
              </a:rPr>
              <a:t>Planner</a:t>
            </a:r>
            <a:r>
              <a:rPr sz="1150" spc="-35" dirty="0">
                <a:latin typeface="Calibri"/>
                <a:cs typeface="Calibri"/>
              </a:rPr>
              <a:t> </a:t>
            </a:r>
            <a:r>
              <a:rPr sz="1150" dirty="0">
                <a:latin typeface="Calibri"/>
                <a:cs typeface="Calibri"/>
              </a:rPr>
              <a:t>or</a:t>
            </a:r>
            <a:r>
              <a:rPr sz="1150" spc="-15" dirty="0">
                <a:latin typeface="Calibri"/>
                <a:cs typeface="Calibri"/>
              </a:rPr>
              <a:t> </a:t>
            </a:r>
            <a:r>
              <a:rPr sz="1150" dirty="0">
                <a:latin typeface="Calibri"/>
                <a:cs typeface="Calibri"/>
              </a:rPr>
              <a:t>SEMrush</a:t>
            </a:r>
            <a:r>
              <a:rPr sz="1150" spc="-35" dirty="0">
                <a:latin typeface="Calibri"/>
                <a:cs typeface="Calibri"/>
              </a:rPr>
              <a:t> </a:t>
            </a:r>
            <a:r>
              <a:rPr sz="1150" dirty="0">
                <a:latin typeface="Calibri"/>
                <a:cs typeface="Calibri"/>
              </a:rPr>
              <a:t>to</a:t>
            </a:r>
            <a:r>
              <a:rPr sz="1150" spc="-20" dirty="0">
                <a:latin typeface="Calibri"/>
                <a:cs typeface="Calibri"/>
              </a:rPr>
              <a:t> </a:t>
            </a:r>
            <a:r>
              <a:rPr sz="1150" dirty="0">
                <a:latin typeface="Calibri"/>
                <a:cs typeface="Calibri"/>
              </a:rPr>
              <a:t>find</a:t>
            </a:r>
            <a:r>
              <a:rPr sz="1150" spc="-30" dirty="0">
                <a:latin typeface="Calibri"/>
                <a:cs typeface="Calibri"/>
              </a:rPr>
              <a:t> </a:t>
            </a:r>
            <a:r>
              <a:rPr sz="1150" dirty="0">
                <a:latin typeface="Calibri"/>
                <a:cs typeface="Calibri"/>
              </a:rPr>
              <a:t>the</a:t>
            </a:r>
            <a:r>
              <a:rPr sz="1150" spc="-15" dirty="0">
                <a:latin typeface="Calibri"/>
                <a:cs typeface="Calibri"/>
              </a:rPr>
              <a:t> </a:t>
            </a:r>
            <a:r>
              <a:rPr sz="1150" dirty="0">
                <a:latin typeface="Calibri"/>
                <a:cs typeface="Calibri"/>
              </a:rPr>
              <a:t>best</a:t>
            </a:r>
            <a:r>
              <a:rPr sz="1150" spc="-25" dirty="0">
                <a:latin typeface="Calibri"/>
                <a:cs typeface="Calibri"/>
              </a:rPr>
              <a:t> </a:t>
            </a:r>
            <a:r>
              <a:rPr sz="1150" dirty="0">
                <a:latin typeface="Calibri"/>
                <a:cs typeface="Calibri"/>
              </a:rPr>
              <a:t>keywords</a:t>
            </a:r>
            <a:r>
              <a:rPr sz="1150" spc="-20" dirty="0">
                <a:latin typeface="Calibri"/>
                <a:cs typeface="Calibri"/>
              </a:rPr>
              <a:t> </a:t>
            </a:r>
            <a:r>
              <a:rPr sz="1150" dirty="0">
                <a:latin typeface="Calibri"/>
                <a:cs typeface="Calibri"/>
              </a:rPr>
              <a:t>to</a:t>
            </a:r>
            <a:r>
              <a:rPr sz="1150" spc="-15" dirty="0">
                <a:latin typeface="Calibri"/>
                <a:cs typeface="Calibri"/>
              </a:rPr>
              <a:t> </a:t>
            </a:r>
            <a:r>
              <a:rPr sz="1150" spc="-10" dirty="0">
                <a:latin typeface="Calibri"/>
                <a:cs typeface="Calibri"/>
              </a:rPr>
              <a:t>target.</a:t>
            </a:r>
            <a:endParaRPr sz="1150">
              <a:latin typeface="Calibri"/>
              <a:cs typeface="Calibri"/>
            </a:endParaRPr>
          </a:p>
          <a:p>
            <a:pPr marL="314325" marR="179070" indent="-302260">
              <a:lnSpc>
                <a:spcPct val="100000"/>
              </a:lnSpc>
              <a:spcBef>
                <a:spcPts val="1380"/>
              </a:spcBef>
              <a:buSzPct val="104347"/>
              <a:buFont typeface="Calibri"/>
              <a:buChar char="●"/>
              <a:tabLst>
                <a:tab pos="314325" algn="l"/>
              </a:tabLst>
            </a:pPr>
            <a:r>
              <a:rPr sz="1150" b="1" dirty="0">
                <a:latin typeface="Calibri"/>
                <a:cs typeface="Calibri"/>
              </a:rPr>
              <a:t>Compelling</a:t>
            </a:r>
            <a:r>
              <a:rPr sz="1150" b="1" spc="-50" dirty="0">
                <a:latin typeface="Calibri"/>
                <a:cs typeface="Calibri"/>
              </a:rPr>
              <a:t> </a:t>
            </a:r>
            <a:r>
              <a:rPr sz="1150" b="1" dirty="0">
                <a:latin typeface="Calibri"/>
                <a:cs typeface="Calibri"/>
              </a:rPr>
              <a:t>Headlines</a:t>
            </a:r>
            <a:r>
              <a:rPr sz="1150" dirty="0">
                <a:latin typeface="Calibri"/>
                <a:cs typeface="Calibri"/>
              </a:rPr>
              <a:t>:</a:t>
            </a:r>
            <a:r>
              <a:rPr sz="1150" spc="-45" dirty="0">
                <a:latin typeface="Calibri"/>
                <a:cs typeface="Calibri"/>
              </a:rPr>
              <a:t> </a:t>
            </a:r>
            <a:r>
              <a:rPr sz="1150" dirty="0">
                <a:latin typeface="Calibri"/>
                <a:cs typeface="Calibri"/>
              </a:rPr>
              <a:t>Create</a:t>
            </a:r>
            <a:r>
              <a:rPr sz="1150" spc="-10" dirty="0">
                <a:latin typeface="Calibri"/>
                <a:cs typeface="Calibri"/>
              </a:rPr>
              <a:t> attention-</a:t>
            </a:r>
            <a:r>
              <a:rPr sz="1150" dirty="0">
                <a:latin typeface="Calibri"/>
                <a:cs typeface="Calibri"/>
              </a:rPr>
              <a:t>grabbing</a:t>
            </a:r>
            <a:r>
              <a:rPr sz="1150" spc="-15" dirty="0">
                <a:latin typeface="Calibri"/>
                <a:cs typeface="Calibri"/>
              </a:rPr>
              <a:t> </a:t>
            </a:r>
            <a:r>
              <a:rPr sz="1150" dirty="0">
                <a:latin typeface="Calibri"/>
                <a:cs typeface="Calibri"/>
              </a:rPr>
              <a:t>headlines</a:t>
            </a:r>
            <a:r>
              <a:rPr sz="1150" spc="-25" dirty="0">
                <a:latin typeface="Calibri"/>
                <a:cs typeface="Calibri"/>
              </a:rPr>
              <a:t> </a:t>
            </a:r>
            <a:r>
              <a:rPr sz="1150" dirty="0">
                <a:latin typeface="Calibri"/>
                <a:cs typeface="Calibri"/>
              </a:rPr>
              <a:t>that</a:t>
            </a:r>
            <a:r>
              <a:rPr sz="1150" spc="-20" dirty="0">
                <a:latin typeface="Calibri"/>
                <a:cs typeface="Calibri"/>
              </a:rPr>
              <a:t> </a:t>
            </a:r>
            <a:r>
              <a:rPr sz="1150" dirty="0">
                <a:latin typeface="Calibri"/>
                <a:cs typeface="Calibri"/>
              </a:rPr>
              <a:t>clearly</a:t>
            </a:r>
            <a:r>
              <a:rPr sz="1150" spc="-25" dirty="0">
                <a:latin typeface="Calibri"/>
                <a:cs typeface="Calibri"/>
              </a:rPr>
              <a:t> </a:t>
            </a:r>
            <a:r>
              <a:rPr sz="1150" dirty="0">
                <a:latin typeface="Calibri"/>
                <a:cs typeface="Calibri"/>
              </a:rPr>
              <a:t>convey</a:t>
            </a:r>
            <a:r>
              <a:rPr sz="1150" spc="-10" dirty="0">
                <a:latin typeface="Calibri"/>
                <a:cs typeface="Calibri"/>
              </a:rPr>
              <a:t> </a:t>
            </a:r>
            <a:r>
              <a:rPr sz="1150" dirty="0">
                <a:latin typeface="Calibri"/>
                <a:cs typeface="Calibri"/>
              </a:rPr>
              <a:t>the</a:t>
            </a:r>
            <a:r>
              <a:rPr sz="1150" spc="-15" dirty="0">
                <a:latin typeface="Calibri"/>
                <a:cs typeface="Calibri"/>
              </a:rPr>
              <a:t> </a:t>
            </a:r>
            <a:r>
              <a:rPr sz="1150" dirty="0">
                <a:latin typeface="Calibri"/>
                <a:cs typeface="Calibri"/>
              </a:rPr>
              <a:t>value</a:t>
            </a:r>
            <a:r>
              <a:rPr sz="1150" spc="-15" dirty="0">
                <a:latin typeface="Calibri"/>
                <a:cs typeface="Calibri"/>
              </a:rPr>
              <a:t> </a:t>
            </a:r>
            <a:r>
              <a:rPr sz="1150" dirty="0">
                <a:latin typeface="Calibri"/>
                <a:cs typeface="Calibri"/>
              </a:rPr>
              <a:t>of</a:t>
            </a:r>
            <a:r>
              <a:rPr sz="1150" spc="-20" dirty="0">
                <a:latin typeface="Calibri"/>
                <a:cs typeface="Calibri"/>
              </a:rPr>
              <a:t> </a:t>
            </a:r>
            <a:r>
              <a:rPr sz="1150" dirty="0">
                <a:latin typeface="Calibri"/>
                <a:cs typeface="Calibri"/>
              </a:rPr>
              <a:t>your</a:t>
            </a:r>
            <a:r>
              <a:rPr sz="1150" spc="-10" dirty="0">
                <a:latin typeface="Calibri"/>
                <a:cs typeface="Calibri"/>
              </a:rPr>
              <a:t> </a:t>
            </a:r>
            <a:r>
              <a:rPr sz="1150" dirty="0">
                <a:latin typeface="Calibri"/>
                <a:cs typeface="Calibri"/>
              </a:rPr>
              <a:t>blog</a:t>
            </a:r>
            <a:r>
              <a:rPr sz="1150" spc="-20" dirty="0">
                <a:latin typeface="Calibri"/>
                <a:cs typeface="Calibri"/>
              </a:rPr>
              <a:t> </a:t>
            </a:r>
            <a:r>
              <a:rPr sz="1150" dirty="0">
                <a:latin typeface="Calibri"/>
                <a:cs typeface="Calibri"/>
              </a:rPr>
              <a:t>post.</a:t>
            </a:r>
            <a:r>
              <a:rPr sz="1150" spc="-25" dirty="0">
                <a:latin typeface="Calibri"/>
                <a:cs typeface="Calibri"/>
              </a:rPr>
              <a:t> </a:t>
            </a:r>
            <a:r>
              <a:rPr sz="1150" dirty="0">
                <a:latin typeface="Calibri"/>
                <a:cs typeface="Calibri"/>
              </a:rPr>
              <a:t>Use</a:t>
            </a:r>
            <a:r>
              <a:rPr sz="1150" spc="-35" dirty="0">
                <a:latin typeface="Calibri"/>
                <a:cs typeface="Calibri"/>
              </a:rPr>
              <a:t> </a:t>
            </a:r>
            <a:r>
              <a:rPr sz="1150" dirty="0">
                <a:latin typeface="Calibri"/>
                <a:cs typeface="Calibri"/>
              </a:rPr>
              <a:t>power</a:t>
            </a:r>
            <a:r>
              <a:rPr sz="1150" spc="-25" dirty="0">
                <a:latin typeface="Calibri"/>
                <a:cs typeface="Calibri"/>
              </a:rPr>
              <a:t> </a:t>
            </a:r>
            <a:r>
              <a:rPr sz="1150" dirty="0">
                <a:latin typeface="Calibri"/>
                <a:cs typeface="Calibri"/>
              </a:rPr>
              <a:t>words,</a:t>
            </a:r>
            <a:r>
              <a:rPr sz="1150" spc="-20" dirty="0">
                <a:latin typeface="Calibri"/>
                <a:cs typeface="Calibri"/>
              </a:rPr>
              <a:t> </a:t>
            </a:r>
            <a:r>
              <a:rPr sz="1150" spc="-10" dirty="0">
                <a:latin typeface="Calibri"/>
                <a:cs typeface="Calibri"/>
              </a:rPr>
              <a:t>numbers,</a:t>
            </a:r>
            <a:r>
              <a:rPr sz="1150" spc="-40" dirty="0">
                <a:latin typeface="Calibri"/>
                <a:cs typeface="Calibri"/>
              </a:rPr>
              <a:t> </a:t>
            </a:r>
            <a:r>
              <a:rPr sz="1150" spc="-25" dirty="0">
                <a:latin typeface="Calibri"/>
                <a:cs typeface="Calibri"/>
              </a:rPr>
              <a:t>and </a:t>
            </a:r>
            <a:r>
              <a:rPr sz="1150" dirty="0">
                <a:latin typeface="Calibri"/>
                <a:cs typeface="Calibri"/>
              </a:rPr>
              <a:t>questions</a:t>
            </a:r>
            <a:r>
              <a:rPr sz="1150" spc="-40" dirty="0">
                <a:latin typeface="Calibri"/>
                <a:cs typeface="Calibri"/>
              </a:rPr>
              <a:t> </a:t>
            </a:r>
            <a:r>
              <a:rPr sz="1150" dirty="0">
                <a:latin typeface="Calibri"/>
                <a:cs typeface="Calibri"/>
              </a:rPr>
              <a:t>to</a:t>
            </a:r>
            <a:r>
              <a:rPr sz="1150" spc="-25" dirty="0">
                <a:latin typeface="Calibri"/>
                <a:cs typeface="Calibri"/>
              </a:rPr>
              <a:t> </a:t>
            </a:r>
            <a:r>
              <a:rPr sz="1150" dirty="0">
                <a:latin typeface="Calibri"/>
                <a:cs typeface="Calibri"/>
              </a:rPr>
              <a:t>pique</a:t>
            </a:r>
            <a:r>
              <a:rPr sz="1150" spc="-25" dirty="0">
                <a:latin typeface="Calibri"/>
                <a:cs typeface="Calibri"/>
              </a:rPr>
              <a:t> </a:t>
            </a:r>
            <a:r>
              <a:rPr sz="1150" dirty="0">
                <a:latin typeface="Calibri"/>
                <a:cs typeface="Calibri"/>
              </a:rPr>
              <a:t>the</a:t>
            </a:r>
            <a:r>
              <a:rPr sz="1150" spc="-25" dirty="0">
                <a:latin typeface="Calibri"/>
                <a:cs typeface="Calibri"/>
              </a:rPr>
              <a:t> </a:t>
            </a:r>
            <a:r>
              <a:rPr sz="1150" dirty="0">
                <a:latin typeface="Calibri"/>
                <a:cs typeface="Calibri"/>
              </a:rPr>
              <a:t>readers'</a:t>
            </a:r>
            <a:r>
              <a:rPr sz="1150" spc="-25" dirty="0">
                <a:latin typeface="Calibri"/>
                <a:cs typeface="Calibri"/>
              </a:rPr>
              <a:t> </a:t>
            </a:r>
            <a:r>
              <a:rPr sz="1150" spc="-10" dirty="0">
                <a:latin typeface="Calibri"/>
                <a:cs typeface="Calibri"/>
              </a:rPr>
              <a:t>interest.</a:t>
            </a:r>
            <a:endParaRPr sz="1150">
              <a:latin typeface="Calibri"/>
              <a:cs typeface="Calibri"/>
            </a:endParaRPr>
          </a:p>
          <a:p>
            <a:pPr marL="314325" marR="359410" indent="-302260">
              <a:lnSpc>
                <a:spcPct val="100000"/>
              </a:lnSpc>
              <a:spcBef>
                <a:spcPts val="1385"/>
              </a:spcBef>
              <a:buSzPct val="104347"/>
              <a:buFont typeface="Calibri"/>
              <a:buChar char="●"/>
              <a:tabLst>
                <a:tab pos="314325" algn="l"/>
              </a:tabLst>
            </a:pPr>
            <a:r>
              <a:rPr sz="1150" b="1" dirty="0">
                <a:latin typeface="Calibri"/>
                <a:cs typeface="Calibri"/>
              </a:rPr>
              <a:t>Engaging</a:t>
            </a:r>
            <a:r>
              <a:rPr sz="1150" b="1" spc="-40" dirty="0">
                <a:latin typeface="Calibri"/>
                <a:cs typeface="Calibri"/>
              </a:rPr>
              <a:t> </a:t>
            </a:r>
            <a:r>
              <a:rPr sz="1150" b="1" spc="-10" dirty="0">
                <a:latin typeface="Calibri"/>
                <a:cs typeface="Calibri"/>
              </a:rPr>
              <a:t>Introductions</a:t>
            </a:r>
            <a:r>
              <a:rPr sz="1150" spc="-10" dirty="0">
                <a:latin typeface="Calibri"/>
                <a:cs typeface="Calibri"/>
              </a:rPr>
              <a:t>:</a:t>
            </a:r>
            <a:r>
              <a:rPr sz="1150" spc="-40" dirty="0">
                <a:latin typeface="Calibri"/>
                <a:cs typeface="Calibri"/>
              </a:rPr>
              <a:t> </a:t>
            </a:r>
            <a:r>
              <a:rPr sz="1150" dirty="0">
                <a:latin typeface="Calibri"/>
                <a:cs typeface="Calibri"/>
              </a:rPr>
              <a:t>Hook your readers</a:t>
            </a:r>
            <a:r>
              <a:rPr sz="1150" spc="-15" dirty="0">
                <a:latin typeface="Calibri"/>
                <a:cs typeface="Calibri"/>
              </a:rPr>
              <a:t> </a:t>
            </a:r>
            <a:r>
              <a:rPr sz="1150" dirty="0">
                <a:latin typeface="Calibri"/>
                <a:cs typeface="Calibri"/>
              </a:rPr>
              <a:t>from</a:t>
            </a:r>
            <a:r>
              <a:rPr sz="1150" spc="-5" dirty="0">
                <a:latin typeface="Calibri"/>
                <a:cs typeface="Calibri"/>
              </a:rPr>
              <a:t> </a:t>
            </a:r>
            <a:r>
              <a:rPr sz="1150" dirty="0">
                <a:latin typeface="Calibri"/>
                <a:cs typeface="Calibri"/>
              </a:rPr>
              <a:t>the </a:t>
            </a:r>
            <a:r>
              <a:rPr sz="1150" spc="-10" dirty="0">
                <a:latin typeface="Calibri"/>
                <a:cs typeface="Calibri"/>
              </a:rPr>
              <a:t>beginning</a:t>
            </a:r>
            <a:r>
              <a:rPr sz="1150" spc="-20" dirty="0">
                <a:latin typeface="Calibri"/>
                <a:cs typeface="Calibri"/>
              </a:rPr>
              <a:t> </a:t>
            </a:r>
            <a:r>
              <a:rPr sz="1150" dirty="0">
                <a:latin typeface="Calibri"/>
                <a:cs typeface="Calibri"/>
              </a:rPr>
              <a:t>with</a:t>
            </a:r>
            <a:r>
              <a:rPr sz="1150" spc="-20" dirty="0">
                <a:latin typeface="Calibri"/>
                <a:cs typeface="Calibri"/>
              </a:rPr>
              <a:t> </a:t>
            </a:r>
            <a:r>
              <a:rPr sz="1150" dirty="0">
                <a:latin typeface="Calibri"/>
                <a:cs typeface="Calibri"/>
              </a:rPr>
              <a:t>an</a:t>
            </a:r>
            <a:r>
              <a:rPr sz="1150" spc="-20" dirty="0">
                <a:latin typeface="Calibri"/>
                <a:cs typeface="Calibri"/>
              </a:rPr>
              <a:t> </a:t>
            </a:r>
            <a:r>
              <a:rPr sz="1150" dirty="0">
                <a:latin typeface="Calibri"/>
                <a:cs typeface="Calibri"/>
              </a:rPr>
              <a:t>engaging</a:t>
            </a:r>
            <a:r>
              <a:rPr sz="1150" spc="-20" dirty="0">
                <a:latin typeface="Calibri"/>
                <a:cs typeface="Calibri"/>
              </a:rPr>
              <a:t> </a:t>
            </a:r>
            <a:r>
              <a:rPr sz="1150" spc="-10" dirty="0">
                <a:latin typeface="Calibri"/>
                <a:cs typeface="Calibri"/>
              </a:rPr>
              <a:t>introduction.</a:t>
            </a:r>
            <a:r>
              <a:rPr sz="1150" dirty="0">
                <a:latin typeface="Calibri"/>
                <a:cs typeface="Calibri"/>
              </a:rPr>
              <a:t> Address</a:t>
            </a:r>
            <a:r>
              <a:rPr sz="1150" spc="-25" dirty="0">
                <a:latin typeface="Calibri"/>
                <a:cs typeface="Calibri"/>
              </a:rPr>
              <a:t> </a:t>
            </a:r>
            <a:r>
              <a:rPr sz="1150" dirty="0">
                <a:latin typeface="Calibri"/>
                <a:cs typeface="Calibri"/>
              </a:rPr>
              <a:t>their</a:t>
            </a:r>
            <a:r>
              <a:rPr sz="1150" spc="-15" dirty="0">
                <a:latin typeface="Calibri"/>
                <a:cs typeface="Calibri"/>
              </a:rPr>
              <a:t> </a:t>
            </a:r>
            <a:r>
              <a:rPr sz="1150" dirty="0">
                <a:latin typeface="Calibri"/>
                <a:cs typeface="Calibri"/>
              </a:rPr>
              <a:t>pain</a:t>
            </a:r>
            <a:r>
              <a:rPr sz="1150" spc="-15" dirty="0">
                <a:latin typeface="Calibri"/>
                <a:cs typeface="Calibri"/>
              </a:rPr>
              <a:t> </a:t>
            </a:r>
            <a:r>
              <a:rPr sz="1150" dirty="0">
                <a:latin typeface="Calibri"/>
                <a:cs typeface="Calibri"/>
              </a:rPr>
              <a:t>points</a:t>
            </a:r>
            <a:r>
              <a:rPr sz="1150" spc="-15" dirty="0">
                <a:latin typeface="Calibri"/>
                <a:cs typeface="Calibri"/>
              </a:rPr>
              <a:t> </a:t>
            </a:r>
            <a:r>
              <a:rPr sz="1150" dirty="0">
                <a:latin typeface="Calibri"/>
                <a:cs typeface="Calibri"/>
              </a:rPr>
              <a:t>or questions</a:t>
            </a:r>
            <a:r>
              <a:rPr sz="1150" spc="-20" dirty="0">
                <a:latin typeface="Calibri"/>
                <a:cs typeface="Calibri"/>
              </a:rPr>
              <a:t> </a:t>
            </a:r>
            <a:r>
              <a:rPr sz="1150" spc="-25" dirty="0">
                <a:latin typeface="Calibri"/>
                <a:cs typeface="Calibri"/>
              </a:rPr>
              <a:t>and </a:t>
            </a:r>
            <a:r>
              <a:rPr sz="1150" dirty="0">
                <a:latin typeface="Calibri"/>
                <a:cs typeface="Calibri"/>
              </a:rPr>
              <a:t>promise</a:t>
            </a:r>
            <a:r>
              <a:rPr sz="1150" spc="-30" dirty="0">
                <a:latin typeface="Calibri"/>
                <a:cs typeface="Calibri"/>
              </a:rPr>
              <a:t> </a:t>
            </a:r>
            <a:r>
              <a:rPr sz="1150" dirty="0">
                <a:latin typeface="Calibri"/>
                <a:cs typeface="Calibri"/>
              </a:rPr>
              <a:t>valuable</a:t>
            </a:r>
            <a:r>
              <a:rPr sz="1150" spc="-25" dirty="0">
                <a:latin typeface="Calibri"/>
                <a:cs typeface="Calibri"/>
              </a:rPr>
              <a:t> </a:t>
            </a:r>
            <a:r>
              <a:rPr sz="1150" dirty="0">
                <a:latin typeface="Calibri"/>
                <a:cs typeface="Calibri"/>
              </a:rPr>
              <a:t>insights</a:t>
            </a:r>
            <a:r>
              <a:rPr sz="1150" spc="-45" dirty="0">
                <a:latin typeface="Calibri"/>
                <a:cs typeface="Calibri"/>
              </a:rPr>
              <a:t> </a:t>
            </a:r>
            <a:r>
              <a:rPr sz="1150" dirty="0">
                <a:latin typeface="Calibri"/>
                <a:cs typeface="Calibri"/>
              </a:rPr>
              <a:t>in</a:t>
            </a:r>
            <a:r>
              <a:rPr sz="1150" spc="-30" dirty="0">
                <a:latin typeface="Calibri"/>
                <a:cs typeface="Calibri"/>
              </a:rPr>
              <a:t> </a:t>
            </a:r>
            <a:r>
              <a:rPr sz="1150" dirty="0">
                <a:latin typeface="Calibri"/>
                <a:cs typeface="Calibri"/>
              </a:rPr>
              <a:t>the</a:t>
            </a:r>
            <a:r>
              <a:rPr sz="1150" spc="-20" dirty="0">
                <a:latin typeface="Calibri"/>
                <a:cs typeface="Calibri"/>
              </a:rPr>
              <a:t> </a:t>
            </a:r>
            <a:r>
              <a:rPr sz="1150" dirty="0">
                <a:latin typeface="Calibri"/>
                <a:cs typeface="Calibri"/>
              </a:rPr>
              <a:t>rest</a:t>
            </a:r>
            <a:r>
              <a:rPr sz="1150" spc="-25" dirty="0">
                <a:latin typeface="Calibri"/>
                <a:cs typeface="Calibri"/>
              </a:rPr>
              <a:t> </a:t>
            </a:r>
            <a:r>
              <a:rPr sz="1150" dirty="0">
                <a:latin typeface="Calibri"/>
                <a:cs typeface="Calibri"/>
              </a:rPr>
              <a:t>of</a:t>
            </a:r>
            <a:r>
              <a:rPr sz="1150" spc="-25" dirty="0">
                <a:latin typeface="Calibri"/>
                <a:cs typeface="Calibri"/>
              </a:rPr>
              <a:t> </a:t>
            </a:r>
            <a:r>
              <a:rPr sz="1150" dirty="0">
                <a:latin typeface="Calibri"/>
                <a:cs typeface="Calibri"/>
              </a:rPr>
              <a:t>the</a:t>
            </a:r>
            <a:r>
              <a:rPr sz="1150" spc="-20" dirty="0">
                <a:latin typeface="Calibri"/>
                <a:cs typeface="Calibri"/>
              </a:rPr>
              <a:t> post.</a:t>
            </a:r>
            <a:endParaRPr sz="1150">
              <a:latin typeface="Calibri"/>
              <a:cs typeface="Calibri"/>
            </a:endParaRPr>
          </a:p>
          <a:p>
            <a:pPr marL="314325" marR="22225" indent="-302260">
              <a:lnSpc>
                <a:spcPct val="100000"/>
              </a:lnSpc>
              <a:spcBef>
                <a:spcPts val="1380"/>
              </a:spcBef>
              <a:buSzPct val="104347"/>
              <a:buFont typeface="Calibri"/>
              <a:buChar char="●"/>
              <a:tabLst>
                <a:tab pos="314325" algn="l"/>
              </a:tabLst>
            </a:pPr>
            <a:r>
              <a:rPr sz="1150" b="1" spc="-10" dirty="0">
                <a:latin typeface="Calibri"/>
                <a:cs typeface="Calibri"/>
              </a:rPr>
              <a:t>Well-</a:t>
            </a:r>
            <a:r>
              <a:rPr sz="1150" b="1" dirty="0">
                <a:latin typeface="Calibri"/>
                <a:cs typeface="Calibri"/>
              </a:rPr>
              <a:t>Structured</a:t>
            </a:r>
            <a:r>
              <a:rPr sz="1150" b="1" spc="-50" dirty="0">
                <a:latin typeface="Calibri"/>
                <a:cs typeface="Calibri"/>
              </a:rPr>
              <a:t> </a:t>
            </a:r>
            <a:r>
              <a:rPr sz="1150" b="1" dirty="0">
                <a:latin typeface="Calibri"/>
                <a:cs typeface="Calibri"/>
              </a:rPr>
              <a:t>Content</a:t>
            </a:r>
            <a:r>
              <a:rPr sz="1150" dirty="0">
                <a:latin typeface="Calibri"/>
                <a:cs typeface="Calibri"/>
              </a:rPr>
              <a:t>:</a:t>
            </a:r>
            <a:r>
              <a:rPr sz="1150" spc="-40" dirty="0">
                <a:latin typeface="Calibri"/>
                <a:cs typeface="Calibri"/>
              </a:rPr>
              <a:t> </a:t>
            </a:r>
            <a:r>
              <a:rPr sz="1150" dirty="0">
                <a:latin typeface="Calibri"/>
                <a:cs typeface="Calibri"/>
              </a:rPr>
              <a:t>Organize</a:t>
            </a:r>
            <a:r>
              <a:rPr sz="1150" spc="-25" dirty="0">
                <a:latin typeface="Calibri"/>
                <a:cs typeface="Calibri"/>
              </a:rPr>
              <a:t> </a:t>
            </a:r>
            <a:r>
              <a:rPr sz="1150" dirty="0">
                <a:latin typeface="Calibri"/>
                <a:cs typeface="Calibri"/>
              </a:rPr>
              <a:t>your</a:t>
            </a:r>
            <a:r>
              <a:rPr sz="1150" spc="-10" dirty="0">
                <a:latin typeface="Calibri"/>
                <a:cs typeface="Calibri"/>
              </a:rPr>
              <a:t> </a:t>
            </a:r>
            <a:r>
              <a:rPr sz="1150" dirty="0">
                <a:latin typeface="Calibri"/>
                <a:cs typeface="Calibri"/>
              </a:rPr>
              <a:t>blog</a:t>
            </a:r>
            <a:r>
              <a:rPr sz="1150" spc="-30" dirty="0">
                <a:latin typeface="Calibri"/>
                <a:cs typeface="Calibri"/>
              </a:rPr>
              <a:t> </a:t>
            </a:r>
            <a:r>
              <a:rPr sz="1150" dirty="0">
                <a:latin typeface="Calibri"/>
                <a:cs typeface="Calibri"/>
              </a:rPr>
              <a:t>posts</a:t>
            </a:r>
            <a:r>
              <a:rPr sz="1150" spc="-25" dirty="0">
                <a:latin typeface="Calibri"/>
                <a:cs typeface="Calibri"/>
              </a:rPr>
              <a:t> </a:t>
            </a:r>
            <a:r>
              <a:rPr sz="1150" dirty="0">
                <a:latin typeface="Calibri"/>
                <a:cs typeface="Calibri"/>
              </a:rPr>
              <a:t>with</a:t>
            </a:r>
            <a:r>
              <a:rPr sz="1150" spc="-30" dirty="0">
                <a:latin typeface="Calibri"/>
                <a:cs typeface="Calibri"/>
              </a:rPr>
              <a:t> </a:t>
            </a:r>
            <a:r>
              <a:rPr sz="1150" dirty="0">
                <a:latin typeface="Calibri"/>
                <a:cs typeface="Calibri"/>
              </a:rPr>
              <a:t>clear</a:t>
            </a:r>
            <a:r>
              <a:rPr sz="1150" spc="-25" dirty="0">
                <a:latin typeface="Calibri"/>
                <a:cs typeface="Calibri"/>
              </a:rPr>
              <a:t> </a:t>
            </a:r>
            <a:r>
              <a:rPr sz="1150" dirty="0">
                <a:latin typeface="Calibri"/>
                <a:cs typeface="Calibri"/>
              </a:rPr>
              <a:t>headings,</a:t>
            </a:r>
            <a:r>
              <a:rPr sz="1150" spc="-40" dirty="0">
                <a:latin typeface="Calibri"/>
                <a:cs typeface="Calibri"/>
              </a:rPr>
              <a:t> </a:t>
            </a:r>
            <a:r>
              <a:rPr sz="1150" dirty="0">
                <a:latin typeface="Calibri"/>
                <a:cs typeface="Calibri"/>
              </a:rPr>
              <a:t>subheadings,</a:t>
            </a:r>
            <a:r>
              <a:rPr sz="1150" spc="-25" dirty="0">
                <a:latin typeface="Calibri"/>
                <a:cs typeface="Calibri"/>
              </a:rPr>
              <a:t> </a:t>
            </a:r>
            <a:r>
              <a:rPr sz="1150" dirty="0">
                <a:latin typeface="Calibri"/>
                <a:cs typeface="Calibri"/>
              </a:rPr>
              <a:t>and</a:t>
            </a:r>
            <a:r>
              <a:rPr sz="1150" spc="-30" dirty="0">
                <a:latin typeface="Calibri"/>
                <a:cs typeface="Calibri"/>
              </a:rPr>
              <a:t> </a:t>
            </a:r>
            <a:r>
              <a:rPr sz="1150" dirty="0">
                <a:latin typeface="Calibri"/>
                <a:cs typeface="Calibri"/>
              </a:rPr>
              <a:t>bullet</a:t>
            </a:r>
            <a:r>
              <a:rPr sz="1150" spc="-20" dirty="0">
                <a:latin typeface="Calibri"/>
                <a:cs typeface="Calibri"/>
              </a:rPr>
              <a:t> </a:t>
            </a:r>
            <a:r>
              <a:rPr sz="1150" dirty="0">
                <a:latin typeface="Calibri"/>
                <a:cs typeface="Calibri"/>
              </a:rPr>
              <a:t>points.</a:t>
            </a:r>
            <a:r>
              <a:rPr sz="1150" spc="-25" dirty="0">
                <a:latin typeface="Calibri"/>
                <a:cs typeface="Calibri"/>
              </a:rPr>
              <a:t> </a:t>
            </a:r>
            <a:r>
              <a:rPr sz="1150" dirty="0">
                <a:latin typeface="Calibri"/>
                <a:cs typeface="Calibri"/>
              </a:rPr>
              <a:t>This</a:t>
            </a:r>
            <a:r>
              <a:rPr sz="1150" spc="-25" dirty="0">
                <a:latin typeface="Calibri"/>
                <a:cs typeface="Calibri"/>
              </a:rPr>
              <a:t> </a:t>
            </a:r>
            <a:r>
              <a:rPr sz="1150" dirty="0">
                <a:latin typeface="Calibri"/>
                <a:cs typeface="Calibri"/>
              </a:rPr>
              <a:t>makes</a:t>
            </a:r>
            <a:r>
              <a:rPr sz="1150" spc="-35" dirty="0">
                <a:latin typeface="Calibri"/>
                <a:cs typeface="Calibri"/>
              </a:rPr>
              <a:t> </a:t>
            </a:r>
            <a:r>
              <a:rPr sz="1150" dirty="0">
                <a:latin typeface="Calibri"/>
                <a:cs typeface="Calibri"/>
              </a:rPr>
              <a:t>it</a:t>
            </a:r>
            <a:r>
              <a:rPr sz="1150" spc="-20" dirty="0">
                <a:latin typeface="Calibri"/>
                <a:cs typeface="Calibri"/>
              </a:rPr>
              <a:t> </a:t>
            </a:r>
            <a:r>
              <a:rPr sz="1150" dirty="0">
                <a:latin typeface="Calibri"/>
                <a:cs typeface="Calibri"/>
              </a:rPr>
              <a:t>easier</a:t>
            </a:r>
            <a:r>
              <a:rPr sz="1150" spc="-35" dirty="0">
                <a:latin typeface="Calibri"/>
                <a:cs typeface="Calibri"/>
              </a:rPr>
              <a:t> </a:t>
            </a:r>
            <a:r>
              <a:rPr sz="1150" dirty="0">
                <a:latin typeface="Calibri"/>
                <a:cs typeface="Calibri"/>
              </a:rPr>
              <a:t>for</a:t>
            </a:r>
            <a:r>
              <a:rPr sz="1150" spc="-25" dirty="0">
                <a:latin typeface="Calibri"/>
                <a:cs typeface="Calibri"/>
              </a:rPr>
              <a:t> </a:t>
            </a:r>
            <a:r>
              <a:rPr sz="1150" dirty="0">
                <a:latin typeface="Calibri"/>
                <a:cs typeface="Calibri"/>
              </a:rPr>
              <a:t>readers</a:t>
            </a:r>
            <a:r>
              <a:rPr sz="1150" spc="-15" dirty="0">
                <a:latin typeface="Calibri"/>
                <a:cs typeface="Calibri"/>
              </a:rPr>
              <a:t> </a:t>
            </a:r>
            <a:r>
              <a:rPr sz="1150" dirty="0">
                <a:latin typeface="Calibri"/>
                <a:cs typeface="Calibri"/>
              </a:rPr>
              <a:t>to</a:t>
            </a:r>
            <a:r>
              <a:rPr sz="1150" spc="-15" dirty="0">
                <a:latin typeface="Calibri"/>
                <a:cs typeface="Calibri"/>
              </a:rPr>
              <a:t> </a:t>
            </a:r>
            <a:r>
              <a:rPr sz="1150" spc="-20" dirty="0">
                <a:latin typeface="Calibri"/>
                <a:cs typeface="Calibri"/>
              </a:rPr>
              <a:t>scan </a:t>
            </a:r>
            <a:r>
              <a:rPr sz="1150" dirty="0">
                <a:latin typeface="Calibri"/>
                <a:cs typeface="Calibri"/>
              </a:rPr>
              <a:t>the</a:t>
            </a:r>
            <a:r>
              <a:rPr sz="1150" spc="-25" dirty="0">
                <a:latin typeface="Calibri"/>
                <a:cs typeface="Calibri"/>
              </a:rPr>
              <a:t> </a:t>
            </a:r>
            <a:r>
              <a:rPr sz="1150" dirty="0">
                <a:latin typeface="Calibri"/>
                <a:cs typeface="Calibri"/>
              </a:rPr>
              <a:t>content</a:t>
            </a:r>
            <a:r>
              <a:rPr sz="1150" spc="-30" dirty="0">
                <a:latin typeface="Calibri"/>
                <a:cs typeface="Calibri"/>
              </a:rPr>
              <a:t> </a:t>
            </a:r>
            <a:r>
              <a:rPr sz="1150" dirty="0">
                <a:latin typeface="Calibri"/>
                <a:cs typeface="Calibri"/>
              </a:rPr>
              <a:t>and</a:t>
            </a:r>
            <a:r>
              <a:rPr sz="1150" spc="-35" dirty="0">
                <a:latin typeface="Calibri"/>
                <a:cs typeface="Calibri"/>
              </a:rPr>
              <a:t> </a:t>
            </a:r>
            <a:r>
              <a:rPr sz="1150" dirty="0">
                <a:latin typeface="Calibri"/>
                <a:cs typeface="Calibri"/>
              </a:rPr>
              <a:t>find</a:t>
            </a:r>
            <a:r>
              <a:rPr sz="1150" spc="-35" dirty="0">
                <a:latin typeface="Calibri"/>
                <a:cs typeface="Calibri"/>
              </a:rPr>
              <a:t> </a:t>
            </a:r>
            <a:r>
              <a:rPr sz="1150" dirty="0">
                <a:latin typeface="Calibri"/>
                <a:cs typeface="Calibri"/>
              </a:rPr>
              <a:t>what</a:t>
            </a:r>
            <a:r>
              <a:rPr sz="1150" spc="-25" dirty="0">
                <a:latin typeface="Calibri"/>
                <a:cs typeface="Calibri"/>
              </a:rPr>
              <a:t> </a:t>
            </a:r>
            <a:r>
              <a:rPr sz="1150" dirty="0">
                <a:latin typeface="Calibri"/>
                <a:cs typeface="Calibri"/>
              </a:rPr>
              <a:t>they're</a:t>
            </a:r>
            <a:r>
              <a:rPr sz="1150" spc="-25" dirty="0">
                <a:latin typeface="Calibri"/>
                <a:cs typeface="Calibri"/>
              </a:rPr>
              <a:t> </a:t>
            </a:r>
            <a:r>
              <a:rPr sz="1150" dirty="0">
                <a:latin typeface="Calibri"/>
                <a:cs typeface="Calibri"/>
              </a:rPr>
              <a:t>looking</a:t>
            </a:r>
            <a:r>
              <a:rPr sz="1150" spc="-30" dirty="0">
                <a:latin typeface="Calibri"/>
                <a:cs typeface="Calibri"/>
              </a:rPr>
              <a:t> </a:t>
            </a:r>
            <a:r>
              <a:rPr sz="1150" spc="-20" dirty="0">
                <a:latin typeface="Calibri"/>
                <a:cs typeface="Calibri"/>
              </a:rPr>
              <a:t>for.</a:t>
            </a:r>
            <a:endParaRPr sz="1150">
              <a:latin typeface="Calibri"/>
              <a:cs typeface="Calibri"/>
            </a:endParaRPr>
          </a:p>
          <a:p>
            <a:pPr marL="314325" marR="431800" indent="-302260">
              <a:lnSpc>
                <a:spcPct val="100000"/>
              </a:lnSpc>
              <a:spcBef>
                <a:spcPts val="1380"/>
              </a:spcBef>
              <a:buSzPct val="104347"/>
              <a:buFont typeface="Calibri"/>
              <a:buChar char="●"/>
              <a:tabLst>
                <a:tab pos="314325" algn="l"/>
              </a:tabLst>
            </a:pPr>
            <a:r>
              <a:rPr sz="1150" b="1" dirty="0">
                <a:latin typeface="Calibri"/>
                <a:cs typeface="Calibri"/>
              </a:rPr>
              <a:t>Use</a:t>
            </a:r>
            <a:r>
              <a:rPr sz="1150" b="1" spc="-35" dirty="0">
                <a:latin typeface="Calibri"/>
                <a:cs typeface="Calibri"/>
              </a:rPr>
              <a:t> </a:t>
            </a:r>
            <a:r>
              <a:rPr sz="1150" b="1" dirty="0">
                <a:latin typeface="Calibri"/>
                <a:cs typeface="Calibri"/>
              </a:rPr>
              <a:t>of</a:t>
            </a:r>
            <a:r>
              <a:rPr sz="1150" b="1" spc="-45" dirty="0">
                <a:latin typeface="Calibri"/>
                <a:cs typeface="Calibri"/>
              </a:rPr>
              <a:t> </a:t>
            </a:r>
            <a:r>
              <a:rPr sz="1150" b="1" dirty="0">
                <a:latin typeface="Calibri"/>
                <a:cs typeface="Calibri"/>
              </a:rPr>
              <a:t>Multimedia</a:t>
            </a:r>
            <a:r>
              <a:rPr sz="1150" dirty="0">
                <a:latin typeface="Calibri"/>
                <a:cs typeface="Calibri"/>
              </a:rPr>
              <a:t>:</a:t>
            </a:r>
            <a:r>
              <a:rPr sz="1150" spc="-55" dirty="0">
                <a:latin typeface="Calibri"/>
                <a:cs typeface="Calibri"/>
              </a:rPr>
              <a:t> </a:t>
            </a:r>
            <a:r>
              <a:rPr sz="1150" dirty="0">
                <a:latin typeface="Calibri"/>
                <a:cs typeface="Calibri"/>
              </a:rPr>
              <a:t>Incorporate</a:t>
            </a:r>
            <a:r>
              <a:rPr sz="1150" spc="-15" dirty="0">
                <a:latin typeface="Calibri"/>
                <a:cs typeface="Calibri"/>
              </a:rPr>
              <a:t> </a:t>
            </a:r>
            <a:r>
              <a:rPr sz="1150" dirty="0">
                <a:latin typeface="Calibri"/>
                <a:cs typeface="Calibri"/>
              </a:rPr>
              <a:t>relevant</a:t>
            </a:r>
            <a:r>
              <a:rPr sz="1150" spc="-30" dirty="0">
                <a:latin typeface="Calibri"/>
                <a:cs typeface="Calibri"/>
              </a:rPr>
              <a:t> </a:t>
            </a:r>
            <a:r>
              <a:rPr sz="1150" dirty="0">
                <a:latin typeface="Calibri"/>
                <a:cs typeface="Calibri"/>
              </a:rPr>
              <a:t>images,</a:t>
            </a:r>
            <a:r>
              <a:rPr sz="1150" spc="-50" dirty="0">
                <a:latin typeface="Calibri"/>
                <a:cs typeface="Calibri"/>
              </a:rPr>
              <a:t> </a:t>
            </a:r>
            <a:r>
              <a:rPr sz="1150" dirty="0">
                <a:latin typeface="Calibri"/>
                <a:cs typeface="Calibri"/>
              </a:rPr>
              <a:t>videos,</a:t>
            </a:r>
            <a:r>
              <a:rPr sz="1150" spc="-25" dirty="0">
                <a:latin typeface="Calibri"/>
                <a:cs typeface="Calibri"/>
              </a:rPr>
              <a:t> </a:t>
            </a:r>
            <a:r>
              <a:rPr sz="1150" dirty="0">
                <a:latin typeface="Calibri"/>
                <a:cs typeface="Calibri"/>
              </a:rPr>
              <a:t>infographics,</a:t>
            </a:r>
            <a:r>
              <a:rPr sz="1150" spc="-40" dirty="0">
                <a:latin typeface="Calibri"/>
                <a:cs typeface="Calibri"/>
              </a:rPr>
              <a:t> </a:t>
            </a:r>
            <a:r>
              <a:rPr sz="1150" dirty="0">
                <a:latin typeface="Calibri"/>
                <a:cs typeface="Calibri"/>
              </a:rPr>
              <a:t>and</a:t>
            </a:r>
            <a:r>
              <a:rPr sz="1150" spc="-35" dirty="0">
                <a:latin typeface="Calibri"/>
                <a:cs typeface="Calibri"/>
              </a:rPr>
              <a:t> </a:t>
            </a:r>
            <a:r>
              <a:rPr sz="1150" dirty="0">
                <a:latin typeface="Calibri"/>
                <a:cs typeface="Calibri"/>
              </a:rPr>
              <a:t>other</a:t>
            </a:r>
            <a:r>
              <a:rPr sz="1150" spc="-35" dirty="0">
                <a:latin typeface="Calibri"/>
                <a:cs typeface="Calibri"/>
              </a:rPr>
              <a:t> </a:t>
            </a:r>
            <a:r>
              <a:rPr sz="1150" dirty="0">
                <a:latin typeface="Calibri"/>
                <a:cs typeface="Calibri"/>
              </a:rPr>
              <a:t>multimedia</a:t>
            </a:r>
            <a:r>
              <a:rPr sz="1150" spc="-45" dirty="0">
                <a:latin typeface="Calibri"/>
                <a:cs typeface="Calibri"/>
              </a:rPr>
              <a:t> </a:t>
            </a:r>
            <a:r>
              <a:rPr sz="1150" dirty="0">
                <a:latin typeface="Calibri"/>
                <a:cs typeface="Calibri"/>
              </a:rPr>
              <a:t>elements</a:t>
            </a:r>
            <a:r>
              <a:rPr sz="1150" spc="-50" dirty="0">
                <a:latin typeface="Calibri"/>
                <a:cs typeface="Calibri"/>
              </a:rPr>
              <a:t> </a:t>
            </a:r>
            <a:r>
              <a:rPr sz="1150" dirty="0">
                <a:latin typeface="Calibri"/>
                <a:cs typeface="Calibri"/>
              </a:rPr>
              <a:t>to</a:t>
            </a:r>
            <a:r>
              <a:rPr sz="1150" spc="-20" dirty="0">
                <a:latin typeface="Calibri"/>
                <a:cs typeface="Calibri"/>
              </a:rPr>
              <a:t> </a:t>
            </a:r>
            <a:r>
              <a:rPr sz="1150" dirty="0">
                <a:latin typeface="Calibri"/>
                <a:cs typeface="Calibri"/>
              </a:rPr>
              <a:t>enhance</a:t>
            </a:r>
            <a:r>
              <a:rPr sz="1150" spc="-25" dirty="0">
                <a:latin typeface="Calibri"/>
                <a:cs typeface="Calibri"/>
              </a:rPr>
              <a:t> </a:t>
            </a:r>
            <a:r>
              <a:rPr sz="1150" dirty="0">
                <a:latin typeface="Calibri"/>
                <a:cs typeface="Calibri"/>
              </a:rPr>
              <a:t>the</a:t>
            </a:r>
            <a:r>
              <a:rPr sz="1150" spc="-25" dirty="0">
                <a:latin typeface="Calibri"/>
                <a:cs typeface="Calibri"/>
              </a:rPr>
              <a:t> </a:t>
            </a:r>
            <a:r>
              <a:rPr sz="1150" dirty="0">
                <a:latin typeface="Calibri"/>
                <a:cs typeface="Calibri"/>
              </a:rPr>
              <a:t>visual</a:t>
            </a:r>
            <a:r>
              <a:rPr sz="1150" spc="-40" dirty="0">
                <a:latin typeface="Calibri"/>
                <a:cs typeface="Calibri"/>
              </a:rPr>
              <a:t> </a:t>
            </a:r>
            <a:r>
              <a:rPr sz="1150" dirty="0">
                <a:latin typeface="Calibri"/>
                <a:cs typeface="Calibri"/>
              </a:rPr>
              <a:t>appeal</a:t>
            </a:r>
            <a:r>
              <a:rPr sz="1150" spc="-25" dirty="0">
                <a:latin typeface="Calibri"/>
                <a:cs typeface="Calibri"/>
              </a:rPr>
              <a:t> and </a:t>
            </a:r>
            <a:r>
              <a:rPr sz="1150" dirty="0">
                <a:latin typeface="Calibri"/>
                <a:cs typeface="Calibri"/>
              </a:rPr>
              <a:t>shareability</a:t>
            </a:r>
            <a:r>
              <a:rPr sz="1150" spc="-35" dirty="0">
                <a:latin typeface="Calibri"/>
                <a:cs typeface="Calibri"/>
              </a:rPr>
              <a:t> </a:t>
            </a:r>
            <a:r>
              <a:rPr sz="1150" dirty="0">
                <a:latin typeface="Calibri"/>
                <a:cs typeface="Calibri"/>
              </a:rPr>
              <a:t>of</a:t>
            </a:r>
            <a:r>
              <a:rPr sz="1150" spc="-25" dirty="0">
                <a:latin typeface="Calibri"/>
                <a:cs typeface="Calibri"/>
              </a:rPr>
              <a:t> </a:t>
            </a:r>
            <a:r>
              <a:rPr sz="1150" dirty="0">
                <a:latin typeface="Calibri"/>
                <a:cs typeface="Calibri"/>
              </a:rPr>
              <a:t>your</a:t>
            </a:r>
            <a:r>
              <a:rPr sz="1150" spc="-15" dirty="0">
                <a:latin typeface="Calibri"/>
                <a:cs typeface="Calibri"/>
              </a:rPr>
              <a:t> </a:t>
            </a:r>
            <a:r>
              <a:rPr sz="1150" dirty="0">
                <a:latin typeface="Calibri"/>
                <a:cs typeface="Calibri"/>
              </a:rPr>
              <a:t>blog</a:t>
            </a:r>
            <a:r>
              <a:rPr sz="1150" spc="-25" dirty="0">
                <a:latin typeface="Calibri"/>
                <a:cs typeface="Calibri"/>
              </a:rPr>
              <a:t> </a:t>
            </a:r>
            <a:r>
              <a:rPr sz="1150" spc="-10" dirty="0">
                <a:latin typeface="Calibri"/>
                <a:cs typeface="Calibri"/>
              </a:rPr>
              <a:t>posts.</a:t>
            </a:r>
            <a:endParaRPr sz="1150">
              <a:latin typeface="Calibri"/>
              <a:cs typeface="Calibri"/>
            </a:endParaRPr>
          </a:p>
          <a:p>
            <a:pPr marL="314325" marR="243840" indent="-302260">
              <a:lnSpc>
                <a:spcPct val="100000"/>
              </a:lnSpc>
              <a:spcBef>
                <a:spcPts val="1380"/>
              </a:spcBef>
              <a:buSzPct val="104347"/>
              <a:buFont typeface="Calibri"/>
              <a:buChar char="●"/>
              <a:tabLst>
                <a:tab pos="314325" algn="l"/>
              </a:tabLst>
            </a:pPr>
            <a:r>
              <a:rPr sz="1150" b="1" dirty="0">
                <a:latin typeface="Calibri"/>
                <a:cs typeface="Calibri"/>
              </a:rPr>
              <a:t>Internal</a:t>
            </a:r>
            <a:r>
              <a:rPr sz="1150" b="1" spc="-50" dirty="0">
                <a:latin typeface="Calibri"/>
                <a:cs typeface="Calibri"/>
              </a:rPr>
              <a:t> </a:t>
            </a:r>
            <a:r>
              <a:rPr sz="1150" b="1" dirty="0">
                <a:latin typeface="Calibri"/>
                <a:cs typeface="Calibri"/>
              </a:rPr>
              <a:t>&amp;</a:t>
            </a:r>
            <a:r>
              <a:rPr sz="1150" b="1" spc="-25" dirty="0">
                <a:latin typeface="Calibri"/>
                <a:cs typeface="Calibri"/>
              </a:rPr>
              <a:t> </a:t>
            </a:r>
            <a:r>
              <a:rPr sz="1150" b="1" dirty="0">
                <a:latin typeface="Calibri"/>
                <a:cs typeface="Calibri"/>
              </a:rPr>
              <a:t>External</a:t>
            </a:r>
            <a:r>
              <a:rPr sz="1150" b="1" spc="-35" dirty="0">
                <a:latin typeface="Calibri"/>
                <a:cs typeface="Calibri"/>
              </a:rPr>
              <a:t> </a:t>
            </a:r>
            <a:r>
              <a:rPr sz="1150" b="1" dirty="0">
                <a:latin typeface="Calibri"/>
                <a:cs typeface="Calibri"/>
              </a:rPr>
              <a:t>Links</a:t>
            </a:r>
            <a:r>
              <a:rPr sz="1150" dirty="0">
                <a:latin typeface="Calibri"/>
                <a:cs typeface="Calibri"/>
              </a:rPr>
              <a:t>:</a:t>
            </a:r>
            <a:r>
              <a:rPr sz="1150" spc="-35" dirty="0">
                <a:latin typeface="Calibri"/>
                <a:cs typeface="Calibri"/>
              </a:rPr>
              <a:t> </a:t>
            </a:r>
            <a:r>
              <a:rPr sz="1150" dirty="0">
                <a:latin typeface="Calibri"/>
                <a:cs typeface="Calibri"/>
              </a:rPr>
              <a:t>Include</a:t>
            </a:r>
            <a:r>
              <a:rPr sz="1150" spc="-35" dirty="0">
                <a:latin typeface="Calibri"/>
                <a:cs typeface="Calibri"/>
              </a:rPr>
              <a:t> </a:t>
            </a:r>
            <a:r>
              <a:rPr sz="1150" dirty="0">
                <a:latin typeface="Calibri"/>
                <a:cs typeface="Calibri"/>
              </a:rPr>
              <a:t>both</a:t>
            </a:r>
            <a:r>
              <a:rPr sz="1150" spc="-30" dirty="0">
                <a:latin typeface="Calibri"/>
                <a:cs typeface="Calibri"/>
              </a:rPr>
              <a:t> </a:t>
            </a:r>
            <a:r>
              <a:rPr sz="1150" dirty="0">
                <a:latin typeface="Calibri"/>
                <a:cs typeface="Calibri"/>
              </a:rPr>
              <a:t>internal</a:t>
            </a:r>
            <a:r>
              <a:rPr sz="1150" spc="-30" dirty="0">
                <a:latin typeface="Calibri"/>
                <a:cs typeface="Calibri"/>
              </a:rPr>
              <a:t> </a:t>
            </a:r>
            <a:r>
              <a:rPr sz="1150" dirty="0">
                <a:latin typeface="Calibri"/>
                <a:cs typeface="Calibri"/>
              </a:rPr>
              <a:t>links</a:t>
            </a:r>
            <a:r>
              <a:rPr sz="1150" spc="-35" dirty="0">
                <a:latin typeface="Calibri"/>
                <a:cs typeface="Calibri"/>
              </a:rPr>
              <a:t> </a:t>
            </a:r>
            <a:r>
              <a:rPr sz="1150" dirty="0">
                <a:latin typeface="Calibri"/>
                <a:cs typeface="Calibri"/>
              </a:rPr>
              <a:t>(linking</a:t>
            </a:r>
            <a:r>
              <a:rPr sz="1150" spc="-30" dirty="0">
                <a:latin typeface="Calibri"/>
                <a:cs typeface="Calibri"/>
              </a:rPr>
              <a:t> </a:t>
            </a:r>
            <a:r>
              <a:rPr sz="1150" dirty="0">
                <a:latin typeface="Calibri"/>
                <a:cs typeface="Calibri"/>
              </a:rPr>
              <a:t>to</a:t>
            </a:r>
            <a:r>
              <a:rPr sz="1150" spc="-30" dirty="0">
                <a:latin typeface="Calibri"/>
                <a:cs typeface="Calibri"/>
              </a:rPr>
              <a:t> </a:t>
            </a:r>
            <a:r>
              <a:rPr sz="1150" dirty="0">
                <a:latin typeface="Calibri"/>
                <a:cs typeface="Calibri"/>
              </a:rPr>
              <a:t>your</a:t>
            </a:r>
            <a:r>
              <a:rPr sz="1150" spc="-20" dirty="0">
                <a:latin typeface="Calibri"/>
                <a:cs typeface="Calibri"/>
              </a:rPr>
              <a:t> </a:t>
            </a:r>
            <a:r>
              <a:rPr sz="1150" dirty="0">
                <a:latin typeface="Calibri"/>
                <a:cs typeface="Calibri"/>
              </a:rPr>
              <a:t>own</a:t>
            </a:r>
            <a:r>
              <a:rPr sz="1150" spc="-45" dirty="0">
                <a:latin typeface="Calibri"/>
                <a:cs typeface="Calibri"/>
              </a:rPr>
              <a:t> </a:t>
            </a:r>
            <a:r>
              <a:rPr sz="1150" dirty="0">
                <a:latin typeface="Calibri"/>
                <a:cs typeface="Calibri"/>
              </a:rPr>
              <a:t>related</a:t>
            </a:r>
            <a:r>
              <a:rPr sz="1150" spc="-35" dirty="0">
                <a:latin typeface="Calibri"/>
                <a:cs typeface="Calibri"/>
              </a:rPr>
              <a:t> </a:t>
            </a:r>
            <a:r>
              <a:rPr sz="1150" dirty="0">
                <a:latin typeface="Calibri"/>
                <a:cs typeface="Calibri"/>
              </a:rPr>
              <a:t>blog</a:t>
            </a:r>
            <a:r>
              <a:rPr sz="1150" spc="-30" dirty="0">
                <a:latin typeface="Calibri"/>
                <a:cs typeface="Calibri"/>
              </a:rPr>
              <a:t> </a:t>
            </a:r>
            <a:r>
              <a:rPr sz="1150" dirty="0">
                <a:latin typeface="Calibri"/>
                <a:cs typeface="Calibri"/>
              </a:rPr>
              <a:t>posts)</a:t>
            </a:r>
            <a:r>
              <a:rPr sz="1150" spc="-35" dirty="0">
                <a:latin typeface="Calibri"/>
                <a:cs typeface="Calibri"/>
              </a:rPr>
              <a:t> </a:t>
            </a:r>
            <a:r>
              <a:rPr sz="1150" dirty="0">
                <a:latin typeface="Calibri"/>
                <a:cs typeface="Calibri"/>
              </a:rPr>
              <a:t>and</a:t>
            </a:r>
            <a:r>
              <a:rPr sz="1150" spc="-35" dirty="0">
                <a:latin typeface="Calibri"/>
                <a:cs typeface="Calibri"/>
              </a:rPr>
              <a:t> </a:t>
            </a:r>
            <a:r>
              <a:rPr sz="1150" dirty="0">
                <a:latin typeface="Calibri"/>
                <a:cs typeface="Calibri"/>
              </a:rPr>
              <a:t>external</a:t>
            </a:r>
            <a:r>
              <a:rPr sz="1150" spc="-30" dirty="0">
                <a:latin typeface="Calibri"/>
                <a:cs typeface="Calibri"/>
              </a:rPr>
              <a:t> </a:t>
            </a:r>
            <a:r>
              <a:rPr sz="1150" dirty="0">
                <a:latin typeface="Calibri"/>
                <a:cs typeface="Calibri"/>
              </a:rPr>
              <a:t>links</a:t>
            </a:r>
            <a:r>
              <a:rPr sz="1150" spc="-35" dirty="0">
                <a:latin typeface="Calibri"/>
                <a:cs typeface="Calibri"/>
              </a:rPr>
              <a:t> </a:t>
            </a:r>
            <a:r>
              <a:rPr sz="1150" dirty="0">
                <a:latin typeface="Calibri"/>
                <a:cs typeface="Calibri"/>
              </a:rPr>
              <a:t>(to</a:t>
            </a:r>
            <a:r>
              <a:rPr sz="1150" spc="-30" dirty="0">
                <a:latin typeface="Calibri"/>
                <a:cs typeface="Calibri"/>
              </a:rPr>
              <a:t> </a:t>
            </a:r>
            <a:r>
              <a:rPr sz="1150" dirty="0">
                <a:latin typeface="Calibri"/>
                <a:cs typeface="Calibri"/>
              </a:rPr>
              <a:t>authoritative</a:t>
            </a:r>
            <a:r>
              <a:rPr sz="1150" spc="-15" dirty="0">
                <a:latin typeface="Calibri"/>
                <a:cs typeface="Calibri"/>
              </a:rPr>
              <a:t> </a:t>
            </a:r>
            <a:r>
              <a:rPr sz="1150" dirty="0">
                <a:latin typeface="Calibri"/>
                <a:cs typeface="Calibri"/>
              </a:rPr>
              <a:t>sources)</a:t>
            </a:r>
            <a:r>
              <a:rPr sz="1150" spc="-40" dirty="0">
                <a:latin typeface="Calibri"/>
                <a:cs typeface="Calibri"/>
              </a:rPr>
              <a:t> </a:t>
            </a:r>
            <a:r>
              <a:rPr sz="1150" spc="-25" dirty="0">
                <a:latin typeface="Calibri"/>
                <a:cs typeface="Calibri"/>
              </a:rPr>
              <a:t>to </a:t>
            </a:r>
            <a:r>
              <a:rPr sz="1150" dirty="0">
                <a:latin typeface="Calibri"/>
                <a:cs typeface="Calibri"/>
              </a:rPr>
              <a:t>provide</a:t>
            </a:r>
            <a:r>
              <a:rPr sz="1150" spc="-25" dirty="0">
                <a:latin typeface="Calibri"/>
                <a:cs typeface="Calibri"/>
              </a:rPr>
              <a:t> </a:t>
            </a:r>
            <a:r>
              <a:rPr sz="1150" dirty="0">
                <a:latin typeface="Calibri"/>
                <a:cs typeface="Calibri"/>
              </a:rPr>
              <a:t>additional</a:t>
            </a:r>
            <a:r>
              <a:rPr sz="1150" spc="-45" dirty="0">
                <a:latin typeface="Calibri"/>
                <a:cs typeface="Calibri"/>
              </a:rPr>
              <a:t> </a:t>
            </a:r>
            <a:r>
              <a:rPr sz="1150" dirty="0">
                <a:latin typeface="Calibri"/>
                <a:cs typeface="Calibri"/>
              </a:rPr>
              <a:t>context</a:t>
            </a:r>
            <a:r>
              <a:rPr sz="1150" spc="-35" dirty="0">
                <a:latin typeface="Calibri"/>
                <a:cs typeface="Calibri"/>
              </a:rPr>
              <a:t> </a:t>
            </a:r>
            <a:r>
              <a:rPr sz="1150" dirty="0">
                <a:latin typeface="Calibri"/>
                <a:cs typeface="Calibri"/>
              </a:rPr>
              <a:t>and</a:t>
            </a:r>
            <a:r>
              <a:rPr sz="1150" spc="-45" dirty="0">
                <a:latin typeface="Calibri"/>
                <a:cs typeface="Calibri"/>
              </a:rPr>
              <a:t> </a:t>
            </a:r>
            <a:r>
              <a:rPr sz="1150" dirty="0">
                <a:latin typeface="Calibri"/>
                <a:cs typeface="Calibri"/>
              </a:rPr>
              <a:t>credibility</a:t>
            </a:r>
            <a:r>
              <a:rPr sz="1150" spc="-40" dirty="0">
                <a:latin typeface="Calibri"/>
                <a:cs typeface="Calibri"/>
              </a:rPr>
              <a:t> </a:t>
            </a:r>
            <a:r>
              <a:rPr sz="1150" dirty="0">
                <a:latin typeface="Calibri"/>
                <a:cs typeface="Calibri"/>
              </a:rPr>
              <a:t>to</a:t>
            </a:r>
            <a:r>
              <a:rPr sz="1150" spc="-30" dirty="0">
                <a:latin typeface="Calibri"/>
                <a:cs typeface="Calibri"/>
              </a:rPr>
              <a:t> </a:t>
            </a:r>
            <a:r>
              <a:rPr sz="1150" dirty="0">
                <a:latin typeface="Calibri"/>
                <a:cs typeface="Calibri"/>
              </a:rPr>
              <a:t>your</a:t>
            </a:r>
            <a:r>
              <a:rPr sz="1150" spc="-25" dirty="0">
                <a:latin typeface="Calibri"/>
                <a:cs typeface="Calibri"/>
              </a:rPr>
              <a:t> </a:t>
            </a:r>
            <a:r>
              <a:rPr sz="1150" spc="-10" dirty="0">
                <a:latin typeface="Calibri"/>
                <a:cs typeface="Calibri"/>
              </a:rPr>
              <a:t>content.</a:t>
            </a:r>
            <a:endParaRPr sz="1150">
              <a:latin typeface="Calibri"/>
              <a:cs typeface="Calibri"/>
            </a:endParaRPr>
          </a:p>
          <a:p>
            <a:pPr marL="314325" indent="-301625">
              <a:lnSpc>
                <a:spcPct val="100000"/>
              </a:lnSpc>
              <a:spcBef>
                <a:spcPts val="1385"/>
              </a:spcBef>
              <a:buSzPct val="104347"/>
              <a:buFont typeface="Calibri"/>
              <a:buChar char="●"/>
              <a:tabLst>
                <a:tab pos="314325" algn="l"/>
              </a:tabLst>
            </a:pPr>
            <a:r>
              <a:rPr sz="1150" b="1" spc="-10" dirty="0">
                <a:latin typeface="Calibri"/>
                <a:cs typeface="Calibri"/>
              </a:rPr>
              <a:t>Mobile-Friendly</a:t>
            </a:r>
            <a:r>
              <a:rPr sz="1150" spc="-10" dirty="0">
                <a:latin typeface="Calibri"/>
                <a:cs typeface="Calibri"/>
              </a:rPr>
              <a:t>:</a:t>
            </a:r>
            <a:r>
              <a:rPr sz="1150" spc="-30" dirty="0">
                <a:latin typeface="Calibri"/>
                <a:cs typeface="Calibri"/>
              </a:rPr>
              <a:t> </a:t>
            </a:r>
            <a:r>
              <a:rPr sz="1150" dirty="0">
                <a:latin typeface="Calibri"/>
                <a:cs typeface="Calibri"/>
              </a:rPr>
              <a:t>Ensure</a:t>
            </a:r>
            <a:r>
              <a:rPr sz="1150" spc="-5" dirty="0">
                <a:latin typeface="Calibri"/>
                <a:cs typeface="Calibri"/>
              </a:rPr>
              <a:t> </a:t>
            </a:r>
            <a:r>
              <a:rPr sz="1150" dirty="0">
                <a:latin typeface="Calibri"/>
                <a:cs typeface="Calibri"/>
              </a:rPr>
              <a:t>your blog</a:t>
            </a:r>
            <a:r>
              <a:rPr sz="1150" spc="-20" dirty="0">
                <a:latin typeface="Calibri"/>
                <a:cs typeface="Calibri"/>
              </a:rPr>
              <a:t> </a:t>
            </a:r>
            <a:r>
              <a:rPr sz="1150" dirty="0">
                <a:latin typeface="Calibri"/>
                <a:cs typeface="Calibri"/>
              </a:rPr>
              <a:t>is </a:t>
            </a:r>
            <a:r>
              <a:rPr sz="1150" spc="-10" dirty="0">
                <a:latin typeface="Calibri"/>
                <a:cs typeface="Calibri"/>
              </a:rPr>
              <a:t>mobile-</a:t>
            </a:r>
            <a:r>
              <a:rPr sz="1150" dirty="0">
                <a:latin typeface="Calibri"/>
                <a:cs typeface="Calibri"/>
              </a:rPr>
              <a:t>friendly</a:t>
            </a:r>
            <a:r>
              <a:rPr sz="1150" spc="-25" dirty="0">
                <a:latin typeface="Calibri"/>
                <a:cs typeface="Calibri"/>
              </a:rPr>
              <a:t> </a:t>
            </a:r>
            <a:r>
              <a:rPr sz="1150" dirty="0">
                <a:latin typeface="Calibri"/>
                <a:cs typeface="Calibri"/>
              </a:rPr>
              <a:t>and</a:t>
            </a:r>
            <a:r>
              <a:rPr sz="1150" spc="-15" dirty="0">
                <a:latin typeface="Calibri"/>
                <a:cs typeface="Calibri"/>
              </a:rPr>
              <a:t> </a:t>
            </a:r>
            <a:r>
              <a:rPr sz="1150" spc="-10" dirty="0">
                <a:latin typeface="Calibri"/>
                <a:cs typeface="Calibri"/>
              </a:rPr>
              <a:t>responsive,</a:t>
            </a:r>
            <a:r>
              <a:rPr sz="1150" spc="-5" dirty="0">
                <a:latin typeface="Calibri"/>
                <a:cs typeface="Calibri"/>
              </a:rPr>
              <a:t> </a:t>
            </a:r>
            <a:r>
              <a:rPr sz="1150" dirty="0">
                <a:latin typeface="Calibri"/>
                <a:cs typeface="Calibri"/>
              </a:rPr>
              <a:t>as</a:t>
            </a:r>
            <a:r>
              <a:rPr sz="1150" spc="-10" dirty="0">
                <a:latin typeface="Calibri"/>
                <a:cs typeface="Calibri"/>
              </a:rPr>
              <a:t> </a:t>
            </a:r>
            <a:r>
              <a:rPr sz="1150" dirty="0">
                <a:latin typeface="Calibri"/>
                <a:cs typeface="Calibri"/>
              </a:rPr>
              <a:t>many</a:t>
            </a:r>
            <a:r>
              <a:rPr sz="1150" spc="-25" dirty="0">
                <a:latin typeface="Calibri"/>
                <a:cs typeface="Calibri"/>
              </a:rPr>
              <a:t> </a:t>
            </a:r>
            <a:r>
              <a:rPr sz="1150" dirty="0">
                <a:latin typeface="Calibri"/>
                <a:cs typeface="Calibri"/>
              </a:rPr>
              <a:t>users</a:t>
            </a:r>
            <a:r>
              <a:rPr sz="1150" spc="-15" dirty="0">
                <a:latin typeface="Calibri"/>
                <a:cs typeface="Calibri"/>
              </a:rPr>
              <a:t> </a:t>
            </a:r>
            <a:r>
              <a:rPr sz="1150" dirty="0">
                <a:latin typeface="Calibri"/>
                <a:cs typeface="Calibri"/>
              </a:rPr>
              <a:t>browse</a:t>
            </a:r>
            <a:r>
              <a:rPr sz="1150" spc="-5" dirty="0">
                <a:latin typeface="Calibri"/>
                <a:cs typeface="Calibri"/>
              </a:rPr>
              <a:t> </a:t>
            </a:r>
            <a:r>
              <a:rPr sz="1150" dirty="0">
                <a:latin typeface="Calibri"/>
                <a:cs typeface="Calibri"/>
              </a:rPr>
              <a:t>the</a:t>
            </a:r>
            <a:r>
              <a:rPr sz="1150" spc="-5" dirty="0">
                <a:latin typeface="Calibri"/>
                <a:cs typeface="Calibri"/>
              </a:rPr>
              <a:t> </a:t>
            </a:r>
            <a:r>
              <a:rPr sz="1150" dirty="0">
                <a:latin typeface="Calibri"/>
                <a:cs typeface="Calibri"/>
              </a:rPr>
              <a:t>internet</a:t>
            </a:r>
            <a:r>
              <a:rPr sz="1150" spc="-5" dirty="0">
                <a:latin typeface="Calibri"/>
                <a:cs typeface="Calibri"/>
              </a:rPr>
              <a:t> </a:t>
            </a:r>
            <a:r>
              <a:rPr sz="1150" dirty="0">
                <a:latin typeface="Calibri"/>
                <a:cs typeface="Calibri"/>
              </a:rPr>
              <a:t>on</a:t>
            </a:r>
            <a:r>
              <a:rPr sz="1150" spc="-15" dirty="0">
                <a:latin typeface="Calibri"/>
                <a:cs typeface="Calibri"/>
              </a:rPr>
              <a:t> </a:t>
            </a:r>
            <a:r>
              <a:rPr sz="1150" dirty="0">
                <a:latin typeface="Calibri"/>
                <a:cs typeface="Calibri"/>
              </a:rPr>
              <a:t>their mobile</a:t>
            </a:r>
            <a:r>
              <a:rPr sz="1150" spc="-30" dirty="0">
                <a:latin typeface="Calibri"/>
                <a:cs typeface="Calibri"/>
              </a:rPr>
              <a:t> </a:t>
            </a:r>
            <a:r>
              <a:rPr sz="1150" spc="-10" dirty="0">
                <a:latin typeface="Calibri"/>
                <a:cs typeface="Calibri"/>
              </a:rPr>
              <a:t>devices.</a:t>
            </a:r>
            <a:endParaRPr sz="1150">
              <a:latin typeface="Calibri"/>
              <a:cs typeface="Calibri"/>
            </a:endParaRPr>
          </a:p>
          <a:p>
            <a:pPr marL="314325" marR="62865" indent="-302260">
              <a:lnSpc>
                <a:spcPct val="100000"/>
              </a:lnSpc>
              <a:spcBef>
                <a:spcPts val="1380"/>
              </a:spcBef>
              <a:buSzPct val="104347"/>
              <a:buFont typeface="Calibri"/>
              <a:buChar char="●"/>
              <a:tabLst>
                <a:tab pos="314325" algn="l"/>
              </a:tabLst>
            </a:pPr>
            <a:r>
              <a:rPr sz="1150" b="1" dirty="0">
                <a:latin typeface="Calibri"/>
                <a:cs typeface="Calibri"/>
              </a:rPr>
              <a:t>Meta</a:t>
            </a:r>
            <a:r>
              <a:rPr sz="1150" b="1" spc="-30" dirty="0">
                <a:latin typeface="Calibri"/>
                <a:cs typeface="Calibri"/>
              </a:rPr>
              <a:t> </a:t>
            </a:r>
            <a:r>
              <a:rPr sz="1150" b="1" dirty="0">
                <a:latin typeface="Calibri"/>
                <a:cs typeface="Calibri"/>
              </a:rPr>
              <a:t>Description</a:t>
            </a:r>
            <a:r>
              <a:rPr sz="1150" dirty="0">
                <a:latin typeface="Calibri"/>
                <a:cs typeface="Calibri"/>
              </a:rPr>
              <a:t>:</a:t>
            </a:r>
            <a:r>
              <a:rPr sz="1150" spc="-35" dirty="0">
                <a:latin typeface="Calibri"/>
                <a:cs typeface="Calibri"/>
              </a:rPr>
              <a:t> </a:t>
            </a:r>
            <a:r>
              <a:rPr sz="1150" dirty="0">
                <a:latin typeface="Calibri"/>
                <a:cs typeface="Calibri"/>
              </a:rPr>
              <a:t>Write</a:t>
            </a:r>
            <a:r>
              <a:rPr sz="1150" spc="-5" dirty="0">
                <a:latin typeface="Calibri"/>
                <a:cs typeface="Calibri"/>
              </a:rPr>
              <a:t> </a:t>
            </a:r>
            <a:r>
              <a:rPr sz="1150" dirty="0">
                <a:latin typeface="Calibri"/>
                <a:cs typeface="Calibri"/>
              </a:rPr>
              <a:t>a</a:t>
            </a:r>
            <a:r>
              <a:rPr sz="1150" spc="-10" dirty="0">
                <a:latin typeface="Calibri"/>
                <a:cs typeface="Calibri"/>
              </a:rPr>
              <a:t> compelling</a:t>
            </a:r>
            <a:r>
              <a:rPr sz="1150" spc="-35" dirty="0">
                <a:latin typeface="Calibri"/>
                <a:cs typeface="Calibri"/>
              </a:rPr>
              <a:t> </a:t>
            </a:r>
            <a:r>
              <a:rPr sz="1150" dirty="0">
                <a:latin typeface="Calibri"/>
                <a:cs typeface="Calibri"/>
              </a:rPr>
              <a:t>meta</a:t>
            </a:r>
            <a:r>
              <a:rPr sz="1150" spc="-20" dirty="0">
                <a:latin typeface="Calibri"/>
                <a:cs typeface="Calibri"/>
              </a:rPr>
              <a:t> </a:t>
            </a:r>
            <a:r>
              <a:rPr sz="1150" spc="-10" dirty="0">
                <a:latin typeface="Calibri"/>
                <a:cs typeface="Calibri"/>
              </a:rPr>
              <a:t>description</a:t>
            </a:r>
            <a:r>
              <a:rPr sz="1150" spc="-25" dirty="0">
                <a:latin typeface="Calibri"/>
                <a:cs typeface="Calibri"/>
              </a:rPr>
              <a:t> </a:t>
            </a:r>
            <a:r>
              <a:rPr sz="1150" dirty="0">
                <a:latin typeface="Calibri"/>
                <a:cs typeface="Calibri"/>
              </a:rPr>
              <a:t>that</a:t>
            </a:r>
            <a:r>
              <a:rPr sz="1150" spc="-10" dirty="0">
                <a:latin typeface="Calibri"/>
                <a:cs typeface="Calibri"/>
              </a:rPr>
              <a:t> </a:t>
            </a:r>
            <a:r>
              <a:rPr sz="1150" dirty="0">
                <a:latin typeface="Calibri"/>
                <a:cs typeface="Calibri"/>
              </a:rPr>
              <a:t>summarizes</a:t>
            </a:r>
            <a:r>
              <a:rPr sz="1150" spc="-40" dirty="0">
                <a:latin typeface="Calibri"/>
                <a:cs typeface="Calibri"/>
              </a:rPr>
              <a:t> </a:t>
            </a:r>
            <a:r>
              <a:rPr sz="1150" dirty="0">
                <a:latin typeface="Calibri"/>
                <a:cs typeface="Calibri"/>
              </a:rPr>
              <a:t>the</a:t>
            </a:r>
            <a:r>
              <a:rPr sz="1150" spc="-5" dirty="0">
                <a:latin typeface="Calibri"/>
                <a:cs typeface="Calibri"/>
              </a:rPr>
              <a:t> </a:t>
            </a:r>
            <a:r>
              <a:rPr sz="1150" dirty="0">
                <a:latin typeface="Calibri"/>
                <a:cs typeface="Calibri"/>
              </a:rPr>
              <a:t>blog</a:t>
            </a:r>
            <a:r>
              <a:rPr sz="1150" spc="-25" dirty="0">
                <a:latin typeface="Calibri"/>
                <a:cs typeface="Calibri"/>
              </a:rPr>
              <a:t> </a:t>
            </a:r>
            <a:r>
              <a:rPr sz="1150" dirty="0">
                <a:latin typeface="Calibri"/>
                <a:cs typeface="Calibri"/>
              </a:rPr>
              <a:t>post</a:t>
            </a:r>
            <a:r>
              <a:rPr sz="1150" spc="-10" dirty="0">
                <a:latin typeface="Calibri"/>
                <a:cs typeface="Calibri"/>
              </a:rPr>
              <a:t> </a:t>
            </a:r>
            <a:r>
              <a:rPr sz="1150" dirty="0">
                <a:latin typeface="Calibri"/>
                <a:cs typeface="Calibri"/>
              </a:rPr>
              <a:t>and</a:t>
            </a:r>
            <a:r>
              <a:rPr sz="1150" spc="-20" dirty="0">
                <a:latin typeface="Calibri"/>
                <a:cs typeface="Calibri"/>
              </a:rPr>
              <a:t> </a:t>
            </a:r>
            <a:r>
              <a:rPr sz="1150" spc="-10" dirty="0">
                <a:latin typeface="Calibri"/>
                <a:cs typeface="Calibri"/>
              </a:rPr>
              <a:t>encourages</a:t>
            </a:r>
            <a:r>
              <a:rPr sz="1150" spc="-15" dirty="0">
                <a:latin typeface="Calibri"/>
                <a:cs typeface="Calibri"/>
              </a:rPr>
              <a:t> </a:t>
            </a:r>
            <a:r>
              <a:rPr sz="1150" dirty="0">
                <a:latin typeface="Calibri"/>
                <a:cs typeface="Calibri"/>
              </a:rPr>
              <a:t>users</a:t>
            </a:r>
            <a:r>
              <a:rPr sz="1150" spc="-15" dirty="0">
                <a:latin typeface="Calibri"/>
                <a:cs typeface="Calibri"/>
              </a:rPr>
              <a:t> </a:t>
            </a:r>
            <a:r>
              <a:rPr sz="1150" dirty="0">
                <a:latin typeface="Calibri"/>
                <a:cs typeface="Calibri"/>
              </a:rPr>
              <a:t>to</a:t>
            </a:r>
            <a:r>
              <a:rPr sz="1150" spc="-5" dirty="0">
                <a:latin typeface="Calibri"/>
                <a:cs typeface="Calibri"/>
              </a:rPr>
              <a:t> </a:t>
            </a:r>
            <a:r>
              <a:rPr sz="1150" dirty="0">
                <a:latin typeface="Calibri"/>
                <a:cs typeface="Calibri"/>
              </a:rPr>
              <a:t>click</a:t>
            </a:r>
            <a:r>
              <a:rPr sz="1150" spc="-20" dirty="0">
                <a:latin typeface="Calibri"/>
                <a:cs typeface="Calibri"/>
              </a:rPr>
              <a:t> </a:t>
            </a:r>
            <a:r>
              <a:rPr sz="1150" dirty="0">
                <a:latin typeface="Calibri"/>
                <a:cs typeface="Calibri"/>
              </a:rPr>
              <a:t>through</a:t>
            </a:r>
            <a:r>
              <a:rPr sz="1150" spc="-15" dirty="0">
                <a:latin typeface="Calibri"/>
                <a:cs typeface="Calibri"/>
              </a:rPr>
              <a:t> </a:t>
            </a:r>
            <a:r>
              <a:rPr sz="1150" dirty="0">
                <a:latin typeface="Calibri"/>
                <a:cs typeface="Calibri"/>
              </a:rPr>
              <a:t>to</a:t>
            </a:r>
            <a:r>
              <a:rPr sz="1150" spc="-5" dirty="0">
                <a:latin typeface="Calibri"/>
                <a:cs typeface="Calibri"/>
              </a:rPr>
              <a:t> </a:t>
            </a:r>
            <a:r>
              <a:rPr sz="1150" dirty="0">
                <a:latin typeface="Calibri"/>
                <a:cs typeface="Calibri"/>
              </a:rPr>
              <a:t>your site</a:t>
            </a:r>
            <a:r>
              <a:rPr sz="1150" spc="-10" dirty="0">
                <a:latin typeface="Calibri"/>
                <a:cs typeface="Calibri"/>
              </a:rPr>
              <a:t> </a:t>
            </a:r>
            <a:r>
              <a:rPr sz="1150" spc="-20" dirty="0">
                <a:latin typeface="Calibri"/>
                <a:cs typeface="Calibri"/>
              </a:rPr>
              <a:t>from </a:t>
            </a:r>
            <a:r>
              <a:rPr sz="1150" dirty="0">
                <a:latin typeface="Calibri"/>
                <a:cs typeface="Calibri"/>
              </a:rPr>
              <a:t>search</a:t>
            </a:r>
            <a:r>
              <a:rPr sz="1150" spc="-35" dirty="0">
                <a:latin typeface="Calibri"/>
                <a:cs typeface="Calibri"/>
              </a:rPr>
              <a:t> </a:t>
            </a:r>
            <a:r>
              <a:rPr sz="1150" dirty="0">
                <a:latin typeface="Calibri"/>
                <a:cs typeface="Calibri"/>
              </a:rPr>
              <a:t>engine</a:t>
            </a:r>
            <a:r>
              <a:rPr sz="1150" spc="-25" dirty="0">
                <a:latin typeface="Calibri"/>
                <a:cs typeface="Calibri"/>
              </a:rPr>
              <a:t> </a:t>
            </a:r>
            <a:r>
              <a:rPr sz="1150" spc="-10" dirty="0">
                <a:latin typeface="Calibri"/>
                <a:cs typeface="Calibri"/>
              </a:rPr>
              <a:t>results.</a:t>
            </a:r>
            <a:endParaRPr sz="1150">
              <a:latin typeface="Calibri"/>
              <a:cs typeface="Calibri"/>
            </a:endParaRPr>
          </a:p>
          <a:p>
            <a:pPr marL="314325" indent="-301625">
              <a:lnSpc>
                <a:spcPct val="100000"/>
              </a:lnSpc>
              <a:spcBef>
                <a:spcPts val="1380"/>
              </a:spcBef>
              <a:buSzPct val="104347"/>
              <a:buFont typeface="Calibri"/>
              <a:buChar char="●"/>
              <a:tabLst>
                <a:tab pos="314325" algn="l"/>
              </a:tabLst>
            </a:pPr>
            <a:r>
              <a:rPr sz="1150" b="1" spc="-10" dirty="0">
                <a:latin typeface="Calibri"/>
                <a:cs typeface="Calibri"/>
              </a:rPr>
              <a:t>Call-to-</a:t>
            </a:r>
            <a:r>
              <a:rPr sz="1150" b="1" dirty="0">
                <a:latin typeface="Calibri"/>
                <a:cs typeface="Calibri"/>
              </a:rPr>
              <a:t>Action</a:t>
            </a:r>
            <a:r>
              <a:rPr sz="1150" b="1" spc="-30" dirty="0">
                <a:latin typeface="Calibri"/>
                <a:cs typeface="Calibri"/>
              </a:rPr>
              <a:t> </a:t>
            </a:r>
            <a:r>
              <a:rPr sz="1150" b="1" dirty="0">
                <a:latin typeface="Calibri"/>
                <a:cs typeface="Calibri"/>
              </a:rPr>
              <a:t>(CTA)</a:t>
            </a:r>
            <a:r>
              <a:rPr sz="1150" dirty="0">
                <a:latin typeface="Calibri"/>
                <a:cs typeface="Calibri"/>
              </a:rPr>
              <a:t>:</a:t>
            </a:r>
            <a:r>
              <a:rPr sz="1150" spc="-10" dirty="0">
                <a:latin typeface="Calibri"/>
                <a:cs typeface="Calibri"/>
              </a:rPr>
              <a:t> </a:t>
            </a:r>
            <a:r>
              <a:rPr sz="1150" dirty="0">
                <a:latin typeface="Calibri"/>
                <a:cs typeface="Calibri"/>
              </a:rPr>
              <a:t>Include</a:t>
            </a:r>
            <a:r>
              <a:rPr sz="1150" spc="-15" dirty="0">
                <a:latin typeface="Calibri"/>
                <a:cs typeface="Calibri"/>
              </a:rPr>
              <a:t> </a:t>
            </a:r>
            <a:r>
              <a:rPr sz="1150" dirty="0">
                <a:latin typeface="Calibri"/>
                <a:cs typeface="Calibri"/>
              </a:rPr>
              <a:t>a</a:t>
            </a:r>
            <a:r>
              <a:rPr sz="1150" spc="-20" dirty="0">
                <a:latin typeface="Calibri"/>
                <a:cs typeface="Calibri"/>
              </a:rPr>
              <a:t> </a:t>
            </a:r>
            <a:r>
              <a:rPr sz="1150" dirty="0">
                <a:latin typeface="Calibri"/>
                <a:cs typeface="Calibri"/>
              </a:rPr>
              <a:t>clear</a:t>
            </a:r>
            <a:r>
              <a:rPr sz="1150" spc="-25" dirty="0">
                <a:latin typeface="Calibri"/>
                <a:cs typeface="Calibri"/>
              </a:rPr>
              <a:t> </a:t>
            </a:r>
            <a:r>
              <a:rPr sz="1150" dirty="0">
                <a:latin typeface="Calibri"/>
                <a:cs typeface="Calibri"/>
              </a:rPr>
              <a:t>CTA</a:t>
            </a:r>
            <a:r>
              <a:rPr sz="1150" spc="-20" dirty="0">
                <a:latin typeface="Calibri"/>
                <a:cs typeface="Calibri"/>
              </a:rPr>
              <a:t> </a:t>
            </a:r>
            <a:r>
              <a:rPr sz="1150" dirty="0">
                <a:latin typeface="Calibri"/>
                <a:cs typeface="Calibri"/>
              </a:rPr>
              <a:t>at</a:t>
            </a:r>
            <a:r>
              <a:rPr sz="1150" spc="-15" dirty="0">
                <a:latin typeface="Calibri"/>
                <a:cs typeface="Calibri"/>
              </a:rPr>
              <a:t> </a:t>
            </a:r>
            <a:r>
              <a:rPr sz="1150" dirty="0">
                <a:latin typeface="Calibri"/>
                <a:cs typeface="Calibri"/>
              </a:rPr>
              <a:t>the</a:t>
            </a:r>
            <a:r>
              <a:rPr sz="1150" spc="-15" dirty="0">
                <a:latin typeface="Calibri"/>
                <a:cs typeface="Calibri"/>
              </a:rPr>
              <a:t> </a:t>
            </a:r>
            <a:r>
              <a:rPr sz="1150" dirty="0">
                <a:latin typeface="Calibri"/>
                <a:cs typeface="Calibri"/>
              </a:rPr>
              <a:t>end</a:t>
            </a:r>
            <a:r>
              <a:rPr sz="1150" spc="-25" dirty="0">
                <a:latin typeface="Calibri"/>
                <a:cs typeface="Calibri"/>
              </a:rPr>
              <a:t> </a:t>
            </a:r>
            <a:r>
              <a:rPr sz="1150" dirty="0">
                <a:latin typeface="Calibri"/>
                <a:cs typeface="Calibri"/>
              </a:rPr>
              <a:t>of</a:t>
            </a:r>
            <a:r>
              <a:rPr sz="1150" spc="-15" dirty="0">
                <a:latin typeface="Calibri"/>
                <a:cs typeface="Calibri"/>
              </a:rPr>
              <a:t> </a:t>
            </a:r>
            <a:r>
              <a:rPr sz="1150" dirty="0">
                <a:latin typeface="Calibri"/>
                <a:cs typeface="Calibri"/>
              </a:rPr>
              <a:t>your</a:t>
            </a:r>
            <a:r>
              <a:rPr sz="1150" spc="-10" dirty="0">
                <a:latin typeface="Calibri"/>
                <a:cs typeface="Calibri"/>
              </a:rPr>
              <a:t> </a:t>
            </a:r>
            <a:r>
              <a:rPr sz="1150" dirty="0">
                <a:latin typeface="Calibri"/>
                <a:cs typeface="Calibri"/>
              </a:rPr>
              <a:t>blog</a:t>
            </a:r>
            <a:r>
              <a:rPr sz="1150" spc="-25" dirty="0">
                <a:latin typeface="Calibri"/>
                <a:cs typeface="Calibri"/>
              </a:rPr>
              <a:t> </a:t>
            </a:r>
            <a:r>
              <a:rPr sz="1150" dirty="0">
                <a:latin typeface="Calibri"/>
                <a:cs typeface="Calibri"/>
              </a:rPr>
              <a:t>post,</a:t>
            </a:r>
            <a:r>
              <a:rPr sz="1150" spc="-15" dirty="0">
                <a:latin typeface="Calibri"/>
                <a:cs typeface="Calibri"/>
              </a:rPr>
              <a:t> </a:t>
            </a:r>
            <a:r>
              <a:rPr sz="1150" dirty="0">
                <a:latin typeface="Calibri"/>
                <a:cs typeface="Calibri"/>
              </a:rPr>
              <a:t>encouraging</a:t>
            </a:r>
            <a:r>
              <a:rPr sz="1150" spc="-25" dirty="0">
                <a:latin typeface="Calibri"/>
                <a:cs typeface="Calibri"/>
              </a:rPr>
              <a:t> </a:t>
            </a:r>
            <a:r>
              <a:rPr sz="1150" dirty="0">
                <a:latin typeface="Calibri"/>
                <a:cs typeface="Calibri"/>
              </a:rPr>
              <a:t>readers</a:t>
            </a:r>
            <a:r>
              <a:rPr sz="1150" spc="-15" dirty="0">
                <a:latin typeface="Calibri"/>
                <a:cs typeface="Calibri"/>
              </a:rPr>
              <a:t> </a:t>
            </a:r>
            <a:r>
              <a:rPr sz="1150" dirty="0">
                <a:latin typeface="Calibri"/>
                <a:cs typeface="Calibri"/>
              </a:rPr>
              <a:t>to</a:t>
            </a:r>
            <a:r>
              <a:rPr sz="1150" spc="-15" dirty="0">
                <a:latin typeface="Calibri"/>
                <a:cs typeface="Calibri"/>
              </a:rPr>
              <a:t> </a:t>
            </a:r>
            <a:r>
              <a:rPr sz="1150" dirty="0">
                <a:latin typeface="Calibri"/>
                <a:cs typeface="Calibri"/>
              </a:rPr>
              <a:t>take</a:t>
            </a:r>
            <a:r>
              <a:rPr sz="1150" spc="-5" dirty="0">
                <a:latin typeface="Calibri"/>
                <a:cs typeface="Calibri"/>
              </a:rPr>
              <a:t> </a:t>
            </a:r>
            <a:r>
              <a:rPr sz="1150" dirty="0">
                <a:latin typeface="Calibri"/>
                <a:cs typeface="Calibri"/>
              </a:rPr>
              <a:t>the</a:t>
            </a:r>
            <a:r>
              <a:rPr sz="1150" spc="-15" dirty="0">
                <a:latin typeface="Calibri"/>
                <a:cs typeface="Calibri"/>
              </a:rPr>
              <a:t> </a:t>
            </a:r>
            <a:r>
              <a:rPr sz="1150" dirty="0">
                <a:latin typeface="Calibri"/>
                <a:cs typeface="Calibri"/>
              </a:rPr>
              <a:t>desired</a:t>
            </a:r>
            <a:r>
              <a:rPr sz="1150" spc="-30" dirty="0">
                <a:latin typeface="Calibri"/>
                <a:cs typeface="Calibri"/>
              </a:rPr>
              <a:t> </a:t>
            </a:r>
            <a:r>
              <a:rPr sz="1150" dirty="0">
                <a:latin typeface="Calibri"/>
                <a:cs typeface="Calibri"/>
              </a:rPr>
              <a:t>action,</a:t>
            </a:r>
            <a:r>
              <a:rPr sz="1150" spc="-10" dirty="0">
                <a:latin typeface="Calibri"/>
                <a:cs typeface="Calibri"/>
              </a:rPr>
              <a:t> </a:t>
            </a:r>
            <a:r>
              <a:rPr sz="1150" dirty="0">
                <a:latin typeface="Calibri"/>
                <a:cs typeface="Calibri"/>
              </a:rPr>
              <a:t>whether</a:t>
            </a:r>
            <a:r>
              <a:rPr sz="1150" spc="-20" dirty="0">
                <a:latin typeface="Calibri"/>
                <a:cs typeface="Calibri"/>
              </a:rPr>
              <a:t> </a:t>
            </a:r>
            <a:r>
              <a:rPr sz="1150" dirty="0">
                <a:latin typeface="Calibri"/>
                <a:cs typeface="Calibri"/>
              </a:rPr>
              <a:t>it's</a:t>
            </a:r>
            <a:r>
              <a:rPr sz="1150" spc="-20" dirty="0">
                <a:latin typeface="Calibri"/>
                <a:cs typeface="Calibri"/>
              </a:rPr>
              <a:t> </a:t>
            </a:r>
            <a:r>
              <a:rPr sz="1150" spc="-10" dirty="0">
                <a:latin typeface="Calibri"/>
                <a:cs typeface="Calibri"/>
              </a:rPr>
              <a:t>subscribing,</a:t>
            </a:r>
            <a:endParaRPr sz="1150">
              <a:latin typeface="Calibri"/>
              <a:cs typeface="Calibri"/>
            </a:endParaRPr>
          </a:p>
          <a:p>
            <a:pPr marL="314325">
              <a:lnSpc>
                <a:spcPct val="100000"/>
              </a:lnSpc>
            </a:pPr>
            <a:r>
              <a:rPr sz="1150" dirty="0">
                <a:latin typeface="Calibri"/>
                <a:cs typeface="Calibri"/>
              </a:rPr>
              <a:t>sharing,</a:t>
            </a:r>
            <a:r>
              <a:rPr sz="1150" spc="-30" dirty="0">
                <a:latin typeface="Calibri"/>
                <a:cs typeface="Calibri"/>
              </a:rPr>
              <a:t> </a:t>
            </a:r>
            <a:r>
              <a:rPr sz="1150" dirty="0">
                <a:latin typeface="Calibri"/>
                <a:cs typeface="Calibri"/>
              </a:rPr>
              <a:t>or</a:t>
            </a:r>
            <a:r>
              <a:rPr sz="1150" spc="-25" dirty="0">
                <a:latin typeface="Calibri"/>
                <a:cs typeface="Calibri"/>
              </a:rPr>
              <a:t> </a:t>
            </a:r>
            <a:r>
              <a:rPr sz="1150" dirty="0">
                <a:latin typeface="Calibri"/>
                <a:cs typeface="Calibri"/>
              </a:rPr>
              <a:t>leaving</a:t>
            </a:r>
            <a:r>
              <a:rPr sz="1150" spc="-20" dirty="0">
                <a:latin typeface="Calibri"/>
                <a:cs typeface="Calibri"/>
              </a:rPr>
              <a:t> </a:t>
            </a:r>
            <a:r>
              <a:rPr sz="1150" dirty="0">
                <a:latin typeface="Calibri"/>
                <a:cs typeface="Calibri"/>
              </a:rPr>
              <a:t>a</a:t>
            </a:r>
            <a:r>
              <a:rPr sz="1150" spc="-20" dirty="0">
                <a:latin typeface="Calibri"/>
                <a:cs typeface="Calibri"/>
              </a:rPr>
              <a:t> </a:t>
            </a:r>
            <a:r>
              <a:rPr sz="1150" spc="-10" dirty="0">
                <a:latin typeface="Calibri"/>
                <a:cs typeface="Calibri"/>
              </a:rPr>
              <a:t>comment.</a:t>
            </a:r>
            <a:endParaRPr sz="1150">
              <a:latin typeface="Calibri"/>
              <a:cs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95194" y="108457"/>
            <a:ext cx="3754120" cy="509270"/>
          </a:xfrm>
          <a:prstGeom prst="rect">
            <a:avLst/>
          </a:prstGeom>
          <a:solidFill>
            <a:srgbClr val="F8E71C"/>
          </a:solidFill>
        </p:spPr>
        <p:txBody>
          <a:bodyPr vert="horz" wrap="square" lIns="0" tIns="85090" rIns="0" bIns="0" rtlCol="0">
            <a:spAutoFit/>
          </a:bodyPr>
          <a:lstStyle/>
          <a:p>
            <a:pPr>
              <a:lnSpc>
                <a:spcPct val="100000"/>
              </a:lnSpc>
              <a:spcBef>
                <a:spcPts val="670"/>
              </a:spcBef>
            </a:pPr>
            <a:r>
              <a:rPr sz="2700" spc="-180" dirty="0">
                <a:solidFill>
                  <a:srgbClr val="000000"/>
                </a:solidFill>
                <a:latin typeface="Calibri"/>
                <a:cs typeface="Calibri"/>
              </a:rPr>
              <a:t>Website</a:t>
            </a:r>
            <a:r>
              <a:rPr sz="2700" spc="30" dirty="0">
                <a:solidFill>
                  <a:srgbClr val="000000"/>
                </a:solidFill>
                <a:latin typeface="Calibri"/>
                <a:cs typeface="Calibri"/>
              </a:rPr>
              <a:t> </a:t>
            </a:r>
            <a:r>
              <a:rPr sz="2700" spc="-170" dirty="0">
                <a:solidFill>
                  <a:srgbClr val="000000"/>
                </a:solidFill>
                <a:latin typeface="Calibri"/>
                <a:cs typeface="Calibri"/>
              </a:rPr>
              <a:t>Marketing</a:t>
            </a:r>
            <a:r>
              <a:rPr sz="2700" spc="40" dirty="0">
                <a:solidFill>
                  <a:srgbClr val="000000"/>
                </a:solidFill>
                <a:latin typeface="Calibri"/>
                <a:cs typeface="Calibri"/>
              </a:rPr>
              <a:t> </a:t>
            </a:r>
            <a:r>
              <a:rPr sz="2700" spc="-95" dirty="0">
                <a:solidFill>
                  <a:srgbClr val="000000"/>
                </a:solidFill>
                <a:latin typeface="Calibri"/>
                <a:cs typeface="Calibri"/>
              </a:rPr>
              <a:t>Strategies:</a:t>
            </a:r>
            <a:endParaRPr sz="2700">
              <a:latin typeface="Calibri"/>
              <a:cs typeface="Calibri"/>
            </a:endParaRPr>
          </a:p>
        </p:txBody>
      </p:sp>
      <p:sp>
        <p:nvSpPr>
          <p:cNvPr id="3" name="object 3"/>
          <p:cNvSpPr txBox="1"/>
          <p:nvPr/>
        </p:nvSpPr>
        <p:spPr>
          <a:xfrm>
            <a:off x="237236" y="642620"/>
            <a:ext cx="8680450" cy="4385945"/>
          </a:xfrm>
          <a:prstGeom prst="rect">
            <a:avLst/>
          </a:prstGeom>
        </p:spPr>
        <p:txBody>
          <a:bodyPr vert="horz" wrap="square" lIns="0" tIns="13335" rIns="0" bIns="0" rtlCol="0">
            <a:spAutoFit/>
          </a:bodyPr>
          <a:lstStyle/>
          <a:p>
            <a:pPr marL="311150" marR="5080" indent="-299085">
              <a:lnSpc>
                <a:spcPct val="100000"/>
              </a:lnSpc>
              <a:spcBef>
                <a:spcPts val="105"/>
              </a:spcBef>
              <a:buFont typeface="Calibri"/>
              <a:buChar char="●"/>
              <a:tabLst>
                <a:tab pos="311150" algn="l"/>
              </a:tabLst>
            </a:pPr>
            <a:r>
              <a:rPr sz="1100" b="1" dirty="0">
                <a:latin typeface="Calibri"/>
                <a:cs typeface="Calibri"/>
              </a:rPr>
              <a:t>Clear</a:t>
            </a:r>
            <a:r>
              <a:rPr sz="1100" b="1" spc="-20" dirty="0">
                <a:latin typeface="Calibri"/>
                <a:cs typeface="Calibri"/>
              </a:rPr>
              <a:t> </a:t>
            </a:r>
            <a:r>
              <a:rPr sz="1100" b="1" dirty="0">
                <a:latin typeface="Calibri"/>
                <a:cs typeface="Calibri"/>
              </a:rPr>
              <a:t>Value</a:t>
            </a:r>
            <a:r>
              <a:rPr sz="1100" b="1" spc="-20" dirty="0">
                <a:latin typeface="Calibri"/>
                <a:cs typeface="Calibri"/>
              </a:rPr>
              <a:t> </a:t>
            </a:r>
            <a:r>
              <a:rPr sz="1100" b="1" dirty="0">
                <a:latin typeface="Calibri"/>
                <a:cs typeface="Calibri"/>
              </a:rPr>
              <a:t>Proposition</a:t>
            </a:r>
            <a:r>
              <a:rPr sz="1100" dirty="0">
                <a:latin typeface="Calibri"/>
                <a:cs typeface="Calibri"/>
              </a:rPr>
              <a:t>:</a:t>
            </a:r>
            <a:r>
              <a:rPr sz="1100" spc="-20" dirty="0">
                <a:latin typeface="Calibri"/>
                <a:cs typeface="Calibri"/>
              </a:rPr>
              <a:t> </a:t>
            </a:r>
            <a:r>
              <a:rPr sz="1100" dirty="0">
                <a:latin typeface="Calibri"/>
                <a:cs typeface="Calibri"/>
              </a:rPr>
              <a:t>Your</a:t>
            </a:r>
            <a:r>
              <a:rPr sz="1100" spc="-30" dirty="0">
                <a:latin typeface="Calibri"/>
                <a:cs typeface="Calibri"/>
              </a:rPr>
              <a:t> </a:t>
            </a:r>
            <a:r>
              <a:rPr sz="1100" dirty="0">
                <a:latin typeface="Calibri"/>
                <a:cs typeface="Calibri"/>
              </a:rPr>
              <a:t>website's</a:t>
            </a:r>
            <a:r>
              <a:rPr sz="1100" spc="-45" dirty="0">
                <a:latin typeface="Calibri"/>
                <a:cs typeface="Calibri"/>
              </a:rPr>
              <a:t> </a:t>
            </a:r>
            <a:r>
              <a:rPr sz="1100" dirty="0">
                <a:latin typeface="Calibri"/>
                <a:cs typeface="Calibri"/>
              </a:rPr>
              <a:t>homepage</a:t>
            </a:r>
            <a:r>
              <a:rPr sz="1100" spc="-35" dirty="0">
                <a:latin typeface="Calibri"/>
                <a:cs typeface="Calibri"/>
              </a:rPr>
              <a:t> </a:t>
            </a:r>
            <a:r>
              <a:rPr sz="1100" dirty="0">
                <a:latin typeface="Calibri"/>
                <a:cs typeface="Calibri"/>
              </a:rPr>
              <a:t>should</a:t>
            </a:r>
            <a:r>
              <a:rPr sz="1100" spc="-45" dirty="0">
                <a:latin typeface="Calibri"/>
                <a:cs typeface="Calibri"/>
              </a:rPr>
              <a:t> </a:t>
            </a:r>
            <a:r>
              <a:rPr sz="1100" dirty="0">
                <a:latin typeface="Calibri"/>
                <a:cs typeface="Calibri"/>
              </a:rPr>
              <a:t>have</a:t>
            </a:r>
            <a:r>
              <a:rPr sz="1100" spc="-20" dirty="0">
                <a:latin typeface="Calibri"/>
                <a:cs typeface="Calibri"/>
              </a:rPr>
              <a:t> </a:t>
            </a:r>
            <a:r>
              <a:rPr sz="1100" dirty="0">
                <a:latin typeface="Calibri"/>
                <a:cs typeface="Calibri"/>
              </a:rPr>
              <a:t>a</a:t>
            </a:r>
            <a:r>
              <a:rPr sz="1100" spc="-5" dirty="0">
                <a:latin typeface="Calibri"/>
                <a:cs typeface="Calibri"/>
              </a:rPr>
              <a:t> </a:t>
            </a:r>
            <a:r>
              <a:rPr sz="1100" dirty="0">
                <a:latin typeface="Calibri"/>
                <a:cs typeface="Calibri"/>
              </a:rPr>
              <a:t>clear</a:t>
            </a:r>
            <a:r>
              <a:rPr sz="1100" spc="-20" dirty="0">
                <a:latin typeface="Calibri"/>
                <a:cs typeface="Calibri"/>
              </a:rPr>
              <a:t> </a:t>
            </a:r>
            <a:r>
              <a:rPr sz="1100" dirty="0">
                <a:latin typeface="Calibri"/>
                <a:cs typeface="Calibri"/>
              </a:rPr>
              <a:t>and</a:t>
            </a:r>
            <a:r>
              <a:rPr sz="1100" spc="-10" dirty="0">
                <a:latin typeface="Calibri"/>
                <a:cs typeface="Calibri"/>
              </a:rPr>
              <a:t> </a:t>
            </a:r>
            <a:r>
              <a:rPr sz="1100" dirty="0">
                <a:latin typeface="Calibri"/>
                <a:cs typeface="Calibri"/>
              </a:rPr>
              <a:t>concise</a:t>
            </a:r>
            <a:r>
              <a:rPr sz="1100" spc="-55" dirty="0">
                <a:latin typeface="Calibri"/>
                <a:cs typeface="Calibri"/>
              </a:rPr>
              <a:t> </a:t>
            </a:r>
            <a:r>
              <a:rPr sz="1100" dirty="0">
                <a:latin typeface="Calibri"/>
                <a:cs typeface="Calibri"/>
              </a:rPr>
              <a:t>value</a:t>
            </a:r>
            <a:r>
              <a:rPr sz="1100" spc="-15" dirty="0">
                <a:latin typeface="Calibri"/>
                <a:cs typeface="Calibri"/>
              </a:rPr>
              <a:t> </a:t>
            </a:r>
            <a:r>
              <a:rPr sz="1100" dirty="0">
                <a:latin typeface="Calibri"/>
                <a:cs typeface="Calibri"/>
              </a:rPr>
              <a:t>proposition</a:t>
            </a:r>
            <a:r>
              <a:rPr sz="1100" spc="-50" dirty="0">
                <a:latin typeface="Calibri"/>
                <a:cs typeface="Calibri"/>
              </a:rPr>
              <a:t> </a:t>
            </a:r>
            <a:r>
              <a:rPr sz="1100" dirty="0">
                <a:latin typeface="Calibri"/>
                <a:cs typeface="Calibri"/>
              </a:rPr>
              <a:t>that</a:t>
            </a:r>
            <a:r>
              <a:rPr sz="1100" spc="-30" dirty="0">
                <a:latin typeface="Calibri"/>
                <a:cs typeface="Calibri"/>
              </a:rPr>
              <a:t> </a:t>
            </a:r>
            <a:r>
              <a:rPr sz="1100" dirty="0">
                <a:latin typeface="Calibri"/>
                <a:cs typeface="Calibri"/>
              </a:rPr>
              <a:t>tells</a:t>
            </a:r>
            <a:r>
              <a:rPr sz="1100" spc="-30" dirty="0">
                <a:latin typeface="Calibri"/>
                <a:cs typeface="Calibri"/>
              </a:rPr>
              <a:t> </a:t>
            </a:r>
            <a:r>
              <a:rPr sz="1100" dirty="0">
                <a:latin typeface="Calibri"/>
                <a:cs typeface="Calibri"/>
              </a:rPr>
              <a:t>visitors</a:t>
            </a:r>
            <a:r>
              <a:rPr sz="1100" spc="-60" dirty="0">
                <a:latin typeface="Calibri"/>
                <a:cs typeface="Calibri"/>
              </a:rPr>
              <a:t> </a:t>
            </a:r>
            <a:r>
              <a:rPr sz="1100" dirty="0">
                <a:latin typeface="Calibri"/>
                <a:cs typeface="Calibri"/>
              </a:rPr>
              <a:t>what</a:t>
            </a:r>
            <a:r>
              <a:rPr sz="1100" spc="-15" dirty="0">
                <a:latin typeface="Calibri"/>
                <a:cs typeface="Calibri"/>
              </a:rPr>
              <a:t> </a:t>
            </a:r>
            <a:r>
              <a:rPr sz="1100" dirty="0">
                <a:latin typeface="Calibri"/>
                <a:cs typeface="Calibri"/>
              </a:rPr>
              <a:t>your</a:t>
            </a:r>
            <a:r>
              <a:rPr sz="1100" spc="-30" dirty="0">
                <a:latin typeface="Calibri"/>
                <a:cs typeface="Calibri"/>
              </a:rPr>
              <a:t> </a:t>
            </a:r>
            <a:r>
              <a:rPr sz="1100" dirty="0">
                <a:latin typeface="Calibri"/>
                <a:cs typeface="Calibri"/>
              </a:rPr>
              <a:t>business</a:t>
            </a:r>
            <a:r>
              <a:rPr sz="1100" spc="-30" dirty="0">
                <a:latin typeface="Calibri"/>
                <a:cs typeface="Calibri"/>
              </a:rPr>
              <a:t> </a:t>
            </a:r>
            <a:r>
              <a:rPr sz="1100" dirty="0">
                <a:latin typeface="Calibri"/>
                <a:cs typeface="Calibri"/>
              </a:rPr>
              <a:t>does</a:t>
            </a:r>
            <a:r>
              <a:rPr sz="1100" spc="-25" dirty="0">
                <a:latin typeface="Calibri"/>
                <a:cs typeface="Calibri"/>
              </a:rPr>
              <a:t> and </a:t>
            </a:r>
            <a:r>
              <a:rPr sz="1100" dirty="0">
                <a:latin typeface="Calibri"/>
                <a:cs typeface="Calibri"/>
              </a:rPr>
              <a:t>how</a:t>
            </a:r>
            <a:r>
              <a:rPr sz="1100" spc="-25" dirty="0">
                <a:latin typeface="Calibri"/>
                <a:cs typeface="Calibri"/>
              </a:rPr>
              <a:t> </a:t>
            </a:r>
            <a:r>
              <a:rPr sz="1100" dirty="0">
                <a:latin typeface="Calibri"/>
                <a:cs typeface="Calibri"/>
              </a:rPr>
              <a:t>it</a:t>
            </a:r>
            <a:r>
              <a:rPr sz="1100" spc="-10" dirty="0">
                <a:latin typeface="Calibri"/>
                <a:cs typeface="Calibri"/>
              </a:rPr>
              <a:t> </a:t>
            </a:r>
            <a:r>
              <a:rPr sz="1100" dirty="0">
                <a:latin typeface="Calibri"/>
                <a:cs typeface="Calibri"/>
              </a:rPr>
              <a:t>can</a:t>
            </a:r>
            <a:r>
              <a:rPr sz="1100" spc="-15" dirty="0">
                <a:latin typeface="Calibri"/>
                <a:cs typeface="Calibri"/>
              </a:rPr>
              <a:t> </a:t>
            </a:r>
            <a:r>
              <a:rPr sz="1100" dirty="0">
                <a:latin typeface="Calibri"/>
                <a:cs typeface="Calibri"/>
              </a:rPr>
              <a:t>benefit</a:t>
            </a:r>
            <a:r>
              <a:rPr sz="1100" spc="-10" dirty="0">
                <a:latin typeface="Calibri"/>
                <a:cs typeface="Calibri"/>
              </a:rPr>
              <a:t> </a:t>
            </a:r>
            <a:r>
              <a:rPr sz="1100" spc="-20" dirty="0">
                <a:latin typeface="Calibri"/>
                <a:cs typeface="Calibri"/>
              </a:rPr>
              <a:t>them.</a:t>
            </a:r>
            <a:endParaRPr sz="1100">
              <a:latin typeface="Calibri"/>
              <a:cs typeface="Calibri"/>
            </a:endParaRPr>
          </a:p>
          <a:p>
            <a:pPr marL="311150" marR="438784" indent="-299085">
              <a:lnSpc>
                <a:spcPct val="100000"/>
              </a:lnSpc>
              <a:spcBef>
                <a:spcPts val="1315"/>
              </a:spcBef>
              <a:buFont typeface="Calibri"/>
              <a:buChar char="●"/>
              <a:tabLst>
                <a:tab pos="311150" algn="l"/>
              </a:tabLst>
            </a:pPr>
            <a:r>
              <a:rPr sz="1100" b="1" dirty="0">
                <a:latin typeface="Calibri"/>
                <a:cs typeface="Calibri"/>
              </a:rPr>
              <a:t>Fast</a:t>
            </a:r>
            <a:r>
              <a:rPr sz="1100" b="1" spc="-25" dirty="0">
                <a:latin typeface="Calibri"/>
                <a:cs typeface="Calibri"/>
              </a:rPr>
              <a:t> </a:t>
            </a:r>
            <a:r>
              <a:rPr sz="1100" b="1" dirty="0">
                <a:latin typeface="Calibri"/>
                <a:cs typeface="Calibri"/>
              </a:rPr>
              <a:t>Loading</a:t>
            </a:r>
            <a:r>
              <a:rPr sz="1100" b="1" spc="-20" dirty="0">
                <a:latin typeface="Calibri"/>
                <a:cs typeface="Calibri"/>
              </a:rPr>
              <a:t> </a:t>
            </a:r>
            <a:r>
              <a:rPr sz="1100" b="1" dirty="0">
                <a:latin typeface="Calibri"/>
                <a:cs typeface="Calibri"/>
              </a:rPr>
              <a:t>Speed</a:t>
            </a:r>
            <a:r>
              <a:rPr sz="1100" dirty="0">
                <a:latin typeface="Calibri"/>
                <a:cs typeface="Calibri"/>
              </a:rPr>
              <a:t>:</a:t>
            </a:r>
            <a:r>
              <a:rPr sz="1100" spc="-10" dirty="0">
                <a:latin typeface="Calibri"/>
                <a:cs typeface="Calibri"/>
              </a:rPr>
              <a:t> </a:t>
            </a:r>
            <a:r>
              <a:rPr sz="1100" dirty="0">
                <a:latin typeface="Calibri"/>
                <a:cs typeface="Calibri"/>
              </a:rPr>
              <a:t>Optimize</a:t>
            </a:r>
            <a:r>
              <a:rPr sz="1100" spc="-40" dirty="0">
                <a:latin typeface="Calibri"/>
                <a:cs typeface="Calibri"/>
              </a:rPr>
              <a:t> </a:t>
            </a:r>
            <a:r>
              <a:rPr sz="1100" dirty="0">
                <a:latin typeface="Calibri"/>
                <a:cs typeface="Calibri"/>
              </a:rPr>
              <a:t>your</a:t>
            </a:r>
            <a:r>
              <a:rPr sz="1100" spc="-20" dirty="0">
                <a:latin typeface="Calibri"/>
                <a:cs typeface="Calibri"/>
              </a:rPr>
              <a:t> </a:t>
            </a:r>
            <a:r>
              <a:rPr sz="1100" dirty="0">
                <a:latin typeface="Calibri"/>
                <a:cs typeface="Calibri"/>
              </a:rPr>
              <a:t>website's</a:t>
            </a:r>
            <a:r>
              <a:rPr sz="1100" spc="-45" dirty="0">
                <a:latin typeface="Calibri"/>
                <a:cs typeface="Calibri"/>
              </a:rPr>
              <a:t> </a:t>
            </a:r>
            <a:r>
              <a:rPr sz="1100" dirty="0">
                <a:latin typeface="Calibri"/>
                <a:cs typeface="Calibri"/>
              </a:rPr>
              <a:t>loading</a:t>
            </a:r>
            <a:r>
              <a:rPr sz="1100" spc="-50" dirty="0">
                <a:latin typeface="Calibri"/>
                <a:cs typeface="Calibri"/>
              </a:rPr>
              <a:t> </a:t>
            </a:r>
            <a:r>
              <a:rPr sz="1100" dirty="0">
                <a:latin typeface="Calibri"/>
                <a:cs typeface="Calibri"/>
              </a:rPr>
              <a:t>speed</a:t>
            </a:r>
            <a:r>
              <a:rPr sz="1100" spc="-25" dirty="0">
                <a:latin typeface="Calibri"/>
                <a:cs typeface="Calibri"/>
              </a:rPr>
              <a:t> </a:t>
            </a:r>
            <a:r>
              <a:rPr sz="1100" dirty="0">
                <a:latin typeface="Calibri"/>
                <a:cs typeface="Calibri"/>
              </a:rPr>
              <a:t>by</a:t>
            </a:r>
            <a:r>
              <a:rPr sz="1100" spc="-20" dirty="0">
                <a:latin typeface="Calibri"/>
                <a:cs typeface="Calibri"/>
              </a:rPr>
              <a:t> </a:t>
            </a:r>
            <a:r>
              <a:rPr sz="1100" dirty="0">
                <a:latin typeface="Calibri"/>
                <a:cs typeface="Calibri"/>
              </a:rPr>
              <a:t>compressing</a:t>
            </a:r>
            <a:r>
              <a:rPr sz="1100" spc="-45" dirty="0">
                <a:latin typeface="Calibri"/>
                <a:cs typeface="Calibri"/>
              </a:rPr>
              <a:t> </a:t>
            </a:r>
            <a:r>
              <a:rPr sz="1100" dirty="0">
                <a:latin typeface="Calibri"/>
                <a:cs typeface="Calibri"/>
              </a:rPr>
              <a:t>images,</a:t>
            </a:r>
            <a:r>
              <a:rPr sz="1100" spc="-40" dirty="0">
                <a:latin typeface="Calibri"/>
                <a:cs typeface="Calibri"/>
              </a:rPr>
              <a:t> </a:t>
            </a:r>
            <a:r>
              <a:rPr sz="1100" dirty="0">
                <a:latin typeface="Calibri"/>
                <a:cs typeface="Calibri"/>
              </a:rPr>
              <a:t>using</a:t>
            </a:r>
            <a:r>
              <a:rPr sz="1100" spc="-25" dirty="0">
                <a:latin typeface="Calibri"/>
                <a:cs typeface="Calibri"/>
              </a:rPr>
              <a:t> </a:t>
            </a:r>
            <a:r>
              <a:rPr sz="1100" dirty="0">
                <a:latin typeface="Calibri"/>
                <a:cs typeface="Calibri"/>
              </a:rPr>
              <a:t>a</a:t>
            </a:r>
            <a:r>
              <a:rPr sz="1100" spc="-25" dirty="0">
                <a:latin typeface="Calibri"/>
                <a:cs typeface="Calibri"/>
              </a:rPr>
              <a:t> </a:t>
            </a:r>
            <a:r>
              <a:rPr sz="1100" dirty="0">
                <a:latin typeface="Calibri"/>
                <a:cs typeface="Calibri"/>
              </a:rPr>
              <a:t>content</a:t>
            </a:r>
            <a:r>
              <a:rPr sz="1100" spc="-35" dirty="0">
                <a:latin typeface="Calibri"/>
                <a:cs typeface="Calibri"/>
              </a:rPr>
              <a:t> </a:t>
            </a:r>
            <a:r>
              <a:rPr sz="1100" dirty="0">
                <a:latin typeface="Calibri"/>
                <a:cs typeface="Calibri"/>
              </a:rPr>
              <a:t>delivery</a:t>
            </a:r>
            <a:r>
              <a:rPr sz="1100" spc="-30" dirty="0">
                <a:latin typeface="Calibri"/>
                <a:cs typeface="Calibri"/>
              </a:rPr>
              <a:t> </a:t>
            </a:r>
            <a:r>
              <a:rPr sz="1100" dirty="0">
                <a:latin typeface="Calibri"/>
                <a:cs typeface="Calibri"/>
              </a:rPr>
              <a:t>network</a:t>
            </a:r>
            <a:r>
              <a:rPr sz="1100" spc="-30" dirty="0">
                <a:latin typeface="Calibri"/>
                <a:cs typeface="Calibri"/>
              </a:rPr>
              <a:t> </a:t>
            </a:r>
            <a:r>
              <a:rPr sz="1100" dirty="0">
                <a:latin typeface="Calibri"/>
                <a:cs typeface="Calibri"/>
              </a:rPr>
              <a:t>(CDN),</a:t>
            </a:r>
            <a:r>
              <a:rPr sz="1100" spc="-25" dirty="0">
                <a:latin typeface="Calibri"/>
                <a:cs typeface="Calibri"/>
              </a:rPr>
              <a:t> </a:t>
            </a:r>
            <a:r>
              <a:rPr sz="1100" dirty="0">
                <a:latin typeface="Calibri"/>
                <a:cs typeface="Calibri"/>
              </a:rPr>
              <a:t>and</a:t>
            </a:r>
            <a:r>
              <a:rPr sz="1100" spc="-15" dirty="0">
                <a:latin typeface="Calibri"/>
                <a:cs typeface="Calibri"/>
              </a:rPr>
              <a:t> </a:t>
            </a:r>
            <a:r>
              <a:rPr sz="1100" spc="-10" dirty="0">
                <a:latin typeface="Calibri"/>
                <a:cs typeface="Calibri"/>
              </a:rPr>
              <a:t>minimizing </a:t>
            </a:r>
            <a:r>
              <a:rPr sz="1100" dirty="0">
                <a:latin typeface="Calibri"/>
                <a:cs typeface="Calibri"/>
              </a:rPr>
              <a:t>unnecessary</a:t>
            </a:r>
            <a:r>
              <a:rPr sz="1100" spc="-45" dirty="0">
                <a:latin typeface="Calibri"/>
                <a:cs typeface="Calibri"/>
              </a:rPr>
              <a:t> </a:t>
            </a:r>
            <a:r>
              <a:rPr sz="1100" spc="-10" dirty="0">
                <a:latin typeface="Calibri"/>
                <a:cs typeface="Calibri"/>
              </a:rPr>
              <a:t>scripts.</a:t>
            </a:r>
            <a:endParaRPr sz="1100">
              <a:latin typeface="Calibri"/>
              <a:cs typeface="Calibri"/>
            </a:endParaRPr>
          </a:p>
          <a:p>
            <a:pPr marL="311150" indent="-298450">
              <a:lnSpc>
                <a:spcPct val="100000"/>
              </a:lnSpc>
              <a:spcBef>
                <a:spcPts val="1325"/>
              </a:spcBef>
              <a:buFont typeface="Calibri"/>
              <a:buChar char="●"/>
              <a:tabLst>
                <a:tab pos="311150" algn="l"/>
              </a:tabLst>
            </a:pPr>
            <a:r>
              <a:rPr sz="1100" b="1" dirty="0">
                <a:latin typeface="Calibri"/>
                <a:cs typeface="Calibri"/>
              </a:rPr>
              <a:t>Mobile</a:t>
            </a:r>
            <a:r>
              <a:rPr sz="1100" b="1" spc="-10" dirty="0">
                <a:latin typeface="Calibri"/>
                <a:cs typeface="Calibri"/>
              </a:rPr>
              <a:t> Optimization</a:t>
            </a:r>
            <a:r>
              <a:rPr sz="1100" spc="-10" dirty="0">
                <a:latin typeface="Calibri"/>
                <a:cs typeface="Calibri"/>
              </a:rPr>
              <a:t>: </a:t>
            </a:r>
            <a:r>
              <a:rPr sz="1100" dirty="0">
                <a:latin typeface="Calibri"/>
                <a:cs typeface="Calibri"/>
              </a:rPr>
              <a:t>A large portion</a:t>
            </a:r>
            <a:r>
              <a:rPr sz="1100" spc="-50" dirty="0">
                <a:latin typeface="Calibri"/>
                <a:cs typeface="Calibri"/>
              </a:rPr>
              <a:t> </a:t>
            </a:r>
            <a:r>
              <a:rPr sz="1100" dirty="0">
                <a:latin typeface="Calibri"/>
                <a:cs typeface="Calibri"/>
              </a:rPr>
              <a:t>of</a:t>
            </a:r>
            <a:r>
              <a:rPr sz="1100" spc="-10" dirty="0">
                <a:latin typeface="Calibri"/>
                <a:cs typeface="Calibri"/>
              </a:rPr>
              <a:t> </a:t>
            </a:r>
            <a:r>
              <a:rPr sz="1100" dirty="0">
                <a:latin typeface="Calibri"/>
                <a:cs typeface="Calibri"/>
              </a:rPr>
              <a:t>internet</a:t>
            </a:r>
            <a:r>
              <a:rPr sz="1100" spc="-25" dirty="0">
                <a:latin typeface="Calibri"/>
                <a:cs typeface="Calibri"/>
              </a:rPr>
              <a:t> </a:t>
            </a:r>
            <a:r>
              <a:rPr sz="1100" dirty="0">
                <a:latin typeface="Calibri"/>
                <a:cs typeface="Calibri"/>
              </a:rPr>
              <a:t>users</a:t>
            </a:r>
            <a:r>
              <a:rPr sz="1100" spc="-10" dirty="0">
                <a:latin typeface="Calibri"/>
                <a:cs typeface="Calibri"/>
              </a:rPr>
              <a:t> </a:t>
            </a:r>
            <a:r>
              <a:rPr sz="1100" dirty="0">
                <a:latin typeface="Calibri"/>
                <a:cs typeface="Calibri"/>
              </a:rPr>
              <a:t>access</a:t>
            </a:r>
            <a:r>
              <a:rPr sz="1100" spc="-35" dirty="0">
                <a:latin typeface="Calibri"/>
                <a:cs typeface="Calibri"/>
              </a:rPr>
              <a:t> </a:t>
            </a:r>
            <a:r>
              <a:rPr sz="1100" dirty="0">
                <a:latin typeface="Calibri"/>
                <a:cs typeface="Calibri"/>
              </a:rPr>
              <a:t>websites</a:t>
            </a:r>
            <a:r>
              <a:rPr sz="1100" spc="-35" dirty="0">
                <a:latin typeface="Calibri"/>
                <a:cs typeface="Calibri"/>
              </a:rPr>
              <a:t> </a:t>
            </a:r>
            <a:r>
              <a:rPr sz="1100" dirty="0">
                <a:latin typeface="Calibri"/>
                <a:cs typeface="Calibri"/>
              </a:rPr>
              <a:t>on</a:t>
            </a:r>
            <a:r>
              <a:rPr sz="1100" spc="-15" dirty="0">
                <a:latin typeface="Calibri"/>
                <a:cs typeface="Calibri"/>
              </a:rPr>
              <a:t> </a:t>
            </a:r>
            <a:r>
              <a:rPr sz="1100" dirty="0">
                <a:latin typeface="Calibri"/>
                <a:cs typeface="Calibri"/>
              </a:rPr>
              <a:t>mobile</a:t>
            </a:r>
            <a:r>
              <a:rPr sz="1100" spc="-30" dirty="0">
                <a:latin typeface="Calibri"/>
                <a:cs typeface="Calibri"/>
              </a:rPr>
              <a:t> </a:t>
            </a:r>
            <a:r>
              <a:rPr sz="1100" dirty="0">
                <a:latin typeface="Calibri"/>
                <a:cs typeface="Calibri"/>
              </a:rPr>
              <a:t>devices,</a:t>
            </a:r>
            <a:r>
              <a:rPr sz="1100" spc="-20" dirty="0">
                <a:latin typeface="Calibri"/>
                <a:cs typeface="Calibri"/>
              </a:rPr>
              <a:t> </a:t>
            </a:r>
            <a:r>
              <a:rPr sz="1100" dirty="0">
                <a:latin typeface="Calibri"/>
                <a:cs typeface="Calibri"/>
              </a:rPr>
              <a:t>so</a:t>
            </a:r>
            <a:r>
              <a:rPr sz="1100" spc="-20" dirty="0">
                <a:latin typeface="Calibri"/>
                <a:cs typeface="Calibri"/>
              </a:rPr>
              <a:t> </a:t>
            </a:r>
            <a:r>
              <a:rPr sz="1100" dirty="0">
                <a:latin typeface="Calibri"/>
                <a:cs typeface="Calibri"/>
              </a:rPr>
              <a:t>ensure</a:t>
            </a:r>
            <a:r>
              <a:rPr sz="1100" spc="-10" dirty="0">
                <a:latin typeface="Calibri"/>
                <a:cs typeface="Calibri"/>
              </a:rPr>
              <a:t> </a:t>
            </a:r>
            <a:r>
              <a:rPr sz="1100" dirty="0">
                <a:latin typeface="Calibri"/>
                <a:cs typeface="Calibri"/>
              </a:rPr>
              <a:t>your</a:t>
            </a:r>
            <a:r>
              <a:rPr sz="1100" spc="-10" dirty="0">
                <a:latin typeface="Calibri"/>
                <a:cs typeface="Calibri"/>
              </a:rPr>
              <a:t> </a:t>
            </a:r>
            <a:r>
              <a:rPr sz="1100" dirty="0">
                <a:latin typeface="Calibri"/>
                <a:cs typeface="Calibri"/>
              </a:rPr>
              <a:t>website</a:t>
            </a:r>
            <a:r>
              <a:rPr sz="1100" spc="-30" dirty="0">
                <a:latin typeface="Calibri"/>
                <a:cs typeface="Calibri"/>
              </a:rPr>
              <a:t> </a:t>
            </a:r>
            <a:r>
              <a:rPr sz="1100" dirty="0">
                <a:latin typeface="Calibri"/>
                <a:cs typeface="Calibri"/>
              </a:rPr>
              <a:t>is</a:t>
            </a:r>
            <a:r>
              <a:rPr sz="1100" spc="-15" dirty="0">
                <a:latin typeface="Calibri"/>
                <a:cs typeface="Calibri"/>
              </a:rPr>
              <a:t> </a:t>
            </a:r>
            <a:r>
              <a:rPr sz="1100" dirty="0">
                <a:latin typeface="Calibri"/>
                <a:cs typeface="Calibri"/>
              </a:rPr>
              <a:t>optimized</a:t>
            </a:r>
            <a:r>
              <a:rPr sz="1100" spc="-35" dirty="0">
                <a:latin typeface="Calibri"/>
                <a:cs typeface="Calibri"/>
              </a:rPr>
              <a:t> </a:t>
            </a:r>
            <a:r>
              <a:rPr sz="1100" dirty="0">
                <a:latin typeface="Calibri"/>
                <a:cs typeface="Calibri"/>
              </a:rPr>
              <a:t>for</a:t>
            </a:r>
            <a:r>
              <a:rPr sz="1100" spc="-10" dirty="0">
                <a:latin typeface="Calibri"/>
                <a:cs typeface="Calibri"/>
              </a:rPr>
              <a:t> </a:t>
            </a:r>
            <a:r>
              <a:rPr sz="1100" dirty="0">
                <a:latin typeface="Calibri"/>
                <a:cs typeface="Calibri"/>
              </a:rPr>
              <a:t>mobile</a:t>
            </a:r>
            <a:r>
              <a:rPr sz="1100" spc="-35" dirty="0">
                <a:latin typeface="Calibri"/>
                <a:cs typeface="Calibri"/>
              </a:rPr>
              <a:t> </a:t>
            </a:r>
            <a:r>
              <a:rPr sz="1100" spc="-10" dirty="0">
                <a:latin typeface="Calibri"/>
                <a:cs typeface="Calibri"/>
              </a:rPr>
              <a:t>viewing.</a:t>
            </a:r>
            <a:endParaRPr sz="1100">
              <a:latin typeface="Calibri"/>
              <a:cs typeface="Calibri"/>
            </a:endParaRPr>
          </a:p>
          <a:p>
            <a:pPr marL="311150" marR="248285" indent="-299085">
              <a:lnSpc>
                <a:spcPct val="100000"/>
              </a:lnSpc>
              <a:spcBef>
                <a:spcPts val="1320"/>
              </a:spcBef>
              <a:buFont typeface="Calibri"/>
              <a:buChar char="●"/>
              <a:tabLst>
                <a:tab pos="311150" algn="l"/>
              </a:tabLst>
            </a:pPr>
            <a:r>
              <a:rPr sz="1100" b="1" dirty="0">
                <a:latin typeface="Calibri"/>
                <a:cs typeface="Calibri"/>
              </a:rPr>
              <a:t>Simple</a:t>
            </a:r>
            <a:r>
              <a:rPr sz="1100" b="1" spc="-10" dirty="0">
                <a:latin typeface="Calibri"/>
                <a:cs typeface="Calibri"/>
              </a:rPr>
              <a:t> </a:t>
            </a:r>
            <a:r>
              <a:rPr sz="1100" b="1" dirty="0">
                <a:latin typeface="Calibri"/>
                <a:cs typeface="Calibri"/>
              </a:rPr>
              <a:t>Navigation</a:t>
            </a:r>
            <a:r>
              <a:rPr sz="1100" dirty="0">
                <a:latin typeface="Calibri"/>
                <a:cs typeface="Calibri"/>
              </a:rPr>
              <a:t>:</a:t>
            </a:r>
            <a:r>
              <a:rPr sz="1100" spc="-20" dirty="0">
                <a:latin typeface="Calibri"/>
                <a:cs typeface="Calibri"/>
              </a:rPr>
              <a:t> </a:t>
            </a:r>
            <a:r>
              <a:rPr sz="1100" dirty="0">
                <a:latin typeface="Calibri"/>
                <a:cs typeface="Calibri"/>
              </a:rPr>
              <a:t>Make</a:t>
            </a:r>
            <a:r>
              <a:rPr sz="1100" spc="-25" dirty="0">
                <a:latin typeface="Calibri"/>
                <a:cs typeface="Calibri"/>
              </a:rPr>
              <a:t> </a:t>
            </a:r>
            <a:r>
              <a:rPr sz="1100" dirty="0">
                <a:latin typeface="Calibri"/>
                <a:cs typeface="Calibri"/>
              </a:rPr>
              <a:t>your</a:t>
            </a:r>
            <a:r>
              <a:rPr sz="1100" spc="-35" dirty="0">
                <a:latin typeface="Calibri"/>
                <a:cs typeface="Calibri"/>
              </a:rPr>
              <a:t> </a:t>
            </a:r>
            <a:r>
              <a:rPr sz="1100" dirty="0">
                <a:latin typeface="Calibri"/>
                <a:cs typeface="Calibri"/>
              </a:rPr>
              <a:t>website</a:t>
            </a:r>
            <a:r>
              <a:rPr sz="1100" spc="-25" dirty="0">
                <a:latin typeface="Calibri"/>
                <a:cs typeface="Calibri"/>
              </a:rPr>
              <a:t> </a:t>
            </a:r>
            <a:r>
              <a:rPr sz="1100" dirty="0">
                <a:latin typeface="Calibri"/>
                <a:cs typeface="Calibri"/>
              </a:rPr>
              <a:t>easy</a:t>
            </a:r>
            <a:r>
              <a:rPr sz="1100" spc="-30" dirty="0">
                <a:latin typeface="Calibri"/>
                <a:cs typeface="Calibri"/>
              </a:rPr>
              <a:t> </a:t>
            </a:r>
            <a:r>
              <a:rPr sz="1100" dirty="0">
                <a:latin typeface="Calibri"/>
                <a:cs typeface="Calibri"/>
              </a:rPr>
              <a:t>to</a:t>
            </a:r>
            <a:r>
              <a:rPr sz="1100" spc="-20" dirty="0">
                <a:latin typeface="Calibri"/>
                <a:cs typeface="Calibri"/>
              </a:rPr>
              <a:t> </a:t>
            </a:r>
            <a:r>
              <a:rPr sz="1100" dirty="0">
                <a:latin typeface="Calibri"/>
                <a:cs typeface="Calibri"/>
              </a:rPr>
              <a:t>navigate</a:t>
            </a:r>
            <a:r>
              <a:rPr sz="1100" spc="-30" dirty="0">
                <a:latin typeface="Calibri"/>
                <a:cs typeface="Calibri"/>
              </a:rPr>
              <a:t> </a:t>
            </a:r>
            <a:r>
              <a:rPr sz="1100" dirty="0">
                <a:latin typeface="Calibri"/>
                <a:cs typeface="Calibri"/>
              </a:rPr>
              <a:t>with</a:t>
            </a:r>
            <a:r>
              <a:rPr sz="1100" spc="-35" dirty="0">
                <a:latin typeface="Calibri"/>
                <a:cs typeface="Calibri"/>
              </a:rPr>
              <a:t> </a:t>
            </a:r>
            <a:r>
              <a:rPr sz="1100" dirty="0">
                <a:latin typeface="Calibri"/>
                <a:cs typeface="Calibri"/>
              </a:rPr>
              <a:t>a</a:t>
            </a:r>
            <a:r>
              <a:rPr sz="1100" spc="-5" dirty="0">
                <a:latin typeface="Calibri"/>
                <a:cs typeface="Calibri"/>
              </a:rPr>
              <a:t> </a:t>
            </a:r>
            <a:r>
              <a:rPr sz="1100" dirty="0">
                <a:latin typeface="Calibri"/>
                <a:cs typeface="Calibri"/>
              </a:rPr>
              <a:t>clear</a:t>
            </a:r>
            <a:r>
              <a:rPr sz="1100" spc="-20" dirty="0">
                <a:latin typeface="Calibri"/>
                <a:cs typeface="Calibri"/>
              </a:rPr>
              <a:t> </a:t>
            </a:r>
            <a:r>
              <a:rPr sz="1100" dirty="0">
                <a:latin typeface="Calibri"/>
                <a:cs typeface="Calibri"/>
              </a:rPr>
              <a:t>menu</a:t>
            </a:r>
            <a:r>
              <a:rPr sz="1100" spc="-35" dirty="0">
                <a:latin typeface="Calibri"/>
                <a:cs typeface="Calibri"/>
              </a:rPr>
              <a:t> </a:t>
            </a:r>
            <a:r>
              <a:rPr sz="1100" dirty="0">
                <a:latin typeface="Calibri"/>
                <a:cs typeface="Calibri"/>
              </a:rPr>
              <a:t>and</a:t>
            </a:r>
            <a:r>
              <a:rPr sz="1100" spc="-15" dirty="0">
                <a:latin typeface="Calibri"/>
                <a:cs typeface="Calibri"/>
              </a:rPr>
              <a:t> </a:t>
            </a:r>
            <a:r>
              <a:rPr sz="1100" dirty="0">
                <a:latin typeface="Calibri"/>
                <a:cs typeface="Calibri"/>
              </a:rPr>
              <a:t>well-structured</a:t>
            </a:r>
            <a:r>
              <a:rPr sz="1100" spc="-55" dirty="0">
                <a:latin typeface="Calibri"/>
                <a:cs typeface="Calibri"/>
              </a:rPr>
              <a:t> </a:t>
            </a:r>
            <a:r>
              <a:rPr sz="1100" dirty="0">
                <a:latin typeface="Calibri"/>
                <a:cs typeface="Calibri"/>
              </a:rPr>
              <a:t>pages.</a:t>
            </a:r>
            <a:r>
              <a:rPr sz="1100" spc="-20" dirty="0">
                <a:latin typeface="Calibri"/>
                <a:cs typeface="Calibri"/>
              </a:rPr>
              <a:t> </a:t>
            </a:r>
            <a:r>
              <a:rPr sz="1100" dirty="0">
                <a:latin typeface="Calibri"/>
                <a:cs typeface="Calibri"/>
              </a:rPr>
              <a:t>Users</a:t>
            </a:r>
            <a:r>
              <a:rPr sz="1100" spc="-30" dirty="0">
                <a:latin typeface="Calibri"/>
                <a:cs typeface="Calibri"/>
              </a:rPr>
              <a:t> </a:t>
            </a:r>
            <a:r>
              <a:rPr sz="1100" dirty="0">
                <a:latin typeface="Calibri"/>
                <a:cs typeface="Calibri"/>
              </a:rPr>
              <a:t>should</a:t>
            </a:r>
            <a:r>
              <a:rPr sz="1100" spc="-40" dirty="0">
                <a:latin typeface="Calibri"/>
                <a:cs typeface="Calibri"/>
              </a:rPr>
              <a:t> </a:t>
            </a:r>
            <a:r>
              <a:rPr sz="1100" dirty="0">
                <a:latin typeface="Calibri"/>
                <a:cs typeface="Calibri"/>
              </a:rPr>
              <a:t>be</a:t>
            </a:r>
            <a:r>
              <a:rPr sz="1100" spc="-15" dirty="0">
                <a:latin typeface="Calibri"/>
                <a:cs typeface="Calibri"/>
              </a:rPr>
              <a:t> </a:t>
            </a:r>
            <a:r>
              <a:rPr sz="1100" dirty="0">
                <a:latin typeface="Calibri"/>
                <a:cs typeface="Calibri"/>
              </a:rPr>
              <a:t>able</a:t>
            </a:r>
            <a:r>
              <a:rPr sz="1100" spc="-20" dirty="0">
                <a:latin typeface="Calibri"/>
                <a:cs typeface="Calibri"/>
              </a:rPr>
              <a:t> </a:t>
            </a:r>
            <a:r>
              <a:rPr sz="1100" dirty="0">
                <a:latin typeface="Calibri"/>
                <a:cs typeface="Calibri"/>
              </a:rPr>
              <a:t>to</a:t>
            </a:r>
            <a:r>
              <a:rPr sz="1100" spc="-25" dirty="0">
                <a:latin typeface="Calibri"/>
                <a:cs typeface="Calibri"/>
              </a:rPr>
              <a:t> </a:t>
            </a:r>
            <a:r>
              <a:rPr sz="1100" dirty="0">
                <a:latin typeface="Calibri"/>
                <a:cs typeface="Calibri"/>
              </a:rPr>
              <a:t>find</a:t>
            </a:r>
            <a:r>
              <a:rPr sz="1100" spc="-10" dirty="0">
                <a:latin typeface="Calibri"/>
                <a:cs typeface="Calibri"/>
              </a:rPr>
              <a:t> </a:t>
            </a:r>
            <a:r>
              <a:rPr sz="1100" dirty="0">
                <a:latin typeface="Calibri"/>
                <a:cs typeface="Calibri"/>
              </a:rPr>
              <a:t>what</a:t>
            </a:r>
            <a:r>
              <a:rPr sz="1100" spc="-30" dirty="0">
                <a:latin typeface="Calibri"/>
                <a:cs typeface="Calibri"/>
              </a:rPr>
              <a:t> </a:t>
            </a:r>
            <a:r>
              <a:rPr sz="1100" spc="-10" dirty="0">
                <a:latin typeface="Calibri"/>
                <a:cs typeface="Calibri"/>
              </a:rPr>
              <a:t>they're </a:t>
            </a:r>
            <a:r>
              <a:rPr sz="1100" dirty="0">
                <a:latin typeface="Calibri"/>
                <a:cs typeface="Calibri"/>
              </a:rPr>
              <a:t>looking</a:t>
            </a:r>
            <a:r>
              <a:rPr sz="1100" spc="-45" dirty="0">
                <a:latin typeface="Calibri"/>
                <a:cs typeface="Calibri"/>
              </a:rPr>
              <a:t> </a:t>
            </a:r>
            <a:r>
              <a:rPr sz="1100" dirty="0">
                <a:latin typeface="Calibri"/>
                <a:cs typeface="Calibri"/>
              </a:rPr>
              <a:t>for</a:t>
            </a:r>
            <a:r>
              <a:rPr sz="1100" spc="-10" dirty="0">
                <a:latin typeface="Calibri"/>
                <a:cs typeface="Calibri"/>
              </a:rPr>
              <a:t> quickly.</a:t>
            </a:r>
            <a:endParaRPr sz="1100">
              <a:latin typeface="Calibri"/>
              <a:cs typeface="Calibri"/>
            </a:endParaRPr>
          </a:p>
          <a:p>
            <a:pPr marL="311150" indent="-298450">
              <a:lnSpc>
                <a:spcPct val="100000"/>
              </a:lnSpc>
              <a:spcBef>
                <a:spcPts val="1320"/>
              </a:spcBef>
              <a:buFont typeface="Calibri"/>
              <a:buChar char="●"/>
              <a:tabLst>
                <a:tab pos="311150" algn="l"/>
              </a:tabLst>
            </a:pPr>
            <a:r>
              <a:rPr sz="1100" b="1" spc="-10" dirty="0">
                <a:latin typeface="Calibri"/>
                <a:cs typeface="Calibri"/>
              </a:rPr>
              <a:t>SEO-</a:t>
            </a:r>
            <a:r>
              <a:rPr sz="1100" b="1" dirty="0">
                <a:latin typeface="Calibri"/>
                <a:cs typeface="Calibri"/>
              </a:rPr>
              <a:t>Friendly</a:t>
            </a:r>
            <a:r>
              <a:rPr sz="1100" b="1" spc="-5" dirty="0">
                <a:latin typeface="Calibri"/>
                <a:cs typeface="Calibri"/>
              </a:rPr>
              <a:t> </a:t>
            </a:r>
            <a:r>
              <a:rPr sz="1100" b="1" dirty="0">
                <a:latin typeface="Calibri"/>
                <a:cs typeface="Calibri"/>
              </a:rPr>
              <a:t>URLs</a:t>
            </a:r>
            <a:r>
              <a:rPr sz="1100" dirty="0">
                <a:latin typeface="Calibri"/>
                <a:cs typeface="Calibri"/>
              </a:rPr>
              <a:t>: Use</a:t>
            </a:r>
            <a:r>
              <a:rPr sz="1100" spc="-20" dirty="0">
                <a:latin typeface="Calibri"/>
                <a:cs typeface="Calibri"/>
              </a:rPr>
              <a:t> </a:t>
            </a:r>
            <a:r>
              <a:rPr sz="1100" dirty="0">
                <a:latin typeface="Calibri"/>
                <a:cs typeface="Calibri"/>
              </a:rPr>
              <a:t>descriptive</a:t>
            </a:r>
            <a:r>
              <a:rPr sz="1100" spc="-25" dirty="0">
                <a:latin typeface="Calibri"/>
                <a:cs typeface="Calibri"/>
              </a:rPr>
              <a:t> </a:t>
            </a:r>
            <a:r>
              <a:rPr sz="1100" dirty="0">
                <a:latin typeface="Calibri"/>
                <a:cs typeface="Calibri"/>
              </a:rPr>
              <a:t>and </a:t>
            </a:r>
            <a:r>
              <a:rPr sz="1100" spc="-10" dirty="0">
                <a:latin typeface="Calibri"/>
                <a:cs typeface="Calibri"/>
              </a:rPr>
              <a:t>SEO-</a:t>
            </a:r>
            <a:r>
              <a:rPr sz="1100" dirty="0">
                <a:latin typeface="Calibri"/>
                <a:cs typeface="Calibri"/>
              </a:rPr>
              <a:t>friendly</a:t>
            </a:r>
            <a:r>
              <a:rPr sz="1100" spc="-15" dirty="0">
                <a:latin typeface="Calibri"/>
                <a:cs typeface="Calibri"/>
              </a:rPr>
              <a:t> </a:t>
            </a:r>
            <a:r>
              <a:rPr sz="1100" dirty="0">
                <a:latin typeface="Calibri"/>
                <a:cs typeface="Calibri"/>
              </a:rPr>
              <a:t>URLs</a:t>
            </a:r>
            <a:r>
              <a:rPr sz="1100" spc="-20" dirty="0">
                <a:latin typeface="Calibri"/>
                <a:cs typeface="Calibri"/>
              </a:rPr>
              <a:t> </a:t>
            </a:r>
            <a:r>
              <a:rPr sz="1100" dirty="0">
                <a:latin typeface="Calibri"/>
                <a:cs typeface="Calibri"/>
              </a:rPr>
              <a:t>that</a:t>
            </a:r>
            <a:r>
              <a:rPr sz="1100" spc="-10" dirty="0">
                <a:latin typeface="Calibri"/>
                <a:cs typeface="Calibri"/>
              </a:rPr>
              <a:t> </a:t>
            </a:r>
            <a:r>
              <a:rPr sz="1100" dirty="0">
                <a:latin typeface="Calibri"/>
                <a:cs typeface="Calibri"/>
              </a:rPr>
              <a:t>include</a:t>
            </a:r>
            <a:r>
              <a:rPr sz="1100" spc="-15" dirty="0">
                <a:latin typeface="Calibri"/>
                <a:cs typeface="Calibri"/>
              </a:rPr>
              <a:t> </a:t>
            </a:r>
            <a:r>
              <a:rPr sz="1100" dirty="0">
                <a:latin typeface="Calibri"/>
                <a:cs typeface="Calibri"/>
              </a:rPr>
              <a:t>relevant keywords.</a:t>
            </a:r>
            <a:r>
              <a:rPr sz="1100" spc="-35" dirty="0">
                <a:latin typeface="Calibri"/>
                <a:cs typeface="Calibri"/>
              </a:rPr>
              <a:t> </a:t>
            </a:r>
            <a:r>
              <a:rPr sz="1100" dirty="0">
                <a:latin typeface="Calibri"/>
                <a:cs typeface="Calibri"/>
              </a:rPr>
              <a:t>Avoid</a:t>
            </a:r>
            <a:r>
              <a:rPr sz="1100" spc="-20" dirty="0">
                <a:latin typeface="Calibri"/>
                <a:cs typeface="Calibri"/>
              </a:rPr>
              <a:t> </a:t>
            </a:r>
            <a:r>
              <a:rPr sz="1100" dirty="0">
                <a:latin typeface="Calibri"/>
                <a:cs typeface="Calibri"/>
              </a:rPr>
              <a:t>using</a:t>
            </a:r>
            <a:r>
              <a:rPr sz="1100" spc="-10" dirty="0">
                <a:latin typeface="Calibri"/>
                <a:cs typeface="Calibri"/>
              </a:rPr>
              <a:t> </a:t>
            </a:r>
            <a:r>
              <a:rPr sz="1100" dirty="0">
                <a:latin typeface="Calibri"/>
                <a:cs typeface="Calibri"/>
              </a:rPr>
              <a:t>complex</a:t>
            </a:r>
            <a:r>
              <a:rPr sz="1100" spc="-35" dirty="0">
                <a:latin typeface="Calibri"/>
                <a:cs typeface="Calibri"/>
              </a:rPr>
              <a:t> </a:t>
            </a:r>
            <a:r>
              <a:rPr sz="1100" dirty="0">
                <a:latin typeface="Calibri"/>
                <a:cs typeface="Calibri"/>
              </a:rPr>
              <a:t>strings</a:t>
            </a:r>
            <a:r>
              <a:rPr sz="1100" spc="-20" dirty="0">
                <a:latin typeface="Calibri"/>
                <a:cs typeface="Calibri"/>
              </a:rPr>
              <a:t> </a:t>
            </a:r>
            <a:r>
              <a:rPr sz="1100" dirty="0">
                <a:latin typeface="Calibri"/>
                <a:cs typeface="Calibri"/>
              </a:rPr>
              <a:t>of </a:t>
            </a:r>
            <a:r>
              <a:rPr sz="1100" spc="-10" dirty="0">
                <a:latin typeface="Calibri"/>
                <a:cs typeface="Calibri"/>
              </a:rPr>
              <a:t>characters.</a:t>
            </a:r>
            <a:endParaRPr sz="1100">
              <a:latin typeface="Calibri"/>
              <a:cs typeface="Calibri"/>
            </a:endParaRPr>
          </a:p>
          <a:p>
            <a:pPr marL="311150" indent="-298450">
              <a:lnSpc>
                <a:spcPct val="100000"/>
              </a:lnSpc>
              <a:spcBef>
                <a:spcPts val="1320"/>
              </a:spcBef>
              <a:buChar char="●"/>
              <a:tabLst>
                <a:tab pos="311150" algn="l"/>
              </a:tabLst>
            </a:pPr>
            <a:r>
              <a:rPr sz="1100" dirty="0">
                <a:latin typeface="Calibri"/>
                <a:cs typeface="Calibri"/>
              </a:rPr>
              <a:t>Optimize</a:t>
            </a:r>
            <a:r>
              <a:rPr sz="1100" spc="-30" dirty="0">
                <a:latin typeface="Calibri"/>
                <a:cs typeface="Calibri"/>
              </a:rPr>
              <a:t> </a:t>
            </a:r>
            <a:r>
              <a:rPr sz="1100" dirty="0">
                <a:latin typeface="Calibri"/>
                <a:cs typeface="Calibri"/>
              </a:rPr>
              <a:t>Images:</a:t>
            </a:r>
            <a:r>
              <a:rPr sz="1100" spc="-15" dirty="0">
                <a:latin typeface="Calibri"/>
                <a:cs typeface="Calibri"/>
              </a:rPr>
              <a:t> </a:t>
            </a:r>
            <a:r>
              <a:rPr sz="1100" spc="-10" dirty="0">
                <a:latin typeface="Calibri"/>
                <a:cs typeface="Calibri"/>
              </a:rPr>
              <a:t>Compress</a:t>
            </a:r>
            <a:r>
              <a:rPr sz="1100" spc="-45" dirty="0">
                <a:latin typeface="Calibri"/>
                <a:cs typeface="Calibri"/>
              </a:rPr>
              <a:t> </a:t>
            </a:r>
            <a:r>
              <a:rPr sz="1100" dirty="0">
                <a:latin typeface="Calibri"/>
                <a:cs typeface="Calibri"/>
              </a:rPr>
              <a:t>images</a:t>
            </a:r>
            <a:r>
              <a:rPr sz="1100" spc="-30" dirty="0">
                <a:latin typeface="Calibri"/>
                <a:cs typeface="Calibri"/>
              </a:rPr>
              <a:t> </a:t>
            </a:r>
            <a:r>
              <a:rPr sz="1100" dirty="0">
                <a:latin typeface="Calibri"/>
                <a:cs typeface="Calibri"/>
              </a:rPr>
              <a:t>to</a:t>
            </a:r>
            <a:r>
              <a:rPr sz="1100" spc="-15" dirty="0">
                <a:latin typeface="Calibri"/>
                <a:cs typeface="Calibri"/>
              </a:rPr>
              <a:t> </a:t>
            </a:r>
            <a:r>
              <a:rPr sz="1100" dirty="0">
                <a:latin typeface="Calibri"/>
                <a:cs typeface="Calibri"/>
              </a:rPr>
              <a:t>reduce</a:t>
            </a:r>
            <a:r>
              <a:rPr sz="1100" spc="5" dirty="0">
                <a:latin typeface="Calibri"/>
                <a:cs typeface="Calibri"/>
              </a:rPr>
              <a:t> </a:t>
            </a:r>
            <a:r>
              <a:rPr sz="1100" dirty="0">
                <a:latin typeface="Calibri"/>
                <a:cs typeface="Calibri"/>
              </a:rPr>
              <a:t>file</a:t>
            </a:r>
            <a:r>
              <a:rPr sz="1100" spc="-5" dirty="0">
                <a:latin typeface="Calibri"/>
                <a:cs typeface="Calibri"/>
              </a:rPr>
              <a:t> </a:t>
            </a:r>
            <a:r>
              <a:rPr sz="1100" dirty="0">
                <a:latin typeface="Calibri"/>
                <a:cs typeface="Calibri"/>
              </a:rPr>
              <a:t>size</a:t>
            </a:r>
            <a:r>
              <a:rPr sz="1100" spc="-10" dirty="0">
                <a:latin typeface="Calibri"/>
                <a:cs typeface="Calibri"/>
              </a:rPr>
              <a:t> </a:t>
            </a:r>
            <a:r>
              <a:rPr sz="1100" dirty="0">
                <a:latin typeface="Calibri"/>
                <a:cs typeface="Calibri"/>
              </a:rPr>
              <a:t>without</a:t>
            </a:r>
            <a:r>
              <a:rPr sz="1100" spc="-30" dirty="0">
                <a:latin typeface="Calibri"/>
                <a:cs typeface="Calibri"/>
              </a:rPr>
              <a:t> </a:t>
            </a:r>
            <a:r>
              <a:rPr sz="1100" spc="-10" dirty="0">
                <a:latin typeface="Calibri"/>
                <a:cs typeface="Calibri"/>
              </a:rPr>
              <a:t>sacrificing</a:t>
            </a:r>
            <a:r>
              <a:rPr sz="1100" spc="-40" dirty="0">
                <a:latin typeface="Calibri"/>
                <a:cs typeface="Calibri"/>
              </a:rPr>
              <a:t> </a:t>
            </a:r>
            <a:r>
              <a:rPr sz="1100" dirty="0">
                <a:latin typeface="Calibri"/>
                <a:cs typeface="Calibri"/>
              </a:rPr>
              <a:t>quality.</a:t>
            </a:r>
            <a:r>
              <a:rPr sz="1100" spc="-20" dirty="0">
                <a:latin typeface="Calibri"/>
                <a:cs typeface="Calibri"/>
              </a:rPr>
              <a:t> </a:t>
            </a:r>
            <a:r>
              <a:rPr sz="1100" dirty="0">
                <a:latin typeface="Calibri"/>
                <a:cs typeface="Calibri"/>
              </a:rPr>
              <a:t>Use</a:t>
            </a:r>
            <a:r>
              <a:rPr sz="1100" spc="-10" dirty="0">
                <a:latin typeface="Calibri"/>
                <a:cs typeface="Calibri"/>
              </a:rPr>
              <a:t> </a:t>
            </a:r>
            <a:r>
              <a:rPr sz="1100" dirty="0">
                <a:latin typeface="Calibri"/>
                <a:cs typeface="Calibri"/>
              </a:rPr>
              <a:t>alt</a:t>
            </a:r>
            <a:r>
              <a:rPr sz="1100" spc="-25" dirty="0">
                <a:latin typeface="Calibri"/>
                <a:cs typeface="Calibri"/>
              </a:rPr>
              <a:t> </a:t>
            </a:r>
            <a:r>
              <a:rPr sz="1100" dirty="0">
                <a:latin typeface="Calibri"/>
                <a:cs typeface="Calibri"/>
              </a:rPr>
              <a:t>tags</a:t>
            </a:r>
            <a:r>
              <a:rPr sz="1100" spc="-20" dirty="0">
                <a:latin typeface="Calibri"/>
                <a:cs typeface="Calibri"/>
              </a:rPr>
              <a:t> </a:t>
            </a:r>
            <a:r>
              <a:rPr sz="1100" dirty="0">
                <a:latin typeface="Calibri"/>
                <a:cs typeface="Calibri"/>
              </a:rPr>
              <a:t>to</a:t>
            </a:r>
            <a:r>
              <a:rPr sz="1100" spc="-15" dirty="0">
                <a:latin typeface="Calibri"/>
                <a:cs typeface="Calibri"/>
              </a:rPr>
              <a:t> </a:t>
            </a:r>
            <a:r>
              <a:rPr sz="1100" dirty="0">
                <a:latin typeface="Calibri"/>
                <a:cs typeface="Calibri"/>
              </a:rPr>
              <a:t>describe</a:t>
            </a:r>
            <a:r>
              <a:rPr sz="1100" spc="-10" dirty="0">
                <a:latin typeface="Calibri"/>
                <a:cs typeface="Calibri"/>
              </a:rPr>
              <a:t> </a:t>
            </a:r>
            <a:r>
              <a:rPr sz="1100" dirty="0">
                <a:latin typeface="Calibri"/>
                <a:cs typeface="Calibri"/>
              </a:rPr>
              <a:t>images</a:t>
            </a:r>
            <a:r>
              <a:rPr sz="1100" spc="-35" dirty="0">
                <a:latin typeface="Calibri"/>
                <a:cs typeface="Calibri"/>
              </a:rPr>
              <a:t> </a:t>
            </a:r>
            <a:r>
              <a:rPr sz="1100" dirty="0">
                <a:latin typeface="Calibri"/>
                <a:cs typeface="Calibri"/>
              </a:rPr>
              <a:t>for</a:t>
            </a:r>
            <a:r>
              <a:rPr sz="1100" spc="-5" dirty="0">
                <a:latin typeface="Calibri"/>
                <a:cs typeface="Calibri"/>
              </a:rPr>
              <a:t> </a:t>
            </a:r>
            <a:r>
              <a:rPr sz="1100" dirty="0">
                <a:latin typeface="Calibri"/>
                <a:cs typeface="Calibri"/>
              </a:rPr>
              <a:t>better</a:t>
            </a:r>
            <a:r>
              <a:rPr sz="1100" spc="10" dirty="0">
                <a:latin typeface="Calibri"/>
                <a:cs typeface="Calibri"/>
              </a:rPr>
              <a:t> </a:t>
            </a:r>
            <a:r>
              <a:rPr sz="1100" dirty="0">
                <a:latin typeface="Calibri"/>
                <a:cs typeface="Calibri"/>
              </a:rPr>
              <a:t>accessibility</a:t>
            </a:r>
            <a:r>
              <a:rPr sz="1100" spc="-30" dirty="0">
                <a:latin typeface="Calibri"/>
                <a:cs typeface="Calibri"/>
              </a:rPr>
              <a:t> </a:t>
            </a:r>
            <a:r>
              <a:rPr sz="1100" dirty="0">
                <a:latin typeface="Calibri"/>
                <a:cs typeface="Calibri"/>
              </a:rPr>
              <a:t>and</a:t>
            </a:r>
            <a:r>
              <a:rPr sz="1100" spc="-10" dirty="0">
                <a:latin typeface="Calibri"/>
                <a:cs typeface="Calibri"/>
              </a:rPr>
              <a:t> </a:t>
            </a:r>
            <a:r>
              <a:rPr sz="1100" spc="-20" dirty="0">
                <a:latin typeface="Calibri"/>
                <a:cs typeface="Calibri"/>
              </a:rPr>
              <a:t>SEO.</a:t>
            </a:r>
            <a:endParaRPr sz="1100">
              <a:latin typeface="Calibri"/>
              <a:cs typeface="Calibri"/>
            </a:endParaRPr>
          </a:p>
          <a:p>
            <a:pPr marL="311150" indent="-298450">
              <a:lnSpc>
                <a:spcPct val="100000"/>
              </a:lnSpc>
              <a:spcBef>
                <a:spcPts val="1320"/>
              </a:spcBef>
              <a:buFont typeface="Calibri"/>
              <a:buChar char="●"/>
              <a:tabLst>
                <a:tab pos="311150" algn="l"/>
              </a:tabLst>
            </a:pPr>
            <a:r>
              <a:rPr sz="1100" b="1" dirty="0">
                <a:latin typeface="Calibri"/>
                <a:cs typeface="Calibri"/>
              </a:rPr>
              <a:t>Readable</a:t>
            </a:r>
            <a:r>
              <a:rPr sz="1100" b="1" spc="-25" dirty="0">
                <a:latin typeface="Calibri"/>
                <a:cs typeface="Calibri"/>
              </a:rPr>
              <a:t> </a:t>
            </a:r>
            <a:r>
              <a:rPr sz="1100" b="1" dirty="0">
                <a:latin typeface="Calibri"/>
                <a:cs typeface="Calibri"/>
              </a:rPr>
              <a:t>Fonts</a:t>
            </a:r>
            <a:r>
              <a:rPr sz="1100" b="1" spc="-15" dirty="0">
                <a:latin typeface="Calibri"/>
                <a:cs typeface="Calibri"/>
              </a:rPr>
              <a:t> </a:t>
            </a:r>
            <a:r>
              <a:rPr sz="1100" b="1" dirty="0">
                <a:latin typeface="Calibri"/>
                <a:cs typeface="Calibri"/>
              </a:rPr>
              <a:t>and</a:t>
            </a:r>
            <a:r>
              <a:rPr sz="1100" b="1" spc="-10" dirty="0">
                <a:latin typeface="Calibri"/>
                <a:cs typeface="Calibri"/>
              </a:rPr>
              <a:t> </a:t>
            </a:r>
            <a:r>
              <a:rPr sz="1100" b="1" dirty="0">
                <a:latin typeface="Calibri"/>
                <a:cs typeface="Calibri"/>
              </a:rPr>
              <a:t>Colors</a:t>
            </a:r>
            <a:r>
              <a:rPr sz="1100" dirty="0">
                <a:latin typeface="Calibri"/>
                <a:cs typeface="Calibri"/>
              </a:rPr>
              <a:t>:</a:t>
            </a:r>
            <a:r>
              <a:rPr sz="1100" spc="-30" dirty="0">
                <a:latin typeface="Calibri"/>
                <a:cs typeface="Calibri"/>
              </a:rPr>
              <a:t> </a:t>
            </a:r>
            <a:r>
              <a:rPr sz="1100" dirty="0">
                <a:latin typeface="Calibri"/>
                <a:cs typeface="Calibri"/>
              </a:rPr>
              <a:t>Choose</a:t>
            </a:r>
            <a:r>
              <a:rPr sz="1100" spc="-35" dirty="0">
                <a:latin typeface="Calibri"/>
                <a:cs typeface="Calibri"/>
              </a:rPr>
              <a:t> </a:t>
            </a:r>
            <a:r>
              <a:rPr sz="1100" dirty="0">
                <a:latin typeface="Calibri"/>
                <a:cs typeface="Calibri"/>
              </a:rPr>
              <a:t>fonts</a:t>
            </a:r>
            <a:r>
              <a:rPr sz="1100" spc="-40" dirty="0">
                <a:latin typeface="Calibri"/>
                <a:cs typeface="Calibri"/>
              </a:rPr>
              <a:t> </a:t>
            </a:r>
            <a:r>
              <a:rPr sz="1100" dirty="0">
                <a:latin typeface="Calibri"/>
                <a:cs typeface="Calibri"/>
              </a:rPr>
              <a:t>and</a:t>
            </a:r>
            <a:r>
              <a:rPr sz="1100" spc="-10" dirty="0">
                <a:latin typeface="Calibri"/>
                <a:cs typeface="Calibri"/>
              </a:rPr>
              <a:t> </a:t>
            </a:r>
            <a:r>
              <a:rPr sz="1100" dirty="0">
                <a:latin typeface="Calibri"/>
                <a:cs typeface="Calibri"/>
              </a:rPr>
              <a:t>colors</a:t>
            </a:r>
            <a:r>
              <a:rPr sz="1100" spc="-60" dirty="0">
                <a:latin typeface="Calibri"/>
                <a:cs typeface="Calibri"/>
              </a:rPr>
              <a:t> </a:t>
            </a:r>
            <a:r>
              <a:rPr sz="1100" dirty="0">
                <a:latin typeface="Calibri"/>
                <a:cs typeface="Calibri"/>
              </a:rPr>
              <a:t>that</a:t>
            </a:r>
            <a:r>
              <a:rPr sz="1100" spc="-30" dirty="0">
                <a:latin typeface="Calibri"/>
                <a:cs typeface="Calibri"/>
              </a:rPr>
              <a:t> </a:t>
            </a:r>
            <a:r>
              <a:rPr sz="1100" dirty="0">
                <a:latin typeface="Calibri"/>
                <a:cs typeface="Calibri"/>
              </a:rPr>
              <a:t>are</a:t>
            </a:r>
            <a:r>
              <a:rPr sz="1100" spc="-5" dirty="0">
                <a:latin typeface="Calibri"/>
                <a:cs typeface="Calibri"/>
              </a:rPr>
              <a:t> </a:t>
            </a:r>
            <a:r>
              <a:rPr sz="1100" dirty="0">
                <a:latin typeface="Calibri"/>
                <a:cs typeface="Calibri"/>
              </a:rPr>
              <a:t>easy</a:t>
            </a:r>
            <a:r>
              <a:rPr sz="1100" spc="-20" dirty="0">
                <a:latin typeface="Calibri"/>
                <a:cs typeface="Calibri"/>
              </a:rPr>
              <a:t> </a:t>
            </a:r>
            <a:r>
              <a:rPr sz="1100" dirty="0">
                <a:latin typeface="Calibri"/>
                <a:cs typeface="Calibri"/>
              </a:rPr>
              <a:t>to</a:t>
            </a:r>
            <a:r>
              <a:rPr sz="1100" spc="-20" dirty="0">
                <a:latin typeface="Calibri"/>
                <a:cs typeface="Calibri"/>
              </a:rPr>
              <a:t> </a:t>
            </a:r>
            <a:r>
              <a:rPr sz="1100" dirty="0">
                <a:latin typeface="Calibri"/>
                <a:cs typeface="Calibri"/>
              </a:rPr>
              <a:t>read</a:t>
            </a:r>
            <a:r>
              <a:rPr sz="1100" spc="-20" dirty="0">
                <a:latin typeface="Calibri"/>
                <a:cs typeface="Calibri"/>
              </a:rPr>
              <a:t> </a:t>
            </a:r>
            <a:r>
              <a:rPr sz="1100" dirty="0">
                <a:latin typeface="Calibri"/>
                <a:cs typeface="Calibri"/>
              </a:rPr>
              <a:t>and</a:t>
            </a:r>
            <a:r>
              <a:rPr sz="1100" spc="-15" dirty="0">
                <a:latin typeface="Calibri"/>
                <a:cs typeface="Calibri"/>
              </a:rPr>
              <a:t> </a:t>
            </a:r>
            <a:r>
              <a:rPr sz="1100" dirty="0">
                <a:latin typeface="Calibri"/>
                <a:cs typeface="Calibri"/>
              </a:rPr>
              <a:t>create</a:t>
            </a:r>
            <a:r>
              <a:rPr sz="1100" spc="-25" dirty="0">
                <a:latin typeface="Calibri"/>
                <a:cs typeface="Calibri"/>
              </a:rPr>
              <a:t> </a:t>
            </a:r>
            <a:r>
              <a:rPr sz="1100" dirty="0">
                <a:latin typeface="Calibri"/>
                <a:cs typeface="Calibri"/>
              </a:rPr>
              <a:t>a</a:t>
            </a:r>
            <a:r>
              <a:rPr sz="1100" spc="-15" dirty="0">
                <a:latin typeface="Calibri"/>
                <a:cs typeface="Calibri"/>
              </a:rPr>
              <a:t> </a:t>
            </a:r>
            <a:r>
              <a:rPr sz="1100" dirty="0">
                <a:latin typeface="Calibri"/>
                <a:cs typeface="Calibri"/>
              </a:rPr>
              <a:t>visually</a:t>
            </a:r>
            <a:r>
              <a:rPr sz="1100" spc="-25" dirty="0">
                <a:latin typeface="Calibri"/>
                <a:cs typeface="Calibri"/>
              </a:rPr>
              <a:t> </a:t>
            </a:r>
            <a:r>
              <a:rPr sz="1100" dirty="0">
                <a:latin typeface="Calibri"/>
                <a:cs typeface="Calibri"/>
              </a:rPr>
              <a:t>pleasing</a:t>
            </a:r>
            <a:r>
              <a:rPr sz="1100" spc="-35" dirty="0">
                <a:latin typeface="Calibri"/>
                <a:cs typeface="Calibri"/>
              </a:rPr>
              <a:t> </a:t>
            </a:r>
            <a:r>
              <a:rPr sz="1100" dirty="0">
                <a:latin typeface="Calibri"/>
                <a:cs typeface="Calibri"/>
              </a:rPr>
              <a:t>experience</a:t>
            </a:r>
            <a:r>
              <a:rPr sz="1100" spc="-15" dirty="0">
                <a:latin typeface="Calibri"/>
                <a:cs typeface="Calibri"/>
              </a:rPr>
              <a:t> </a:t>
            </a:r>
            <a:r>
              <a:rPr sz="1100" dirty="0">
                <a:latin typeface="Calibri"/>
                <a:cs typeface="Calibri"/>
              </a:rPr>
              <a:t>for</a:t>
            </a:r>
            <a:r>
              <a:rPr sz="1100" spc="-15" dirty="0">
                <a:latin typeface="Calibri"/>
                <a:cs typeface="Calibri"/>
              </a:rPr>
              <a:t> </a:t>
            </a:r>
            <a:r>
              <a:rPr sz="1100" spc="-10" dirty="0">
                <a:latin typeface="Calibri"/>
                <a:cs typeface="Calibri"/>
              </a:rPr>
              <a:t>users.</a:t>
            </a:r>
            <a:endParaRPr sz="1100">
              <a:latin typeface="Calibri"/>
              <a:cs typeface="Calibri"/>
            </a:endParaRPr>
          </a:p>
          <a:p>
            <a:pPr marL="311150" indent="-298450">
              <a:lnSpc>
                <a:spcPct val="100000"/>
              </a:lnSpc>
              <a:spcBef>
                <a:spcPts val="1320"/>
              </a:spcBef>
              <a:buFont typeface="Calibri"/>
              <a:buChar char="●"/>
              <a:tabLst>
                <a:tab pos="311150" algn="l"/>
              </a:tabLst>
            </a:pPr>
            <a:r>
              <a:rPr sz="1100" b="1" dirty="0">
                <a:latin typeface="Calibri"/>
                <a:cs typeface="Calibri"/>
              </a:rPr>
              <a:t>Contact</a:t>
            </a:r>
            <a:r>
              <a:rPr sz="1100" b="1" spc="-10" dirty="0">
                <a:latin typeface="Calibri"/>
                <a:cs typeface="Calibri"/>
              </a:rPr>
              <a:t> </a:t>
            </a:r>
            <a:r>
              <a:rPr sz="1100" b="1" dirty="0">
                <a:latin typeface="Calibri"/>
                <a:cs typeface="Calibri"/>
              </a:rPr>
              <a:t>Information</a:t>
            </a:r>
            <a:r>
              <a:rPr sz="1100" dirty="0">
                <a:latin typeface="Calibri"/>
                <a:cs typeface="Calibri"/>
              </a:rPr>
              <a:t>:</a:t>
            </a:r>
            <a:r>
              <a:rPr sz="1100" spc="-30" dirty="0">
                <a:latin typeface="Calibri"/>
                <a:cs typeface="Calibri"/>
              </a:rPr>
              <a:t> </a:t>
            </a:r>
            <a:r>
              <a:rPr sz="1100" dirty="0">
                <a:latin typeface="Calibri"/>
                <a:cs typeface="Calibri"/>
              </a:rPr>
              <a:t>Make</a:t>
            </a:r>
            <a:r>
              <a:rPr sz="1100" spc="-25" dirty="0">
                <a:latin typeface="Calibri"/>
                <a:cs typeface="Calibri"/>
              </a:rPr>
              <a:t> </a:t>
            </a:r>
            <a:r>
              <a:rPr sz="1100" dirty="0">
                <a:latin typeface="Calibri"/>
                <a:cs typeface="Calibri"/>
              </a:rPr>
              <a:t>sure</a:t>
            </a:r>
            <a:r>
              <a:rPr sz="1100" spc="-20" dirty="0">
                <a:latin typeface="Calibri"/>
                <a:cs typeface="Calibri"/>
              </a:rPr>
              <a:t> </a:t>
            </a:r>
            <a:r>
              <a:rPr sz="1100" dirty="0">
                <a:latin typeface="Calibri"/>
                <a:cs typeface="Calibri"/>
              </a:rPr>
              <a:t>your</a:t>
            </a:r>
            <a:r>
              <a:rPr sz="1100" spc="-20" dirty="0">
                <a:latin typeface="Calibri"/>
                <a:cs typeface="Calibri"/>
              </a:rPr>
              <a:t> </a:t>
            </a:r>
            <a:r>
              <a:rPr sz="1100" dirty="0">
                <a:latin typeface="Calibri"/>
                <a:cs typeface="Calibri"/>
              </a:rPr>
              <a:t>contact</a:t>
            </a:r>
            <a:r>
              <a:rPr sz="1100" spc="-45" dirty="0">
                <a:latin typeface="Calibri"/>
                <a:cs typeface="Calibri"/>
              </a:rPr>
              <a:t> </a:t>
            </a:r>
            <a:r>
              <a:rPr sz="1100" dirty="0">
                <a:latin typeface="Calibri"/>
                <a:cs typeface="Calibri"/>
              </a:rPr>
              <a:t>information</a:t>
            </a:r>
            <a:r>
              <a:rPr sz="1100" spc="-50" dirty="0">
                <a:latin typeface="Calibri"/>
                <a:cs typeface="Calibri"/>
              </a:rPr>
              <a:t> </a:t>
            </a:r>
            <a:r>
              <a:rPr sz="1100" dirty="0">
                <a:latin typeface="Calibri"/>
                <a:cs typeface="Calibri"/>
              </a:rPr>
              <a:t>(phone</a:t>
            </a:r>
            <a:r>
              <a:rPr sz="1100" spc="-15" dirty="0">
                <a:latin typeface="Calibri"/>
                <a:cs typeface="Calibri"/>
              </a:rPr>
              <a:t> </a:t>
            </a:r>
            <a:r>
              <a:rPr sz="1100" dirty="0">
                <a:latin typeface="Calibri"/>
                <a:cs typeface="Calibri"/>
              </a:rPr>
              <a:t>number,</a:t>
            </a:r>
            <a:r>
              <a:rPr sz="1100" spc="-30" dirty="0">
                <a:latin typeface="Calibri"/>
                <a:cs typeface="Calibri"/>
              </a:rPr>
              <a:t> </a:t>
            </a:r>
            <a:r>
              <a:rPr sz="1100" dirty="0">
                <a:latin typeface="Calibri"/>
                <a:cs typeface="Calibri"/>
              </a:rPr>
              <a:t>email,</a:t>
            </a:r>
            <a:r>
              <a:rPr sz="1100" spc="-25" dirty="0">
                <a:latin typeface="Calibri"/>
                <a:cs typeface="Calibri"/>
              </a:rPr>
              <a:t> </a:t>
            </a:r>
            <a:r>
              <a:rPr sz="1100" dirty="0">
                <a:latin typeface="Calibri"/>
                <a:cs typeface="Calibri"/>
              </a:rPr>
              <a:t>address)</a:t>
            </a:r>
            <a:r>
              <a:rPr sz="1100" spc="-20" dirty="0">
                <a:latin typeface="Calibri"/>
                <a:cs typeface="Calibri"/>
              </a:rPr>
              <a:t> </a:t>
            </a:r>
            <a:r>
              <a:rPr sz="1100" dirty="0">
                <a:latin typeface="Calibri"/>
                <a:cs typeface="Calibri"/>
              </a:rPr>
              <a:t>is</a:t>
            </a:r>
            <a:r>
              <a:rPr sz="1100" spc="-25" dirty="0">
                <a:latin typeface="Calibri"/>
                <a:cs typeface="Calibri"/>
              </a:rPr>
              <a:t> </a:t>
            </a:r>
            <a:r>
              <a:rPr sz="1100" dirty="0">
                <a:latin typeface="Calibri"/>
                <a:cs typeface="Calibri"/>
              </a:rPr>
              <a:t>easily</a:t>
            </a:r>
            <a:r>
              <a:rPr sz="1100" spc="-25" dirty="0">
                <a:latin typeface="Calibri"/>
                <a:cs typeface="Calibri"/>
              </a:rPr>
              <a:t> </a:t>
            </a:r>
            <a:r>
              <a:rPr sz="1100" dirty="0">
                <a:latin typeface="Calibri"/>
                <a:cs typeface="Calibri"/>
              </a:rPr>
              <a:t>accessible,</a:t>
            </a:r>
            <a:r>
              <a:rPr sz="1100" spc="-45" dirty="0">
                <a:latin typeface="Calibri"/>
                <a:cs typeface="Calibri"/>
              </a:rPr>
              <a:t> </a:t>
            </a:r>
            <a:r>
              <a:rPr sz="1100" dirty="0">
                <a:latin typeface="Calibri"/>
                <a:cs typeface="Calibri"/>
              </a:rPr>
              <a:t>especially</a:t>
            </a:r>
            <a:r>
              <a:rPr sz="1100" spc="-35" dirty="0">
                <a:latin typeface="Calibri"/>
                <a:cs typeface="Calibri"/>
              </a:rPr>
              <a:t> </a:t>
            </a:r>
            <a:r>
              <a:rPr sz="1100" dirty="0">
                <a:latin typeface="Calibri"/>
                <a:cs typeface="Calibri"/>
              </a:rPr>
              <a:t>if</a:t>
            </a:r>
            <a:r>
              <a:rPr sz="1100" spc="-10" dirty="0">
                <a:latin typeface="Calibri"/>
                <a:cs typeface="Calibri"/>
              </a:rPr>
              <a:t> </a:t>
            </a:r>
            <a:r>
              <a:rPr sz="1100" dirty="0">
                <a:latin typeface="Calibri"/>
                <a:cs typeface="Calibri"/>
              </a:rPr>
              <a:t>you</a:t>
            </a:r>
            <a:r>
              <a:rPr sz="1100" spc="-35" dirty="0">
                <a:latin typeface="Calibri"/>
                <a:cs typeface="Calibri"/>
              </a:rPr>
              <a:t> </a:t>
            </a:r>
            <a:r>
              <a:rPr sz="1100" dirty="0">
                <a:latin typeface="Calibri"/>
                <a:cs typeface="Calibri"/>
              </a:rPr>
              <a:t>have</a:t>
            </a:r>
            <a:r>
              <a:rPr sz="1100" spc="-15" dirty="0">
                <a:latin typeface="Calibri"/>
                <a:cs typeface="Calibri"/>
              </a:rPr>
              <a:t> </a:t>
            </a:r>
            <a:r>
              <a:rPr sz="1100" dirty="0">
                <a:latin typeface="Calibri"/>
                <a:cs typeface="Calibri"/>
              </a:rPr>
              <a:t>a</a:t>
            </a:r>
            <a:r>
              <a:rPr sz="1100" spc="-10" dirty="0">
                <a:latin typeface="Calibri"/>
                <a:cs typeface="Calibri"/>
              </a:rPr>
              <a:t> physical</a:t>
            </a:r>
            <a:endParaRPr sz="1100">
              <a:latin typeface="Calibri"/>
              <a:cs typeface="Calibri"/>
            </a:endParaRPr>
          </a:p>
          <a:p>
            <a:pPr marL="311150">
              <a:lnSpc>
                <a:spcPct val="100000"/>
              </a:lnSpc>
            </a:pPr>
            <a:r>
              <a:rPr sz="1100" dirty="0">
                <a:latin typeface="Calibri"/>
                <a:cs typeface="Calibri"/>
              </a:rPr>
              <a:t>business</a:t>
            </a:r>
            <a:r>
              <a:rPr sz="1100" spc="-40" dirty="0">
                <a:latin typeface="Calibri"/>
                <a:cs typeface="Calibri"/>
              </a:rPr>
              <a:t> </a:t>
            </a:r>
            <a:r>
              <a:rPr sz="1100" spc="-10" dirty="0">
                <a:latin typeface="Calibri"/>
                <a:cs typeface="Calibri"/>
              </a:rPr>
              <a:t>location.</a:t>
            </a:r>
            <a:endParaRPr sz="1100">
              <a:latin typeface="Calibri"/>
              <a:cs typeface="Calibri"/>
            </a:endParaRPr>
          </a:p>
          <a:p>
            <a:pPr marL="311150" indent="-298450">
              <a:lnSpc>
                <a:spcPct val="100000"/>
              </a:lnSpc>
              <a:spcBef>
                <a:spcPts val="1325"/>
              </a:spcBef>
              <a:buFont typeface="Calibri"/>
              <a:buChar char="●"/>
              <a:tabLst>
                <a:tab pos="311150" algn="l"/>
              </a:tabLst>
            </a:pPr>
            <a:r>
              <a:rPr sz="1100" b="1" dirty="0">
                <a:latin typeface="Calibri"/>
                <a:cs typeface="Calibri"/>
              </a:rPr>
              <a:t>Social</a:t>
            </a:r>
            <a:r>
              <a:rPr sz="1100" b="1" spc="-5" dirty="0">
                <a:latin typeface="Calibri"/>
                <a:cs typeface="Calibri"/>
              </a:rPr>
              <a:t> </a:t>
            </a:r>
            <a:r>
              <a:rPr sz="1100" b="1" dirty="0">
                <a:latin typeface="Calibri"/>
                <a:cs typeface="Calibri"/>
              </a:rPr>
              <a:t>Media</a:t>
            </a:r>
            <a:r>
              <a:rPr sz="1100" b="1" spc="-20" dirty="0">
                <a:latin typeface="Calibri"/>
                <a:cs typeface="Calibri"/>
              </a:rPr>
              <a:t> </a:t>
            </a:r>
            <a:r>
              <a:rPr sz="1100" b="1" dirty="0">
                <a:latin typeface="Calibri"/>
                <a:cs typeface="Calibri"/>
              </a:rPr>
              <a:t>Integration</a:t>
            </a:r>
            <a:r>
              <a:rPr sz="1100" dirty="0">
                <a:latin typeface="Calibri"/>
                <a:cs typeface="Calibri"/>
              </a:rPr>
              <a:t>:</a:t>
            </a:r>
            <a:r>
              <a:rPr sz="1100" spc="-25" dirty="0">
                <a:latin typeface="Calibri"/>
                <a:cs typeface="Calibri"/>
              </a:rPr>
              <a:t> </a:t>
            </a:r>
            <a:r>
              <a:rPr sz="1100" dirty="0">
                <a:latin typeface="Calibri"/>
                <a:cs typeface="Calibri"/>
              </a:rPr>
              <a:t>Include</a:t>
            </a:r>
            <a:r>
              <a:rPr sz="1100" spc="-15" dirty="0">
                <a:latin typeface="Calibri"/>
                <a:cs typeface="Calibri"/>
              </a:rPr>
              <a:t> </a:t>
            </a:r>
            <a:r>
              <a:rPr sz="1100" dirty="0">
                <a:latin typeface="Calibri"/>
                <a:cs typeface="Calibri"/>
              </a:rPr>
              <a:t>social</a:t>
            </a:r>
            <a:r>
              <a:rPr sz="1100" spc="-40" dirty="0">
                <a:latin typeface="Calibri"/>
                <a:cs typeface="Calibri"/>
              </a:rPr>
              <a:t> </a:t>
            </a:r>
            <a:r>
              <a:rPr sz="1100" dirty="0">
                <a:latin typeface="Calibri"/>
                <a:cs typeface="Calibri"/>
              </a:rPr>
              <a:t>media</a:t>
            </a:r>
            <a:r>
              <a:rPr sz="1100" spc="-25" dirty="0">
                <a:latin typeface="Calibri"/>
                <a:cs typeface="Calibri"/>
              </a:rPr>
              <a:t> </a:t>
            </a:r>
            <a:r>
              <a:rPr sz="1100" dirty="0">
                <a:latin typeface="Calibri"/>
                <a:cs typeface="Calibri"/>
              </a:rPr>
              <a:t>buttons</a:t>
            </a:r>
            <a:r>
              <a:rPr sz="1100" spc="-50" dirty="0">
                <a:latin typeface="Calibri"/>
                <a:cs typeface="Calibri"/>
              </a:rPr>
              <a:t> </a:t>
            </a:r>
            <a:r>
              <a:rPr sz="1100" dirty="0">
                <a:latin typeface="Calibri"/>
                <a:cs typeface="Calibri"/>
              </a:rPr>
              <a:t>or</a:t>
            </a:r>
            <a:r>
              <a:rPr sz="1100" spc="-15" dirty="0">
                <a:latin typeface="Calibri"/>
                <a:cs typeface="Calibri"/>
              </a:rPr>
              <a:t> </a:t>
            </a:r>
            <a:r>
              <a:rPr sz="1100" dirty="0">
                <a:latin typeface="Calibri"/>
                <a:cs typeface="Calibri"/>
              </a:rPr>
              <a:t>links</a:t>
            </a:r>
            <a:r>
              <a:rPr sz="1100" spc="-15" dirty="0">
                <a:latin typeface="Calibri"/>
                <a:cs typeface="Calibri"/>
              </a:rPr>
              <a:t> </a:t>
            </a:r>
            <a:r>
              <a:rPr sz="1100" dirty="0">
                <a:latin typeface="Calibri"/>
                <a:cs typeface="Calibri"/>
              </a:rPr>
              <a:t>to</a:t>
            </a:r>
            <a:r>
              <a:rPr sz="1100" spc="-20" dirty="0">
                <a:latin typeface="Calibri"/>
                <a:cs typeface="Calibri"/>
              </a:rPr>
              <a:t> </a:t>
            </a:r>
            <a:r>
              <a:rPr sz="1100" spc="-10" dirty="0">
                <a:latin typeface="Calibri"/>
                <a:cs typeface="Calibri"/>
              </a:rPr>
              <a:t>encourage</a:t>
            </a:r>
            <a:r>
              <a:rPr sz="1100" spc="-30" dirty="0">
                <a:latin typeface="Calibri"/>
                <a:cs typeface="Calibri"/>
              </a:rPr>
              <a:t> </a:t>
            </a:r>
            <a:r>
              <a:rPr sz="1100" dirty="0">
                <a:latin typeface="Calibri"/>
                <a:cs typeface="Calibri"/>
              </a:rPr>
              <a:t>visitors</a:t>
            </a:r>
            <a:r>
              <a:rPr sz="1100" spc="-40" dirty="0">
                <a:latin typeface="Calibri"/>
                <a:cs typeface="Calibri"/>
              </a:rPr>
              <a:t> </a:t>
            </a:r>
            <a:r>
              <a:rPr sz="1100" dirty="0">
                <a:latin typeface="Calibri"/>
                <a:cs typeface="Calibri"/>
              </a:rPr>
              <a:t>to</a:t>
            </a:r>
            <a:r>
              <a:rPr sz="1100" spc="-20" dirty="0">
                <a:latin typeface="Calibri"/>
                <a:cs typeface="Calibri"/>
              </a:rPr>
              <a:t> </a:t>
            </a:r>
            <a:r>
              <a:rPr sz="1100" dirty="0">
                <a:latin typeface="Calibri"/>
                <a:cs typeface="Calibri"/>
              </a:rPr>
              <a:t>connect</a:t>
            </a:r>
            <a:r>
              <a:rPr sz="1100" spc="-45" dirty="0">
                <a:latin typeface="Calibri"/>
                <a:cs typeface="Calibri"/>
              </a:rPr>
              <a:t> </a:t>
            </a:r>
            <a:r>
              <a:rPr sz="1100" dirty="0">
                <a:latin typeface="Calibri"/>
                <a:cs typeface="Calibri"/>
              </a:rPr>
              <a:t>with</a:t>
            </a:r>
            <a:r>
              <a:rPr sz="1100" spc="-15" dirty="0">
                <a:latin typeface="Calibri"/>
                <a:cs typeface="Calibri"/>
              </a:rPr>
              <a:t> </a:t>
            </a:r>
            <a:r>
              <a:rPr sz="1100" dirty="0">
                <a:latin typeface="Calibri"/>
                <a:cs typeface="Calibri"/>
              </a:rPr>
              <a:t>your</a:t>
            </a:r>
            <a:r>
              <a:rPr sz="1100" spc="-10" dirty="0">
                <a:latin typeface="Calibri"/>
                <a:cs typeface="Calibri"/>
              </a:rPr>
              <a:t> </a:t>
            </a:r>
            <a:r>
              <a:rPr sz="1100" dirty="0">
                <a:latin typeface="Calibri"/>
                <a:cs typeface="Calibri"/>
              </a:rPr>
              <a:t>brand</a:t>
            </a:r>
            <a:r>
              <a:rPr sz="1100" spc="-20" dirty="0">
                <a:latin typeface="Calibri"/>
                <a:cs typeface="Calibri"/>
              </a:rPr>
              <a:t> </a:t>
            </a:r>
            <a:r>
              <a:rPr sz="1100" dirty="0">
                <a:latin typeface="Calibri"/>
                <a:cs typeface="Calibri"/>
              </a:rPr>
              <a:t>on</a:t>
            </a:r>
            <a:r>
              <a:rPr sz="1100" spc="-20" dirty="0">
                <a:latin typeface="Calibri"/>
                <a:cs typeface="Calibri"/>
              </a:rPr>
              <a:t> </a:t>
            </a:r>
            <a:r>
              <a:rPr sz="1100" dirty="0">
                <a:latin typeface="Calibri"/>
                <a:cs typeface="Calibri"/>
              </a:rPr>
              <a:t>various</a:t>
            </a:r>
            <a:r>
              <a:rPr sz="1100" spc="-40" dirty="0">
                <a:latin typeface="Calibri"/>
                <a:cs typeface="Calibri"/>
              </a:rPr>
              <a:t> </a:t>
            </a:r>
            <a:r>
              <a:rPr sz="1100" spc="-10" dirty="0">
                <a:latin typeface="Calibri"/>
                <a:cs typeface="Calibri"/>
              </a:rPr>
              <a:t>platforms.</a:t>
            </a:r>
            <a:endParaRPr sz="1100">
              <a:latin typeface="Calibri"/>
              <a:cs typeface="Calibri"/>
            </a:endParaRPr>
          </a:p>
          <a:p>
            <a:pPr marL="311150" indent="-298450">
              <a:lnSpc>
                <a:spcPct val="100000"/>
              </a:lnSpc>
              <a:spcBef>
                <a:spcPts val="1320"/>
              </a:spcBef>
              <a:buFont typeface="Calibri"/>
              <a:buChar char="●"/>
              <a:tabLst>
                <a:tab pos="311150" algn="l"/>
              </a:tabLst>
            </a:pPr>
            <a:r>
              <a:rPr sz="1100" b="1" spc="-10" dirty="0">
                <a:latin typeface="Calibri"/>
                <a:cs typeface="Calibri"/>
              </a:rPr>
              <a:t>Testimonials</a:t>
            </a:r>
            <a:r>
              <a:rPr sz="1100" b="1" spc="-25" dirty="0">
                <a:latin typeface="Calibri"/>
                <a:cs typeface="Calibri"/>
              </a:rPr>
              <a:t> </a:t>
            </a:r>
            <a:r>
              <a:rPr sz="1100" b="1" dirty="0">
                <a:latin typeface="Calibri"/>
                <a:cs typeface="Calibri"/>
              </a:rPr>
              <a:t>and</a:t>
            </a:r>
            <a:r>
              <a:rPr sz="1100" b="1" spc="-10" dirty="0">
                <a:latin typeface="Calibri"/>
                <a:cs typeface="Calibri"/>
              </a:rPr>
              <a:t> </a:t>
            </a:r>
            <a:r>
              <a:rPr sz="1100" b="1" dirty="0">
                <a:latin typeface="Calibri"/>
                <a:cs typeface="Calibri"/>
              </a:rPr>
              <a:t>Trust</a:t>
            </a:r>
            <a:r>
              <a:rPr sz="1100" b="1" spc="-20" dirty="0">
                <a:latin typeface="Calibri"/>
                <a:cs typeface="Calibri"/>
              </a:rPr>
              <a:t> </a:t>
            </a:r>
            <a:r>
              <a:rPr sz="1100" b="1" dirty="0">
                <a:latin typeface="Calibri"/>
                <a:cs typeface="Calibri"/>
              </a:rPr>
              <a:t>Signals</a:t>
            </a:r>
            <a:r>
              <a:rPr sz="1100" dirty="0">
                <a:latin typeface="Calibri"/>
                <a:cs typeface="Calibri"/>
              </a:rPr>
              <a:t>:</a:t>
            </a:r>
            <a:r>
              <a:rPr sz="1100" spc="-5" dirty="0">
                <a:latin typeface="Calibri"/>
                <a:cs typeface="Calibri"/>
              </a:rPr>
              <a:t> </a:t>
            </a:r>
            <a:r>
              <a:rPr sz="1100" dirty="0">
                <a:latin typeface="Calibri"/>
                <a:cs typeface="Calibri"/>
              </a:rPr>
              <a:t>Display</a:t>
            </a:r>
            <a:r>
              <a:rPr sz="1100" spc="-40" dirty="0">
                <a:latin typeface="Calibri"/>
                <a:cs typeface="Calibri"/>
              </a:rPr>
              <a:t> </a:t>
            </a:r>
            <a:r>
              <a:rPr sz="1100" dirty="0">
                <a:latin typeface="Calibri"/>
                <a:cs typeface="Calibri"/>
              </a:rPr>
              <a:t>customer</a:t>
            </a:r>
            <a:r>
              <a:rPr sz="1100" spc="-35" dirty="0">
                <a:latin typeface="Calibri"/>
                <a:cs typeface="Calibri"/>
              </a:rPr>
              <a:t> </a:t>
            </a:r>
            <a:r>
              <a:rPr sz="1100" dirty="0">
                <a:latin typeface="Calibri"/>
                <a:cs typeface="Calibri"/>
              </a:rPr>
              <a:t>testimonials,</a:t>
            </a:r>
            <a:r>
              <a:rPr sz="1100" spc="-40" dirty="0">
                <a:latin typeface="Calibri"/>
                <a:cs typeface="Calibri"/>
              </a:rPr>
              <a:t> </a:t>
            </a:r>
            <a:r>
              <a:rPr sz="1100" dirty="0">
                <a:latin typeface="Calibri"/>
                <a:cs typeface="Calibri"/>
              </a:rPr>
              <a:t>reviews,</a:t>
            </a:r>
            <a:r>
              <a:rPr sz="1100" spc="-20" dirty="0">
                <a:latin typeface="Calibri"/>
                <a:cs typeface="Calibri"/>
              </a:rPr>
              <a:t> </a:t>
            </a:r>
            <a:r>
              <a:rPr sz="1100" dirty="0">
                <a:latin typeface="Calibri"/>
                <a:cs typeface="Calibri"/>
              </a:rPr>
              <a:t>and</a:t>
            </a:r>
            <a:r>
              <a:rPr sz="1100" spc="-10" dirty="0">
                <a:latin typeface="Calibri"/>
                <a:cs typeface="Calibri"/>
              </a:rPr>
              <a:t> </a:t>
            </a:r>
            <a:r>
              <a:rPr sz="1100" dirty="0">
                <a:latin typeface="Calibri"/>
                <a:cs typeface="Calibri"/>
              </a:rPr>
              <a:t>trust</a:t>
            </a:r>
            <a:r>
              <a:rPr sz="1100" spc="-25" dirty="0">
                <a:latin typeface="Calibri"/>
                <a:cs typeface="Calibri"/>
              </a:rPr>
              <a:t> </a:t>
            </a:r>
            <a:r>
              <a:rPr sz="1100" dirty="0">
                <a:latin typeface="Calibri"/>
                <a:cs typeface="Calibri"/>
              </a:rPr>
              <a:t>badges</a:t>
            </a:r>
            <a:r>
              <a:rPr sz="1100" spc="-20" dirty="0">
                <a:latin typeface="Calibri"/>
                <a:cs typeface="Calibri"/>
              </a:rPr>
              <a:t> </a:t>
            </a:r>
            <a:r>
              <a:rPr sz="1100" dirty="0">
                <a:latin typeface="Calibri"/>
                <a:cs typeface="Calibri"/>
              </a:rPr>
              <a:t>to</a:t>
            </a:r>
            <a:r>
              <a:rPr sz="1100" spc="-20" dirty="0">
                <a:latin typeface="Calibri"/>
                <a:cs typeface="Calibri"/>
              </a:rPr>
              <a:t> </a:t>
            </a:r>
            <a:r>
              <a:rPr sz="1100" dirty="0">
                <a:latin typeface="Calibri"/>
                <a:cs typeface="Calibri"/>
              </a:rPr>
              <a:t>build</a:t>
            </a:r>
            <a:r>
              <a:rPr sz="1100" spc="-15" dirty="0">
                <a:latin typeface="Calibri"/>
                <a:cs typeface="Calibri"/>
              </a:rPr>
              <a:t> </a:t>
            </a:r>
            <a:r>
              <a:rPr sz="1100" dirty="0">
                <a:latin typeface="Calibri"/>
                <a:cs typeface="Calibri"/>
              </a:rPr>
              <a:t>credibility</a:t>
            </a:r>
            <a:r>
              <a:rPr sz="1100" spc="-25" dirty="0">
                <a:latin typeface="Calibri"/>
                <a:cs typeface="Calibri"/>
              </a:rPr>
              <a:t> </a:t>
            </a:r>
            <a:r>
              <a:rPr sz="1100" dirty="0">
                <a:latin typeface="Calibri"/>
                <a:cs typeface="Calibri"/>
              </a:rPr>
              <a:t>and</a:t>
            </a:r>
            <a:r>
              <a:rPr sz="1100" spc="-20" dirty="0">
                <a:latin typeface="Calibri"/>
                <a:cs typeface="Calibri"/>
              </a:rPr>
              <a:t> </a:t>
            </a:r>
            <a:r>
              <a:rPr sz="1100" dirty="0">
                <a:latin typeface="Calibri"/>
                <a:cs typeface="Calibri"/>
              </a:rPr>
              <a:t>trust</a:t>
            </a:r>
            <a:r>
              <a:rPr sz="1100" spc="-25" dirty="0">
                <a:latin typeface="Calibri"/>
                <a:cs typeface="Calibri"/>
              </a:rPr>
              <a:t> </a:t>
            </a:r>
            <a:r>
              <a:rPr sz="1100" dirty="0">
                <a:latin typeface="Calibri"/>
                <a:cs typeface="Calibri"/>
              </a:rPr>
              <a:t>with</a:t>
            </a:r>
            <a:r>
              <a:rPr sz="1100" spc="-30" dirty="0">
                <a:latin typeface="Calibri"/>
                <a:cs typeface="Calibri"/>
              </a:rPr>
              <a:t> </a:t>
            </a:r>
            <a:r>
              <a:rPr sz="1100" dirty="0">
                <a:latin typeface="Calibri"/>
                <a:cs typeface="Calibri"/>
              </a:rPr>
              <a:t>your</a:t>
            </a:r>
            <a:r>
              <a:rPr sz="1100" spc="-15" dirty="0">
                <a:latin typeface="Calibri"/>
                <a:cs typeface="Calibri"/>
              </a:rPr>
              <a:t> </a:t>
            </a:r>
            <a:r>
              <a:rPr sz="1100" spc="-10" dirty="0">
                <a:latin typeface="Calibri"/>
                <a:cs typeface="Calibri"/>
              </a:rPr>
              <a:t>audience.</a:t>
            </a:r>
            <a:endParaRPr sz="1100">
              <a:latin typeface="Calibri"/>
              <a:cs typeface="Calibri"/>
            </a:endParaRPr>
          </a:p>
          <a:p>
            <a:pPr marL="311150" indent="-298450">
              <a:lnSpc>
                <a:spcPct val="100000"/>
              </a:lnSpc>
              <a:spcBef>
                <a:spcPts val="1320"/>
              </a:spcBef>
              <a:buFont typeface="Calibri"/>
              <a:buChar char="●"/>
              <a:tabLst>
                <a:tab pos="311150" algn="l"/>
              </a:tabLst>
            </a:pPr>
            <a:r>
              <a:rPr sz="1100" b="1" dirty="0">
                <a:latin typeface="Calibri"/>
                <a:cs typeface="Calibri"/>
              </a:rPr>
              <a:t>Clear</a:t>
            </a:r>
            <a:r>
              <a:rPr sz="1100" b="1" spc="-10" dirty="0">
                <a:latin typeface="Calibri"/>
                <a:cs typeface="Calibri"/>
              </a:rPr>
              <a:t> Call-to-</a:t>
            </a:r>
            <a:r>
              <a:rPr sz="1100" b="1" dirty="0">
                <a:latin typeface="Calibri"/>
                <a:cs typeface="Calibri"/>
              </a:rPr>
              <a:t>Action</a:t>
            </a:r>
            <a:r>
              <a:rPr sz="1100" b="1" spc="-30" dirty="0">
                <a:latin typeface="Calibri"/>
                <a:cs typeface="Calibri"/>
              </a:rPr>
              <a:t> </a:t>
            </a:r>
            <a:r>
              <a:rPr sz="1100" b="1" dirty="0">
                <a:latin typeface="Calibri"/>
                <a:cs typeface="Calibri"/>
              </a:rPr>
              <a:t>(CTA)</a:t>
            </a:r>
            <a:r>
              <a:rPr sz="1100" dirty="0">
                <a:latin typeface="Calibri"/>
                <a:cs typeface="Calibri"/>
              </a:rPr>
              <a:t>:</a:t>
            </a:r>
            <a:r>
              <a:rPr sz="1100" spc="-30" dirty="0">
                <a:latin typeface="Calibri"/>
                <a:cs typeface="Calibri"/>
              </a:rPr>
              <a:t> </a:t>
            </a:r>
            <a:r>
              <a:rPr sz="1100" dirty="0">
                <a:latin typeface="Calibri"/>
                <a:cs typeface="Calibri"/>
              </a:rPr>
              <a:t>Each</a:t>
            </a:r>
            <a:r>
              <a:rPr sz="1100" spc="-20" dirty="0">
                <a:latin typeface="Calibri"/>
                <a:cs typeface="Calibri"/>
              </a:rPr>
              <a:t> </a:t>
            </a:r>
            <a:r>
              <a:rPr sz="1100" dirty="0">
                <a:latin typeface="Calibri"/>
                <a:cs typeface="Calibri"/>
              </a:rPr>
              <a:t>page</a:t>
            </a:r>
            <a:r>
              <a:rPr sz="1100" spc="-5" dirty="0">
                <a:latin typeface="Calibri"/>
                <a:cs typeface="Calibri"/>
              </a:rPr>
              <a:t> </a:t>
            </a:r>
            <a:r>
              <a:rPr sz="1100" dirty="0">
                <a:latin typeface="Calibri"/>
                <a:cs typeface="Calibri"/>
              </a:rPr>
              <a:t>should</a:t>
            </a:r>
            <a:r>
              <a:rPr sz="1100" spc="-30" dirty="0">
                <a:latin typeface="Calibri"/>
                <a:cs typeface="Calibri"/>
              </a:rPr>
              <a:t> </a:t>
            </a:r>
            <a:r>
              <a:rPr sz="1100" dirty="0">
                <a:latin typeface="Calibri"/>
                <a:cs typeface="Calibri"/>
              </a:rPr>
              <a:t>have</a:t>
            </a:r>
            <a:r>
              <a:rPr sz="1100" spc="-5" dirty="0">
                <a:latin typeface="Calibri"/>
                <a:cs typeface="Calibri"/>
              </a:rPr>
              <a:t> </a:t>
            </a:r>
            <a:r>
              <a:rPr sz="1100" dirty="0">
                <a:latin typeface="Calibri"/>
                <a:cs typeface="Calibri"/>
              </a:rPr>
              <a:t>a</a:t>
            </a:r>
            <a:r>
              <a:rPr sz="1100" spc="5" dirty="0">
                <a:latin typeface="Calibri"/>
                <a:cs typeface="Calibri"/>
              </a:rPr>
              <a:t> </a:t>
            </a:r>
            <a:r>
              <a:rPr sz="1100" dirty="0">
                <a:latin typeface="Calibri"/>
                <a:cs typeface="Calibri"/>
              </a:rPr>
              <a:t>clear</a:t>
            </a:r>
            <a:r>
              <a:rPr sz="1100" spc="-15" dirty="0">
                <a:latin typeface="Calibri"/>
                <a:cs typeface="Calibri"/>
              </a:rPr>
              <a:t> </a:t>
            </a:r>
            <a:r>
              <a:rPr sz="1100" dirty="0">
                <a:latin typeface="Calibri"/>
                <a:cs typeface="Calibri"/>
              </a:rPr>
              <a:t>and</a:t>
            </a:r>
            <a:r>
              <a:rPr sz="1100" spc="-10" dirty="0">
                <a:latin typeface="Calibri"/>
                <a:cs typeface="Calibri"/>
              </a:rPr>
              <a:t> </a:t>
            </a:r>
            <a:r>
              <a:rPr sz="1100" dirty="0">
                <a:latin typeface="Calibri"/>
                <a:cs typeface="Calibri"/>
              </a:rPr>
              <a:t>relevant</a:t>
            </a:r>
            <a:r>
              <a:rPr sz="1100" spc="-20" dirty="0">
                <a:latin typeface="Calibri"/>
                <a:cs typeface="Calibri"/>
              </a:rPr>
              <a:t> </a:t>
            </a:r>
            <a:r>
              <a:rPr sz="1100" dirty="0">
                <a:latin typeface="Calibri"/>
                <a:cs typeface="Calibri"/>
              </a:rPr>
              <a:t>CTA</a:t>
            </a:r>
            <a:r>
              <a:rPr sz="1100" spc="-5" dirty="0">
                <a:latin typeface="Calibri"/>
                <a:cs typeface="Calibri"/>
              </a:rPr>
              <a:t> </a:t>
            </a:r>
            <a:r>
              <a:rPr sz="1100" dirty="0">
                <a:latin typeface="Calibri"/>
                <a:cs typeface="Calibri"/>
              </a:rPr>
              <a:t>that</a:t>
            </a:r>
            <a:r>
              <a:rPr sz="1100" spc="-15" dirty="0">
                <a:latin typeface="Calibri"/>
                <a:cs typeface="Calibri"/>
              </a:rPr>
              <a:t> </a:t>
            </a:r>
            <a:r>
              <a:rPr sz="1100" dirty="0">
                <a:latin typeface="Calibri"/>
                <a:cs typeface="Calibri"/>
              </a:rPr>
              <a:t>guides</a:t>
            </a:r>
            <a:r>
              <a:rPr sz="1100" spc="-25" dirty="0">
                <a:latin typeface="Calibri"/>
                <a:cs typeface="Calibri"/>
              </a:rPr>
              <a:t> </a:t>
            </a:r>
            <a:r>
              <a:rPr sz="1100" dirty="0">
                <a:latin typeface="Calibri"/>
                <a:cs typeface="Calibri"/>
              </a:rPr>
              <a:t>visitors</a:t>
            </a:r>
            <a:r>
              <a:rPr sz="1100" spc="-35" dirty="0">
                <a:latin typeface="Calibri"/>
                <a:cs typeface="Calibri"/>
              </a:rPr>
              <a:t> </a:t>
            </a:r>
            <a:r>
              <a:rPr sz="1100" dirty="0">
                <a:latin typeface="Calibri"/>
                <a:cs typeface="Calibri"/>
              </a:rPr>
              <a:t>towards</a:t>
            </a:r>
            <a:r>
              <a:rPr sz="1100" spc="-35" dirty="0">
                <a:latin typeface="Calibri"/>
                <a:cs typeface="Calibri"/>
              </a:rPr>
              <a:t> </a:t>
            </a:r>
            <a:r>
              <a:rPr sz="1100" dirty="0">
                <a:latin typeface="Calibri"/>
                <a:cs typeface="Calibri"/>
              </a:rPr>
              <a:t>the</a:t>
            </a:r>
            <a:r>
              <a:rPr sz="1100" spc="-10" dirty="0">
                <a:latin typeface="Calibri"/>
                <a:cs typeface="Calibri"/>
              </a:rPr>
              <a:t> </a:t>
            </a:r>
            <a:r>
              <a:rPr sz="1100" dirty="0">
                <a:latin typeface="Calibri"/>
                <a:cs typeface="Calibri"/>
              </a:rPr>
              <a:t>desired</a:t>
            </a:r>
            <a:r>
              <a:rPr sz="1100" spc="-10" dirty="0">
                <a:latin typeface="Calibri"/>
                <a:cs typeface="Calibri"/>
              </a:rPr>
              <a:t> </a:t>
            </a:r>
            <a:r>
              <a:rPr sz="1100" dirty="0">
                <a:latin typeface="Calibri"/>
                <a:cs typeface="Calibri"/>
              </a:rPr>
              <a:t>action,</a:t>
            </a:r>
            <a:r>
              <a:rPr sz="1100" spc="-50" dirty="0">
                <a:latin typeface="Calibri"/>
                <a:cs typeface="Calibri"/>
              </a:rPr>
              <a:t> </a:t>
            </a:r>
            <a:r>
              <a:rPr sz="1100" dirty="0">
                <a:latin typeface="Calibri"/>
                <a:cs typeface="Calibri"/>
              </a:rPr>
              <a:t>whether</a:t>
            </a:r>
            <a:r>
              <a:rPr sz="1100" spc="-10" dirty="0">
                <a:latin typeface="Calibri"/>
                <a:cs typeface="Calibri"/>
              </a:rPr>
              <a:t> </a:t>
            </a:r>
            <a:r>
              <a:rPr sz="1100" dirty="0">
                <a:latin typeface="Calibri"/>
                <a:cs typeface="Calibri"/>
              </a:rPr>
              <a:t>it's</a:t>
            </a:r>
            <a:r>
              <a:rPr sz="1100" spc="-25" dirty="0">
                <a:latin typeface="Calibri"/>
                <a:cs typeface="Calibri"/>
              </a:rPr>
              <a:t> </a:t>
            </a:r>
            <a:r>
              <a:rPr sz="1100" dirty="0">
                <a:latin typeface="Calibri"/>
                <a:cs typeface="Calibri"/>
              </a:rPr>
              <a:t>making</a:t>
            </a:r>
            <a:r>
              <a:rPr sz="1100" spc="-30" dirty="0">
                <a:latin typeface="Calibri"/>
                <a:cs typeface="Calibri"/>
              </a:rPr>
              <a:t> </a:t>
            </a:r>
            <a:r>
              <a:rPr sz="1100" spc="-50" dirty="0">
                <a:latin typeface="Calibri"/>
                <a:cs typeface="Calibri"/>
              </a:rPr>
              <a:t>a</a:t>
            </a:r>
            <a:endParaRPr sz="1100">
              <a:latin typeface="Calibri"/>
              <a:cs typeface="Calibri"/>
            </a:endParaRPr>
          </a:p>
          <a:p>
            <a:pPr marL="311150">
              <a:lnSpc>
                <a:spcPct val="100000"/>
              </a:lnSpc>
            </a:pPr>
            <a:r>
              <a:rPr sz="1100" dirty="0">
                <a:latin typeface="Calibri"/>
                <a:cs typeface="Calibri"/>
              </a:rPr>
              <a:t>purchase,</a:t>
            </a:r>
            <a:r>
              <a:rPr sz="1100" spc="-25" dirty="0">
                <a:latin typeface="Calibri"/>
                <a:cs typeface="Calibri"/>
              </a:rPr>
              <a:t> </a:t>
            </a:r>
            <a:r>
              <a:rPr sz="1100" dirty="0">
                <a:latin typeface="Calibri"/>
                <a:cs typeface="Calibri"/>
              </a:rPr>
              <a:t>signing</a:t>
            </a:r>
            <a:r>
              <a:rPr sz="1100" spc="-25" dirty="0">
                <a:latin typeface="Calibri"/>
                <a:cs typeface="Calibri"/>
              </a:rPr>
              <a:t> </a:t>
            </a:r>
            <a:r>
              <a:rPr sz="1100" dirty="0">
                <a:latin typeface="Calibri"/>
                <a:cs typeface="Calibri"/>
              </a:rPr>
              <a:t>up</a:t>
            </a:r>
            <a:r>
              <a:rPr sz="1100" spc="-10" dirty="0">
                <a:latin typeface="Calibri"/>
                <a:cs typeface="Calibri"/>
              </a:rPr>
              <a:t> </a:t>
            </a:r>
            <a:r>
              <a:rPr sz="1100" dirty="0">
                <a:latin typeface="Calibri"/>
                <a:cs typeface="Calibri"/>
              </a:rPr>
              <a:t>for</a:t>
            </a:r>
            <a:r>
              <a:rPr sz="1100" spc="-10" dirty="0">
                <a:latin typeface="Calibri"/>
                <a:cs typeface="Calibri"/>
              </a:rPr>
              <a:t> </a:t>
            </a:r>
            <a:r>
              <a:rPr sz="1100" dirty="0">
                <a:latin typeface="Calibri"/>
                <a:cs typeface="Calibri"/>
              </a:rPr>
              <a:t>a</a:t>
            </a:r>
            <a:r>
              <a:rPr sz="1100" spc="-5" dirty="0">
                <a:latin typeface="Calibri"/>
                <a:cs typeface="Calibri"/>
              </a:rPr>
              <a:t> </a:t>
            </a:r>
            <a:r>
              <a:rPr sz="1100" dirty="0">
                <a:latin typeface="Calibri"/>
                <a:cs typeface="Calibri"/>
              </a:rPr>
              <a:t>newsletter,</a:t>
            </a:r>
            <a:r>
              <a:rPr sz="1100" spc="-35" dirty="0">
                <a:latin typeface="Calibri"/>
                <a:cs typeface="Calibri"/>
              </a:rPr>
              <a:t> </a:t>
            </a:r>
            <a:r>
              <a:rPr sz="1100" dirty="0">
                <a:latin typeface="Calibri"/>
                <a:cs typeface="Calibri"/>
              </a:rPr>
              <a:t>or</a:t>
            </a:r>
            <a:r>
              <a:rPr sz="1100" spc="-15" dirty="0">
                <a:latin typeface="Calibri"/>
                <a:cs typeface="Calibri"/>
              </a:rPr>
              <a:t> </a:t>
            </a:r>
            <a:r>
              <a:rPr sz="1100" dirty="0">
                <a:latin typeface="Calibri"/>
                <a:cs typeface="Calibri"/>
              </a:rPr>
              <a:t>contacting</a:t>
            </a:r>
            <a:r>
              <a:rPr sz="1100" spc="-50" dirty="0">
                <a:latin typeface="Calibri"/>
                <a:cs typeface="Calibri"/>
              </a:rPr>
              <a:t> </a:t>
            </a:r>
            <a:r>
              <a:rPr sz="1100" spc="-20" dirty="0">
                <a:latin typeface="Calibri"/>
                <a:cs typeface="Calibri"/>
              </a:rPr>
              <a:t>you.</a:t>
            </a:r>
            <a:endParaRPr sz="1100">
              <a:latin typeface="Calibri"/>
              <a:cs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41676" y="108457"/>
            <a:ext cx="3766820" cy="509270"/>
          </a:xfrm>
          <a:prstGeom prst="rect">
            <a:avLst/>
          </a:prstGeom>
          <a:solidFill>
            <a:srgbClr val="F8E71C"/>
          </a:solidFill>
        </p:spPr>
        <p:txBody>
          <a:bodyPr vert="horz" wrap="square" lIns="0" tIns="85090" rIns="0" bIns="0" rtlCol="0">
            <a:spAutoFit/>
          </a:bodyPr>
          <a:lstStyle/>
          <a:p>
            <a:pPr>
              <a:lnSpc>
                <a:spcPct val="100000"/>
              </a:lnSpc>
              <a:spcBef>
                <a:spcPts val="670"/>
              </a:spcBef>
            </a:pPr>
            <a:r>
              <a:rPr sz="2700" spc="-175" dirty="0">
                <a:solidFill>
                  <a:srgbClr val="000000"/>
                </a:solidFill>
                <a:latin typeface="Calibri"/>
                <a:cs typeface="Calibri"/>
              </a:rPr>
              <a:t>Website</a:t>
            </a:r>
            <a:r>
              <a:rPr sz="2700" spc="65" dirty="0">
                <a:solidFill>
                  <a:srgbClr val="000000"/>
                </a:solidFill>
                <a:latin typeface="Calibri"/>
                <a:cs typeface="Calibri"/>
              </a:rPr>
              <a:t> </a:t>
            </a:r>
            <a:r>
              <a:rPr sz="2700" spc="-170" dirty="0">
                <a:solidFill>
                  <a:srgbClr val="000000"/>
                </a:solidFill>
                <a:latin typeface="Calibri"/>
                <a:cs typeface="Calibri"/>
              </a:rPr>
              <a:t>Marketing</a:t>
            </a:r>
            <a:r>
              <a:rPr sz="2700" spc="55" dirty="0">
                <a:solidFill>
                  <a:srgbClr val="000000"/>
                </a:solidFill>
                <a:latin typeface="Calibri"/>
                <a:cs typeface="Calibri"/>
              </a:rPr>
              <a:t> </a:t>
            </a:r>
            <a:r>
              <a:rPr sz="2700" spc="-100" dirty="0">
                <a:solidFill>
                  <a:srgbClr val="000000"/>
                </a:solidFill>
                <a:latin typeface="Calibri"/>
                <a:cs typeface="Calibri"/>
              </a:rPr>
              <a:t>Strategies:</a:t>
            </a:r>
            <a:endParaRPr sz="2700">
              <a:latin typeface="Calibri"/>
              <a:cs typeface="Calibri"/>
            </a:endParaRPr>
          </a:p>
        </p:txBody>
      </p:sp>
      <p:sp>
        <p:nvSpPr>
          <p:cNvPr id="3" name="object 3"/>
          <p:cNvSpPr txBox="1"/>
          <p:nvPr/>
        </p:nvSpPr>
        <p:spPr>
          <a:xfrm>
            <a:off x="1177848" y="636523"/>
            <a:ext cx="6784340" cy="314960"/>
          </a:xfrm>
          <a:prstGeom prst="rect">
            <a:avLst/>
          </a:prstGeom>
        </p:spPr>
        <p:txBody>
          <a:bodyPr vert="horz" wrap="square" lIns="0" tIns="12065" rIns="0" bIns="0" rtlCol="0">
            <a:spAutoFit/>
          </a:bodyPr>
          <a:lstStyle/>
          <a:p>
            <a:pPr marL="12700">
              <a:lnSpc>
                <a:spcPct val="100000"/>
              </a:lnSpc>
              <a:spcBef>
                <a:spcPts val="95"/>
              </a:spcBef>
            </a:pPr>
            <a:r>
              <a:rPr sz="1900" b="1" dirty="0">
                <a:latin typeface="Calibri"/>
                <a:cs typeface="Calibri"/>
              </a:rPr>
              <a:t>Area's</a:t>
            </a:r>
            <a:r>
              <a:rPr sz="1900" b="1" spc="-45" dirty="0">
                <a:latin typeface="Calibri"/>
                <a:cs typeface="Calibri"/>
              </a:rPr>
              <a:t> </a:t>
            </a:r>
            <a:r>
              <a:rPr sz="1900" b="1" dirty="0">
                <a:latin typeface="Calibri"/>
                <a:cs typeface="Calibri"/>
              </a:rPr>
              <a:t>to</a:t>
            </a:r>
            <a:r>
              <a:rPr sz="1900" b="1" spc="-45" dirty="0">
                <a:latin typeface="Calibri"/>
                <a:cs typeface="Calibri"/>
              </a:rPr>
              <a:t> </a:t>
            </a:r>
            <a:r>
              <a:rPr sz="1900" b="1" dirty="0">
                <a:latin typeface="Calibri"/>
                <a:cs typeface="Calibri"/>
              </a:rPr>
              <a:t>be</a:t>
            </a:r>
            <a:r>
              <a:rPr sz="1900" b="1" spc="-30" dirty="0">
                <a:latin typeface="Calibri"/>
                <a:cs typeface="Calibri"/>
              </a:rPr>
              <a:t> </a:t>
            </a:r>
            <a:r>
              <a:rPr sz="1900" b="1" dirty="0">
                <a:latin typeface="Calibri"/>
                <a:cs typeface="Calibri"/>
              </a:rPr>
              <a:t>focus</a:t>
            </a:r>
            <a:r>
              <a:rPr sz="1900" b="1" spc="-25" dirty="0">
                <a:latin typeface="Calibri"/>
                <a:cs typeface="Calibri"/>
              </a:rPr>
              <a:t> </a:t>
            </a:r>
            <a:r>
              <a:rPr sz="1900" b="1" dirty="0">
                <a:latin typeface="Calibri"/>
                <a:cs typeface="Calibri"/>
              </a:rPr>
              <a:t>to</a:t>
            </a:r>
            <a:r>
              <a:rPr sz="1900" b="1" spc="-45" dirty="0">
                <a:latin typeface="Calibri"/>
                <a:cs typeface="Calibri"/>
              </a:rPr>
              <a:t> </a:t>
            </a:r>
            <a:r>
              <a:rPr sz="1900" b="1" dirty="0">
                <a:latin typeface="Calibri"/>
                <a:cs typeface="Calibri"/>
              </a:rPr>
              <a:t>Plan</a:t>
            </a:r>
            <a:r>
              <a:rPr sz="1900" b="1" spc="-45" dirty="0">
                <a:latin typeface="Calibri"/>
                <a:cs typeface="Calibri"/>
              </a:rPr>
              <a:t> </a:t>
            </a:r>
            <a:r>
              <a:rPr sz="1900" b="1" dirty="0">
                <a:latin typeface="Calibri"/>
                <a:cs typeface="Calibri"/>
              </a:rPr>
              <a:t>&amp;</a:t>
            </a:r>
            <a:r>
              <a:rPr sz="1900" b="1" spc="-40" dirty="0">
                <a:latin typeface="Calibri"/>
                <a:cs typeface="Calibri"/>
              </a:rPr>
              <a:t> </a:t>
            </a:r>
            <a:r>
              <a:rPr sz="1900" b="1" dirty="0">
                <a:latin typeface="Calibri"/>
                <a:cs typeface="Calibri"/>
              </a:rPr>
              <a:t>Implement</a:t>
            </a:r>
            <a:r>
              <a:rPr sz="1900" b="1" spc="10" dirty="0">
                <a:latin typeface="Calibri"/>
                <a:cs typeface="Calibri"/>
              </a:rPr>
              <a:t> </a:t>
            </a:r>
            <a:r>
              <a:rPr sz="1900" b="1" dirty="0">
                <a:latin typeface="Calibri"/>
                <a:cs typeface="Calibri"/>
              </a:rPr>
              <a:t>-</a:t>
            </a:r>
            <a:r>
              <a:rPr sz="1900" b="1" spc="-40" dirty="0">
                <a:latin typeface="Calibri"/>
                <a:cs typeface="Calibri"/>
              </a:rPr>
              <a:t> </a:t>
            </a:r>
            <a:r>
              <a:rPr sz="1900" b="1" dirty="0">
                <a:latin typeface="Calibri"/>
                <a:cs typeface="Calibri"/>
              </a:rPr>
              <a:t>Voice</a:t>
            </a:r>
            <a:r>
              <a:rPr sz="1900" b="1" spc="-25" dirty="0">
                <a:latin typeface="Calibri"/>
                <a:cs typeface="Calibri"/>
              </a:rPr>
              <a:t> </a:t>
            </a:r>
            <a:r>
              <a:rPr sz="1900" b="1" dirty="0">
                <a:latin typeface="Calibri"/>
                <a:cs typeface="Calibri"/>
              </a:rPr>
              <a:t>Search</a:t>
            </a:r>
            <a:r>
              <a:rPr sz="1900" b="1" spc="-30" dirty="0">
                <a:latin typeface="Calibri"/>
                <a:cs typeface="Calibri"/>
              </a:rPr>
              <a:t> </a:t>
            </a:r>
            <a:r>
              <a:rPr sz="1900" b="1" spc="-10" dirty="0">
                <a:latin typeface="Calibri"/>
                <a:cs typeface="Calibri"/>
              </a:rPr>
              <a:t>Optimization</a:t>
            </a:r>
            <a:endParaRPr sz="1900">
              <a:latin typeface="Calibri"/>
              <a:cs typeface="Calibri"/>
            </a:endParaRPr>
          </a:p>
        </p:txBody>
      </p:sp>
      <p:sp>
        <p:nvSpPr>
          <p:cNvPr id="4" name="object 4"/>
          <p:cNvSpPr txBox="1"/>
          <p:nvPr/>
        </p:nvSpPr>
        <p:spPr>
          <a:xfrm>
            <a:off x="152400" y="1276350"/>
            <a:ext cx="8667750" cy="1052211"/>
          </a:xfrm>
          <a:prstGeom prst="rect">
            <a:avLst/>
          </a:prstGeom>
        </p:spPr>
        <p:txBody>
          <a:bodyPr vert="horz" wrap="square" lIns="0" tIns="13335" rIns="0" bIns="0" rtlCol="0">
            <a:spAutoFit/>
          </a:bodyPr>
          <a:lstStyle/>
          <a:p>
            <a:pPr marL="326390" marR="5080" indent="-314325">
              <a:lnSpc>
                <a:spcPct val="100000"/>
              </a:lnSpc>
              <a:spcBef>
                <a:spcPts val="105"/>
              </a:spcBef>
              <a:buSzPct val="103703"/>
              <a:buChar char="●"/>
              <a:tabLst>
                <a:tab pos="326390" algn="l"/>
              </a:tabLst>
            </a:pPr>
            <a:r>
              <a:rPr sz="1350" dirty="0">
                <a:latin typeface="Calibri"/>
                <a:cs typeface="Calibri"/>
              </a:rPr>
              <a:t>VSO</a:t>
            </a:r>
            <a:r>
              <a:rPr sz="1350" spc="-25" dirty="0">
                <a:latin typeface="Calibri"/>
                <a:cs typeface="Calibri"/>
              </a:rPr>
              <a:t> </a:t>
            </a:r>
            <a:r>
              <a:rPr lang="en-IN" sz="1350" dirty="0">
                <a:latin typeface="Calibri"/>
                <a:cs typeface="Calibri"/>
              </a:rPr>
              <a:t>–</a:t>
            </a:r>
            <a:r>
              <a:rPr sz="1350" spc="-25" dirty="0">
                <a:latin typeface="Calibri"/>
                <a:cs typeface="Calibri"/>
              </a:rPr>
              <a:t> </a:t>
            </a:r>
            <a:r>
              <a:rPr lang="en-US" sz="1350" spc="-25" dirty="0">
                <a:latin typeface="Calibri"/>
                <a:cs typeface="Calibri"/>
              </a:rPr>
              <a:t>Optimizing your content for voice search is crucial in today’s digital landscape. Being present on platforms like Google Voice Assistant, Apple Siri, Microsoft Cortana, and Amazon Alexa can significantly enhance your visibility and accessibility to users utilizing voice search. It’s all about tailoring your content to match the natural language queries that users might speak when conducting voice searches. </a:t>
            </a:r>
            <a:r>
              <a:rPr sz="1350" dirty="0">
                <a:latin typeface="Calibri"/>
                <a:cs typeface="Calibri"/>
              </a:rPr>
              <a:t>you</a:t>
            </a:r>
            <a:r>
              <a:rPr sz="1350" spc="-35" dirty="0">
                <a:latin typeface="Calibri"/>
                <a:cs typeface="Calibri"/>
              </a:rPr>
              <a:t> </a:t>
            </a:r>
            <a:r>
              <a:rPr sz="1350" dirty="0">
                <a:latin typeface="Calibri"/>
                <a:cs typeface="Calibri"/>
              </a:rPr>
              <a:t>have</a:t>
            </a:r>
            <a:r>
              <a:rPr sz="1350" spc="-30" dirty="0">
                <a:latin typeface="Calibri"/>
                <a:cs typeface="Calibri"/>
              </a:rPr>
              <a:t> </a:t>
            </a:r>
            <a:r>
              <a:rPr sz="1350" dirty="0">
                <a:latin typeface="Calibri"/>
                <a:cs typeface="Calibri"/>
              </a:rPr>
              <a:t>to</a:t>
            </a:r>
            <a:r>
              <a:rPr sz="1350" spc="-35" dirty="0">
                <a:latin typeface="Calibri"/>
                <a:cs typeface="Calibri"/>
              </a:rPr>
              <a:t> </a:t>
            </a:r>
            <a:r>
              <a:rPr sz="1350" dirty="0">
                <a:latin typeface="Calibri"/>
                <a:cs typeface="Calibri"/>
              </a:rPr>
              <a:t>be</a:t>
            </a:r>
            <a:r>
              <a:rPr sz="1350" spc="-25" dirty="0">
                <a:latin typeface="Calibri"/>
                <a:cs typeface="Calibri"/>
              </a:rPr>
              <a:t> </a:t>
            </a:r>
            <a:r>
              <a:rPr sz="1350" dirty="0">
                <a:latin typeface="Calibri"/>
                <a:cs typeface="Calibri"/>
              </a:rPr>
              <a:t>in</a:t>
            </a:r>
            <a:r>
              <a:rPr sz="1350" spc="-35" dirty="0">
                <a:latin typeface="Calibri"/>
                <a:cs typeface="Calibri"/>
              </a:rPr>
              <a:t> </a:t>
            </a:r>
            <a:r>
              <a:rPr sz="1350" dirty="0">
                <a:latin typeface="Calibri"/>
                <a:cs typeface="Calibri"/>
              </a:rPr>
              <a:t>Google</a:t>
            </a:r>
            <a:r>
              <a:rPr sz="1350" spc="-45" dirty="0">
                <a:latin typeface="Calibri"/>
                <a:cs typeface="Calibri"/>
              </a:rPr>
              <a:t> </a:t>
            </a:r>
            <a:r>
              <a:rPr sz="1350" dirty="0">
                <a:latin typeface="Calibri"/>
                <a:cs typeface="Calibri"/>
              </a:rPr>
              <a:t>Voice</a:t>
            </a:r>
            <a:r>
              <a:rPr sz="1350" spc="-40" dirty="0">
                <a:latin typeface="Calibri"/>
                <a:cs typeface="Calibri"/>
              </a:rPr>
              <a:t> </a:t>
            </a:r>
            <a:r>
              <a:rPr sz="1350" dirty="0">
                <a:latin typeface="Calibri"/>
                <a:cs typeface="Calibri"/>
              </a:rPr>
              <a:t>Assistant,</a:t>
            </a:r>
            <a:r>
              <a:rPr sz="1350" spc="-40" dirty="0">
                <a:latin typeface="Calibri"/>
                <a:cs typeface="Calibri"/>
              </a:rPr>
              <a:t> </a:t>
            </a:r>
            <a:r>
              <a:rPr sz="1350" dirty="0">
                <a:latin typeface="Calibri"/>
                <a:cs typeface="Calibri"/>
              </a:rPr>
              <a:t>Apple</a:t>
            </a:r>
            <a:r>
              <a:rPr sz="1350" spc="-20" dirty="0">
                <a:latin typeface="Calibri"/>
                <a:cs typeface="Calibri"/>
              </a:rPr>
              <a:t> </a:t>
            </a:r>
            <a:r>
              <a:rPr sz="1350" dirty="0">
                <a:latin typeface="Calibri"/>
                <a:cs typeface="Calibri"/>
              </a:rPr>
              <a:t>Siri,</a:t>
            </a:r>
            <a:r>
              <a:rPr sz="1350" spc="-20" dirty="0">
                <a:latin typeface="Calibri"/>
                <a:cs typeface="Calibri"/>
              </a:rPr>
              <a:t> </a:t>
            </a:r>
            <a:r>
              <a:rPr sz="1350" dirty="0">
                <a:latin typeface="Calibri"/>
                <a:cs typeface="Calibri"/>
              </a:rPr>
              <a:t>Microsoft</a:t>
            </a:r>
            <a:r>
              <a:rPr sz="1350" spc="-60" dirty="0">
                <a:latin typeface="Calibri"/>
                <a:cs typeface="Calibri"/>
              </a:rPr>
              <a:t> </a:t>
            </a:r>
            <a:r>
              <a:rPr sz="1350" dirty="0">
                <a:latin typeface="Calibri"/>
                <a:cs typeface="Calibri"/>
              </a:rPr>
              <a:t>Cortana</a:t>
            </a:r>
            <a:r>
              <a:rPr sz="1350" spc="-20" dirty="0">
                <a:latin typeface="Calibri"/>
                <a:cs typeface="Calibri"/>
              </a:rPr>
              <a:t> </a:t>
            </a:r>
            <a:r>
              <a:rPr sz="1350" dirty="0">
                <a:latin typeface="Calibri"/>
                <a:cs typeface="Calibri"/>
              </a:rPr>
              <a:t>&amp;</a:t>
            </a:r>
            <a:r>
              <a:rPr sz="1350" spc="-25" dirty="0">
                <a:latin typeface="Calibri"/>
                <a:cs typeface="Calibri"/>
              </a:rPr>
              <a:t> </a:t>
            </a:r>
            <a:r>
              <a:rPr sz="1350" dirty="0">
                <a:latin typeface="Calibri"/>
                <a:cs typeface="Calibri"/>
              </a:rPr>
              <a:t>Amazon</a:t>
            </a:r>
            <a:r>
              <a:rPr sz="1350" spc="-40" dirty="0">
                <a:latin typeface="Calibri"/>
                <a:cs typeface="Calibri"/>
              </a:rPr>
              <a:t> </a:t>
            </a:r>
            <a:r>
              <a:rPr sz="1350" spc="-10" dirty="0">
                <a:latin typeface="Calibri"/>
                <a:cs typeface="Calibri"/>
              </a:rPr>
              <a:t>Alexa.</a:t>
            </a:r>
            <a:endParaRPr sz="1350" dirty="0">
              <a:latin typeface="Calibri"/>
              <a:cs typeface="Calibri"/>
            </a:endParaRPr>
          </a:p>
        </p:txBody>
      </p:sp>
      <p:sp>
        <p:nvSpPr>
          <p:cNvPr id="5" name="object 5"/>
          <p:cNvSpPr txBox="1"/>
          <p:nvPr/>
        </p:nvSpPr>
        <p:spPr>
          <a:xfrm>
            <a:off x="214693" y="3642205"/>
            <a:ext cx="8820785" cy="844462"/>
          </a:xfrm>
          <a:prstGeom prst="rect">
            <a:avLst/>
          </a:prstGeom>
        </p:spPr>
        <p:txBody>
          <a:bodyPr vert="horz" wrap="square" lIns="0" tIns="13335" rIns="0" bIns="0" rtlCol="0">
            <a:spAutoFit/>
          </a:bodyPr>
          <a:lstStyle/>
          <a:p>
            <a:pPr marL="326390" marR="5080" indent="-314325">
              <a:lnSpc>
                <a:spcPct val="100000"/>
              </a:lnSpc>
              <a:spcBef>
                <a:spcPts val="105"/>
              </a:spcBef>
              <a:buSzPct val="103703"/>
              <a:buChar char="●"/>
              <a:tabLst>
                <a:tab pos="326390" algn="l"/>
              </a:tabLst>
            </a:pPr>
            <a:r>
              <a:rPr lang="en-US" sz="1350" dirty="0">
                <a:latin typeface="Calibri"/>
                <a:cs typeface="Calibri"/>
              </a:rPr>
              <a:t>The rise of voice search is indeed reshaping the digital landscape, and search engines like Google are adapting accordingly. With half of all online searches projected to be conducted through voice search by 2024, Optimizing for this medium becomes increasingly important for businesses and content creators. It’s a trend that’s shaping the future of search engine optimization and digital marketing strategies.</a:t>
            </a:r>
            <a:endParaRPr sz="1350" dirty="0">
              <a:latin typeface="Calibri"/>
              <a:cs typeface="Calibri"/>
            </a:endParaRPr>
          </a:p>
        </p:txBody>
      </p:sp>
      <p:pic>
        <p:nvPicPr>
          <p:cNvPr id="6" name="object 6"/>
          <p:cNvPicPr/>
          <p:nvPr/>
        </p:nvPicPr>
        <p:blipFill>
          <a:blip r:embed="rId2">
            <a:extLst>
              <a:ext uri="{28A0092B-C50C-407E-A947-70E740481C1C}">
                <a14:useLocalDpi xmlns:a14="http://schemas.microsoft.com/office/drawing/2010/main" val="0"/>
              </a:ext>
            </a:extLst>
          </a:blip>
          <a:srcRect/>
          <a:stretch/>
        </p:blipFill>
        <p:spPr>
          <a:xfrm>
            <a:off x="2514600" y="2343150"/>
            <a:ext cx="3505200" cy="1099566"/>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1676400" y="172553"/>
            <a:ext cx="5943600" cy="60013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700" u="sng" dirty="0">
                <a:solidFill>
                  <a:schemeClr val="tx1"/>
                </a:solidFill>
                <a:highlight>
                  <a:srgbClr val="FFFF00"/>
                </a:highlight>
                <a:latin typeface="+mj-lt"/>
                <a:ea typeface="Comfortaa"/>
                <a:cs typeface="Comfortaa"/>
                <a:sym typeface="Comfortaa"/>
              </a:rPr>
              <a:t>Part-4:-</a:t>
            </a:r>
            <a:r>
              <a:rPr lang="en-GB" sz="2700" u="sng" dirty="0">
                <a:solidFill>
                  <a:schemeClr val="tx1"/>
                </a:solidFill>
                <a:highlight>
                  <a:srgbClr val="FFFF00"/>
                </a:highlight>
                <a:latin typeface="+mj-lt"/>
              </a:rPr>
              <a:t> </a:t>
            </a:r>
            <a:r>
              <a:rPr lang="en-GB" sz="2700" u="sng" dirty="0">
                <a:solidFill>
                  <a:schemeClr val="tx1"/>
                </a:solidFill>
                <a:highlight>
                  <a:srgbClr val="FFFF00"/>
                </a:highlight>
                <a:latin typeface="+mj-lt"/>
                <a:ea typeface="Comfortaa"/>
                <a:cs typeface="Comfortaa"/>
                <a:sym typeface="Comfortaa"/>
              </a:rPr>
              <a:t>Content Creation and Curation</a:t>
            </a:r>
            <a:endParaRPr sz="2700" u="sng" dirty="0">
              <a:solidFill>
                <a:schemeClr val="tx1"/>
              </a:solidFill>
              <a:highlight>
                <a:srgbClr val="FFFF00"/>
              </a:highlight>
              <a:latin typeface="+mj-lt"/>
              <a:ea typeface="Comfortaa"/>
              <a:cs typeface="Comfortaa"/>
              <a:sym typeface="Comfortaa"/>
            </a:endParaRPr>
          </a:p>
        </p:txBody>
      </p:sp>
      <p:sp>
        <p:nvSpPr>
          <p:cNvPr id="55" name="Google Shape;55;p13"/>
          <p:cNvSpPr txBox="1"/>
          <p:nvPr/>
        </p:nvSpPr>
        <p:spPr>
          <a:xfrm>
            <a:off x="308425" y="798825"/>
            <a:ext cx="8835600" cy="332395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400" b="1" dirty="0">
                <a:solidFill>
                  <a:schemeClr val="tx1"/>
                </a:solidFill>
                <a:latin typeface="+mn-lt"/>
                <a:ea typeface="Comfortaa"/>
                <a:cs typeface="Comfortaa"/>
                <a:sym typeface="Comfortaa"/>
              </a:rPr>
              <a:t>Post Creation:-</a:t>
            </a:r>
            <a:endParaRPr sz="1400" b="1" dirty="0">
              <a:solidFill>
                <a:schemeClr val="tx1"/>
              </a:solidFill>
              <a:latin typeface="+mn-lt"/>
              <a:ea typeface="Comfortaa"/>
              <a:cs typeface="Comfortaa"/>
              <a:sym typeface="Comfortaa"/>
            </a:endParaRPr>
          </a:p>
          <a:p>
            <a:pPr marL="0" lvl="0" indent="0" algn="l" rtl="0">
              <a:spcBef>
                <a:spcPts val="0"/>
              </a:spcBef>
              <a:spcAft>
                <a:spcPts val="0"/>
              </a:spcAft>
              <a:buNone/>
            </a:pPr>
            <a:endParaRPr b="1" dirty="0">
              <a:solidFill>
                <a:schemeClr val="dk2"/>
              </a:solidFill>
              <a:latin typeface="Comfortaa"/>
              <a:ea typeface="Comfortaa"/>
              <a:cs typeface="Comfortaa"/>
              <a:sym typeface="Comfortaa"/>
            </a:endParaRPr>
          </a:p>
          <a:p>
            <a:pPr marL="457200" lvl="0" indent="-311150" algn="l" rtl="0">
              <a:spcBef>
                <a:spcPts val="0"/>
              </a:spcBef>
              <a:spcAft>
                <a:spcPts val="0"/>
              </a:spcAft>
              <a:buClr>
                <a:schemeClr val="dk2"/>
              </a:buClr>
              <a:buSzPts val="1300"/>
              <a:buFont typeface="Comfortaa Medium"/>
              <a:buChar char="●"/>
            </a:pPr>
            <a:r>
              <a:rPr lang="en-GB" sz="1400" dirty="0">
                <a:solidFill>
                  <a:schemeClr val="tx1"/>
                </a:solidFill>
                <a:latin typeface="+mn-lt"/>
                <a:ea typeface="Comfortaa Medium"/>
                <a:cs typeface="Comfortaa Medium"/>
                <a:sym typeface="Comfortaa Medium"/>
              </a:rPr>
              <a:t>Select Content Categories:- In the Britannia model of development, a three tiered structure was established, with social cooperative societies operating at the village level, federated under a union at the district level, and a federation of member unions at the state level.</a:t>
            </a:r>
            <a:endParaRPr sz="1400" dirty="0">
              <a:solidFill>
                <a:schemeClr val="tx1"/>
              </a:solidFill>
              <a:latin typeface="+mn-lt"/>
              <a:ea typeface="Comfortaa Medium"/>
              <a:cs typeface="Comfortaa Medium"/>
              <a:sym typeface="Comfortaa Medium"/>
            </a:endParaRPr>
          </a:p>
          <a:p>
            <a:pPr marL="0" lvl="0" indent="0" algn="l" rtl="0">
              <a:spcBef>
                <a:spcPts val="0"/>
              </a:spcBef>
              <a:spcAft>
                <a:spcPts val="0"/>
              </a:spcAft>
              <a:buNone/>
            </a:pPr>
            <a:endParaRPr sz="1400" dirty="0">
              <a:solidFill>
                <a:schemeClr val="tx1"/>
              </a:solidFill>
              <a:latin typeface="+mn-lt"/>
              <a:ea typeface="Comfortaa Medium"/>
              <a:cs typeface="Comfortaa Medium"/>
              <a:sym typeface="Comfortaa Medium"/>
            </a:endParaRPr>
          </a:p>
          <a:p>
            <a:pPr marL="0" lvl="0" indent="0" algn="l" rtl="0">
              <a:spcBef>
                <a:spcPts val="0"/>
              </a:spcBef>
              <a:spcAft>
                <a:spcPts val="0"/>
              </a:spcAft>
              <a:buNone/>
            </a:pPr>
            <a:endParaRPr sz="1400" dirty="0">
              <a:solidFill>
                <a:schemeClr val="tx1"/>
              </a:solidFill>
              <a:latin typeface="+mn-lt"/>
              <a:ea typeface="Comfortaa Medium"/>
              <a:cs typeface="Comfortaa Medium"/>
              <a:sym typeface="Comfortaa Medium"/>
            </a:endParaRPr>
          </a:p>
          <a:p>
            <a:pPr marL="457200" lvl="0" indent="-311150" algn="l" rtl="0">
              <a:spcBef>
                <a:spcPts val="0"/>
              </a:spcBef>
              <a:spcAft>
                <a:spcPts val="0"/>
              </a:spcAft>
              <a:buClr>
                <a:schemeClr val="dk2"/>
              </a:buClr>
              <a:buSzPts val="1300"/>
              <a:buFont typeface="Comfortaa Medium"/>
              <a:buChar char="●"/>
            </a:pPr>
            <a:r>
              <a:rPr lang="en-GB" sz="1400" dirty="0">
                <a:solidFill>
                  <a:schemeClr val="tx1"/>
                </a:solidFill>
                <a:latin typeface="+mn-lt"/>
                <a:ea typeface="Comfortaa Medium"/>
                <a:cs typeface="Comfortaa Medium"/>
                <a:sym typeface="Comfortaa Medium"/>
              </a:rPr>
              <a:t>Format-1:- Post</a:t>
            </a:r>
            <a:endParaRPr sz="1400" dirty="0">
              <a:solidFill>
                <a:schemeClr val="tx1"/>
              </a:solidFill>
              <a:latin typeface="+mn-lt"/>
              <a:ea typeface="Comfortaa Medium"/>
              <a:cs typeface="Comfortaa Medium"/>
              <a:sym typeface="Comfortaa Medium"/>
            </a:endParaRPr>
          </a:p>
          <a:p>
            <a:pPr marL="0" lvl="0" indent="0" algn="l" rtl="0">
              <a:spcBef>
                <a:spcPts val="0"/>
              </a:spcBef>
              <a:spcAft>
                <a:spcPts val="0"/>
              </a:spcAft>
              <a:buNone/>
            </a:pPr>
            <a:endParaRPr sz="1400" dirty="0">
              <a:solidFill>
                <a:schemeClr val="tx1"/>
              </a:solidFill>
              <a:latin typeface="+mn-lt"/>
              <a:ea typeface="Comfortaa Medium"/>
              <a:cs typeface="Comfortaa Medium"/>
              <a:sym typeface="Comfortaa Medium"/>
            </a:endParaRPr>
          </a:p>
          <a:p>
            <a:pPr marL="0" lvl="0" indent="0" algn="l" rtl="0">
              <a:spcBef>
                <a:spcPts val="0"/>
              </a:spcBef>
              <a:spcAft>
                <a:spcPts val="0"/>
              </a:spcAft>
              <a:buNone/>
            </a:pPr>
            <a:endParaRPr sz="1400" dirty="0">
              <a:solidFill>
                <a:schemeClr val="tx1"/>
              </a:solidFill>
              <a:latin typeface="+mn-lt"/>
              <a:ea typeface="Comfortaa Medium"/>
              <a:cs typeface="Comfortaa Medium"/>
              <a:sym typeface="Comfortaa Medium"/>
            </a:endParaRPr>
          </a:p>
          <a:p>
            <a:pPr marL="457200" lvl="0" indent="-311150" algn="l" rtl="0">
              <a:spcBef>
                <a:spcPts val="0"/>
              </a:spcBef>
              <a:spcAft>
                <a:spcPts val="0"/>
              </a:spcAft>
              <a:buClr>
                <a:schemeClr val="dk2"/>
              </a:buClr>
              <a:buSzPts val="1300"/>
              <a:buFont typeface="Comfortaa Medium"/>
              <a:buChar char="●"/>
            </a:pPr>
            <a:r>
              <a:rPr lang="en-GB" sz="1400" dirty="0">
                <a:solidFill>
                  <a:schemeClr val="tx1"/>
                </a:solidFill>
                <a:latin typeface="+mn-lt"/>
                <a:ea typeface="Comfortaa Medium"/>
                <a:cs typeface="Comfortaa Medium"/>
                <a:sym typeface="Comfortaa Medium"/>
              </a:rPr>
              <a:t>Format-2:- Reel Post</a:t>
            </a:r>
            <a:endParaRPr sz="1400" dirty="0">
              <a:solidFill>
                <a:schemeClr val="tx1"/>
              </a:solidFill>
              <a:latin typeface="+mn-lt"/>
              <a:ea typeface="Comfortaa Medium"/>
              <a:cs typeface="Comfortaa Medium"/>
              <a:sym typeface="Comfortaa Medium"/>
            </a:endParaRPr>
          </a:p>
          <a:p>
            <a:pPr marL="0" lvl="0" indent="0" algn="l" rtl="0">
              <a:spcBef>
                <a:spcPts val="0"/>
              </a:spcBef>
              <a:spcAft>
                <a:spcPts val="0"/>
              </a:spcAft>
              <a:buNone/>
            </a:pPr>
            <a:endParaRPr sz="1400" dirty="0">
              <a:solidFill>
                <a:schemeClr val="tx1"/>
              </a:solidFill>
              <a:latin typeface="+mn-lt"/>
              <a:ea typeface="Comfortaa Medium"/>
              <a:cs typeface="Comfortaa Medium"/>
              <a:sym typeface="Comfortaa Medium"/>
            </a:endParaRPr>
          </a:p>
          <a:p>
            <a:pPr marL="0" lvl="0" indent="0" algn="l" rtl="0">
              <a:spcBef>
                <a:spcPts val="0"/>
              </a:spcBef>
              <a:spcAft>
                <a:spcPts val="0"/>
              </a:spcAft>
              <a:buNone/>
            </a:pPr>
            <a:endParaRPr sz="1400" dirty="0">
              <a:solidFill>
                <a:schemeClr val="tx1"/>
              </a:solidFill>
              <a:latin typeface="+mn-lt"/>
              <a:ea typeface="Comfortaa Medium"/>
              <a:cs typeface="Comfortaa Medium"/>
              <a:sym typeface="Comfortaa Medium"/>
            </a:endParaRPr>
          </a:p>
          <a:p>
            <a:pPr marL="457200" lvl="0" indent="-311150" algn="l" rtl="0">
              <a:spcBef>
                <a:spcPts val="0"/>
              </a:spcBef>
              <a:spcAft>
                <a:spcPts val="0"/>
              </a:spcAft>
              <a:buClr>
                <a:schemeClr val="dk2"/>
              </a:buClr>
              <a:buSzPts val="1300"/>
              <a:buFont typeface="Comfortaa Medium"/>
              <a:buChar char="●"/>
            </a:pPr>
            <a:r>
              <a:rPr lang="en-GB" sz="1400" dirty="0">
                <a:solidFill>
                  <a:schemeClr val="tx1"/>
                </a:solidFill>
                <a:latin typeface="+mn-lt"/>
                <a:ea typeface="Comfortaa Medium"/>
                <a:cs typeface="Comfortaa Medium"/>
                <a:sym typeface="Comfortaa Medium"/>
              </a:rPr>
              <a:t>Format-3:- festival Post</a:t>
            </a:r>
            <a:endParaRPr sz="1400" dirty="0">
              <a:solidFill>
                <a:schemeClr val="tx1"/>
              </a:solidFill>
              <a:latin typeface="+mn-lt"/>
              <a:ea typeface="Comfortaa Medium"/>
              <a:cs typeface="Comfortaa Medium"/>
              <a:sym typeface="Comfortaa Medium"/>
            </a:endParaRPr>
          </a:p>
        </p:txBody>
      </p:sp>
    </p:spTree>
    <p:extLst>
      <p:ext uri="{BB962C8B-B14F-4D97-AF65-F5344CB8AC3E}">
        <p14:creationId xmlns:p14="http://schemas.microsoft.com/office/powerpoint/2010/main" val="30278993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p:nvPr/>
        </p:nvSpPr>
        <p:spPr>
          <a:xfrm>
            <a:off x="202824" y="153816"/>
            <a:ext cx="6369275" cy="60013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700" dirty="0">
                <a:solidFill>
                  <a:schemeClr val="tx1"/>
                </a:solidFill>
                <a:highlight>
                  <a:srgbClr val="FFFF00"/>
                </a:highlight>
                <a:latin typeface="+mj-lt"/>
                <a:ea typeface="Comfortaa"/>
                <a:cs typeface="Comfortaa"/>
                <a:sym typeface="Comfortaa"/>
              </a:rPr>
              <a:t>Format-1:- Static post on Britannia Biscuits</a:t>
            </a:r>
            <a:endParaRPr sz="2700" dirty="0">
              <a:solidFill>
                <a:schemeClr val="tx1"/>
              </a:solidFill>
              <a:highlight>
                <a:srgbClr val="FFFF00"/>
              </a:highlight>
              <a:latin typeface="+mj-lt"/>
              <a:ea typeface="Comfortaa"/>
              <a:cs typeface="Comfortaa"/>
              <a:sym typeface="Comfortaa"/>
            </a:endParaRPr>
          </a:p>
        </p:txBody>
      </p:sp>
      <p:sp>
        <p:nvSpPr>
          <p:cNvPr id="61" name="Google Shape;61;p14"/>
          <p:cNvSpPr txBox="1"/>
          <p:nvPr/>
        </p:nvSpPr>
        <p:spPr>
          <a:xfrm>
            <a:off x="231775" y="1186500"/>
            <a:ext cx="3927000" cy="233907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400" b="1" dirty="0">
                <a:solidFill>
                  <a:schemeClr val="tx1"/>
                </a:solidFill>
                <a:latin typeface="+mn-lt"/>
                <a:ea typeface="Comfortaa"/>
                <a:cs typeface="Comfortaa"/>
                <a:sym typeface="Comfortaa"/>
              </a:rPr>
              <a:t>Caption:-</a:t>
            </a:r>
            <a:r>
              <a:rPr lang="en-GB" sz="1400" dirty="0">
                <a:solidFill>
                  <a:schemeClr val="tx1"/>
                </a:solidFill>
                <a:latin typeface="+mn-lt"/>
                <a:ea typeface="Comfortaa"/>
                <a:cs typeface="Comfortaa"/>
                <a:sym typeface="Comfortaa"/>
              </a:rPr>
              <a:t> Indulge in the rich heritage of Britannia with our classic assortment of </a:t>
            </a:r>
            <a:r>
              <a:rPr lang="en-GB" sz="1400" dirty="0" err="1">
                <a:solidFill>
                  <a:schemeClr val="tx1"/>
                </a:solidFill>
                <a:latin typeface="+mn-lt"/>
                <a:ea typeface="Comfortaa"/>
                <a:cs typeface="Comfortaa"/>
                <a:sym typeface="Comfortaa"/>
              </a:rPr>
              <a:t>british</a:t>
            </a:r>
            <a:r>
              <a:rPr lang="en-GB" sz="1400" dirty="0">
                <a:solidFill>
                  <a:schemeClr val="tx1"/>
                </a:solidFill>
                <a:latin typeface="+mn-lt"/>
                <a:ea typeface="Comfortaa"/>
                <a:cs typeface="Comfortaa"/>
                <a:sym typeface="Comfortaa"/>
              </a:rPr>
              <a:t>- inspired treats! From buttery biscuits to delightful cakes, each bite is journey through time and </a:t>
            </a:r>
            <a:r>
              <a:rPr lang="en-GB" sz="1400" dirty="0" err="1">
                <a:solidFill>
                  <a:schemeClr val="tx1"/>
                </a:solidFill>
                <a:latin typeface="+mn-lt"/>
                <a:ea typeface="Comfortaa"/>
                <a:cs typeface="Comfortaa"/>
                <a:sym typeface="Comfortaa"/>
              </a:rPr>
              <a:t>flavor</a:t>
            </a:r>
            <a:r>
              <a:rPr lang="en-GB" sz="1400" dirty="0">
                <a:solidFill>
                  <a:schemeClr val="tx1"/>
                </a:solidFill>
                <a:latin typeface="+mn-lt"/>
                <a:ea typeface="Comfortaa"/>
                <a:cs typeface="Comfortaa"/>
                <a:sym typeface="Comfortaa"/>
              </a:rPr>
              <a:t>. Let Britannia elevate your snacking experience today! </a:t>
            </a:r>
            <a:endParaRPr sz="1400" dirty="0">
              <a:solidFill>
                <a:schemeClr val="tx1"/>
              </a:solidFill>
              <a:latin typeface="+mn-lt"/>
              <a:ea typeface="Comfortaa"/>
              <a:cs typeface="Comfortaa"/>
              <a:sym typeface="Comfortaa"/>
            </a:endParaRPr>
          </a:p>
          <a:p>
            <a:pPr marL="0" lvl="0" indent="0" algn="l" rtl="0">
              <a:spcBef>
                <a:spcPts val="0"/>
              </a:spcBef>
              <a:spcAft>
                <a:spcPts val="0"/>
              </a:spcAft>
              <a:buNone/>
            </a:pPr>
            <a:endParaRPr sz="1400" dirty="0">
              <a:solidFill>
                <a:schemeClr val="tx1"/>
              </a:solidFill>
              <a:latin typeface="+mn-lt"/>
              <a:ea typeface="Comfortaa"/>
              <a:cs typeface="Comfortaa"/>
              <a:sym typeface="Comfortaa"/>
            </a:endParaRPr>
          </a:p>
          <a:p>
            <a:pPr marL="0" lvl="0" indent="0" algn="l" rtl="0">
              <a:spcBef>
                <a:spcPts val="0"/>
              </a:spcBef>
              <a:spcAft>
                <a:spcPts val="0"/>
              </a:spcAft>
              <a:buNone/>
            </a:pPr>
            <a:endParaRPr sz="1400" dirty="0">
              <a:solidFill>
                <a:schemeClr val="tx1"/>
              </a:solidFill>
              <a:latin typeface="+mn-lt"/>
              <a:ea typeface="Comfortaa"/>
              <a:cs typeface="Comfortaa"/>
              <a:sym typeface="Comfortaa"/>
            </a:endParaRPr>
          </a:p>
          <a:p>
            <a:pPr marL="0" lvl="0" indent="0" algn="l" rtl="0">
              <a:spcBef>
                <a:spcPts val="0"/>
              </a:spcBef>
              <a:spcAft>
                <a:spcPts val="0"/>
              </a:spcAft>
              <a:buNone/>
            </a:pPr>
            <a:r>
              <a:rPr lang="en-GB" sz="1400" b="1" dirty="0">
                <a:solidFill>
                  <a:schemeClr val="tx1"/>
                </a:solidFill>
                <a:latin typeface="+mn-lt"/>
                <a:ea typeface="Comfortaa"/>
                <a:cs typeface="Comfortaa"/>
                <a:sym typeface="Comfortaa"/>
              </a:rPr>
              <a:t>Hashtags:-</a:t>
            </a:r>
            <a:r>
              <a:rPr lang="en-GB" sz="1400" dirty="0">
                <a:solidFill>
                  <a:schemeClr val="tx1"/>
                </a:solidFill>
                <a:latin typeface="+mn-lt"/>
                <a:ea typeface="Comfortaa"/>
                <a:cs typeface="Comfortaa"/>
                <a:sym typeface="Comfortaa"/>
              </a:rPr>
              <a:t> #BritanniaMoments#BritanniaFlavors#Tasteoftradition#Britannia </a:t>
            </a:r>
            <a:endParaRPr sz="1400" dirty="0">
              <a:solidFill>
                <a:schemeClr val="tx1"/>
              </a:solidFill>
              <a:latin typeface="+mn-lt"/>
              <a:ea typeface="Comfortaa"/>
              <a:cs typeface="Comfortaa"/>
              <a:sym typeface="Comfortaa"/>
            </a:endParaRPr>
          </a:p>
        </p:txBody>
      </p:sp>
      <p:pic>
        <p:nvPicPr>
          <p:cNvPr id="62" name="Google Shape;62;p14">
            <a:hlinkClick r:id="rId3"/>
          </p:cNvPr>
          <p:cNvPicPr preferRelativeResize="0"/>
          <p:nvPr/>
        </p:nvPicPr>
        <p:blipFill>
          <a:blip r:embed="rId4">
            <a:alphaModFix/>
          </a:blip>
          <a:stretch>
            <a:fillRect/>
          </a:stretch>
        </p:blipFill>
        <p:spPr>
          <a:xfrm>
            <a:off x="4095150" y="1087250"/>
            <a:ext cx="4953898" cy="2843625"/>
          </a:xfrm>
          <a:prstGeom prst="rect">
            <a:avLst/>
          </a:prstGeom>
          <a:noFill/>
          <a:ln>
            <a:noFill/>
          </a:ln>
          <a:effectLst>
            <a:outerShdw blurRad="57150" dist="19050" dir="5400000" algn="bl" rotWithShape="0">
              <a:srgbClr val="000000">
                <a:alpha val="50000"/>
              </a:srgbClr>
            </a:outerShdw>
          </a:effectLst>
        </p:spPr>
      </p:pic>
    </p:spTree>
    <p:extLst>
      <p:ext uri="{BB962C8B-B14F-4D97-AF65-F5344CB8AC3E}">
        <p14:creationId xmlns:p14="http://schemas.microsoft.com/office/powerpoint/2010/main" val="29089155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p:nvPr/>
        </p:nvSpPr>
        <p:spPr>
          <a:xfrm>
            <a:off x="175174" y="302250"/>
            <a:ext cx="4701626" cy="60013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700" dirty="0">
                <a:solidFill>
                  <a:schemeClr val="tx1"/>
                </a:solidFill>
                <a:highlight>
                  <a:srgbClr val="FFFF00"/>
                </a:highlight>
                <a:latin typeface="+mj-lt"/>
                <a:ea typeface="Comfortaa"/>
                <a:cs typeface="Comfortaa"/>
                <a:sym typeface="Comfortaa"/>
              </a:rPr>
              <a:t>Format-2:- Reel post on biscuits</a:t>
            </a:r>
            <a:endParaRPr sz="2700" dirty="0">
              <a:solidFill>
                <a:schemeClr val="tx1"/>
              </a:solidFill>
              <a:highlight>
                <a:srgbClr val="FFFF00"/>
              </a:highlight>
              <a:latin typeface="+mj-lt"/>
              <a:ea typeface="Comfortaa"/>
              <a:cs typeface="Comfortaa"/>
              <a:sym typeface="Comfortaa"/>
            </a:endParaRPr>
          </a:p>
        </p:txBody>
      </p:sp>
      <p:sp>
        <p:nvSpPr>
          <p:cNvPr id="68" name="Google Shape;68;p15"/>
          <p:cNvSpPr txBox="1"/>
          <p:nvPr/>
        </p:nvSpPr>
        <p:spPr>
          <a:xfrm>
            <a:off x="159225" y="1206995"/>
            <a:ext cx="5544300" cy="169274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400" b="1" dirty="0">
                <a:solidFill>
                  <a:schemeClr val="tx1"/>
                </a:solidFill>
                <a:latin typeface="+mn-lt"/>
                <a:ea typeface="Comfortaa"/>
                <a:cs typeface="Comfortaa"/>
                <a:sym typeface="Comfortaa"/>
              </a:rPr>
              <a:t>Caption:- </a:t>
            </a:r>
            <a:r>
              <a:rPr lang="en-GB" sz="1400" dirty="0">
                <a:solidFill>
                  <a:schemeClr val="tx1"/>
                </a:solidFill>
                <a:latin typeface="+mn-lt"/>
                <a:ea typeface="Comfortaa"/>
                <a:cs typeface="Comfortaa"/>
                <a:sym typeface="Comfortaa"/>
              </a:rPr>
              <a:t>Experience the timeless goodness of our biscuits, carefully crafted to add joy to every moment. With a range of classic </a:t>
            </a:r>
            <a:r>
              <a:rPr lang="en-GB" sz="1400" dirty="0" err="1">
                <a:solidFill>
                  <a:schemeClr val="tx1"/>
                </a:solidFill>
                <a:latin typeface="+mn-lt"/>
                <a:ea typeface="Comfortaa"/>
                <a:cs typeface="Comfortaa"/>
                <a:sym typeface="Comfortaa"/>
              </a:rPr>
              <a:t>favorites</a:t>
            </a:r>
            <a:r>
              <a:rPr lang="en-GB" sz="1400" dirty="0">
                <a:solidFill>
                  <a:schemeClr val="tx1"/>
                </a:solidFill>
                <a:latin typeface="+mn-lt"/>
                <a:ea typeface="Comfortaa"/>
                <a:cs typeface="Comfortaa"/>
                <a:sym typeface="Comfortaa"/>
              </a:rPr>
              <a:t> and exciting new </a:t>
            </a:r>
            <a:r>
              <a:rPr lang="en-GB" sz="1400" dirty="0" err="1">
                <a:solidFill>
                  <a:schemeClr val="tx1"/>
                </a:solidFill>
                <a:latin typeface="+mn-lt"/>
                <a:ea typeface="Comfortaa"/>
                <a:cs typeface="Comfortaa"/>
                <a:sym typeface="Comfortaa"/>
              </a:rPr>
              <a:t>flavors</a:t>
            </a:r>
            <a:r>
              <a:rPr lang="en-GB" sz="1400" dirty="0">
                <a:solidFill>
                  <a:schemeClr val="tx1"/>
                </a:solidFill>
                <a:latin typeface="+mn-lt"/>
                <a:ea typeface="Comfortaa"/>
                <a:cs typeface="Comfortaa"/>
                <a:sym typeface="Comfortaa"/>
              </a:rPr>
              <a:t>, There’s a </a:t>
            </a:r>
            <a:r>
              <a:rPr lang="en-GB" sz="1400" dirty="0" err="1">
                <a:solidFill>
                  <a:schemeClr val="tx1"/>
                </a:solidFill>
                <a:latin typeface="+mn-lt"/>
                <a:ea typeface="Comfortaa"/>
                <a:cs typeface="Comfortaa"/>
                <a:sym typeface="Comfortaa"/>
              </a:rPr>
              <a:t>britannia</a:t>
            </a:r>
            <a:r>
              <a:rPr lang="en-GB" sz="1400" dirty="0">
                <a:solidFill>
                  <a:schemeClr val="tx1"/>
                </a:solidFill>
                <a:latin typeface="+mn-lt"/>
                <a:ea typeface="Comfortaa"/>
                <a:cs typeface="Comfortaa"/>
                <a:sym typeface="Comfortaa"/>
              </a:rPr>
              <a:t> biscuit for every craving and occasion. Grab your pack of </a:t>
            </a:r>
            <a:r>
              <a:rPr lang="en-GB" sz="1400" dirty="0" err="1">
                <a:solidFill>
                  <a:schemeClr val="tx1"/>
                </a:solidFill>
                <a:latin typeface="+mn-lt"/>
                <a:ea typeface="Comfortaa"/>
                <a:cs typeface="Comfortaa"/>
                <a:sym typeface="Comfortaa"/>
              </a:rPr>
              <a:t>britannia</a:t>
            </a:r>
            <a:r>
              <a:rPr lang="en-GB" sz="1400" dirty="0">
                <a:solidFill>
                  <a:schemeClr val="tx1"/>
                </a:solidFill>
                <a:latin typeface="+mn-lt"/>
                <a:ea typeface="Comfortaa"/>
                <a:cs typeface="Comfortaa"/>
                <a:sym typeface="Comfortaa"/>
              </a:rPr>
              <a:t> biscuits today and </a:t>
            </a:r>
            <a:r>
              <a:rPr lang="en-GB" sz="1400" dirty="0" err="1">
                <a:solidFill>
                  <a:schemeClr val="tx1"/>
                </a:solidFill>
                <a:latin typeface="+mn-lt"/>
                <a:ea typeface="Comfortaa"/>
                <a:cs typeface="Comfortaa"/>
                <a:sym typeface="Comfortaa"/>
              </a:rPr>
              <a:t>savior</a:t>
            </a:r>
            <a:r>
              <a:rPr lang="en-GB" sz="1400" dirty="0">
                <a:solidFill>
                  <a:schemeClr val="tx1"/>
                </a:solidFill>
                <a:latin typeface="+mn-lt"/>
                <a:ea typeface="Comfortaa"/>
                <a:cs typeface="Comfortaa"/>
                <a:sym typeface="Comfortaa"/>
              </a:rPr>
              <a:t> the taste of pure delight in every bite.</a:t>
            </a:r>
            <a:endParaRPr sz="1400" dirty="0">
              <a:solidFill>
                <a:schemeClr val="tx1"/>
              </a:solidFill>
              <a:latin typeface="+mn-lt"/>
              <a:ea typeface="Comfortaa"/>
              <a:cs typeface="Comfortaa"/>
              <a:sym typeface="Comfortaa"/>
            </a:endParaRPr>
          </a:p>
          <a:p>
            <a:pPr marL="0" lvl="0" indent="0" algn="l" rtl="0">
              <a:spcBef>
                <a:spcPts val="0"/>
              </a:spcBef>
              <a:spcAft>
                <a:spcPts val="0"/>
              </a:spcAft>
              <a:buNone/>
            </a:pPr>
            <a:endParaRPr sz="1400" dirty="0">
              <a:solidFill>
                <a:schemeClr val="tx1"/>
              </a:solidFill>
              <a:latin typeface="+mn-lt"/>
              <a:ea typeface="Comfortaa"/>
              <a:cs typeface="Comfortaa"/>
              <a:sym typeface="Comfortaa"/>
            </a:endParaRPr>
          </a:p>
          <a:p>
            <a:pPr marL="0" lvl="0" indent="0" algn="l" rtl="0">
              <a:spcBef>
                <a:spcPts val="0"/>
              </a:spcBef>
              <a:spcAft>
                <a:spcPts val="0"/>
              </a:spcAft>
              <a:buNone/>
            </a:pPr>
            <a:r>
              <a:rPr lang="en-GB" sz="1400" b="1" dirty="0">
                <a:solidFill>
                  <a:schemeClr val="tx1"/>
                </a:solidFill>
                <a:latin typeface="+mn-lt"/>
                <a:ea typeface="Comfortaa"/>
                <a:cs typeface="Comfortaa"/>
                <a:sym typeface="Comfortaa"/>
              </a:rPr>
              <a:t>Hashtags:- #britanniabiscuits#britannia#britanniamoments</a:t>
            </a:r>
            <a:endParaRPr sz="1400" b="1" dirty="0">
              <a:solidFill>
                <a:schemeClr val="tx1"/>
              </a:solidFill>
              <a:latin typeface="+mn-lt"/>
              <a:ea typeface="Comfortaa"/>
              <a:cs typeface="Comfortaa"/>
              <a:sym typeface="Comfortaa"/>
            </a:endParaRPr>
          </a:p>
        </p:txBody>
      </p:sp>
      <p:pic>
        <p:nvPicPr>
          <p:cNvPr id="69" name="Google Shape;69;p15">
            <a:hlinkClick r:id="rId3"/>
          </p:cNvPr>
          <p:cNvPicPr preferRelativeResize="0"/>
          <p:nvPr/>
        </p:nvPicPr>
        <p:blipFill>
          <a:blip r:embed="rId4">
            <a:alphaModFix/>
          </a:blip>
          <a:stretch>
            <a:fillRect/>
          </a:stretch>
        </p:blipFill>
        <p:spPr>
          <a:xfrm>
            <a:off x="5630700" y="1238450"/>
            <a:ext cx="3513300" cy="2747251"/>
          </a:xfrm>
          <a:prstGeom prst="rect">
            <a:avLst/>
          </a:prstGeom>
          <a:noFill/>
          <a:ln>
            <a:noFill/>
          </a:ln>
        </p:spPr>
      </p:pic>
    </p:spTree>
    <p:extLst>
      <p:ext uri="{BB962C8B-B14F-4D97-AF65-F5344CB8AC3E}">
        <p14:creationId xmlns:p14="http://schemas.microsoft.com/office/powerpoint/2010/main" val="4003505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00493" y="114172"/>
            <a:ext cx="7820025" cy="920750"/>
          </a:xfrm>
          <a:custGeom>
            <a:avLst/>
            <a:gdLst/>
            <a:ahLst/>
            <a:cxnLst/>
            <a:rect l="l" t="t" r="r" b="b"/>
            <a:pathLst>
              <a:path w="7820025" h="920750">
                <a:moveTo>
                  <a:pt x="7819644" y="0"/>
                </a:moveTo>
                <a:lnTo>
                  <a:pt x="0" y="0"/>
                </a:lnTo>
                <a:lnTo>
                  <a:pt x="0" y="509016"/>
                </a:lnTo>
                <a:lnTo>
                  <a:pt x="3375698" y="509016"/>
                </a:lnTo>
                <a:lnTo>
                  <a:pt x="3375698" y="920496"/>
                </a:lnTo>
                <a:lnTo>
                  <a:pt x="4366298" y="920496"/>
                </a:lnTo>
                <a:lnTo>
                  <a:pt x="4366298" y="509016"/>
                </a:lnTo>
                <a:lnTo>
                  <a:pt x="7819644" y="509016"/>
                </a:lnTo>
                <a:lnTo>
                  <a:pt x="7819644" y="0"/>
                </a:lnTo>
                <a:close/>
              </a:path>
            </a:pathLst>
          </a:custGeom>
          <a:solidFill>
            <a:srgbClr val="F8E71C"/>
          </a:solidFill>
        </p:spPr>
        <p:txBody>
          <a:bodyPr wrap="square" lIns="0" tIns="0" rIns="0" bIns="0" rtlCol="0"/>
          <a:lstStyle/>
          <a:p>
            <a:endParaRPr/>
          </a:p>
        </p:txBody>
      </p:sp>
      <p:sp>
        <p:nvSpPr>
          <p:cNvPr id="3" name="object 3"/>
          <p:cNvSpPr txBox="1">
            <a:spLocks noGrp="1"/>
          </p:cNvSpPr>
          <p:nvPr>
            <p:ph type="title"/>
          </p:nvPr>
        </p:nvSpPr>
        <p:spPr>
          <a:xfrm>
            <a:off x="700493" y="114172"/>
            <a:ext cx="7820025" cy="411480"/>
          </a:xfrm>
          <a:prstGeom prst="rect">
            <a:avLst/>
          </a:prstGeom>
          <a:solidFill>
            <a:srgbClr val="F8E71C"/>
          </a:solidFill>
        </p:spPr>
        <p:txBody>
          <a:bodyPr vert="horz" wrap="square" lIns="0" tIns="85090" rIns="0" bIns="0" rtlCol="0">
            <a:spAutoFit/>
          </a:bodyPr>
          <a:lstStyle/>
          <a:p>
            <a:pPr>
              <a:lnSpc>
                <a:spcPts val="2565"/>
              </a:lnSpc>
              <a:spcBef>
                <a:spcPts val="670"/>
              </a:spcBef>
            </a:pPr>
            <a:r>
              <a:rPr lang="en-US" sz="2700" spc="-85" dirty="0">
                <a:solidFill>
                  <a:srgbClr val="000000"/>
                </a:solidFill>
                <a:latin typeface="Calibri"/>
                <a:cs typeface="Calibri"/>
              </a:rPr>
              <a:t>Part</a:t>
            </a:r>
            <a:r>
              <a:rPr lang="en-US" sz="2700" spc="5" dirty="0">
                <a:solidFill>
                  <a:srgbClr val="000000"/>
                </a:solidFill>
                <a:latin typeface="Calibri"/>
                <a:cs typeface="Calibri"/>
              </a:rPr>
              <a:t> </a:t>
            </a:r>
            <a:r>
              <a:rPr lang="en-US" sz="2700" spc="-254" dirty="0">
                <a:solidFill>
                  <a:srgbClr val="000000"/>
                </a:solidFill>
                <a:latin typeface="Calibri"/>
                <a:cs typeface="Calibri"/>
              </a:rPr>
              <a:t>1:</a:t>
            </a:r>
            <a:r>
              <a:rPr lang="en-US" sz="2700" spc="10" dirty="0">
                <a:solidFill>
                  <a:srgbClr val="000000"/>
                </a:solidFill>
                <a:latin typeface="Calibri"/>
                <a:cs typeface="Calibri"/>
              </a:rPr>
              <a:t> </a:t>
            </a:r>
            <a:r>
              <a:rPr lang="en-US" sz="2700" spc="-145" dirty="0">
                <a:solidFill>
                  <a:srgbClr val="000000"/>
                </a:solidFill>
                <a:latin typeface="Calibri"/>
                <a:cs typeface="Calibri"/>
              </a:rPr>
              <a:t>Brand</a:t>
            </a:r>
            <a:r>
              <a:rPr lang="en-US" sz="2700" dirty="0">
                <a:solidFill>
                  <a:srgbClr val="000000"/>
                </a:solidFill>
                <a:latin typeface="Calibri"/>
                <a:cs typeface="Calibri"/>
              </a:rPr>
              <a:t> </a:t>
            </a:r>
            <a:r>
              <a:rPr lang="en-US" sz="2700" spc="-155" dirty="0">
                <a:solidFill>
                  <a:srgbClr val="000000"/>
                </a:solidFill>
                <a:latin typeface="Calibri"/>
                <a:cs typeface="Calibri"/>
              </a:rPr>
              <a:t>study,</a:t>
            </a:r>
            <a:r>
              <a:rPr lang="en-US" sz="2700" spc="10" dirty="0">
                <a:solidFill>
                  <a:srgbClr val="000000"/>
                </a:solidFill>
                <a:latin typeface="Calibri"/>
                <a:cs typeface="Calibri"/>
              </a:rPr>
              <a:t> </a:t>
            </a:r>
            <a:r>
              <a:rPr lang="en-US" sz="2700" spc="-170" dirty="0">
                <a:solidFill>
                  <a:srgbClr val="000000"/>
                </a:solidFill>
                <a:latin typeface="Calibri"/>
                <a:cs typeface="Calibri"/>
              </a:rPr>
              <a:t>Competitor</a:t>
            </a:r>
            <a:r>
              <a:rPr lang="en-US" sz="2700" dirty="0">
                <a:solidFill>
                  <a:srgbClr val="000000"/>
                </a:solidFill>
                <a:latin typeface="Calibri"/>
                <a:cs typeface="Calibri"/>
              </a:rPr>
              <a:t> </a:t>
            </a:r>
            <a:r>
              <a:rPr lang="en-US" sz="2700" spc="-114" dirty="0">
                <a:solidFill>
                  <a:srgbClr val="000000"/>
                </a:solidFill>
                <a:latin typeface="Calibri"/>
                <a:cs typeface="Calibri"/>
              </a:rPr>
              <a:t>Analysis</a:t>
            </a:r>
            <a:r>
              <a:rPr lang="en-US" sz="2700" spc="-25" dirty="0">
                <a:solidFill>
                  <a:srgbClr val="000000"/>
                </a:solidFill>
                <a:latin typeface="Calibri"/>
                <a:cs typeface="Calibri"/>
              </a:rPr>
              <a:t> </a:t>
            </a:r>
            <a:r>
              <a:rPr lang="en-US" sz="2700" spc="-210" dirty="0">
                <a:solidFill>
                  <a:srgbClr val="000000"/>
                </a:solidFill>
                <a:latin typeface="Calibri"/>
                <a:cs typeface="Calibri"/>
              </a:rPr>
              <a:t>&amp;</a:t>
            </a:r>
            <a:r>
              <a:rPr lang="en-US" sz="2700" spc="10" dirty="0">
                <a:solidFill>
                  <a:srgbClr val="000000"/>
                </a:solidFill>
                <a:latin typeface="Calibri"/>
                <a:cs typeface="Calibri"/>
              </a:rPr>
              <a:t> </a:t>
            </a:r>
            <a:r>
              <a:rPr lang="en-US" sz="2700" spc="-95" dirty="0">
                <a:solidFill>
                  <a:srgbClr val="000000"/>
                </a:solidFill>
                <a:latin typeface="Calibri"/>
                <a:cs typeface="Calibri"/>
              </a:rPr>
              <a:t>Buyer’s/Audience’s</a:t>
            </a:r>
            <a:endParaRPr lang="en-US" sz="2700" dirty="0">
              <a:latin typeface="Calibri"/>
              <a:cs typeface="Calibri"/>
            </a:endParaRPr>
          </a:p>
        </p:txBody>
      </p:sp>
      <p:sp>
        <p:nvSpPr>
          <p:cNvPr id="4" name="object 4"/>
          <p:cNvSpPr txBox="1"/>
          <p:nvPr/>
        </p:nvSpPr>
        <p:spPr>
          <a:xfrm>
            <a:off x="4076191" y="623188"/>
            <a:ext cx="990600" cy="411480"/>
          </a:xfrm>
          <a:prstGeom prst="rect">
            <a:avLst/>
          </a:prstGeom>
          <a:solidFill>
            <a:srgbClr val="F8E71C"/>
          </a:solidFill>
        </p:spPr>
        <p:txBody>
          <a:bodyPr vert="horz" wrap="square" lIns="0" tIns="0" rIns="0" bIns="0" rtlCol="0">
            <a:spAutoFit/>
          </a:bodyPr>
          <a:lstStyle/>
          <a:p>
            <a:pPr>
              <a:lnSpc>
                <a:spcPts val="3145"/>
              </a:lnSpc>
            </a:pPr>
            <a:r>
              <a:rPr lang="en-IN" sz="2700" spc="-165" dirty="0">
                <a:latin typeface="Calibri"/>
                <a:cs typeface="Calibri"/>
              </a:rPr>
              <a:t>Persona</a:t>
            </a:r>
            <a:endParaRPr sz="2700" dirty="0">
              <a:latin typeface="Calibri"/>
              <a:cs typeface="Calibri"/>
            </a:endParaRPr>
          </a:p>
        </p:txBody>
      </p:sp>
      <p:sp>
        <p:nvSpPr>
          <p:cNvPr id="5" name="object 5"/>
          <p:cNvSpPr txBox="1"/>
          <p:nvPr/>
        </p:nvSpPr>
        <p:spPr>
          <a:xfrm>
            <a:off x="317954" y="1226100"/>
            <a:ext cx="1837843" cy="1298432"/>
          </a:xfrm>
          <a:prstGeom prst="rect">
            <a:avLst/>
          </a:prstGeom>
        </p:spPr>
        <p:txBody>
          <a:bodyPr vert="horz" wrap="square" lIns="0" tIns="13335" rIns="0" bIns="0" rtlCol="0">
            <a:spAutoFit/>
          </a:bodyPr>
          <a:lstStyle/>
          <a:p>
            <a:pPr marL="12700">
              <a:lnSpc>
                <a:spcPct val="100000"/>
              </a:lnSpc>
              <a:spcBef>
                <a:spcPts val="105"/>
              </a:spcBef>
            </a:pPr>
            <a:r>
              <a:rPr sz="2000" b="1" dirty="0">
                <a:latin typeface="Calibri"/>
                <a:cs typeface="Calibri"/>
              </a:rPr>
              <a:t>Brand</a:t>
            </a:r>
            <a:r>
              <a:rPr sz="2000" b="1" spc="-10" dirty="0">
                <a:latin typeface="Calibri"/>
                <a:cs typeface="Calibri"/>
              </a:rPr>
              <a:t> </a:t>
            </a:r>
            <a:r>
              <a:rPr sz="2000" b="1" dirty="0">
                <a:latin typeface="Calibri"/>
                <a:cs typeface="Calibri"/>
              </a:rPr>
              <a:t>:</a:t>
            </a:r>
            <a:r>
              <a:rPr sz="2000" b="1" spc="-50" dirty="0">
                <a:latin typeface="Calibri"/>
                <a:cs typeface="Calibri"/>
              </a:rPr>
              <a:t> </a:t>
            </a:r>
            <a:r>
              <a:rPr lang="en-US" sz="2000" spc="-10" dirty="0">
                <a:latin typeface="Calibri"/>
                <a:cs typeface="Calibri"/>
              </a:rPr>
              <a:t>Britannia</a:t>
            </a:r>
            <a:endParaRPr sz="1800" dirty="0">
              <a:latin typeface="Calibri"/>
              <a:cs typeface="Calibri"/>
            </a:endParaRPr>
          </a:p>
          <a:p>
            <a:pPr>
              <a:lnSpc>
                <a:spcPct val="100000"/>
              </a:lnSpc>
            </a:pPr>
            <a:endParaRPr sz="1800" dirty="0">
              <a:latin typeface="Calibri"/>
              <a:cs typeface="Calibri"/>
            </a:endParaRPr>
          </a:p>
          <a:p>
            <a:pPr>
              <a:lnSpc>
                <a:spcPct val="100000"/>
              </a:lnSpc>
              <a:spcBef>
                <a:spcPts val="935"/>
              </a:spcBef>
            </a:pPr>
            <a:endParaRPr sz="1800" dirty="0">
              <a:latin typeface="Calibri"/>
              <a:cs typeface="Calibri"/>
            </a:endParaRPr>
          </a:p>
          <a:p>
            <a:pPr marL="12700">
              <a:lnSpc>
                <a:spcPct val="100000"/>
              </a:lnSpc>
            </a:pPr>
            <a:r>
              <a:rPr sz="2000" b="1" dirty="0">
                <a:latin typeface="Calibri"/>
                <a:cs typeface="Calibri"/>
              </a:rPr>
              <a:t>Brand</a:t>
            </a:r>
            <a:r>
              <a:rPr sz="2000" b="1" spc="-15" dirty="0">
                <a:latin typeface="Calibri"/>
                <a:cs typeface="Calibri"/>
              </a:rPr>
              <a:t> </a:t>
            </a:r>
            <a:r>
              <a:rPr sz="2000" b="1" dirty="0">
                <a:latin typeface="Calibri"/>
                <a:cs typeface="Calibri"/>
              </a:rPr>
              <a:t>Logo</a:t>
            </a:r>
            <a:r>
              <a:rPr sz="2000" b="1" spc="-20" dirty="0">
                <a:latin typeface="Calibri"/>
                <a:cs typeface="Calibri"/>
              </a:rPr>
              <a:t> </a:t>
            </a:r>
            <a:r>
              <a:rPr sz="2000" b="1" spc="-50" dirty="0">
                <a:latin typeface="Calibri"/>
                <a:cs typeface="Calibri"/>
              </a:rPr>
              <a:t>:</a:t>
            </a:r>
            <a:endParaRPr sz="2000" dirty="0">
              <a:latin typeface="Calibri"/>
              <a:cs typeface="Calibri"/>
            </a:endParaRPr>
          </a:p>
        </p:txBody>
      </p:sp>
      <p:sp>
        <p:nvSpPr>
          <p:cNvPr id="6" name="object 6"/>
          <p:cNvSpPr txBox="1"/>
          <p:nvPr/>
        </p:nvSpPr>
        <p:spPr>
          <a:xfrm>
            <a:off x="306618" y="4248150"/>
            <a:ext cx="3434715" cy="331470"/>
          </a:xfrm>
          <a:prstGeom prst="rect">
            <a:avLst/>
          </a:prstGeom>
        </p:spPr>
        <p:txBody>
          <a:bodyPr vert="horz" wrap="square" lIns="0" tIns="13335" rIns="0" bIns="0" rtlCol="0">
            <a:spAutoFit/>
          </a:bodyPr>
          <a:lstStyle/>
          <a:p>
            <a:pPr marL="12700">
              <a:lnSpc>
                <a:spcPct val="100000"/>
              </a:lnSpc>
              <a:spcBef>
                <a:spcPts val="105"/>
              </a:spcBef>
            </a:pPr>
            <a:r>
              <a:rPr sz="2000" b="1" dirty="0">
                <a:latin typeface="Calibri"/>
                <a:cs typeface="Calibri"/>
              </a:rPr>
              <a:t>Brand</a:t>
            </a:r>
            <a:r>
              <a:rPr sz="2000" b="1" spc="-25" dirty="0">
                <a:latin typeface="Calibri"/>
                <a:cs typeface="Calibri"/>
              </a:rPr>
              <a:t> </a:t>
            </a:r>
            <a:r>
              <a:rPr sz="2000" b="1" dirty="0">
                <a:latin typeface="Calibri"/>
                <a:cs typeface="Calibri"/>
              </a:rPr>
              <a:t>Colors</a:t>
            </a:r>
            <a:r>
              <a:rPr sz="2000" b="1" spc="-35" dirty="0">
                <a:latin typeface="Calibri"/>
                <a:cs typeface="Calibri"/>
              </a:rPr>
              <a:t> </a:t>
            </a:r>
            <a:r>
              <a:rPr sz="2000" b="1" dirty="0">
                <a:latin typeface="Calibri"/>
                <a:cs typeface="Calibri"/>
              </a:rPr>
              <a:t>:</a:t>
            </a:r>
            <a:r>
              <a:rPr sz="2000" b="1" spc="-30" dirty="0">
                <a:latin typeface="Calibri"/>
                <a:cs typeface="Calibri"/>
              </a:rPr>
              <a:t> </a:t>
            </a:r>
            <a:r>
              <a:rPr sz="1800" dirty="0">
                <a:latin typeface="Calibri"/>
                <a:cs typeface="Calibri"/>
              </a:rPr>
              <a:t>Red,</a:t>
            </a:r>
            <a:r>
              <a:rPr sz="1800" spc="-10" dirty="0">
                <a:latin typeface="Calibri"/>
                <a:cs typeface="Calibri"/>
              </a:rPr>
              <a:t> </a:t>
            </a:r>
            <a:r>
              <a:rPr lang="en-US" spc="-10" dirty="0">
                <a:latin typeface="Calibri"/>
                <a:cs typeface="Calibri"/>
              </a:rPr>
              <a:t>Green</a:t>
            </a:r>
            <a:r>
              <a:rPr sz="1800" dirty="0">
                <a:latin typeface="Calibri"/>
                <a:cs typeface="Calibri"/>
              </a:rPr>
              <a:t>,</a:t>
            </a:r>
            <a:r>
              <a:rPr sz="1800" spc="-20" dirty="0">
                <a:latin typeface="Calibri"/>
                <a:cs typeface="Calibri"/>
              </a:rPr>
              <a:t> </a:t>
            </a:r>
            <a:r>
              <a:rPr sz="1800" spc="-10" dirty="0">
                <a:latin typeface="Calibri"/>
                <a:cs typeface="Calibri"/>
              </a:rPr>
              <a:t>Yellow</a:t>
            </a:r>
            <a:endParaRPr sz="1800" dirty="0">
              <a:latin typeface="Calibri"/>
              <a:cs typeface="Calibri"/>
            </a:endParaRPr>
          </a:p>
        </p:txBody>
      </p:sp>
      <p:pic>
        <p:nvPicPr>
          <p:cNvPr id="7" name="object 7"/>
          <p:cNvPicPr/>
          <p:nvPr/>
        </p:nvPicPr>
        <p:blipFill>
          <a:blip r:embed="rId2">
            <a:extLst>
              <a:ext uri="{28A0092B-C50C-407E-A947-70E740481C1C}">
                <a14:useLocalDpi xmlns:a14="http://schemas.microsoft.com/office/drawing/2010/main" val="0"/>
              </a:ext>
            </a:extLst>
          </a:blip>
          <a:srcRect/>
          <a:stretch/>
        </p:blipFill>
        <p:spPr>
          <a:xfrm>
            <a:off x="1752600" y="1581150"/>
            <a:ext cx="3966972" cy="2562687"/>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p:nvPr/>
        </p:nvSpPr>
        <p:spPr>
          <a:xfrm>
            <a:off x="304800" y="251386"/>
            <a:ext cx="5105400" cy="60013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700" b="1" dirty="0">
                <a:solidFill>
                  <a:schemeClr val="tx1"/>
                </a:solidFill>
                <a:highlight>
                  <a:srgbClr val="FFFF00"/>
                </a:highlight>
                <a:latin typeface="+mj-lt"/>
                <a:ea typeface="Comfortaa"/>
                <a:cs typeface="Comfortaa"/>
                <a:sym typeface="Comfortaa"/>
              </a:rPr>
              <a:t>Format-3:- </a:t>
            </a:r>
            <a:r>
              <a:rPr lang="en-GB" sz="2700" dirty="0">
                <a:solidFill>
                  <a:schemeClr val="tx1"/>
                </a:solidFill>
                <a:highlight>
                  <a:srgbClr val="FFFF00"/>
                </a:highlight>
                <a:latin typeface="+mj-lt"/>
                <a:ea typeface="Comfortaa"/>
                <a:cs typeface="Comfortaa"/>
                <a:sym typeface="Comfortaa"/>
              </a:rPr>
              <a:t>Festival post on UGADI</a:t>
            </a:r>
            <a:endParaRPr sz="2700" dirty="0">
              <a:solidFill>
                <a:schemeClr val="tx1"/>
              </a:solidFill>
              <a:highlight>
                <a:srgbClr val="FFFF00"/>
              </a:highlight>
              <a:latin typeface="+mj-lt"/>
              <a:ea typeface="Comfortaa"/>
              <a:cs typeface="Comfortaa"/>
              <a:sym typeface="Comfortaa"/>
            </a:endParaRPr>
          </a:p>
        </p:txBody>
      </p:sp>
      <p:sp>
        <p:nvSpPr>
          <p:cNvPr id="75" name="Google Shape;75;p16"/>
          <p:cNvSpPr txBox="1"/>
          <p:nvPr/>
        </p:nvSpPr>
        <p:spPr>
          <a:xfrm>
            <a:off x="152400" y="1206963"/>
            <a:ext cx="4851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2"/>
              </a:solidFill>
            </a:endParaRPr>
          </a:p>
        </p:txBody>
      </p:sp>
      <p:pic>
        <p:nvPicPr>
          <p:cNvPr id="76" name="Google Shape;76;p16"/>
          <p:cNvPicPr preferRelativeResize="0"/>
          <p:nvPr/>
        </p:nvPicPr>
        <p:blipFill>
          <a:blip r:embed="rId3" cstate="print">
            <a:extLst>
              <a:ext uri="{28A0092B-C50C-407E-A947-70E740481C1C}">
                <a14:useLocalDpi xmlns:a14="http://schemas.microsoft.com/office/drawing/2010/main" val="0"/>
              </a:ext>
            </a:extLst>
          </a:blip>
          <a:srcRect/>
          <a:stretch/>
        </p:blipFill>
        <p:spPr>
          <a:xfrm>
            <a:off x="4419600" y="1006108"/>
            <a:ext cx="2209800" cy="3886006"/>
          </a:xfrm>
          <a:prstGeom prst="rect">
            <a:avLst/>
          </a:prstGeom>
          <a:noFill/>
          <a:ln>
            <a:noFill/>
          </a:ln>
        </p:spPr>
      </p:pic>
      <p:sp>
        <p:nvSpPr>
          <p:cNvPr id="77" name="Google Shape;77;p16"/>
          <p:cNvSpPr txBox="1"/>
          <p:nvPr/>
        </p:nvSpPr>
        <p:spPr>
          <a:xfrm>
            <a:off x="294272" y="1206963"/>
            <a:ext cx="3987000" cy="169274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400" b="1" dirty="0">
                <a:solidFill>
                  <a:schemeClr val="tx1"/>
                </a:solidFill>
                <a:latin typeface="+mn-lt"/>
                <a:ea typeface="Comfortaa"/>
                <a:cs typeface="Comfortaa"/>
                <a:sym typeface="Comfortaa"/>
              </a:rPr>
              <a:t>Caption:- </a:t>
            </a:r>
            <a:r>
              <a:rPr lang="en-GB" sz="1400" dirty="0">
                <a:solidFill>
                  <a:schemeClr val="tx1"/>
                </a:solidFill>
                <a:latin typeface="+mn-lt"/>
                <a:ea typeface="Comfortaa"/>
                <a:cs typeface="Comfortaa"/>
                <a:sym typeface="Comfortaa"/>
              </a:rPr>
              <a:t>Step into the vibrant hues of </a:t>
            </a:r>
            <a:r>
              <a:rPr lang="en-GB" sz="1400" dirty="0" err="1">
                <a:solidFill>
                  <a:schemeClr val="tx1"/>
                </a:solidFill>
                <a:latin typeface="+mn-lt"/>
                <a:ea typeface="Comfortaa"/>
                <a:cs typeface="Comfortaa"/>
                <a:sym typeface="Comfortaa"/>
              </a:rPr>
              <a:t>Ugadi</a:t>
            </a:r>
            <a:r>
              <a:rPr lang="en-GB" sz="1400" dirty="0">
                <a:solidFill>
                  <a:schemeClr val="tx1"/>
                </a:solidFill>
                <a:latin typeface="+mn-lt"/>
                <a:ea typeface="Comfortaa"/>
                <a:cs typeface="Comfortaa"/>
                <a:sym typeface="Comfortaa"/>
              </a:rPr>
              <a:t> with Britannia, where tradition meets taste in every bite. Celebrate the spirit of new begging with our delightful treats and make this auspicious occasion even more memorable. </a:t>
            </a:r>
            <a:endParaRPr sz="1400" dirty="0">
              <a:solidFill>
                <a:schemeClr val="tx1"/>
              </a:solidFill>
              <a:latin typeface="+mn-lt"/>
              <a:ea typeface="Comfortaa"/>
              <a:cs typeface="Comfortaa"/>
              <a:sym typeface="Comfortaa"/>
            </a:endParaRPr>
          </a:p>
          <a:p>
            <a:pPr marL="0" lvl="0" indent="0" algn="l" rtl="0">
              <a:spcBef>
                <a:spcPts val="0"/>
              </a:spcBef>
              <a:spcAft>
                <a:spcPts val="0"/>
              </a:spcAft>
              <a:buNone/>
            </a:pPr>
            <a:r>
              <a:rPr lang="en-GB" sz="1400" b="1" dirty="0">
                <a:solidFill>
                  <a:schemeClr val="tx1"/>
                </a:solidFill>
                <a:latin typeface="+mn-lt"/>
                <a:ea typeface="Comfortaa"/>
                <a:cs typeface="Comfortaa"/>
                <a:sym typeface="Comfortaa"/>
              </a:rPr>
              <a:t>Hashtags:- </a:t>
            </a:r>
            <a:r>
              <a:rPr lang="en-GB" sz="1400" dirty="0">
                <a:solidFill>
                  <a:schemeClr val="tx1"/>
                </a:solidFill>
                <a:latin typeface="+mn-lt"/>
                <a:ea typeface="Comfortaa"/>
                <a:cs typeface="Comfortaa"/>
                <a:sym typeface="Comfortaa"/>
              </a:rPr>
              <a:t>#britanniaproducts</a:t>
            </a:r>
          </a:p>
          <a:p>
            <a:pPr marL="0" lvl="0" indent="0" algn="l" rtl="0">
              <a:spcBef>
                <a:spcPts val="0"/>
              </a:spcBef>
              <a:spcAft>
                <a:spcPts val="0"/>
              </a:spcAft>
              <a:buNone/>
            </a:pPr>
            <a:r>
              <a:rPr lang="en-GB" sz="1400" dirty="0">
                <a:solidFill>
                  <a:schemeClr val="tx1"/>
                </a:solidFill>
                <a:latin typeface="+mn-lt"/>
                <a:ea typeface="Comfortaa"/>
                <a:cs typeface="Comfortaa"/>
                <a:sym typeface="Comfortaa"/>
              </a:rPr>
              <a:t>#britannia#Ugadifest#britanniamoments</a:t>
            </a:r>
            <a:endParaRPr sz="1400" dirty="0">
              <a:solidFill>
                <a:schemeClr val="tx1"/>
              </a:solidFill>
              <a:latin typeface="+mn-lt"/>
              <a:ea typeface="Comfortaa"/>
              <a:cs typeface="Comfortaa"/>
              <a:sym typeface="Comfortaa"/>
            </a:endParaRPr>
          </a:p>
        </p:txBody>
      </p:sp>
      <p:pic>
        <p:nvPicPr>
          <p:cNvPr id="3" name="Picture 2">
            <a:extLst>
              <a:ext uri="{FF2B5EF4-FFF2-40B4-BE49-F238E27FC236}">
                <a16:creationId xmlns:a16="http://schemas.microsoft.com/office/drawing/2014/main" id="{B3D00AA9-7EDC-9C4F-D4D0-9D39B916FA1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29400" y="1053025"/>
            <a:ext cx="1981200" cy="3839089"/>
          </a:xfrm>
          <a:prstGeom prst="rect">
            <a:avLst/>
          </a:prstGeom>
        </p:spPr>
      </p:pic>
    </p:spTree>
    <p:extLst>
      <p:ext uri="{BB962C8B-B14F-4D97-AF65-F5344CB8AC3E}">
        <p14:creationId xmlns:p14="http://schemas.microsoft.com/office/powerpoint/2010/main" val="36194429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p:nvPr/>
        </p:nvSpPr>
        <p:spPr>
          <a:xfrm>
            <a:off x="152400" y="599100"/>
            <a:ext cx="301230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400" b="1" dirty="0">
                <a:solidFill>
                  <a:schemeClr val="tx1"/>
                </a:solidFill>
                <a:latin typeface="+mn-lt"/>
                <a:ea typeface="Comfortaa"/>
                <a:cs typeface="Comfortaa"/>
                <a:sym typeface="Comfortaa"/>
              </a:rPr>
              <a:t>Screenshots of story:-</a:t>
            </a:r>
            <a:endParaRPr sz="1400" b="1" dirty="0">
              <a:solidFill>
                <a:schemeClr val="tx1"/>
              </a:solidFill>
              <a:latin typeface="+mn-lt"/>
              <a:ea typeface="Comfortaa"/>
              <a:cs typeface="Comfortaa"/>
              <a:sym typeface="Comfortaa"/>
            </a:endParaRPr>
          </a:p>
        </p:txBody>
      </p:sp>
      <p:sp>
        <p:nvSpPr>
          <p:cNvPr id="83" name="Google Shape;83;p17"/>
          <p:cNvSpPr txBox="1"/>
          <p:nvPr/>
        </p:nvSpPr>
        <p:spPr>
          <a:xfrm>
            <a:off x="3432450" y="73075"/>
            <a:ext cx="2815950" cy="60013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700" dirty="0">
                <a:solidFill>
                  <a:schemeClr val="tx1"/>
                </a:solidFill>
                <a:highlight>
                  <a:srgbClr val="FFFF00"/>
                </a:highlight>
                <a:latin typeface="+mn-lt"/>
              </a:rPr>
              <a:t>Instagram story</a:t>
            </a:r>
            <a:endParaRPr sz="2700" dirty="0">
              <a:solidFill>
                <a:schemeClr val="tx1"/>
              </a:solidFill>
              <a:highlight>
                <a:srgbClr val="FFFF00"/>
              </a:highlight>
              <a:latin typeface="+mn-lt"/>
            </a:endParaRPr>
          </a:p>
        </p:txBody>
      </p:sp>
      <p:pic>
        <p:nvPicPr>
          <p:cNvPr id="84" name="Google Shape;84;p17"/>
          <p:cNvPicPr preferRelativeResize="0"/>
          <p:nvPr/>
        </p:nvPicPr>
        <p:blipFill>
          <a:blip r:embed="rId3">
            <a:alphaModFix/>
          </a:blip>
          <a:stretch>
            <a:fillRect/>
          </a:stretch>
        </p:blipFill>
        <p:spPr>
          <a:xfrm>
            <a:off x="2133600" y="1546391"/>
            <a:ext cx="1620550" cy="3512049"/>
          </a:xfrm>
          <a:prstGeom prst="rect">
            <a:avLst/>
          </a:prstGeom>
          <a:noFill/>
          <a:ln>
            <a:noFill/>
          </a:ln>
        </p:spPr>
      </p:pic>
      <p:pic>
        <p:nvPicPr>
          <p:cNvPr id="85" name="Google Shape;85;p17"/>
          <p:cNvPicPr preferRelativeResize="0"/>
          <p:nvPr/>
        </p:nvPicPr>
        <p:blipFill>
          <a:blip r:embed="rId4" cstate="print">
            <a:extLst>
              <a:ext uri="{28A0092B-C50C-407E-A947-70E740481C1C}">
                <a14:useLocalDpi xmlns:a14="http://schemas.microsoft.com/office/drawing/2010/main" val="0"/>
              </a:ext>
            </a:extLst>
          </a:blip>
          <a:srcRect/>
          <a:stretch/>
        </p:blipFill>
        <p:spPr>
          <a:xfrm>
            <a:off x="5788362" y="1449953"/>
            <a:ext cx="1645076" cy="3655726"/>
          </a:xfrm>
          <a:prstGeom prst="rect">
            <a:avLst/>
          </a:prstGeom>
          <a:noFill/>
          <a:ln>
            <a:noFill/>
          </a:ln>
        </p:spPr>
      </p:pic>
      <p:sp>
        <p:nvSpPr>
          <p:cNvPr id="86" name="Google Shape;86;p17"/>
          <p:cNvSpPr txBox="1"/>
          <p:nvPr/>
        </p:nvSpPr>
        <p:spPr>
          <a:xfrm>
            <a:off x="1934800" y="829950"/>
            <a:ext cx="4676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7EB27F05-BB5B-4A83-13C9-8FAC817B8FDD}"/>
              </a:ext>
            </a:extLst>
          </p:cNvPr>
          <p:cNvSpPr txBox="1"/>
          <p:nvPr/>
        </p:nvSpPr>
        <p:spPr>
          <a:xfrm>
            <a:off x="1593719" y="879006"/>
            <a:ext cx="6309627" cy="523220"/>
          </a:xfrm>
          <a:prstGeom prst="rect">
            <a:avLst/>
          </a:prstGeom>
          <a:noFill/>
        </p:spPr>
        <p:txBody>
          <a:bodyPr wrap="square">
            <a:spAutoFit/>
          </a:bodyPr>
          <a:lstStyle/>
          <a:p>
            <a:r>
              <a:rPr lang="en-IN" sz="1400" dirty="0">
                <a:latin typeface="+mn-lt"/>
              </a:rPr>
              <a:t>https://www.instagram.com/s/aGlnaGxpZ2h0OjE3ODYyMjI2OTY1MDg5MTk1?story_media_id=3353144915925540946_66144196691&amp;igsh=MWVsMHNiZjFtbjJsNg==</a:t>
            </a:r>
          </a:p>
        </p:txBody>
      </p:sp>
    </p:spTree>
    <p:extLst>
      <p:ext uri="{BB962C8B-B14F-4D97-AF65-F5344CB8AC3E}">
        <p14:creationId xmlns:p14="http://schemas.microsoft.com/office/powerpoint/2010/main" val="10797221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p:nvPr/>
        </p:nvSpPr>
        <p:spPr>
          <a:xfrm>
            <a:off x="2895600" y="133248"/>
            <a:ext cx="3093600" cy="60013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700" dirty="0">
                <a:solidFill>
                  <a:schemeClr val="tx1"/>
                </a:solidFill>
                <a:highlight>
                  <a:srgbClr val="FFFF00"/>
                </a:highlight>
                <a:latin typeface="+mj-lt"/>
                <a:ea typeface="Comfortaa"/>
                <a:cs typeface="Comfortaa"/>
                <a:sym typeface="Comfortaa"/>
              </a:rPr>
              <a:t>Highlights for story</a:t>
            </a:r>
            <a:endParaRPr sz="2700" dirty="0">
              <a:solidFill>
                <a:schemeClr val="tx1"/>
              </a:solidFill>
              <a:highlight>
                <a:srgbClr val="FFFF00"/>
              </a:highlight>
              <a:latin typeface="+mj-lt"/>
              <a:ea typeface="Comfortaa"/>
              <a:cs typeface="Comfortaa"/>
              <a:sym typeface="Comfortaa"/>
            </a:endParaRPr>
          </a:p>
        </p:txBody>
      </p:sp>
      <p:pic>
        <p:nvPicPr>
          <p:cNvPr id="92" name="Google Shape;92;p18">
            <a:hlinkClick r:id="rId3"/>
          </p:cNvPr>
          <p:cNvPicPr preferRelativeResize="0"/>
          <p:nvPr/>
        </p:nvPicPr>
        <p:blipFill>
          <a:blip r:embed="rId4">
            <a:alphaModFix/>
          </a:blip>
          <a:stretch>
            <a:fillRect/>
          </a:stretch>
        </p:blipFill>
        <p:spPr>
          <a:xfrm>
            <a:off x="5044263" y="895350"/>
            <a:ext cx="2514600" cy="3904927"/>
          </a:xfrm>
          <a:prstGeom prst="rect">
            <a:avLst/>
          </a:prstGeom>
          <a:noFill/>
          <a:ln>
            <a:noFill/>
          </a:ln>
        </p:spPr>
      </p:pic>
      <p:sp>
        <p:nvSpPr>
          <p:cNvPr id="3" name="TextBox 2">
            <a:extLst>
              <a:ext uri="{FF2B5EF4-FFF2-40B4-BE49-F238E27FC236}">
                <a16:creationId xmlns:a16="http://schemas.microsoft.com/office/drawing/2014/main" id="{3AF0936B-2996-CDCB-4F8C-EC38FA5E4E4B}"/>
              </a:ext>
            </a:extLst>
          </p:cNvPr>
          <p:cNvSpPr txBox="1"/>
          <p:nvPr/>
        </p:nvSpPr>
        <p:spPr>
          <a:xfrm>
            <a:off x="472263" y="2495550"/>
            <a:ext cx="4572000" cy="523220"/>
          </a:xfrm>
          <a:prstGeom prst="rect">
            <a:avLst/>
          </a:prstGeom>
          <a:noFill/>
        </p:spPr>
        <p:txBody>
          <a:bodyPr wrap="square">
            <a:spAutoFit/>
          </a:bodyPr>
          <a:lstStyle/>
          <a:p>
            <a:r>
              <a:rPr lang="en-IN" sz="1400" dirty="0">
                <a:latin typeface="+mn-lt"/>
              </a:rPr>
              <a:t>https://www.instagram.com/s/aGlnaGxpZ2h0OjE4MDIyMzI1MDgxNDgyNDU0?igsh=N3R3ZW91MDl2dTNj</a:t>
            </a:r>
          </a:p>
        </p:txBody>
      </p:sp>
      <p:sp>
        <p:nvSpPr>
          <p:cNvPr id="4" name="TextBox 3">
            <a:extLst>
              <a:ext uri="{FF2B5EF4-FFF2-40B4-BE49-F238E27FC236}">
                <a16:creationId xmlns:a16="http://schemas.microsoft.com/office/drawing/2014/main" id="{99441D2C-3E49-F305-72E7-5B707BF6BAB6}"/>
              </a:ext>
            </a:extLst>
          </p:cNvPr>
          <p:cNvSpPr txBox="1"/>
          <p:nvPr/>
        </p:nvSpPr>
        <p:spPr>
          <a:xfrm>
            <a:off x="417977" y="1995991"/>
            <a:ext cx="4038600" cy="307777"/>
          </a:xfrm>
          <a:prstGeom prst="rect">
            <a:avLst/>
          </a:prstGeom>
          <a:noFill/>
        </p:spPr>
        <p:txBody>
          <a:bodyPr wrap="square" rtlCol="0">
            <a:spAutoFit/>
          </a:bodyPr>
          <a:lstStyle/>
          <a:p>
            <a:r>
              <a:rPr lang="en-US" sz="1400" b="1" dirty="0">
                <a:latin typeface="+mn-lt"/>
              </a:rPr>
              <a:t>Highlights links :</a:t>
            </a:r>
            <a:endParaRPr lang="en-IN" sz="1400" b="1" dirty="0">
              <a:latin typeface="+mn-lt"/>
            </a:endParaRPr>
          </a:p>
        </p:txBody>
      </p:sp>
      <p:sp>
        <p:nvSpPr>
          <p:cNvPr id="6" name="TextBox 5">
            <a:extLst>
              <a:ext uri="{FF2B5EF4-FFF2-40B4-BE49-F238E27FC236}">
                <a16:creationId xmlns:a16="http://schemas.microsoft.com/office/drawing/2014/main" id="{3232E391-BD56-12B8-97F9-BDBB297A9F5D}"/>
              </a:ext>
            </a:extLst>
          </p:cNvPr>
          <p:cNvSpPr txBox="1"/>
          <p:nvPr/>
        </p:nvSpPr>
        <p:spPr>
          <a:xfrm>
            <a:off x="495300" y="3094558"/>
            <a:ext cx="4572000" cy="523220"/>
          </a:xfrm>
          <a:prstGeom prst="rect">
            <a:avLst/>
          </a:prstGeom>
          <a:noFill/>
        </p:spPr>
        <p:txBody>
          <a:bodyPr wrap="square">
            <a:spAutoFit/>
          </a:bodyPr>
          <a:lstStyle/>
          <a:p>
            <a:r>
              <a:rPr lang="en-IN" sz="1400" dirty="0">
                <a:latin typeface="+mn-lt"/>
              </a:rPr>
              <a:t>https://www.instagram.com/s/aGlnaGxpZ2h0OjE4MDI1MzAzMjgzMDM1MzYy?igsh=eXY1NHJhYXE1bndn</a:t>
            </a:r>
          </a:p>
        </p:txBody>
      </p:sp>
    </p:spTree>
    <p:extLst>
      <p:ext uri="{BB962C8B-B14F-4D97-AF65-F5344CB8AC3E}">
        <p14:creationId xmlns:p14="http://schemas.microsoft.com/office/powerpoint/2010/main" val="1185925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p:nvPr/>
        </p:nvSpPr>
        <p:spPr>
          <a:xfrm>
            <a:off x="304800" y="209550"/>
            <a:ext cx="2176175" cy="60013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700" dirty="0">
                <a:solidFill>
                  <a:schemeClr val="tx1"/>
                </a:solidFill>
                <a:highlight>
                  <a:srgbClr val="FFFF00"/>
                </a:highlight>
                <a:latin typeface="+mn-lt"/>
                <a:ea typeface="Comfortaa"/>
                <a:cs typeface="Comfortaa"/>
                <a:sym typeface="Comfortaa"/>
              </a:rPr>
              <a:t>Story Insights</a:t>
            </a:r>
            <a:endParaRPr sz="2700" dirty="0">
              <a:solidFill>
                <a:schemeClr val="tx1"/>
              </a:solidFill>
              <a:highlight>
                <a:srgbClr val="FFFF00"/>
              </a:highlight>
              <a:latin typeface="+mn-lt"/>
              <a:ea typeface="Comfortaa"/>
              <a:cs typeface="Comfortaa"/>
              <a:sym typeface="Comfortaa"/>
            </a:endParaRPr>
          </a:p>
        </p:txBody>
      </p:sp>
      <p:sp>
        <p:nvSpPr>
          <p:cNvPr id="2" name="TextBox 1">
            <a:extLst>
              <a:ext uri="{FF2B5EF4-FFF2-40B4-BE49-F238E27FC236}">
                <a16:creationId xmlns:a16="http://schemas.microsoft.com/office/drawing/2014/main" id="{FA07E5A7-8388-117A-C492-CEDC31647208}"/>
              </a:ext>
            </a:extLst>
          </p:cNvPr>
          <p:cNvSpPr txBox="1"/>
          <p:nvPr/>
        </p:nvSpPr>
        <p:spPr>
          <a:xfrm>
            <a:off x="347375" y="1123950"/>
            <a:ext cx="4267200" cy="954107"/>
          </a:xfrm>
          <a:prstGeom prst="rect">
            <a:avLst/>
          </a:prstGeom>
          <a:noFill/>
        </p:spPr>
        <p:txBody>
          <a:bodyPr wrap="square" rtlCol="0">
            <a:spAutoFit/>
          </a:bodyPr>
          <a:lstStyle/>
          <a:p>
            <a:r>
              <a:rPr lang="en-US" sz="1400" dirty="0">
                <a:latin typeface="+mn-lt"/>
              </a:rPr>
              <a:t>Reach is 100 </a:t>
            </a:r>
            <a:r>
              <a:rPr lang="en-US" sz="1400" dirty="0" err="1">
                <a:latin typeface="+mn-lt"/>
              </a:rPr>
              <a:t>approx</a:t>
            </a:r>
            <a:endParaRPr lang="en-US" sz="1400" dirty="0">
              <a:latin typeface="+mn-lt"/>
            </a:endParaRPr>
          </a:p>
          <a:p>
            <a:r>
              <a:rPr lang="en-US" sz="1400" dirty="0">
                <a:latin typeface="+mn-lt"/>
              </a:rPr>
              <a:t>Impression is 200 </a:t>
            </a:r>
            <a:r>
              <a:rPr lang="en-US" sz="1400" dirty="0" err="1">
                <a:latin typeface="+mn-lt"/>
              </a:rPr>
              <a:t>approx</a:t>
            </a:r>
            <a:endParaRPr lang="en-US" sz="1400" dirty="0">
              <a:latin typeface="+mn-lt"/>
            </a:endParaRPr>
          </a:p>
          <a:p>
            <a:r>
              <a:rPr lang="en-US" sz="1400" dirty="0">
                <a:latin typeface="+mn-lt"/>
              </a:rPr>
              <a:t>Like is 30 </a:t>
            </a:r>
            <a:r>
              <a:rPr lang="en-US" sz="1400" dirty="0" err="1">
                <a:latin typeface="+mn-lt"/>
              </a:rPr>
              <a:t>approx</a:t>
            </a:r>
            <a:endParaRPr lang="en-US" sz="1400" dirty="0">
              <a:latin typeface="+mn-lt"/>
            </a:endParaRPr>
          </a:p>
          <a:p>
            <a:r>
              <a:rPr lang="en-US" sz="1400" dirty="0" err="1">
                <a:latin typeface="+mn-lt"/>
              </a:rPr>
              <a:t>Etc</a:t>
            </a:r>
            <a:r>
              <a:rPr lang="en-US" sz="1400" dirty="0">
                <a:latin typeface="+mn-lt"/>
              </a:rPr>
              <a:t>…..</a:t>
            </a:r>
            <a:endParaRPr lang="en-IN" sz="1400" dirty="0">
              <a:latin typeface="+mn-lt"/>
            </a:endParaRPr>
          </a:p>
        </p:txBody>
      </p:sp>
      <p:sp>
        <p:nvSpPr>
          <p:cNvPr id="4" name="TextBox 3">
            <a:extLst>
              <a:ext uri="{FF2B5EF4-FFF2-40B4-BE49-F238E27FC236}">
                <a16:creationId xmlns:a16="http://schemas.microsoft.com/office/drawing/2014/main" id="{9F4861D3-1AF4-1D8D-09D1-3C3CEB1DF17C}"/>
              </a:ext>
            </a:extLst>
          </p:cNvPr>
          <p:cNvSpPr txBox="1"/>
          <p:nvPr/>
        </p:nvSpPr>
        <p:spPr>
          <a:xfrm>
            <a:off x="366868" y="3529905"/>
            <a:ext cx="7848600" cy="1384995"/>
          </a:xfrm>
          <a:prstGeom prst="rect">
            <a:avLst/>
          </a:prstGeom>
          <a:noFill/>
        </p:spPr>
        <p:txBody>
          <a:bodyPr wrap="square" rtlCol="0">
            <a:spAutoFit/>
          </a:bodyPr>
          <a:lstStyle/>
          <a:p>
            <a:r>
              <a:rPr lang="en-US" sz="1400" b="1" dirty="0">
                <a:latin typeface="+mn-lt"/>
              </a:rPr>
              <a:t>Area for improvement : </a:t>
            </a:r>
          </a:p>
          <a:p>
            <a:pPr marL="342900" indent="-342900">
              <a:buFont typeface="+mj-lt"/>
              <a:buAutoNum type="arabicPeriod"/>
            </a:pPr>
            <a:r>
              <a:rPr lang="en-US" sz="1400" dirty="0">
                <a:latin typeface="+mn-lt"/>
              </a:rPr>
              <a:t>In the subsequent years Britannia made Cheese and baby food on a large commercial scale again processing biscuit creating a history in the World.</a:t>
            </a:r>
          </a:p>
          <a:p>
            <a:pPr marL="342900" indent="-342900">
              <a:buFont typeface="+mj-lt"/>
              <a:buAutoNum type="arabicPeriod"/>
            </a:pPr>
            <a:r>
              <a:rPr lang="en-US" sz="1400" dirty="0">
                <a:latin typeface="+mn-lt"/>
              </a:rPr>
              <a:t>Since the shares of Britannia journey from a small cooperative to a global brand is a remarkable tale of resilience, innovation, and social impact .</a:t>
            </a:r>
          </a:p>
          <a:p>
            <a:pPr marL="342900" indent="-342900">
              <a:buFont typeface="+mj-lt"/>
              <a:buAutoNum type="arabicPeriod"/>
            </a:pPr>
            <a:endParaRPr lang="en-IN" sz="1400" dirty="0">
              <a:latin typeface="+mn-lt"/>
            </a:endParaRPr>
          </a:p>
        </p:txBody>
      </p:sp>
      <p:pic>
        <p:nvPicPr>
          <p:cNvPr id="6" name="Picture 5">
            <a:extLst>
              <a:ext uri="{FF2B5EF4-FFF2-40B4-BE49-F238E27FC236}">
                <a16:creationId xmlns:a16="http://schemas.microsoft.com/office/drawing/2014/main" id="{274C53A8-4B44-CF01-EBCE-99361DCF920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81400" y="653355"/>
            <a:ext cx="2362200" cy="2876550"/>
          </a:xfrm>
          <a:prstGeom prst="rect">
            <a:avLst/>
          </a:prstGeom>
        </p:spPr>
      </p:pic>
    </p:spTree>
    <p:extLst>
      <p:ext uri="{BB962C8B-B14F-4D97-AF65-F5344CB8AC3E}">
        <p14:creationId xmlns:p14="http://schemas.microsoft.com/office/powerpoint/2010/main" val="23238971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p:nvPr/>
        </p:nvSpPr>
        <p:spPr>
          <a:xfrm>
            <a:off x="2133600" y="742950"/>
            <a:ext cx="3891450" cy="60013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700" dirty="0">
                <a:solidFill>
                  <a:schemeClr val="tx1"/>
                </a:solidFill>
                <a:highlight>
                  <a:srgbClr val="FFFF00"/>
                </a:highlight>
                <a:latin typeface="+mj-lt"/>
                <a:ea typeface="Comfortaa"/>
                <a:cs typeface="Comfortaa"/>
                <a:sym typeface="Comfortaa"/>
              </a:rPr>
              <a:t>Designs and Video editing</a:t>
            </a:r>
            <a:endParaRPr sz="2700" dirty="0">
              <a:solidFill>
                <a:schemeClr val="tx1"/>
              </a:solidFill>
              <a:highlight>
                <a:srgbClr val="FFFF00"/>
              </a:highlight>
              <a:latin typeface="+mj-lt"/>
              <a:ea typeface="Comfortaa"/>
              <a:cs typeface="Comfortaa"/>
              <a:sym typeface="Comfortaa"/>
            </a:endParaRPr>
          </a:p>
        </p:txBody>
      </p:sp>
      <p:sp>
        <p:nvSpPr>
          <p:cNvPr id="103" name="Google Shape;103;p20"/>
          <p:cNvSpPr txBox="1"/>
          <p:nvPr/>
        </p:nvSpPr>
        <p:spPr>
          <a:xfrm>
            <a:off x="533400" y="2038350"/>
            <a:ext cx="8077200" cy="615523"/>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Font typeface="Arial" panose="020B0604020202020204" pitchFamily="34" charset="0"/>
              <a:buChar char="•"/>
            </a:pPr>
            <a:r>
              <a:rPr lang="en-US" sz="1400" dirty="0">
                <a:solidFill>
                  <a:schemeClr val="tx1"/>
                </a:solidFill>
                <a:latin typeface="+mn-lt"/>
                <a:ea typeface="Comfortaa"/>
                <a:cs typeface="Comfortaa"/>
                <a:sym typeface="Comfortaa"/>
              </a:rPr>
              <a:t>Design Tools Familiarization (use Goggle Slides for crating visually appearing graphics) </a:t>
            </a:r>
          </a:p>
          <a:p>
            <a:pPr marL="285750" lvl="0" indent="-285750" algn="l" rtl="0">
              <a:spcBef>
                <a:spcPts val="0"/>
              </a:spcBef>
              <a:spcAft>
                <a:spcPts val="0"/>
              </a:spcAft>
              <a:buFont typeface="Arial" panose="020B0604020202020204" pitchFamily="34" charset="0"/>
              <a:buChar char="•"/>
            </a:pPr>
            <a:r>
              <a:rPr lang="en-US" sz="1400" dirty="0">
                <a:solidFill>
                  <a:schemeClr val="tx1"/>
                </a:solidFill>
                <a:latin typeface="+mn-lt"/>
                <a:ea typeface="Comfortaa"/>
                <a:cs typeface="Comfortaa"/>
                <a:sym typeface="Comfortaa"/>
              </a:rPr>
              <a:t>Video Creation : Utilize VN or any editor of your choice to create videos related to the chosen topic.</a:t>
            </a:r>
            <a:endParaRPr sz="1400" dirty="0">
              <a:solidFill>
                <a:schemeClr val="tx1"/>
              </a:solidFill>
              <a:latin typeface="+mn-lt"/>
              <a:ea typeface="Comfortaa"/>
              <a:cs typeface="Comfortaa"/>
              <a:sym typeface="Comfortaa"/>
            </a:endParaRPr>
          </a:p>
        </p:txBody>
      </p:sp>
    </p:spTree>
    <p:extLst>
      <p:ext uri="{BB962C8B-B14F-4D97-AF65-F5344CB8AC3E}">
        <p14:creationId xmlns:p14="http://schemas.microsoft.com/office/powerpoint/2010/main" val="4656794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0" y="549275"/>
            <a:ext cx="3335338" cy="847725"/>
          </a:xfrm>
          <a:prstGeom prst="rect">
            <a:avLst/>
          </a:prstGeom>
        </p:spPr>
        <p:txBody>
          <a:bodyPr vert="horz" wrap="square" lIns="0" tIns="12700" rIns="0" bIns="0" rtlCol="0">
            <a:spAutoFit/>
          </a:bodyPr>
          <a:lstStyle/>
          <a:p>
            <a:pPr marL="12700">
              <a:lnSpc>
                <a:spcPct val="100000"/>
              </a:lnSpc>
              <a:spcBef>
                <a:spcPts val="100"/>
              </a:spcBef>
            </a:pPr>
            <a:r>
              <a:rPr lang="en-IN"/>
              <a:t>Thank</a:t>
            </a:r>
            <a:r>
              <a:rPr lang="en-IN" spc="-5"/>
              <a:t> </a:t>
            </a:r>
            <a:r>
              <a:rPr lang="en-IN" spc="-120"/>
              <a:t>You</a:t>
            </a:r>
            <a:endParaRPr lang="en-IN" spc="-120" dirty="0"/>
          </a:p>
        </p:txBody>
      </p:sp>
      <p:pic>
        <p:nvPicPr>
          <p:cNvPr id="7" name="Picture 6">
            <a:extLst>
              <a:ext uri="{FF2B5EF4-FFF2-40B4-BE49-F238E27FC236}">
                <a16:creationId xmlns:a16="http://schemas.microsoft.com/office/drawing/2014/main" id="{5D6ED910-BE5A-ACDE-F5FC-7BAA950142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3117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30700" y="184150"/>
            <a:ext cx="1655699" cy="516808"/>
          </a:xfrm>
          <a:prstGeom prst="rect">
            <a:avLst/>
          </a:prstGeom>
          <a:solidFill>
            <a:srgbClr val="F8E71C"/>
          </a:solidFill>
        </p:spPr>
        <p:txBody>
          <a:bodyPr vert="horz" wrap="square" lIns="0" tIns="85090" rIns="0" bIns="0" rtlCol="0">
            <a:spAutoFit/>
          </a:bodyPr>
          <a:lstStyle/>
          <a:p>
            <a:pPr marL="635">
              <a:lnSpc>
                <a:spcPct val="100000"/>
              </a:lnSpc>
              <a:spcBef>
                <a:spcPts val="670"/>
              </a:spcBef>
            </a:pPr>
            <a:r>
              <a:rPr sz="2800" spc="-145" dirty="0">
                <a:solidFill>
                  <a:srgbClr val="000000"/>
                </a:solidFill>
                <a:latin typeface="Calibri"/>
                <a:cs typeface="Calibri"/>
              </a:rPr>
              <a:t>Brand</a:t>
            </a:r>
            <a:r>
              <a:rPr sz="2800" spc="-10" dirty="0">
                <a:solidFill>
                  <a:srgbClr val="000000"/>
                </a:solidFill>
                <a:latin typeface="Calibri"/>
                <a:cs typeface="Calibri"/>
              </a:rPr>
              <a:t> </a:t>
            </a:r>
            <a:r>
              <a:rPr sz="2800" spc="-145" dirty="0">
                <a:solidFill>
                  <a:srgbClr val="000000"/>
                </a:solidFill>
                <a:latin typeface="Calibri"/>
                <a:cs typeface="Calibri"/>
              </a:rPr>
              <a:t>stu</a:t>
            </a:r>
            <a:r>
              <a:rPr lang="en-US" sz="2800" spc="-145" dirty="0">
                <a:solidFill>
                  <a:srgbClr val="000000"/>
                </a:solidFill>
                <a:latin typeface="Calibri"/>
                <a:cs typeface="Calibri"/>
              </a:rPr>
              <a:t>dy</a:t>
            </a:r>
            <a:endParaRPr sz="2800" dirty="0">
              <a:latin typeface="Calibri"/>
              <a:cs typeface="Calibri"/>
            </a:endParaRPr>
          </a:p>
        </p:txBody>
      </p:sp>
      <p:sp>
        <p:nvSpPr>
          <p:cNvPr id="3" name="object 3"/>
          <p:cNvSpPr txBox="1"/>
          <p:nvPr/>
        </p:nvSpPr>
        <p:spPr>
          <a:xfrm>
            <a:off x="390550" y="896238"/>
            <a:ext cx="8355965" cy="3347711"/>
          </a:xfrm>
          <a:prstGeom prst="rect">
            <a:avLst/>
          </a:prstGeom>
        </p:spPr>
        <p:txBody>
          <a:bodyPr vert="horz" wrap="square" lIns="0" tIns="13335" rIns="0" bIns="0" rtlCol="0">
            <a:spAutoFit/>
          </a:bodyPr>
          <a:lstStyle/>
          <a:p>
            <a:pPr marL="12700" algn="just">
              <a:lnSpc>
                <a:spcPct val="100000"/>
              </a:lnSpc>
              <a:spcBef>
                <a:spcPts val="105"/>
              </a:spcBef>
            </a:pPr>
            <a:r>
              <a:rPr sz="1700" b="1" spc="-45" dirty="0">
                <a:latin typeface="Calibri"/>
                <a:cs typeface="Calibri"/>
              </a:rPr>
              <a:t>MISSION</a:t>
            </a:r>
            <a:r>
              <a:rPr sz="1700" b="1" spc="-50" dirty="0">
                <a:latin typeface="Calibri"/>
                <a:cs typeface="Calibri"/>
              </a:rPr>
              <a:t> </a:t>
            </a:r>
            <a:r>
              <a:rPr sz="1700" b="1" spc="-240" dirty="0">
                <a:latin typeface="Calibri"/>
                <a:cs typeface="Calibri"/>
              </a:rPr>
              <a:t>&amp;</a:t>
            </a:r>
            <a:r>
              <a:rPr sz="1700" b="1" spc="55" dirty="0">
                <a:latin typeface="Calibri"/>
                <a:cs typeface="Calibri"/>
              </a:rPr>
              <a:t> </a:t>
            </a:r>
            <a:r>
              <a:rPr sz="1700" b="1" spc="-10" dirty="0">
                <a:latin typeface="Calibri"/>
                <a:cs typeface="Calibri"/>
              </a:rPr>
              <a:t>VALUES:</a:t>
            </a:r>
            <a:endParaRPr sz="1700" dirty="0">
              <a:latin typeface="Calibri"/>
              <a:cs typeface="Calibri"/>
            </a:endParaRPr>
          </a:p>
          <a:p>
            <a:pPr marL="12700" marR="216535" algn="just">
              <a:lnSpc>
                <a:spcPts val="1600"/>
              </a:lnSpc>
              <a:spcBef>
                <a:spcPts val="1210"/>
              </a:spcBef>
            </a:pPr>
            <a:r>
              <a:rPr sz="1400" b="1" dirty="0">
                <a:latin typeface="Calibri"/>
                <a:cs typeface="Calibri"/>
              </a:rPr>
              <a:t>M</a:t>
            </a:r>
            <a:r>
              <a:rPr lang="en-US" sz="1400" b="1" dirty="0">
                <a:latin typeface="Calibri"/>
                <a:cs typeface="Calibri"/>
              </a:rPr>
              <a:t>ission</a:t>
            </a:r>
            <a:r>
              <a:rPr sz="1400" dirty="0">
                <a:latin typeface="Calibri"/>
                <a:cs typeface="Calibri"/>
              </a:rPr>
              <a:t>:</a:t>
            </a:r>
            <a:r>
              <a:rPr sz="1400" spc="-45" dirty="0">
                <a:latin typeface="Calibri"/>
                <a:cs typeface="Calibri"/>
              </a:rPr>
              <a:t> </a:t>
            </a:r>
            <a:r>
              <a:rPr lang="en-US" sz="1400" spc="-45" dirty="0">
                <a:latin typeface="Calibri"/>
                <a:cs typeface="Calibri"/>
              </a:rPr>
              <a:t>Britannia mission is to spread happiness through great tasting, high-quality biscuits, as embodied by their brand essence “Eat healthy, Think Better “. Their values emphasize quality and innovation, ensuring wholesome products. With a commitment to the highest standard’s, Britannia uses the finest ingredients and strict quality control measures. </a:t>
            </a:r>
            <a:endParaRPr sz="1400" dirty="0">
              <a:latin typeface="Calibri"/>
              <a:cs typeface="Calibri"/>
            </a:endParaRPr>
          </a:p>
          <a:p>
            <a:pPr marL="12700" marR="337820">
              <a:lnSpc>
                <a:spcPts val="1600"/>
              </a:lnSpc>
              <a:spcBef>
                <a:spcPts val="1585"/>
              </a:spcBef>
            </a:pPr>
            <a:r>
              <a:rPr sz="1400" b="1" dirty="0">
                <a:latin typeface="Calibri"/>
                <a:cs typeface="Calibri"/>
              </a:rPr>
              <a:t>V</a:t>
            </a:r>
            <a:r>
              <a:rPr lang="en-US" sz="1400" b="1" dirty="0">
                <a:latin typeface="Calibri"/>
                <a:cs typeface="Calibri"/>
              </a:rPr>
              <a:t>alues</a:t>
            </a:r>
            <a:r>
              <a:rPr sz="1400" dirty="0">
                <a:latin typeface="Calibri"/>
                <a:cs typeface="Calibri"/>
              </a:rPr>
              <a:t>:</a:t>
            </a:r>
            <a:r>
              <a:rPr sz="1400" spc="-45" dirty="0">
                <a:latin typeface="Calibri"/>
                <a:cs typeface="Calibri"/>
              </a:rPr>
              <a:t> </a:t>
            </a:r>
            <a:r>
              <a:rPr lang="en-US" sz="1400" spc="-45" dirty="0">
                <a:latin typeface="Calibri"/>
                <a:cs typeface="Calibri"/>
              </a:rPr>
              <a:t>Britannia</a:t>
            </a:r>
            <a:r>
              <a:rPr lang="en-IN" sz="1400" spc="-25" dirty="0">
                <a:latin typeface="Calibri"/>
                <a:cs typeface="Calibri"/>
              </a:rPr>
              <a:t> </a:t>
            </a:r>
            <a:r>
              <a:rPr lang="en-IN" sz="1400" dirty="0">
                <a:latin typeface="Calibri"/>
                <a:cs typeface="Calibri"/>
              </a:rPr>
              <a:t>biscuits</a:t>
            </a:r>
            <a:r>
              <a:rPr lang="en-IN" sz="1400" spc="-30" dirty="0">
                <a:latin typeface="Calibri"/>
                <a:cs typeface="Calibri"/>
              </a:rPr>
              <a:t> </a:t>
            </a:r>
            <a:r>
              <a:rPr lang="en-IN" sz="1400" dirty="0">
                <a:latin typeface="Calibri"/>
                <a:cs typeface="Calibri"/>
              </a:rPr>
              <a:t>have</a:t>
            </a:r>
            <a:r>
              <a:rPr lang="en-IN" sz="1400" spc="-35" dirty="0">
                <a:latin typeface="Calibri"/>
                <a:cs typeface="Calibri"/>
              </a:rPr>
              <a:t> </a:t>
            </a:r>
            <a:r>
              <a:rPr lang="en-IN" sz="1400" dirty="0">
                <a:latin typeface="Calibri"/>
                <a:cs typeface="Calibri"/>
              </a:rPr>
              <a:t>always</a:t>
            </a:r>
            <a:r>
              <a:rPr lang="en-IN" sz="1400" spc="-30" dirty="0">
                <a:latin typeface="Calibri"/>
                <a:cs typeface="Calibri"/>
              </a:rPr>
              <a:t> </a:t>
            </a:r>
            <a:r>
              <a:rPr lang="en-IN" sz="1400" dirty="0">
                <a:latin typeface="Calibri"/>
                <a:cs typeface="Calibri"/>
              </a:rPr>
              <a:t>stood</a:t>
            </a:r>
            <a:r>
              <a:rPr lang="en-IN" sz="1400" spc="-45" dirty="0">
                <a:latin typeface="Calibri"/>
                <a:cs typeface="Calibri"/>
              </a:rPr>
              <a:t> </a:t>
            </a:r>
            <a:r>
              <a:rPr lang="en-IN" sz="1400" dirty="0">
                <a:latin typeface="Calibri"/>
                <a:cs typeface="Calibri"/>
              </a:rPr>
              <a:t>for</a:t>
            </a:r>
            <a:r>
              <a:rPr lang="en-IN" sz="1400" spc="-45" dirty="0">
                <a:latin typeface="Calibri"/>
                <a:cs typeface="Calibri"/>
              </a:rPr>
              <a:t> </a:t>
            </a:r>
            <a:r>
              <a:rPr lang="en-IN" sz="1400" dirty="0">
                <a:latin typeface="Calibri"/>
                <a:cs typeface="Calibri"/>
              </a:rPr>
              <a:t>quality</a:t>
            </a:r>
            <a:r>
              <a:rPr lang="en-IN" sz="1400" spc="-20" dirty="0">
                <a:latin typeface="Calibri"/>
                <a:cs typeface="Calibri"/>
              </a:rPr>
              <a:t> </a:t>
            </a:r>
            <a:r>
              <a:rPr lang="en-IN" sz="1400" dirty="0">
                <a:latin typeface="Calibri"/>
                <a:cs typeface="Calibri"/>
              </a:rPr>
              <a:t>and</a:t>
            </a:r>
            <a:r>
              <a:rPr lang="en-IN" sz="1400" spc="-35" dirty="0">
                <a:latin typeface="Calibri"/>
                <a:cs typeface="Calibri"/>
              </a:rPr>
              <a:t> </a:t>
            </a:r>
            <a:r>
              <a:rPr lang="en-IN" sz="1400" dirty="0">
                <a:latin typeface="Calibri"/>
                <a:cs typeface="Calibri"/>
              </a:rPr>
              <a:t>are</a:t>
            </a:r>
            <a:r>
              <a:rPr lang="en-IN" sz="1400" spc="-40" dirty="0">
                <a:latin typeface="Calibri"/>
                <a:cs typeface="Calibri"/>
              </a:rPr>
              <a:t> </a:t>
            </a:r>
            <a:r>
              <a:rPr lang="en-IN" sz="1400" dirty="0">
                <a:latin typeface="Calibri"/>
                <a:cs typeface="Calibri"/>
              </a:rPr>
              <a:t>known</a:t>
            </a:r>
            <a:r>
              <a:rPr lang="en-IN" sz="1400" spc="-45" dirty="0">
                <a:latin typeface="Calibri"/>
                <a:cs typeface="Calibri"/>
              </a:rPr>
              <a:t> </a:t>
            </a:r>
            <a:r>
              <a:rPr lang="en-IN" sz="1400" dirty="0">
                <a:latin typeface="Calibri"/>
                <a:cs typeface="Calibri"/>
              </a:rPr>
              <a:t>for</a:t>
            </a:r>
            <a:r>
              <a:rPr lang="en-IN" sz="1400" spc="-45" dirty="0">
                <a:latin typeface="Calibri"/>
                <a:cs typeface="Calibri"/>
              </a:rPr>
              <a:t> </a:t>
            </a:r>
            <a:r>
              <a:rPr lang="en-IN" sz="1400" dirty="0">
                <a:latin typeface="Calibri"/>
                <a:cs typeface="Calibri"/>
              </a:rPr>
              <a:t>offering</a:t>
            </a:r>
            <a:r>
              <a:rPr lang="en-IN" sz="1400" spc="-55" dirty="0">
                <a:latin typeface="Calibri"/>
                <a:cs typeface="Calibri"/>
              </a:rPr>
              <a:t> </a:t>
            </a:r>
            <a:r>
              <a:rPr lang="en-IN" sz="1400" dirty="0">
                <a:latin typeface="Calibri"/>
                <a:cs typeface="Calibri"/>
              </a:rPr>
              <a:t>innovative</a:t>
            </a:r>
            <a:r>
              <a:rPr lang="en-IN" sz="1400" spc="-20" dirty="0">
                <a:latin typeface="Calibri"/>
                <a:cs typeface="Calibri"/>
              </a:rPr>
              <a:t> </a:t>
            </a:r>
            <a:r>
              <a:rPr lang="en-IN" sz="1400" dirty="0">
                <a:latin typeface="Calibri"/>
                <a:cs typeface="Calibri"/>
              </a:rPr>
              <a:t>and</a:t>
            </a:r>
            <a:r>
              <a:rPr lang="en-IN" sz="1400" spc="-35" dirty="0">
                <a:latin typeface="Calibri"/>
                <a:cs typeface="Calibri"/>
              </a:rPr>
              <a:t> </a:t>
            </a:r>
            <a:r>
              <a:rPr lang="en-IN" sz="1400" spc="-10" dirty="0">
                <a:latin typeface="Calibri"/>
                <a:cs typeface="Calibri"/>
              </a:rPr>
              <a:t>wholesome biscuits.</a:t>
            </a:r>
            <a:endParaRPr sz="1400" dirty="0">
              <a:latin typeface="Calibri"/>
              <a:cs typeface="Calibri"/>
            </a:endParaRPr>
          </a:p>
          <a:p>
            <a:pPr marL="12700" marR="5080">
              <a:lnSpc>
                <a:spcPct val="95100"/>
              </a:lnSpc>
              <a:spcBef>
                <a:spcPts val="1155"/>
              </a:spcBef>
            </a:pPr>
            <a:r>
              <a:rPr sz="1400" b="1" dirty="0">
                <a:latin typeface="Calibri"/>
                <a:cs typeface="Calibri"/>
              </a:rPr>
              <a:t>Unique</a:t>
            </a:r>
            <a:r>
              <a:rPr sz="1400" b="1" spc="-55" dirty="0">
                <a:latin typeface="Calibri"/>
                <a:cs typeface="Calibri"/>
              </a:rPr>
              <a:t> </a:t>
            </a:r>
            <a:r>
              <a:rPr sz="1400" b="1" dirty="0">
                <a:latin typeface="Calibri"/>
                <a:cs typeface="Calibri"/>
              </a:rPr>
              <a:t>Selling</a:t>
            </a:r>
            <a:r>
              <a:rPr sz="1400" b="1" spc="-35" dirty="0">
                <a:latin typeface="Calibri"/>
                <a:cs typeface="Calibri"/>
              </a:rPr>
              <a:t> </a:t>
            </a:r>
            <a:r>
              <a:rPr sz="1400" b="1" dirty="0">
                <a:latin typeface="Calibri"/>
                <a:cs typeface="Calibri"/>
              </a:rPr>
              <a:t>Point</a:t>
            </a:r>
            <a:r>
              <a:rPr sz="1400" dirty="0">
                <a:latin typeface="Calibri"/>
                <a:cs typeface="Calibri"/>
              </a:rPr>
              <a:t>:</a:t>
            </a:r>
            <a:r>
              <a:rPr sz="1400" spc="-45" dirty="0">
                <a:latin typeface="Calibri"/>
                <a:cs typeface="Calibri"/>
              </a:rPr>
              <a:t> </a:t>
            </a:r>
            <a:r>
              <a:rPr lang="en-US" sz="1400" spc="-45" dirty="0">
                <a:latin typeface="Calibri"/>
                <a:cs typeface="Calibri"/>
              </a:rPr>
              <a:t>Britannia</a:t>
            </a:r>
            <a:r>
              <a:rPr sz="1400" spc="-25" dirty="0">
                <a:latin typeface="Calibri"/>
                <a:cs typeface="Calibri"/>
              </a:rPr>
              <a:t> </a:t>
            </a:r>
            <a:r>
              <a:rPr sz="1400" dirty="0">
                <a:latin typeface="Calibri"/>
                <a:cs typeface="Calibri"/>
              </a:rPr>
              <a:t>is</a:t>
            </a:r>
            <a:r>
              <a:rPr sz="1400" spc="-25" dirty="0">
                <a:latin typeface="Calibri"/>
                <a:cs typeface="Calibri"/>
              </a:rPr>
              <a:t> </a:t>
            </a:r>
            <a:r>
              <a:rPr sz="1400" dirty="0">
                <a:latin typeface="Calibri"/>
                <a:cs typeface="Calibri"/>
              </a:rPr>
              <a:t>committed</a:t>
            </a:r>
            <a:r>
              <a:rPr sz="1400" spc="-25" dirty="0">
                <a:latin typeface="Calibri"/>
                <a:cs typeface="Calibri"/>
              </a:rPr>
              <a:t> </a:t>
            </a:r>
            <a:r>
              <a:rPr sz="1400" dirty="0">
                <a:latin typeface="Calibri"/>
                <a:cs typeface="Calibri"/>
              </a:rPr>
              <a:t>to</a:t>
            </a:r>
            <a:r>
              <a:rPr sz="1400" spc="-25" dirty="0">
                <a:latin typeface="Calibri"/>
                <a:cs typeface="Calibri"/>
              </a:rPr>
              <a:t> </a:t>
            </a:r>
            <a:r>
              <a:rPr sz="1400" spc="-10" dirty="0">
                <a:latin typeface="Calibri"/>
                <a:cs typeface="Calibri"/>
              </a:rPr>
              <a:t>maintaining</a:t>
            </a:r>
            <a:r>
              <a:rPr sz="1400" spc="-5" dirty="0">
                <a:latin typeface="Calibri"/>
                <a:cs typeface="Calibri"/>
              </a:rPr>
              <a:t> </a:t>
            </a:r>
            <a:r>
              <a:rPr sz="1400" dirty="0">
                <a:latin typeface="Calibri"/>
                <a:cs typeface="Calibri"/>
              </a:rPr>
              <a:t>the</a:t>
            </a:r>
            <a:r>
              <a:rPr sz="1400" spc="-25" dirty="0">
                <a:latin typeface="Calibri"/>
                <a:cs typeface="Calibri"/>
              </a:rPr>
              <a:t> </a:t>
            </a:r>
            <a:r>
              <a:rPr sz="1400" dirty="0">
                <a:latin typeface="Calibri"/>
                <a:cs typeface="Calibri"/>
              </a:rPr>
              <a:t>highest</a:t>
            </a:r>
            <a:r>
              <a:rPr sz="1400" spc="-15" dirty="0">
                <a:latin typeface="Calibri"/>
                <a:cs typeface="Calibri"/>
              </a:rPr>
              <a:t> </a:t>
            </a:r>
            <a:r>
              <a:rPr sz="1400" spc="-10" dirty="0">
                <a:latin typeface="Calibri"/>
                <a:cs typeface="Calibri"/>
              </a:rPr>
              <a:t>standards </a:t>
            </a:r>
            <a:r>
              <a:rPr sz="1400" dirty="0">
                <a:latin typeface="Calibri"/>
                <a:cs typeface="Calibri"/>
              </a:rPr>
              <a:t>of</a:t>
            </a:r>
            <a:r>
              <a:rPr sz="1400" spc="-35" dirty="0">
                <a:latin typeface="Calibri"/>
                <a:cs typeface="Calibri"/>
              </a:rPr>
              <a:t> </a:t>
            </a:r>
            <a:r>
              <a:rPr sz="1400" dirty="0">
                <a:latin typeface="Calibri"/>
                <a:cs typeface="Calibri"/>
              </a:rPr>
              <a:t>quality</a:t>
            </a:r>
            <a:r>
              <a:rPr sz="1400" spc="-15" dirty="0">
                <a:latin typeface="Calibri"/>
                <a:cs typeface="Calibri"/>
              </a:rPr>
              <a:t> </a:t>
            </a:r>
            <a:r>
              <a:rPr sz="1400" dirty="0">
                <a:latin typeface="Calibri"/>
                <a:cs typeface="Calibri"/>
              </a:rPr>
              <a:t>in</a:t>
            </a:r>
            <a:r>
              <a:rPr sz="1400" spc="-35" dirty="0">
                <a:latin typeface="Calibri"/>
                <a:cs typeface="Calibri"/>
              </a:rPr>
              <a:t> </a:t>
            </a:r>
            <a:r>
              <a:rPr sz="1400" dirty="0">
                <a:latin typeface="Calibri"/>
                <a:cs typeface="Calibri"/>
              </a:rPr>
              <a:t>all</a:t>
            </a:r>
            <a:r>
              <a:rPr sz="1400" spc="-20" dirty="0">
                <a:latin typeface="Calibri"/>
                <a:cs typeface="Calibri"/>
              </a:rPr>
              <a:t> </a:t>
            </a:r>
            <a:r>
              <a:rPr sz="1400" dirty="0">
                <a:latin typeface="Calibri"/>
                <a:cs typeface="Calibri"/>
              </a:rPr>
              <a:t>their</a:t>
            </a:r>
            <a:r>
              <a:rPr sz="1400" spc="-25" dirty="0">
                <a:latin typeface="Calibri"/>
                <a:cs typeface="Calibri"/>
              </a:rPr>
              <a:t> </a:t>
            </a:r>
            <a:r>
              <a:rPr sz="1400" spc="-10" dirty="0">
                <a:latin typeface="Calibri"/>
                <a:cs typeface="Calibri"/>
              </a:rPr>
              <a:t>products. </a:t>
            </a:r>
            <a:r>
              <a:rPr sz="1400" dirty="0">
                <a:latin typeface="Calibri"/>
                <a:cs typeface="Calibri"/>
              </a:rPr>
              <a:t>They</a:t>
            </a:r>
            <a:r>
              <a:rPr sz="1400" spc="-30" dirty="0">
                <a:latin typeface="Calibri"/>
                <a:cs typeface="Calibri"/>
              </a:rPr>
              <a:t> </a:t>
            </a:r>
            <a:r>
              <a:rPr sz="1400" dirty="0">
                <a:latin typeface="Calibri"/>
                <a:cs typeface="Calibri"/>
              </a:rPr>
              <a:t>use</a:t>
            </a:r>
            <a:r>
              <a:rPr sz="1400" spc="-30" dirty="0">
                <a:latin typeface="Calibri"/>
                <a:cs typeface="Calibri"/>
              </a:rPr>
              <a:t> </a:t>
            </a:r>
            <a:r>
              <a:rPr sz="1400" dirty="0">
                <a:latin typeface="Calibri"/>
                <a:cs typeface="Calibri"/>
              </a:rPr>
              <a:t>the</a:t>
            </a:r>
            <a:r>
              <a:rPr sz="1400" spc="-35" dirty="0">
                <a:latin typeface="Calibri"/>
                <a:cs typeface="Calibri"/>
              </a:rPr>
              <a:t> </a:t>
            </a:r>
            <a:r>
              <a:rPr sz="1400" dirty="0">
                <a:latin typeface="Calibri"/>
                <a:cs typeface="Calibri"/>
              </a:rPr>
              <a:t>finest</a:t>
            </a:r>
            <a:r>
              <a:rPr sz="1400" spc="-25" dirty="0">
                <a:latin typeface="Calibri"/>
                <a:cs typeface="Calibri"/>
              </a:rPr>
              <a:t> </a:t>
            </a:r>
            <a:r>
              <a:rPr sz="1400" dirty="0">
                <a:latin typeface="Calibri"/>
                <a:cs typeface="Calibri"/>
              </a:rPr>
              <a:t>ingredients</a:t>
            </a:r>
            <a:r>
              <a:rPr sz="1400" spc="-10" dirty="0">
                <a:latin typeface="Calibri"/>
                <a:cs typeface="Calibri"/>
              </a:rPr>
              <a:t> </a:t>
            </a:r>
            <a:r>
              <a:rPr sz="1400" dirty="0">
                <a:latin typeface="Calibri"/>
                <a:cs typeface="Calibri"/>
              </a:rPr>
              <a:t>and</a:t>
            </a:r>
            <a:r>
              <a:rPr sz="1400" spc="-35" dirty="0">
                <a:latin typeface="Calibri"/>
                <a:cs typeface="Calibri"/>
              </a:rPr>
              <a:t> </a:t>
            </a:r>
            <a:r>
              <a:rPr sz="1400" dirty="0">
                <a:latin typeface="Calibri"/>
                <a:cs typeface="Calibri"/>
              </a:rPr>
              <a:t>follow</a:t>
            </a:r>
            <a:r>
              <a:rPr sz="1400" spc="-55" dirty="0">
                <a:latin typeface="Calibri"/>
                <a:cs typeface="Calibri"/>
              </a:rPr>
              <a:t> </a:t>
            </a:r>
            <a:r>
              <a:rPr sz="1400" spc="-10" dirty="0">
                <a:latin typeface="Calibri"/>
                <a:cs typeface="Calibri"/>
              </a:rPr>
              <a:t>stringent</a:t>
            </a:r>
            <a:r>
              <a:rPr sz="1400" spc="-20" dirty="0">
                <a:latin typeface="Calibri"/>
                <a:cs typeface="Calibri"/>
              </a:rPr>
              <a:t> </a:t>
            </a:r>
            <a:r>
              <a:rPr sz="1400" dirty="0">
                <a:latin typeface="Calibri"/>
                <a:cs typeface="Calibri"/>
              </a:rPr>
              <a:t>quality</a:t>
            </a:r>
            <a:r>
              <a:rPr sz="1400" spc="-20" dirty="0">
                <a:latin typeface="Calibri"/>
                <a:cs typeface="Calibri"/>
              </a:rPr>
              <a:t> </a:t>
            </a:r>
            <a:r>
              <a:rPr sz="1400" dirty="0">
                <a:latin typeface="Calibri"/>
                <a:cs typeface="Calibri"/>
              </a:rPr>
              <a:t>control</a:t>
            </a:r>
            <a:r>
              <a:rPr sz="1400" spc="-35" dirty="0">
                <a:latin typeface="Calibri"/>
                <a:cs typeface="Calibri"/>
              </a:rPr>
              <a:t> </a:t>
            </a:r>
            <a:r>
              <a:rPr sz="1400" dirty="0">
                <a:latin typeface="Calibri"/>
                <a:cs typeface="Calibri"/>
              </a:rPr>
              <a:t>measures</a:t>
            </a:r>
            <a:r>
              <a:rPr sz="1400" spc="-45" dirty="0">
                <a:latin typeface="Calibri"/>
                <a:cs typeface="Calibri"/>
              </a:rPr>
              <a:t> </a:t>
            </a:r>
            <a:r>
              <a:rPr sz="1400" dirty="0">
                <a:latin typeface="Calibri"/>
                <a:cs typeface="Calibri"/>
              </a:rPr>
              <a:t>to</a:t>
            </a:r>
            <a:r>
              <a:rPr sz="1400" spc="-35" dirty="0">
                <a:latin typeface="Calibri"/>
                <a:cs typeface="Calibri"/>
              </a:rPr>
              <a:t> </a:t>
            </a:r>
            <a:r>
              <a:rPr sz="1400" dirty="0">
                <a:latin typeface="Calibri"/>
                <a:cs typeface="Calibri"/>
              </a:rPr>
              <a:t>ensure</a:t>
            </a:r>
            <a:r>
              <a:rPr sz="1400" spc="-30" dirty="0">
                <a:latin typeface="Calibri"/>
                <a:cs typeface="Calibri"/>
              </a:rPr>
              <a:t> </a:t>
            </a:r>
            <a:r>
              <a:rPr sz="1400" dirty="0">
                <a:latin typeface="Calibri"/>
                <a:cs typeface="Calibri"/>
              </a:rPr>
              <a:t>that</a:t>
            </a:r>
            <a:r>
              <a:rPr sz="1400" spc="-25" dirty="0">
                <a:latin typeface="Calibri"/>
                <a:cs typeface="Calibri"/>
              </a:rPr>
              <a:t> </a:t>
            </a:r>
            <a:r>
              <a:rPr sz="1400" dirty="0">
                <a:latin typeface="Calibri"/>
                <a:cs typeface="Calibri"/>
              </a:rPr>
              <a:t>customers</a:t>
            </a:r>
            <a:r>
              <a:rPr sz="1400" spc="-30" dirty="0">
                <a:latin typeface="Calibri"/>
                <a:cs typeface="Calibri"/>
              </a:rPr>
              <a:t> </a:t>
            </a:r>
            <a:r>
              <a:rPr sz="1400" dirty="0">
                <a:latin typeface="Calibri"/>
                <a:cs typeface="Calibri"/>
              </a:rPr>
              <a:t>get</a:t>
            </a:r>
            <a:r>
              <a:rPr sz="1400" spc="-30" dirty="0">
                <a:latin typeface="Calibri"/>
                <a:cs typeface="Calibri"/>
              </a:rPr>
              <a:t> </a:t>
            </a:r>
            <a:r>
              <a:rPr sz="1400" dirty="0">
                <a:latin typeface="Calibri"/>
                <a:cs typeface="Calibri"/>
              </a:rPr>
              <a:t>the</a:t>
            </a:r>
            <a:r>
              <a:rPr sz="1400" spc="-25" dirty="0">
                <a:latin typeface="Calibri"/>
                <a:cs typeface="Calibri"/>
              </a:rPr>
              <a:t> </a:t>
            </a:r>
            <a:r>
              <a:rPr sz="1400" spc="-20" dirty="0">
                <a:latin typeface="Calibri"/>
                <a:cs typeface="Calibri"/>
              </a:rPr>
              <a:t>best </a:t>
            </a:r>
            <a:r>
              <a:rPr sz="1400" dirty="0">
                <a:latin typeface="Calibri"/>
                <a:cs typeface="Calibri"/>
              </a:rPr>
              <a:t>tasting</a:t>
            </a:r>
            <a:r>
              <a:rPr sz="1400" spc="-30" dirty="0">
                <a:latin typeface="Calibri"/>
                <a:cs typeface="Calibri"/>
              </a:rPr>
              <a:t> </a:t>
            </a:r>
            <a:r>
              <a:rPr sz="1400" dirty="0">
                <a:latin typeface="Calibri"/>
                <a:cs typeface="Calibri"/>
              </a:rPr>
              <a:t>and</a:t>
            </a:r>
            <a:r>
              <a:rPr sz="1400" spc="-45" dirty="0">
                <a:latin typeface="Calibri"/>
                <a:cs typeface="Calibri"/>
              </a:rPr>
              <a:t> </a:t>
            </a:r>
            <a:r>
              <a:rPr sz="1400" dirty="0">
                <a:latin typeface="Calibri"/>
                <a:cs typeface="Calibri"/>
              </a:rPr>
              <a:t>safest</a:t>
            </a:r>
            <a:r>
              <a:rPr sz="1400" spc="-45" dirty="0">
                <a:latin typeface="Calibri"/>
                <a:cs typeface="Calibri"/>
              </a:rPr>
              <a:t> </a:t>
            </a:r>
            <a:r>
              <a:rPr sz="1400" spc="-10" dirty="0">
                <a:latin typeface="Calibri"/>
                <a:cs typeface="Calibri"/>
              </a:rPr>
              <a:t>prod</a:t>
            </a:r>
            <a:r>
              <a:rPr lang="en-US" sz="1400" spc="-10" dirty="0">
                <a:latin typeface="Calibri"/>
                <a:cs typeface="Calibri"/>
              </a:rPr>
              <a:t>uc</a:t>
            </a:r>
            <a:r>
              <a:rPr sz="1400" spc="-10" dirty="0">
                <a:latin typeface="Calibri"/>
                <a:cs typeface="Calibri"/>
              </a:rPr>
              <a:t>t</a:t>
            </a:r>
            <a:r>
              <a:rPr lang="en-US" sz="1400" spc="-10" dirty="0">
                <a:latin typeface="Calibri"/>
                <a:cs typeface="Calibri"/>
              </a:rPr>
              <a:t>s.</a:t>
            </a:r>
          </a:p>
          <a:p>
            <a:pPr marL="12700" marR="5080">
              <a:lnSpc>
                <a:spcPct val="95100"/>
              </a:lnSpc>
              <a:spcBef>
                <a:spcPts val="1155"/>
              </a:spcBef>
            </a:pPr>
            <a:r>
              <a:rPr lang="en-US" sz="1400" b="1" spc="-10" dirty="0">
                <a:latin typeface="Calibri"/>
                <a:cs typeface="Calibri"/>
              </a:rPr>
              <a:t>Brand Messaging</a:t>
            </a:r>
            <a:r>
              <a:rPr lang="en-US" sz="1400" spc="-10" dirty="0">
                <a:latin typeface="Calibri"/>
                <a:cs typeface="Calibri"/>
              </a:rPr>
              <a:t> The slogan ‘Eat healthy, think better‘ and </a:t>
            </a:r>
            <a:r>
              <a:rPr lang="en-US" sz="1400" spc="-10" dirty="0" err="1">
                <a:latin typeface="Calibri"/>
                <a:cs typeface="Calibri"/>
              </a:rPr>
              <a:t>colourful</a:t>
            </a:r>
            <a:r>
              <a:rPr lang="en-US" sz="1400" spc="-10" dirty="0">
                <a:latin typeface="Calibri"/>
                <a:cs typeface="Calibri"/>
              </a:rPr>
              <a:t> ads, has helped them capture a significant market share, reinforcing their tagline, “Eat healthy, think better “.</a:t>
            </a:r>
            <a:endParaRPr sz="1400" dirty="0">
              <a:latin typeface="Calibri"/>
              <a:cs typeface="Calibri"/>
            </a:endParaRPr>
          </a:p>
          <a:p>
            <a:pPr marL="12700">
              <a:lnSpc>
                <a:spcPct val="100000"/>
              </a:lnSpc>
              <a:spcBef>
                <a:spcPts val="1075"/>
              </a:spcBef>
            </a:pPr>
            <a:r>
              <a:rPr sz="1400" b="1" dirty="0">
                <a:latin typeface="Calibri"/>
                <a:cs typeface="Calibri"/>
              </a:rPr>
              <a:t>B</a:t>
            </a:r>
            <a:r>
              <a:rPr lang="en-US" sz="1400" b="1" dirty="0">
                <a:latin typeface="Calibri"/>
                <a:cs typeface="Calibri"/>
              </a:rPr>
              <a:t>rand Tagline</a:t>
            </a:r>
            <a:r>
              <a:rPr sz="1400" dirty="0">
                <a:latin typeface="Calibri"/>
                <a:cs typeface="Calibri"/>
              </a:rPr>
              <a:t>:</a:t>
            </a:r>
            <a:r>
              <a:rPr sz="1400" spc="-45" dirty="0">
                <a:latin typeface="Calibri"/>
                <a:cs typeface="Calibri"/>
              </a:rPr>
              <a:t> </a:t>
            </a:r>
            <a:r>
              <a:rPr sz="1400" dirty="0">
                <a:latin typeface="Calibri"/>
                <a:cs typeface="Calibri"/>
              </a:rPr>
              <a:t>“</a:t>
            </a:r>
            <a:r>
              <a:rPr lang="en-US" sz="1400" dirty="0">
                <a:latin typeface="Calibri"/>
                <a:cs typeface="Calibri"/>
              </a:rPr>
              <a:t>EAT HEALTHY,THINK BETTER</a:t>
            </a:r>
            <a:r>
              <a:rPr sz="1400" spc="-10" dirty="0">
                <a:latin typeface="Calibri"/>
                <a:cs typeface="Calibri"/>
              </a:rPr>
              <a:t>”</a:t>
            </a:r>
            <a:endParaRPr sz="1400" dirty="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69045" y="0"/>
            <a:ext cx="3539109" cy="501419"/>
          </a:xfrm>
          <a:prstGeom prst="rect">
            <a:avLst/>
          </a:prstGeom>
          <a:solidFill>
            <a:srgbClr val="F8E71C"/>
          </a:solidFill>
        </p:spPr>
        <p:txBody>
          <a:bodyPr vert="horz" wrap="square" lIns="0" tIns="85090" rIns="0" bIns="0" rtlCol="0">
            <a:spAutoFit/>
          </a:bodyPr>
          <a:lstStyle/>
          <a:p>
            <a:pPr>
              <a:lnSpc>
                <a:spcPct val="100000"/>
              </a:lnSpc>
              <a:spcBef>
                <a:spcPts val="670"/>
              </a:spcBef>
            </a:pPr>
            <a:r>
              <a:rPr lang="en-IN" sz="2700" spc="-140">
                <a:solidFill>
                  <a:srgbClr val="000000"/>
                </a:solidFill>
                <a:latin typeface="Calibri"/>
                <a:cs typeface="Calibri"/>
              </a:rPr>
              <a:t>Buyer’s/Audience’s</a:t>
            </a:r>
            <a:r>
              <a:rPr lang="en-IN" sz="2700" spc="25">
                <a:solidFill>
                  <a:srgbClr val="000000"/>
                </a:solidFill>
                <a:latin typeface="Calibri"/>
                <a:cs typeface="Calibri"/>
              </a:rPr>
              <a:t> </a:t>
            </a:r>
            <a:r>
              <a:rPr lang="en-IN" sz="2700" spc="-140">
                <a:solidFill>
                  <a:srgbClr val="000000"/>
                </a:solidFill>
                <a:latin typeface="Calibri"/>
                <a:cs typeface="Calibri"/>
              </a:rPr>
              <a:t>Persona</a:t>
            </a:r>
            <a:endParaRPr lang="en-IN" sz="2700">
              <a:latin typeface="Calibri"/>
              <a:cs typeface="Calibri"/>
            </a:endParaRPr>
          </a:p>
        </p:txBody>
      </p:sp>
      <p:sp>
        <p:nvSpPr>
          <p:cNvPr id="6" name="Text Placeholder 5">
            <a:extLst>
              <a:ext uri="{FF2B5EF4-FFF2-40B4-BE49-F238E27FC236}">
                <a16:creationId xmlns:a16="http://schemas.microsoft.com/office/drawing/2014/main" id="{E8DA8BE0-174F-C18E-A7D9-D8A770836870}"/>
              </a:ext>
            </a:extLst>
          </p:cNvPr>
          <p:cNvSpPr>
            <a:spLocks noGrp="1"/>
          </p:cNvSpPr>
          <p:nvPr>
            <p:ph type="body" idx="1"/>
          </p:nvPr>
        </p:nvSpPr>
        <p:spPr>
          <a:xfrm>
            <a:off x="76200" y="590550"/>
            <a:ext cx="3810000" cy="4062651"/>
          </a:xfrm>
        </p:spPr>
        <p:txBody>
          <a:bodyPr/>
          <a:lstStyle/>
          <a:p>
            <a:r>
              <a:rPr lang="en-US" sz="1200" b="1" dirty="0">
                <a:solidFill>
                  <a:schemeClr val="tx1"/>
                </a:solidFill>
              </a:rPr>
              <a:t>Name:</a:t>
            </a:r>
            <a:r>
              <a:rPr lang="en-US" sz="1200" dirty="0">
                <a:solidFill>
                  <a:schemeClr val="tx1"/>
                </a:solidFill>
              </a:rPr>
              <a:t>- Bala Krishna </a:t>
            </a:r>
          </a:p>
          <a:p>
            <a:r>
              <a:rPr lang="en-US" sz="1200" b="1" dirty="0">
                <a:solidFill>
                  <a:schemeClr val="tx1"/>
                </a:solidFill>
              </a:rPr>
              <a:t>Age:</a:t>
            </a:r>
            <a:r>
              <a:rPr lang="en-US" sz="1200" dirty="0">
                <a:solidFill>
                  <a:schemeClr val="tx1"/>
                </a:solidFill>
              </a:rPr>
              <a:t>- 55</a:t>
            </a:r>
          </a:p>
          <a:p>
            <a:r>
              <a:rPr lang="en-US" sz="1200" b="1" dirty="0">
                <a:solidFill>
                  <a:schemeClr val="tx1"/>
                </a:solidFill>
              </a:rPr>
              <a:t>Gender:- </a:t>
            </a:r>
            <a:r>
              <a:rPr lang="en-US" sz="1200" dirty="0">
                <a:solidFill>
                  <a:schemeClr val="tx1"/>
                </a:solidFill>
              </a:rPr>
              <a:t>Male</a:t>
            </a:r>
          </a:p>
          <a:p>
            <a:r>
              <a:rPr lang="en-US" sz="1200" b="1" dirty="0">
                <a:solidFill>
                  <a:schemeClr val="tx1"/>
                </a:solidFill>
              </a:rPr>
              <a:t>Occupation</a:t>
            </a:r>
            <a:r>
              <a:rPr lang="en-US" sz="1200" dirty="0">
                <a:solidFill>
                  <a:schemeClr val="tx1"/>
                </a:solidFill>
              </a:rPr>
              <a:t>:- Farmer</a:t>
            </a:r>
          </a:p>
          <a:p>
            <a:r>
              <a:rPr lang="en-IN" sz="1200" b="1" dirty="0">
                <a:solidFill>
                  <a:schemeClr val="tx1"/>
                </a:solidFill>
              </a:rPr>
              <a:t>Income:</a:t>
            </a:r>
            <a:r>
              <a:rPr lang="en-IN" sz="1200" dirty="0">
                <a:solidFill>
                  <a:schemeClr val="tx1"/>
                </a:solidFill>
              </a:rPr>
              <a:t>- 2 LPA</a:t>
            </a:r>
          </a:p>
          <a:p>
            <a:endParaRPr lang="en-IN" sz="1200" dirty="0">
              <a:solidFill>
                <a:schemeClr val="tx1"/>
              </a:solidFill>
            </a:endParaRPr>
          </a:p>
          <a:p>
            <a:endParaRPr lang="en-IN" sz="1200" dirty="0">
              <a:solidFill>
                <a:schemeClr val="tx1"/>
              </a:solidFill>
            </a:endParaRPr>
          </a:p>
          <a:p>
            <a:r>
              <a:rPr lang="en-IN" sz="1200" b="1" dirty="0">
                <a:solidFill>
                  <a:schemeClr val="tx1"/>
                </a:solidFill>
              </a:rPr>
              <a:t>Psychographics:</a:t>
            </a:r>
            <a:r>
              <a:rPr lang="en-IN" sz="1200" dirty="0">
                <a:solidFill>
                  <a:schemeClr val="tx1"/>
                </a:solidFill>
              </a:rPr>
              <a:t>-</a:t>
            </a:r>
          </a:p>
          <a:p>
            <a:r>
              <a:rPr lang="en-IN" sz="1200" b="1" dirty="0">
                <a:solidFill>
                  <a:schemeClr val="tx1"/>
                </a:solidFill>
              </a:rPr>
              <a:t>Values:</a:t>
            </a:r>
            <a:r>
              <a:rPr lang="en-IN" sz="1200" dirty="0">
                <a:solidFill>
                  <a:schemeClr val="tx1"/>
                </a:solidFill>
              </a:rPr>
              <a:t>- Quality, tradition, Convenience and affordability in their food choices.</a:t>
            </a:r>
          </a:p>
          <a:p>
            <a:r>
              <a:rPr lang="en-IN" sz="1200" b="1" dirty="0">
                <a:solidFill>
                  <a:schemeClr val="tx1"/>
                </a:solidFill>
              </a:rPr>
              <a:t>Interests:</a:t>
            </a:r>
            <a:r>
              <a:rPr lang="en-IN" sz="1200" dirty="0">
                <a:solidFill>
                  <a:schemeClr val="tx1"/>
                </a:solidFill>
              </a:rPr>
              <a:t>- Health consciousness, Family oriented values, Convenience, Affordability, Quality.</a:t>
            </a:r>
          </a:p>
          <a:p>
            <a:r>
              <a:rPr lang="en-IN" sz="1200" b="1" dirty="0">
                <a:solidFill>
                  <a:schemeClr val="tx1"/>
                </a:solidFill>
              </a:rPr>
              <a:t>Personality:</a:t>
            </a:r>
            <a:r>
              <a:rPr lang="en-IN" sz="1200" dirty="0">
                <a:solidFill>
                  <a:schemeClr val="tx1"/>
                </a:solidFill>
              </a:rPr>
              <a:t>- Brand Loyalty, Value Conscious, Quality Conscious, Traditional and Health Conscious</a:t>
            </a:r>
          </a:p>
          <a:p>
            <a:endParaRPr lang="en-IN" sz="1200" dirty="0">
              <a:solidFill>
                <a:schemeClr val="tx1"/>
              </a:solidFill>
            </a:endParaRPr>
          </a:p>
          <a:p>
            <a:r>
              <a:rPr lang="en-IN" sz="1200" b="1" dirty="0">
                <a:solidFill>
                  <a:schemeClr val="tx1"/>
                </a:solidFill>
              </a:rPr>
              <a:t>Behaviour:-</a:t>
            </a:r>
          </a:p>
          <a:p>
            <a:r>
              <a:rPr lang="en-IN" sz="1200" b="1" dirty="0">
                <a:solidFill>
                  <a:schemeClr val="tx1"/>
                </a:solidFill>
              </a:rPr>
              <a:t>Shopping Habits</a:t>
            </a:r>
            <a:r>
              <a:rPr lang="en-IN" sz="1200" dirty="0">
                <a:solidFill>
                  <a:schemeClr val="tx1"/>
                </a:solidFill>
              </a:rPr>
              <a:t>:- This customer tends to prioritise quality and affordability. They often look for wide range of products, including biscuits, bread, cakes and dairy items, while also considering nutritional value.</a:t>
            </a:r>
          </a:p>
          <a:p>
            <a:r>
              <a:rPr lang="en-IN" sz="1200" b="1" dirty="0">
                <a:solidFill>
                  <a:schemeClr val="tx1"/>
                </a:solidFill>
              </a:rPr>
              <a:t>Social Media Usage:- </a:t>
            </a:r>
            <a:r>
              <a:rPr lang="en-IN" sz="1200" dirty="0">
                <a:solidFill>
                  <a:schemeClr val="tx1"/>
                </a:solidFill>
              </a:rPr>
              <a:t>active on social media like twitter, Facebook, Instagram etc.,</a:t>
            </a:r>
          </a:p>
        </p:txBody>
      </p:sp>
      <p:sp>
        <p:nvSpPr>
          <p:cNvPr id="8" name="TextBox 7">
            <a:extLst>
              <a:ext uri="{FF2B5EF4-FFF2-40B4-BE49-F238E27FC236}">
                <a16:creationId xmlns:a16="http://schemas.microsoft.com/office/drawing/2014/main" id="{458C1C5E-9291-A67A-F801-FC1A7F65ABE6}"/>
              </a:ext>
            </a:extLst>
          </p:cNvPr>
          <p:cNvSpPr txBox="1"/>
          <p:nvPr/>
        </p:nvSpPr>
        <p:spPr>
          <a:xfrm>
            <a:off x="4038599" y="545449"/>
            <a:ext cx="243978" cy="4524315"/>
          </a:xfrm>
          <a:prstGeom prst="rect">
            <a:avLst/>
          </a:prstGeom>
          <a:noFill/>
        </p:spPr>
        <p:txBody>
          <a:bodyPr wrap="none" rtlCol="0">
            <a:spAutoFit/>
          </a:bodyPr>
          <a:lstStyle/>
          <a:p>
            <a:r>
              <a:rPr lang="en-US" dirty="0"/>
              <a:t>|</a:t>
            </a:r>
          </a:p>
          <a:p>
            <a:r>
              <a:rPr lang="en-US" dirty="0"/>
              <a:t>|</a:t>
            </a:r>
          </a:p>
          <a:p>
            <a:r>
              <a:rPr lang="en-US" dirty="0"/>
              <a:t>|</a:t>
            </a:r>
          </a:p>
          <a:p>
            <a:r>
              <a:rPr lang="en-US" dirty="0"/>
              <a:t>|</a:t>
            </a:r>
          </a:p>
          <a:p>
            <a:r>
              <a:rPr lang="en-US" dirty="0"/>
              <a:t>|</a:t>
            </a:r>
          </a:p>
          <a:p>
            <a:r>
              <a:rPr lang="en-US" dirty="0"/>
              <a:t>|</a:t>
            </a:r>
          </a:p>
          <a:p>
            <a:r>
              <a:rPr lang="en-US" dirty="0"/>
              <a:t>|</a:t>
            </a:r>
          </a:p>
          <a:p>
            <a:r>
              <a:rPr lang="en-US" dirty="0"/>
              <a:t>|</a:t>
            </a:r>
          </a:p>
          <a:p>
            <a:r>
              <a:rPr lang="en-US" dirty="0"/>
              <a:t>|</a:t>
            </a:r>
          </a:p>
          <a:p>
            <a:r>
              <a:rPr lang="en-US" dirty="0"/>
              <a:t>|</a:t>
            </a:r>
          </a:p>
          <a:p>
            <a:r>
              <a:rPr lang="en-US" dirty="0"/>
              <a:t>|</a:t>
            </a:r>
          </a:p>
          <a:p>
            <a:r>
              <a:rPr lang="en-US" dirty="0"/>
              <a:t>|</a:t>
            </a:r>
          </a:p>
          <a:p>
            <a:r>
              <a:rPr lang="en-US" dirty="0"/>
              <a:t>|</a:t>
            </a:r>
          </a:p>
          <a:p>
            <a:r>
              <a:rPr lang="en-US" dirty="0"/>
              <a:t>|</a:t>
            </a:r>
          </a:p>
          <a:p>
            <a:r>
              <a:rPr lang="en-US" dirty="0"/>
              <a:t>|</a:t>
            </a:r>
          </a:p>
          <a:p>
            <a:r>
              <a:rPr lang="en-US" dirty="0"/>
              <a:t>|</a:t>
            </a:r>
            <a:endParaRPr lang="en-IN" dirty="0"/>
          </a:p>
        </p:txBody>
      </p:sp>
      <p:sp>
        <p:nvSpPr>
          <p:cNvPr id="9" name="TextBox 8">
            <a:extLst>
              <a:ext uri="{FF2B5EF4-FFF2-40B4-BE49-F238E27FC236}">
                <a16:creationId xmlns:a16="http://schemas.microsoft.com/office/drawing/2014/main" id="{FF257383-B7CD-AFB8-7D3B-DE6C4B133D90}"/>
              </a:ext>
            </a:extLst>
          </p:cNvPr>
          <p:cNvSpPr txBox="1"/>
          <p:nvPr/>
        </p:nvSpPr>
        <p:spPr>
          <a:xfrm>
            <a:off x="4263992" y="666750"/>
            <a:ext cx="4880008" cy="2339102"/>
          </a:xfrm>
          <a:prstGeom prst="rect">
            <a:avLst/>
          </a:prstGeom>
          <a:noFill/>
        </p:spPr>
        <p:txBody>
          <a:bodyPr wrap="square" rtlCol="0">
            <a:spAutoFit/>
          </a:bodyPr>
          <a:lstStyle/>
          <a:p>
            <a:r>
              <a:rPr lang="en-US" sz="1400" b="1" dirty="0"/>
              <a:t>Goals:-</a:t>
            </a:r>
          </a:p>
          <a:p>
            <a:r>
              <a:rPr lang="en-IN" sz="1200" dirty="0"/>
              <a:t>Understanding the goals of this customer could include things like seeking high quality snacks, Finding tasty and healthy options, Supporting sustainable practice, or simply enjoying delicious treats.</a:t>
            </a:r>
          </a:p>
          <a:p>
            <a:endParaRPr lang="en-IN" sz="1200" dirty="0"/>
          </a:p>
          <a:p>
            <a:r>
              <a:rPr lang="en-IN" sz="1200" b="1" dirty="0"/>
              <a:t>Challenges:-</a:t>
            </a:r>
          </a:p>
          <a:p>
            <a:r>
              <a:rPr lang="en-IN" sz="1200" dirty="0"/>
              <a:t>Ensuring consistent quality across different products and batches can be challenging.</a:t>
            </a:r>
          </a:p>
          <a:p>
            <a:r>
              <a:rPr lang="en-IN" sz="1200" dirty="0"/>
              <a:t>Competing with other brands in the market for market share and customer </a:t>
            </a:r>
            <a:r>
              <a:rPr lang="en-IN" sz="1200" dirty="0" err="1"/>
              <a:t>customer</a:t>
            </a:r>
            <a:r>
              <a:rPr lang="en-IN" sz="1200" dirty="0"/>
              <a:t> loyalty.</a:t>
            </a:r>
          </a:p>
          <a:p>
            <a:r>
              <a:rPr lang="en-IN" sz="1200" dirty="0"/>
              <a:t>Managing a complex supply chain efficiently to ensure timely delivery and </a:t>
            </a:r>
            <a:r>
              <a:rPr lang="en-IN" sz="1200" dirty="0" err="1"/>
              <a:t>Availabilty</a:t>
            </a:r>
            <a:r>
              <a:rPr lang="en-IN" sz="1200"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87A01-7612-0D44-BECD-C92957EFD1E4}"/>
              </a:ext>
            </a:extLst>
          </p:cNvPr>
          <p:cNvSpPr>
            <a:spLocks noGrp="1"/>
          </p:cNvSpPr>
          <p:nvPr>
            <p:ph type="title"/>
          </p:nvPr>
        </p:nvSpPr>
        <p:spPr>
          <a:xfrm>
            <a:off x="604024" y="133350"/>
            <a:ext cx="6858000" cy="415498"/>
          </a:xfrm>
        </p:spPr>
        <p:txBody>
          <a:bodyPr/>
          <a:lstStyle/>
          <a:p>
            <a:pPr algn="ctr"/>
            <a:r>
              <a:rPr lang="en-US" sz="2700" dirty="0">
                <a:solidFill>
                  <a:schemeClr val="tx1"/>
                </a:solidFill>
                <a:highlight>
                  <a:srgbClr val="FFFF00"/>
                </a:highlight>
                <a:latin typeface="+mj-lt"/>
                <a:ea typeface="Microsoft YaHei Light" panose="020B0502040204020203" pitchFamily="34" charset="-122"/>
              </a:rPr>
              <a:t> Competitor Analysis </a:t>
            </a:r>
            <a:endParaRPr lang="en-IN" sz="2700" dirty="0">
              <a:solidFill>
                <a:schemeClr val="tx1"/>
              </a:solidFill>
              <a:highlight>
                <a:srgbClr val="FFFF00"/>
              </a:highlight>
              <a:latin typeface="+mj-lt"/>
              <a:ea typeface="Microsoft YaHei Light" panose="020B0502040204020203" pitchFamily="34" charset="-122"/>
            </a:endParaRPr>
          </a:p>
        </p:txBody>
      </p:sp>
      <p:sp>
        <p:nvSpPr>
          <p:cNvPr id="3" name="Text Placeholder 2">
            <a:extLst>
              <a:ext uri="{FF2B5EF4-FFF2-40B4-BE49-F238E27FC236}">
                <a16:creationId xmlns:a16="http://schemas.microsoft.com/office/drawing/2014/main" id="{4EA94D86-D163-C1D7-B79A-64C08DD81E5B}"/>
              </a:ext>
            </a:extLst>
          </p:cNvPr>
          <p:cNvSpPr>
            <a:spLocks noGrp="1"/>
          </p:cNvSpPr>
          <p:nvPr>
            <p:ph type="body" idx="1"/>
          </p:nvPr>
        </p:nvSpPr>
        <p:spPr>
          <a:xfrm>
            <a:off x="228600" y="805279"/>
            <a:ext cx="5791200" cy="4585871"/>
          </a:xfrm>
        </p:spPr>
        <p:txBody>
          <a:bodyPr/>
          <a:lstStyle/>
          <a:p>
            <a:pPr marL="285750" indent="-285750" algn="l">
              <a:buFont typeface="Courier New" panose="02070309020205020404" pitchFamily="49" charset="0"/>
              <a:buChar char="o"/>
            </a:pPr>
            <a:r>
              <a:rPr lang="en-US" sz="1400" b="1" dirty="0">
                <a:solidFill>
                  <a:schemeClr val="tx1"/>
                </a:solidFill>
              </a:rPr>
              <a:t>Competitor Analysis:-</a:t>
            </a:r>
            <a:r>
              <a:rPr lang="en-US" sz="1400" dirty="0">
                <a:solidFill>
                  <a:schemeClr val="tx1"/>
                </a:solidFill>
              </a:rPr>
              <a:t>To provide a comprehensive competitor analysis for Britannia, I would need more specific information about the industry or market sector you’re interested in Britannia operates in various sectors including food, biscuits ,dairy, and others.</a:t>
            </a:r>
          </a:p>
          <a:p>
            <a:pPr marL="285750" indent="-285750" algn="l">
              <a:buFont typeface="Courier New" panose="02070309020205020404" pitchFamily="49" charset="0"/>
              <a:buChar char="o"/>
            </a:pPr>
            <a:endParaRPr lang="en-US" sz="1400" dirty="0">
              <a:solidFill>
                <a:schemeClr val="tx1"/>
              </a:solidFill>
            </a:endParaRPr>
          </a:p>
          <a:p>
            <a:pPr marL="285750" indent="-285750" algn="l">
              <a:buFont typeface="Courier New" panose="02070309020205020404" pitchFamily="49" charset="0"/>
              <a:buChar char="o"/>
            </a:pPr>
            <a:r>
              <a:rPr lang="en-US" sz="1400" b="1" dirty="0" err="1">
                <a:solidFill>
                  <a:schemeClr val="tx1"/>
                </a:solidFill>
              </a:rPr>
              <a:t>Sunfeast</a:t>
            </a:r>
            <a:r>
              <a:rPr lang="en-US" sz="1400" b="1" dirty="0">
                <a:solidFill>
                  <a:schemeClr val="tx1"/>
                </a:solidFill>
              </a:rPr>
              <a:t>:</a:t>
            </a:r>
            <a:r>
              <a:rPr lang="en-US" sz="1400" dirty="0">
                <a:solidFill>
                  <a:schemeClr val="tx1"/>
                </a:solidFill>
              </a:rPr>
              <a:t> </a:t>
            </a:r>
            <a:r>
              <a:rPr lang="en-US" sz="1400" dirty="0" err="1">
                <a:solidFill>
                  <a:schemeClr val="tx1"/>
                </a:solidFill>
              </a:rPr>
              <a:t>Sunfeast’s</a:t>
            </a:r>
            <a:r>
              <a:rPr lang="en-US" sz="1400" dirty="0">
                <a:solidFill>
                  <a:schemeClr val="tx1"/>
                </a:solidFill>
              </a:rPr>
              <a:t> unique selling proposition(USP)lies in its diverse lineup of artists, immersive experiences, and vibrant atmosphere, offering something for everyone from music enthusiasts to families looking for a memorable time under the sun.</a:t>
            </a:r>
          </a:p>
          <a:p>
            <a:pPr marL="285750" indent="-285750" algn="l">
              <a:buFont typeface="Courier New" panose="02070309020205020404" pitchFamily="49" charset="0"/>
              <a:buChar char="o"/>
            </a:pPr>
            <a:endParaRPr lang="en-US" sz="1400" dirty="0">
              <a:solidFill>
                <a:schemeClr val="tx1"/>
              </a:solidFill>
            </a:endParaRPr>
          </a:p>
          <a:p>
            <a:pPr marL="285750" indent="-285750" algn="l">
              <a:buFont typeface="Courier New" panose="02070309020205020404" pitchFamily="49" charset="0"/>
              <a:buChar char="o"/>
            </a:pPr>
            <a:r>
              <a:rPr lang="en-US" sz="1400" b="1" dirty="0" err="1">
                <a:solidFill>
                  <a:schemeClr val="tx1"/>
                </a:solidFill>
              </a:rPr>
              <a:t>Unibic</a:t>
            </a:r>
            <a:r>
              <a:rPr lang="en-US" sz="1400" b="1" dirty="0">
                <a:solidFill>
                  <a:schemeClr val="tx1"/>
                </a:solidFill>
              </a:rPr>
              <a:t>: </a:t>
            </a:r>
            <a:r>
              <a:rPr lang="en-US" sz="1400" dirty="0">
                <a:solidFill>
                  <a:schemeClr val="tx1"/>
                </a:solidFill>
              </a:rPr>
              <a:t>As its commitment to quality ingredients and innovative flavor combinations, delivering delicious cookies that satisfy cravings and exceed expectations.</a:t>
            </a:r>
          </a:p>
          <a:p>
            <a:pPr marL="285750" indent="-285750" algn="l">
              <a:buFont typeface="Courier New" panose="02070309020205020404" pitchFamily="49" charset="0"/>
              <a:buChar char="o"/>
            </a:pPr>
            <a:endParaRPr lang="en-US" sz="1400" dirty="0">
              <a:solidFill>
                <a:schemeClr val="tx1"/>
              </a:solidFill>
            </a:endParaRPr>
          </a:p>
          <a:p>
            <a:pPr marL="285750" indent="-285750" algn="l">
              <a:buFont typeface="Courier New" panose="02070309020205020404" pitchFamily="49" charset="0"/>
              <a:buChar char="o"/>
            </a:pPr>
            <a:r>
              <a:rPr lang="en-US" sz="1400" b="1" dirty="0">
                <a:solidFill>
                  <a:schemeClr val="tx1"/>
                </a:solidFill>
              </a:rPr>
              <a:t>Parle: </a:t>
            </a:r>
            <a:r>
              <a:rPr lang="en-US" sz="1400" dirty="0">
                <a:solidFill>
                  <a:schemeClr val="tx1"/>
                </a:solidFill>
              </a:rPr>
              <a:t>Parle’s USP lies in its extensive range of affordable and flavorful snacks that have become a staple in households across India, offering delicious treats for every taste and occasion </a:t>
            </a:r>
          </a:p>
          <a:p>
            <a:pPr marL="285750" indent="-285750" algn="l">
              <a:buFont typeface="Courier New" panose="02070309020205020404" pitchFamily="49" charset="0"/>
              <a:buChar char="o"/>
            </a:pPr>
            <a:endParaRPr lang="en-US" sz="1800" dirty="0">
              <a:solidFill>
                <a:schemeClr val="tx1"/>
              </a:solidFill>
            </a:endParaRPr>
          </a:p>
          <a:p>
            <a:pPr algn="l"/>
            <a:r>
              <a:rPr lang="en-US" sz="1800" dirty="0">
                <a:solidFill>
                  <a:schemeClr val="tx1"/>
                </a:solidFill>
              </a:rPr>
              <a:t>  </a:t>
            </a:r>
          </a:p>
          <a:p>
            <a:pPr algn="l"/>
            <a:endParaRPr lang="en-IN" dirty="0"/>
          </a:p>
        </p:txBody>
      </p:sp>
      <p:pic>
        <p:nvPicPr>
          <p:cNvPr id="1026" name="Picture 2" descr="Sunfeast Logo PNG Vector (SVG) Free Download">
            <a:extLst>
              <a:ext uri="{FF2B5EF4-FFF2-40B4-BE49-F238E27FC236}">
                <a16:creationId xmlns:a16="http://schemas.microsoft.com/office/drawing/2014/main" id="{550B23FB-F76D-1817-EC56-ED7898FD522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00800" y="1581414"/>
            <a:ext cx="895350" cy="82670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655D8B0-3C90-FFAF-6EE0-13EF1BA1CD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80356" y="2755704"/>
            <a:ext cx="1213624" cy="684983"/>
          </a:xfrm>
          <a:prstGeom prst="rect">
            <a:avLst/>
          </a:prstGeom>
        </p:spPr>
      </p:pic>
      <p:pic>
        <p:nvPicPr>
          <p:cNvPr id="12" name="Picture 11">
            <a:extLst>
              <a:ext uri="{FF2B5EF4-FFF2-40B4-BE49-F238E27FC236}">
                <a16:creationId xmlns:a16="http://schemas.microsoft.com/office/drawing/2014/main" id="{7E503F0C-67C5-4B4D-7665-1A4BA821F23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57821" y="3752175"/>
            <a:ext cx="1286572" cy="892751"/>
          </a:xfrm>
          <a:prstGeom prst="rect">
            <a:avLst/>
          </a:prstGeom>
        </p:spPr>
      </p:pic>
    </p:spTree>
    <p:extLst>
      <p:ext uri="{BB962C8B-B14F-4D97-AF65-F5344CB8AC3E}">
        <p14:creationId xmlns:p14="http://schemas.microsoft.com/office/powerpoint/2010/main" val="2698971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DF785C3-DCF5-C9BF-2729-3DFBF696ADF0}"/>
              </a:ext>
            </a:extLst>
          </p:cNvPr>
          <p:cNvSpPr>
            <a:spLocks noGrp="1"/>
          </p:cNvSpPr>
          <p:nvPr>
            <p:ph type="ctrTitle"/>
          </p:nvPr>
        </p:nvSpPr>
        <p:spPr>
          <a:xfrm>
            <a:off x="146824" y="133350"/>
            <a:ext cx="8305800" cy="415498"/>
          </a:xfrm>
        </p:spPr>
        <p:txBody>
          <a:bodyPr/>
          <a:lstStyle/>
          <a:p>
            <a:r>
              <a:rPr lang="en-US" sz="2700" dirty="0">
                <a:solidFill>
                  <a:schemeClr val="tx1"/>
                </a:solidFill>
                <a:highlight>
                  <a:srgbClr val="FFFF00"/>
                </a:highlight>
                <a:latin typeface="+mj-lt"/>
              </a:rPr>
              <a:t>Competitor 1: SUNFEAST</a:t>
            </a:r>
            <a:endParaRPr lang="en-IN" sz="2700" dirty="0">
              <a:solidFill>
                <a:schemeClr val="tx1"/>
              </a:solidFill>
              <a:highlight>
                <a:srgbClr val="FFFF00"/>
              </a:highlight>
              <a:latin typeface="+mj-lt"/>
            </a:endParaRPr>
          </a:p>
        </p:txBody>
      </p:sp>
      <p:sp>
        <p:nvSpPr>
          <p:cNvPr id="9" name="Subtitle 8">
            <a:extLst>
              <a:ext uri="{FF2B5EF4-FFF2-40B4-BE49-F238E27FC236}">
                <a16:creationId xmlns:a16="http://schemas.microsoft.com/office/drawing/2014/main" id="{E4BBA918-F5EA-2F7B-4F5E-81C4EC678657}"/>
              </a:ext>
            </a:extLst>
          </p:cNvPr>
          <p:cNvSpPr>
            <a:spLocks noGrp="1"/>
          </p:cNvSpPr>
          <p:nvPr>
            <p:ph type="subTitle" idx="4"/>
          </p:nvPr>
        </p:nvSpPr>
        <p:spPr>
          <a:xfrm>
            <a:off x="152400" y="758219"/>
            <a:ext cx="8610600" cy="2831544"/>
          </a:xfrm>
        </p:spPr>
        <p:txBody>
          <a:bodyPr/>
          <a:lstStyle/>
          <a:p>
            <a:r>
              <a:rPr lang="en-US" sz="1400" b="1" dirty="0">
                <a:solidFill>
                  <a:schemeClr val="tx1"/>
                </a:solidFill>
              </a:rPr>
              <a:t>USP: </a:t>
            </a:r>
            <a:r>
              <a:rPr lang="en-US" sz="1400" dirty="0" err="1">
                <a:solidFill>
                  <a:schemeClr val="tx1"/>
                </a:solidFill>
              </a:rPr>
              <a:t>Sunfeast’s</a:t>
            </a:r>
            <a:r>
              <a:rPr lang="en-US" sz="1400" dirty="0">
                <a:solidFill>
                  <a:schemeClr val="tx1"/>
                </a:solidFill>
              </a:rPr>
              <a:t> unique selling proposition(USP)lies in its diverse lineup of artists, immersive experiences, and vibrant atmosphere, offering something for everyone from music enthusiasts to families looking for a memorable time under the sun.</a:t>
            </a:r>
          </a:p>
          <a:p>
            <a:endParaRPr lang="en-US" sz="1400" dirty="0">
              <a:solidFill>
                <a:schemeClr val="tx1"/>
              </a:solidFill>
            </a:endParaRPr>
          </a:p>
          <a:p>
            <a:endParaRPr lang="en-US" sz="1400" dirty="0">
              <a:solidFill>
                <a:schemeClr val="tx1"/>
              </a:solidFill>
            </a:endParaRPr>
          </a:p>
          <a:p>
            <a:r>
              <a:rPr lang="en-US" sz="1400" b="1" dirty="0">
                <a:solidFill>
                  <a:schemeClr val="tx1"/>
                </a:solidFill>
              </a:rPr>
              <a:t>Online communication : </a:t>
            </a:r>
          </a:p>
          <a:p>
            <a:endParaRPr lang="en-US" sz="1400" dirty="0">
              <a:solidFill>
                <a:schemeClr val="tx1"/>
              </a:solidFill>
            </a:endParaRPr>
          </a:p>
          <a:p>
            <a:r>
              <a:rPr lang="en-US" sz="1400" dirty="0" err="1">
                <a:solidFill>
                  <a:schemeClr val="tx1"/>
                </a:solidFill>
              </a:rPr>
              <a:t>Sunfeast</a:t>
            </a:r>
            <a:r>
              <a:rPr lang="en-US" sz="1400" dirty="0">
                <a:solidFill>
                  <a:schemeClr val="tx1"/>
                </a:solidFill>
              </a:rPr>
              <a:t>, a brand of biscuits and snacks, likely communicates online through various channels like social media platforms (such as Facebook, Twitter, Instagram ), their official website, email newsletters, and possibly through collaborations with influencers or bloggers. They might share product updates, promotions ,recipes , and engage with their audience through contests or interactive content.</a:t>
            </a:r>
          </a:p>
          <a:p>
            <a:endParaRPr lang="en-US" sz="1400" dirty="0">
              <a:solidFill>
                <a:schemeClr val="tx1"/>
              </a:solidFill>
            </a:endParaRPr>
          </a:p>
          <a:p>
            <a:endParaRPr lang="en-IN" sz="1400" dirty="0"/>
          </a:p>
        </p:txBody>
      </p:sp>
      <p:pic>
        <p:nvPicPr>
          <p:cNvPr id="10" name="Picture 2" descr="Sunfeast Logo PNG Vector (SVG) Free Download">
            <a:extLst>
              <a:ext uri="{FF2B5EF4-FFF2-40B4-BE49-F238E27FC236}">
                <a16:creationId xmlns:a16="http://schemas.microsoft.com/office/drawing/2014/main" id="{771AF731-BB0D-66E8-A068-A78C0A535A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3562350"/>
            <a:ext cx="1447800" cy="1336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4901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2C73A-ECAD-76C2-2734-3D548CFCA00F}"/>
              </a:ext>
            </a:extLst>
          </p:cNvPr>
          <p:cNvSpPr>
            <a:spLocks noGrp="1"/>
          </p:cNvSpPr>
          <p:nvPr>
            <p:ph type="title"/>
          </p:nvPr>
        </p:nvSpPr>
        <p:spPr>
          <a:xfrm>
            <a:off x="533400" y="285750"/>
            <a:ext cx="3335020" cy="430887"/>
          </a:xfrm>
        </p:spPr>
        <p:txBody>
          <a:bodyPr/>
          <a:lstStyle/>
          <a:p>
            <a:r>
              <a:rPr lang="en-US" sz="2700" dirty="0">
                <a:solidFill>
                  <a:schemeClr val="tx1"/>
                </a:solidFill>
                <a:highlight>
                  <a:srgbClr val="FFFF00"/>
                </a:highlight>
                <a:latin typeface="+mj-lt"/>
              </a:rPr>
              <a:t>Swot:</a:t>
            </a:r>
            <a:endParaRPr lang="en-IN" sz="2700" dirty="0">
              <a:solidFill>
                <a:schemeClr val="tx1"/>
              </a:solidFill>
              <a:highlight>
                <a:srgbClr val="FFFF00"/>
              </a:highlight>
              <a:latin typeface="+mj-lt"/>
            </a:endParaRPr>
          </a:p>
        </p:txBody>
      </p:sp>
      <p:sp>
        <p:nvSpPr>
          <p:cNvPr id="3" name="Text Placeholder 2">
            <a:extLst>
              <a:ext uri="{FF2B5EF4-FFF2-40B4-BE49-F238E27FC236}">
                <a16:creationId xmlns:a16="http://schemas.microsoft.com/office/drawing/2014/main" id="{5912AEDA-D637-5039-1E96-892B8917034D}"/>
              </a:ext>
            </a:extLst>
          </p:cNvPr>
          <p:cNvSpPr>
            <a:spLocks noGrp="1"/>
          </p:cNvSpPr>
          <p:nvPr>
            <p:ph type="body" idx="1"/>
          </p:nvPr>
        </p:nvSpPr>
        <p:spPr>
          <a:xfrm>
            <a:off x="304800" y="895350"/>
            <a:ext cx="8610600" cy="4216539"/>
          </a:xfrm>
        </p:spPr>
        <p:txBody>
          <a:bodyPr/>
          <a:lstStyle/>
          <a:p>
            <a:r>
              <a:rPr lang="en-US" dirty="0"/>
              <a:t> </a:t>
            </a:r>
            <a:r>
              <a:rPr lang="en-US" sz="1400" b="1" dirty="0">
                <a:solidFill>
                  <a:schemeClr val="tx1"/>
                </a:solidFill>
              </a:rPr>
              <a:t>Strengths:</a:t>
            </a:r>
          </a:p>
          <a:p>
            <a:pPr marL="285750" indent="-285750">
              <a:buFont typeface="Arial" panose="020B0604020202020204" pitchFamily="34" charset="0"/>
              <a:buChar char="•"/>
            </a:pPr>
            <a:r>
              <a:rPr lang="en-US" sz="1400" b="1" dirty="0">
                <a:solidFill>
                  <a:schemeClr val="tx1"/>
                </a:solidFill>
              </a:rPr>
              <a:t>Strong brand recognition: </a:t>
            </a:r>
            <a:r>
              <a:rPr lang="en-US" sz="1400" dirty="0" err="1">
                <a:solidFill>
                  <a:schemeClr val="tx1"/>
                </a:solidFill>
              </a:rPr>
              <a:t>Sunfeast</a:t>
            </a:r>
            <a:r>
              <a:rPr lang="en-US" sz="1400" dirty="0">
                <a:solidFill>
                  <a:schemeClr val="tx1"/>
                </a:solidFill>
              </a:rPr>
              <a:t> is a well-known  brand in the biscuit and snacks industry.</a:t>
            </a: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r>
              <a:rPr lang="en-US" sz="1400" dirty="0">
                <a:solidFill>
                  <a:schemeClr val="tx1"/>
                </a:solidFill>
              </a:rPr>
              <a:t> </a:t>
            </a:r>
            <a:r>
              <a:rPr lang="en-US" sz="1400" b="1" dirty="0">
                <a:solidFill>
                  <a:schemeClr val="tx1"/>
                </a:solidFill>
              </a:rPr>
              <a:t>Wide product range:</a:t>
            </a:r>
            <a:r>
              <a:rPr lang="en-US" sz="1400" dirty="0">
                <a:solidFill>
                  <a:schemeClr val="tx1"/>
                </a:solidFill>
              </a:rPr>
              <a:t> </a:t>
            </a:r>
            <a:r>
              <a:rPr lang="en-US" sz="1400" dirty="0" err="1">
                <a:solidFill>
                  <a:schemeClr val="tx1"/>
                </a:solidFill>
              </a:rPr>
              <a:t>Sunfeast</a:t>
            </a:r>
            <a:r>
              <a:rPr lang="en-US" sz="1400" dirty="0">
                <a:solidFill>
                  <a:schemeClr val="tx1"/>
                </a:solidFill>
              </a:rPr>
              <a:t> offers a diverse range of products catering to various tastes and preferences.</a:t>
            </a:r>
          </a:p>
          <a:p>
            <a:endParaRPr lang="en-US" sz="1400" dirty="0">
              <a:solidFill>
                <a:schemeClr val="tx1"/>
              </a:solidFill>
            </a:endParaRPr>
          </a:p>
          <a:p>
            <a:pPr marL="285750" indent="-285750">
              <a:buFont typeface="Arial" panose="020B0604020202020204" pitchFamily="34" charset="0"/>
              <a:buChar char="•"/>
            </a:pPr>
            <a:r>
              <a:rPr lang="en-US" sz="1400" dirty="0">
                <a:solidFill>
                  <a:schemeClr val="tx1"/>
                </a:solidFill>
              </a:rPr>
              <a:t> </a:t>
            </a:r>
            <a:r>
              <a:rPr lang="en-US" sz="1400" b="1" dirty="0">
                <a:solidFill>
                  <a:schemeClr val="tx1"/>
                </a:solidFill>
              </a:rPr>
              <a:t>Quality assurance : </a:t>
            </a:r>
            <a:r>
              <a:rPr lang="en-US" sz="1400" dirty="0">
                <a:solidFill>
                  <a:schemeClr val="tx1"/>
                </a:solidFill>
              </a:rPr>
              <a:t>The brand is known for maintaining  high standards of quality and taste in its products.</a:t>
            </a: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r>
              <a:rPr lang="en-US" sz="2000" dirty="0">
                <a:solidFill>
                  <a:schemeClr val="tx1"/>
                </a:solidFill>
              </a:rPr>
              <a:t> </a:t>
            </a:r>
            <a:r>
              <a:rPr lang="en-US" sz="1400" b="1" dirty="0">
                <a:solidFill>
                  <a:schemeClr val="tx1"/>
                </a:solidFill>
              </a:rPr>
              <a:t>Weakness:</a:t>
            </a:r>
          </a:p>
          <a:p>
            <a:pPr marL="342900" indent="-342900">
              <a:buFont typeface="Arial" panose="020B0604020202020204" pitchFamily="34" charset="0"/>
              <a:buChar char="•"/>
            </a:pPr>
            <a:r>
              <a:rPr lang="en-US" sz="2000" dirty="0">
                <a:solidFill>
                  <a:schemeClr val="tx1"/>
                </a:solidFill>
              </a:rPr>
              <a:t> </a:t>
            </a:r>
            <a:r>
              <a:rPr lang="en-US" sz="1400" b="1" dirty="0">
                <a:solidFill>
                  <a:schemeClr val="tx1"/>
                </a:solidFill>
              </a:rPr>
              <a:t>Competition: </a:t>
            </a:r>
            <a:r>
              <a:rPr lang="en-US" sz="1400" dirty="0">
                <a:solidFill>
                  <a:schemeClr val="tx1"/>
                </a:solidFill>
              </a:rPr>
              <a:t>The biscuit and snacks market is highly competitive, with many established players vying for market share.</a:t>
            </a:r>
          </a:p>
          <a:p>
            <a:endParaRPr lang="en-US" sz="1800" dirty="0">
              <a:solidFill>
                <a:schemeClr val="tx1"/>
              </a:solidFill>
            </a:endParaRPr>
          </a:p>
          <a:p>
            <a:pPr marL="342900" indent="-342900">
              <a:buFont typeface="Arial" panose="020B0604020202020204" pitchFamily="34" charset="0"/>
              <a:buChar char="•"/>
            </a:pPr>
            <a:r>
              <a:rPr lang="en-US" sz="1800" dirty="0">
                <a:solidFill>
                  <a:schemeClr val="tx1"/>
                </a:solidFill>
              </a:rPr>
              <a:t> </a:t>
            </a:r>
            <a:r>
              <a:rPr lang="en-US" sz="1400" b="1" dirty="0">
                <a:solidFill>
                  <a:schemeClr val="tx1"/>
                </a:solidFill>
              </a:rPr>
              <a:t>Price sensitivity: </a:t>
            </a:r>
            <a:r>
              <a:rPr lang="en-US" sz="1400" dirty="0">
                <a:solidFill>
                  <a:schemeClr val="tx1"/>
                </a:solidFill>
              </a:rPr>
              <a:t>Consumers may be price-sensitive, especially in a market where there are many options available at various price points.</a:t>
            </a:r>
          </a:p>
          <a:p>
            <a:endParaRPr lang="en-US" sz="1400" dirty="0">
              <a:solidFill>
                <a:schemeClr val="tx1"/>
              </a:solidFill>
            </a:endParaRPr>
          </a:p>
          <a:p>
            <a:endParaRPr lang="en-IN" sz="2000" dirty="0">
              <a:solidFill>
                <a:schemeClr val="tx1"/>
              </a:solidFill>
            </a:endParaRPr>
          </a:p>
        </p:txBody>
      </p:sp>
    </p:spTree>
    <p:extLst>
      <p:ext uri="{BB962C8B-B14F-4D97-AF65-F5344CB8AC3E}">
        <p14:creationId xmlns:p14="http://schemas.microsoft.com/office/powerpoint/2010/main" val="429927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37857-89F9-5301-B897-EC7773A2D22A}"/>
              </a:ext>
            </a:extLst>
          </p:cNvPr>
          <p:cNvSpPr>
            <a:spLocks noGrp="1"/>
          </p:cNvSpPr>
          <p:nvPr>
            <p:ph type="title"/>
          </p:nvPr>
        </p:nvSpPr>
        <p:spPr>
          <a:xfrm>
            <a:off x="381000" y="285750"/>
            <a:ext cx="3335020" cy="415498"/>
          </a:xfrm>
        </p:spPr>
        <p:txBody>
          <a:bodyPr/>
          <a:lstStyle/>
          <a:p>
            <a:r>
              <a:rPr lang="en-US" sz="2700" dirty="0">
                <a:solidFill>
                  <a:schemeClr val="tx1"/>
                </a:solidFill>
                <a:highlight>
                  <a:srgbClr val="FFFF00"/>
                </a:highlight>
                <a:latin typeface="+mj-lt"/>
              </a:rPr>
              <a:t>Swot: </a:t>
            </a:r>
            <a:endParaRPr lang="en-IN" sz="2700" dirty="0">
              <a:solidFill>
                <a:schemeClr val="tx1"/>
              </a:solidFill>
              <a:highlight>
                <a:srgbClr val="FFFF00"/>
              </a:highlight>
              <a:latin typeface="+mj-lt"/>
            </a:endParaRPr>
          </a:p>
        </p:txBody>
      </p:sp>
      <p:sp>
        <p:nvSpPr>
          <p:cNvPr id="3" name="Text Placeholder 2">
            <a:extLst>
              <a:ext uri="{FF2B5EF4-FFF2-40B4-BE49-F238E27FC236}">
                <a16:creationId xmlns:a16="http://schemas.microsoft.com/office/drawing/2014/main" id="{DDBB85DB-5059-658B-A505-6C607270A00B}"/>
              </a:ext>
            </a:extLst>
          </p:cNvPr>
          <p:cNvSpPr>
            <a:spLocks noGrp="1"/>
          </p:cNvSpPr>
          <p:nvPr>
            <p:ph type="body" idx="1"/>
          </p:nvPr>
        </p:nvSpPr>
        <p:spPr>
          <a:xfrm>
            <a:off x="342950" y="819150"/>
            <a:ext cx="8458099" cy="3816429"/>
          </a:xfrm>
        </p:spPr>
        <p:txBody>
          <a:bodyPr/>
          <a:lstStyle/>
          <a:p>
            <a:r>
              <a:rPr lang="en-US" dirty="0"/>
              <a:t> </a:t>
            </a:r>
            <a:r>
              <a:rPr lang="en-US" sz="1400" b="1" dirty="0">
                <a:solidFill>
                  <a:schemeClr val="tx1"/>
                </a:solidFill>
              </a:rPr>
              <a:t>Opportunities : </a:t>
            </a:r>
          </a:p>
          <a:p>
            <a:endParaRPr lang="en-US" sz="1400" b="1" dirty="0">
              <a:solidFill>
                <a:schemeClr val="tx1"/>
              </a:solidFill>
            </a:endParaRPr>
          </a:p>
          <a:p>
            <a:pPr marL="285750" indent="-285750">
              <a:buFont typeface="Arial" panose="020B0604020202020204" pitchFamily="34" charset="0"/>
              <a:buChar char="•"/>
            </a:pPr>
            <a:r>
              <a:rPr lang="en-IN" sz="1400" dirty="0">
                <a:solidFill>
                  <a:schemeClr val="tx1"/>
                </a:solidFill>
              </a:rPr>
              <a:t>Innovation : </a:t>
            </a:r>
            <a:r>
              <a:rPr lang="en-IN" sz="1400" dirty="0" err="1">
                <a:solidFill>
                  <a:schemeClr val="tx1"/>
                </a:solidFill>
              </a:rPr>
              <a:t>Sunfeast’s</a:t>
            </a:r>
            <a:r>
              <a:rPr lang="en-IN" sz="1400" dirty="0">
                <a:solidFill>
                  <a:schemeClr val="tx1"/>
                </a:solidFill>
              </a:rPr>
              <a:t> can capitalize on consumer trends by introducing innovative products and </a:t>
            </a:r>
            <a:r>
              <a:rPr lang="en-IN" sz="1400" dirty="0" err="1">
                <a:solidFill>
                  <a:schemeClr val="tx1"/>
                </a:solidFill>
              </a:rPr>
              <a:t>flavors</a:t>
            </a:r>
            <a:r>
              <a:rPr lang="en-IN" sz="1400" dirty="0">
                <a:solidFill>
                  <a:schemeClr val="tx1"/>
                </a:solidFill>
              </a:rPr>
              <a:t>.</a:t>
            </a:r>
          </a:p>
          <a:p>
            <a:pPr marL="285750" indent="-285750">
              <a:buFont typeface="Arial" panose="020B0604020202020204" pitchFamily="34" charset="0"/>
              <a:buChar char="•"/>
            </a:pPr>
            <a:r>
              <a:rPr lang="en-IN" sz="1400" dirty="0">
                <a:solidFill>
                  <a:schemeClr val="tx1"/>
                </a:solidFill>
              </a:rPr>
              <a:t>Health and wellness: With growing health consciousness among consumers, there is an opportunity for </a:t>
            </a:r>
            <a:r>
              <a:rPr lang="en-IN" sz="1400" dirty="0" err="1">
                <a:solidFill>
                  <a:schemeClr val="tx1"/>
                </a:solidFill>
              </a:rPr>
              <a:t>sunfeast’s</a:t>
            </a:r>
            <a:r>
              <a:rPr lang="en-IN" sz="1400" dirty="0">
                <a:solidFill>
                  <a:schemeClr val="tx1"/>
                </a:solidFill>
              </a:rPr>
              <a:t> to expand its offering in the health and wellness segment.</a:t>
            </a:r>
          </a:p>
          <a:p>
            <a:pPr marL="285750" indent="-285750">
              <a:buFont typeface="Arial" panose="020B0604020202020204" pitchFamily="34" charset="0"/>
              <a:buChar char="•"/>
            </a:pPr>
            <a:r>
              <a:rPr lang="en-IN" sz="1400" dirty="0">
                <a:solidFill>
                  <a:schemeClr val="tx1"/>
                </a:solidFill>
              </a:rPr>
              <a:t>Digital marketing: Leveraging digital channels for marketing and engagement can help </a:t>
            </a:r>
            <a:r>
              <a:rPr lang="en-IN" sz="1400" dirty="0" err="1">
                <a:solidFill>
                  <a:schemeClr val="tx1"/>
                </a:solidFill>
              </a:rPr>
              <a:t>sunfeast</a:t>
            </a:r>
            <a:r>
              <a:rPr lang="en-IN" sz="1400" dirty="0">
                <a:solidFill>
                  <a:schemeClr val="tx1"/>
                </a:solidFill>
              </a:rPr>
              <a:t> reach a wider audience and enhance brand visibility.</a:t>
            </a:r>
          </a:p>
          <a:p>
            <a:pPr marL="285750" indent="-285750">
              <a:buFont typeface="Arial" panose="020B0604020202020204" pitchFamily="34" charset="0"/>
              <a:buChar char="•"/>
            </a:pPr>
            <a:endParaRPr lang="en-IN" sz="1400" dirty="0">
              <a:solidFill>
                <a:schemeClr val="tx1"/>
              </a:solidFill>
            </a:endParaRPr>
          </a:p>
          <a:p>
            <a:pPr marL="285750" indent="-285750">
              <a:buFont typeface="Arial" panose="020B0604020202020204" pitchFamily="34" charset="0"/>
              <a:buChar char="•"/>
            </a:pPr>
            <a:endParaRPr lang="en-IN" sz="1400" dirty="0">
              <a:solidFill>
                <a:schemeClr val="tx1"/>
              </a:solidFill>
            </a:endParaRPr>
          </a:p>
          <a:p>
            <a:r>
              <a:rPr lang="en-IN" sz="1400" b="1" dirty="0">
                <a:solidFill>
                  <a:schemeClr val="tx1"/>
                </a:solidFill>
              </a:rPr>
              <a:t>Threats :</a:t>
            </a:r>
          </a:p>
          <a:p>
            <a:endParaRPr lang="en-IN" sz="1400" b="1" dirty="0">
              <a:solidFill>
                <a:schemeClr val="tx1"/>
              </a:solidFill>
            </a:endParaRPr>
          </a:p>
          <a:p>
            <a:pPr marL="342900" indent="-342900" algn="l">
              <a:buFont typeface="Arial" panose="020B0604020202020204" pitchFamily="34" charset="0"/>
              <a:buChar char="•"/>
            </a:pPr>
            <a:r>
              <a:rPr lang="en-IN" sz="1400" dirty="0">
                <a:solidFill>
                  <a:schemeClr val="tx1"/>
                </a:solidFill>
              </a:rPr>
              <a:t>Changing consumer preferences: Shifts in consumer preferences towards healthier or premium products could pose a threat to </a:t>
            </a:r>
            <a:r>
              <a:rPr lang="en-IN" sz="1400" dirty="0" err="1">
                <a:solidFill>
                  <a:schemeClr val="tx1"/>
                </a:solidFill>
              </a:rPr>
              <a:t>Sunfeast’s</a:t>
            </a:r>
            <a:r>
              <a:rPr lang="en-IN" sz="1400" dirty="0">
                <a:solidFill>
                  <a:schemeClr val="tx1"/>
                </a:solidFill>
              </a:rPr>
              <a:t> traditional product offerings.</a:t>
            </a:r>
          </a:p>
          <a:p>
            <a:pPr marL="342900" indent="-342900" algn="l">
              <a:buFont typeface="Arial" panose="020B0604020202020204" pitchFamily="34" charset="0"/>
              <a:buChar char="•"/>
            </a:pPr>
            <a:r>
              <a:rPr lang="en-IN" sz="1400" dirty="0">
                <a:solidFill>
                  <a:schemeClr val="tx1"/>
                </a:solidFill>
              </a:rPr>
              <a:t>Regulatory challenges: Changes in regulations related to food safety, labelling, or advertising could impact </a:t>
            </a:r>
            <a:r>
              <a:rPr lang="en-IN" sz="1400" dirty="0" err="1">
                <a:solidFill>
                  <a:schemeClr val="tx1"/>
                </a:solidFill>
              </a:rPr>
              <a:t>Sunfeast’s</a:t>
            </a:r>
            <a:r>
              <a:rPr lang="en-IN" sz="1400" dirty="0">
                <a:solidFill>
                  <a:schemeClr val="tx1"/>
                </a:solidFill>
              </a:rPr>
              <a:t> operations and product formulations.</a:t>
            </a:r>
          </a:p>
          <a:p>
            <a:pPr marL="342900" indent="-342900" algn="l">
              <a:buFont typeface="Arial" panose="020B0604020202020204" pitchFamily="34" charset="0"/>
              <a:buChar char="•"/>
            </a:pPr>
            <a:r>
              <a:rPr lang="en-IN" sz="1400" dirty="0">
                <a:solidFill>
                  <a:schemeClr val="tx1"/>
                </a:solidFill>
              </a:rPr>
              <a:t>Economic factors: Economic downturns or fluctuations in raw material prices could affect </a:t>
            </a:r>
            <a:r>
              <a:rPr lang="en-IN" sz="1400" dirty="0" err="1">
                <a:solidFill>
                  <a:schemeClr val="tx1"/>
                </a:solidFill>
              </a:rPr>
              <a:t>Sunfeast’s</a:t>
            </a:r>
            <a:r>
              <a:rPr lang="en-IN" sz="1400" dirty="0">
                <a:solidFill>
                  <a:schemeClr val="tx1"/>
                </a:solidFill>
              </a:rPr>
              <a:t> profitability and pricing strategies.</a:t>
            </a:r>
            <a:endParaRPr lang="en-US" sz="1400" dirty="0">
              <a:solidFill>
                <a:schemeClr val="tx1"/>
              </a:solidFill>
            </a:endParaRPr>
          </a:p>
        </p:txBody>
      </p:sp>
    </p:spTree>
    <p:extLst>
      <p:ext uri="{BB962C8B-B14F-4D97-AF65-F5344CB8AC3E}">
        <p14:creationId xmlns:p14="http://schemas.microsoft.com/office/powerpoint/2010/main" val="12869862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E9D57"/>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13328</TotalTime>
  <Words>3676</Words>
  <Application>Microsoft Office PowerPoint</Application>
  <PresentationFormat>On-screen Show (16:9)</PresentationFormat>
  <Paragraphs>332</Paragraphs>
  <Slides>35</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Comfortaa</vt:lpstr>
      <vt:lpstr>Comfortaa Medium</vt:lpstr>
      <vt:lpstr>Courier New</vt:lpstr>
      <vt:lpstr>Palatino Linotype</vt:lpstr>
      <vt:lpstr>Office Theme</vt:lpstr>
      <vt:lpstr>PowerPoint Presentation</vt:lpstr>
      <vt:lpstr>Index</vt:lpstr>
      <vt:lpstr>Part 1: Brand study, Competitor Analysis &amp; Buyer’s/Audience’s</vt:lpstr>
      <vt:lpstr>Brand study</vt:lpstr>
      <vt:lpstr>Buyer’s/Audience’s Persona</vt:lpstr>
      <vt:lpstr> Competitor Analysis </vt:lpstr>
      <vt:lpstr>Competitor 1: SUNFEAST</vt:lpstr>
      <vt:lpstr>Swot:</vt:lpstr>
      <vt:lpstr>Swot: </vt:lpstr>
      <vt:lpstr>Competitor 2: UNIBIC</vt:lpstr>
      <vt:lpstr>Swot:</vt:lpstr>
      <vt:lpstr>Swot:</vt:lpstr>
      <vt:lpstr>Competitor 3 : PARLE </vt:lpstr>
      <vt:lpstr>Swot:</vt:lpstr>
      <vt:lpstr>Swot:</vt:lpstr>
      <vt:lpstr>Part 2: SEO &amp; Keyword Research</vt:lpstr>
      <vt:lpstr>Keyword Research</vt:lpstr>
      <vt:lpstr>Keyword Research</vt:lpstr>
      <vt:lpstr>SEO Basic On-Page Suggestions</vt:lpstr>
      <vt:lpstr>SEO Strategy</vt:lpstr>
      <vt:lpstr>Part 3 :Content Ideas and Marketing Strategies</vt:lpstr>
      <vt:lpstr>Part 3 : Content Ideas and Marketing Strategies</vt:lpstr>
      <vt:lpstr>Strategy, Aim and the Idea behind this story</vt:lpstr>
      <vt:lpstr>Content Optimization Suggestions:</vt:lpstr>
      <vt:lpstr>Website Marketing Strategies:</vt:lpstr>
      <vt:lpstr>Website Marketing Strategies: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Comprehensive Digital Marketing For</dc:title>
  <dc:creator>prasanth</dc:creator>
  <cp:lastModifiedBy>prasanth pulapa</cp:lastModifiedBy>
  <cp:revision>11</cp:revision>
  <dcterms:created xsi:type="dcterms:W3CDTF">2024-04-10T03:44:03Z</dcterms:created>
  <dcterms:modified xsi:type="dcterms:W3CDTF">2024-04-28T12:53:54Z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2023-07-27T00:00:00Z</vt:filetime>
  </property>
  <property fmtid="{D5CDD505-2E9C-101B-9397-08002B2CF9AE}" pid="3" name="Creator">
    <vt:lpwstr>Microsoft® PowerPoint® 2021</vt:lpwstr>
  </property>
  <property fmtid="{D5CDD505-2E9C-101B-9397-08002B2CF9AE}" pid="4" name="LastSaved">
    <vt:filetime>2024-04-10T00:00:00Z</vt:filetime>
  </property>
  <property fmtid="{D5CDD505-2E9C-101B-9397-08002B2CF9AE}" pid="5" name="Producer">
    <vt:lpwstr>Microsoft® PowerPoint® 2021</vt:lpwstr>
  </property>
</Properties>
</file>