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7"/>
  </p:notesMasterIdLst>
  <p:sldIdLst>
    <p:sldId id="257" r:id="rId2"/>
    <p:sldId id="258" r:id="rId3"/>
    <p:sldId id="308" r:id="rId4"/>
    <p:sldId id="261" r:id="rId5"/>
    <p:sldId id="279" r:id="rId6"/>
    <p:sldId id="264" r:id="rId7"/>
    <p:sldId id="281" r:id="rId8"/>
    <p:sldId id="282" r:id="rId9"/>
    <p:sldId id="298" r:id="rId10"/>
    <p:sldId id="296" r:id="rId11"/>
    <p:sldId id="302" r:id="rId12"/>
    <p:sldId id="303" r:id="rId13"/>
    <p:sldId id="304" r:id="rId14"/>
    <p:sldId id="305" r:id="rId15"/>
    <p:sldId id="306" r:id="rId16"/>
    <p:sldId id="309" r:id="rId17"/>
    <p:sldId id="310" r:id="rId18"/>
    <p:sldId id="300" r:id="rId19"/>
    <p:sldId id="284" r:id="rId20"/>
    <p:sldId id="293" r:id="rId21"/>
    <p:sldId id="294" r:id="rId22"/>
    <p:sldId id="288" r:id="rId23"/>
    <p:sldId id="297" r:id="rId24"/>
    <p:sldId id="295" r:id="rId25"/>
    <p:sldId id="31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76" autoAdjust="0"/>
    <p:restoredTop sz="93642" autoAdjust="0"/>
  </p:normalViewPr>
  <p:slideViewPr>
    <p:cSldViewPr snapToGrid="0">
      <p:cViewPr varScale="1">
        <p:scale>
          <a:sx n="80" d="100"/>
          <a:sy n="80" d="100"/>
        </p:scale>
        <p:origin x="49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A0CBC9-4385-4572-A8B1-0621F1E6FE4F}" type="datetimeFigureOut">
              <a:rPr lang="en-IN" smtClean="0"/>
              <a:t>07-07-2025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DF9845-2D7A-4FB6-BD8C-0E4DFD78FA1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314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F9845-2D7A-4FB6-BD8C-0E4DFD78FA1E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8854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E867-9751-42FE-B67B-53152DE3FE77}" type="datetime3">
              <a:rPr lang="en-US" smtClean="0"/>
              <a:t>7 July 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5C8C-AE1C-4DF7-ABBB-15B58979770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3072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048A-A58C-49B0-B72D-D24DB3DE0625}" type="datetime3">
              <a:rPr lang="en-US" smtClean="0"/>
              <a:t>7 July 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5C8C-AE1C-4DF7-ABBB-15B58979770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1198657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048A-A58C-49B0-B72D-D24DB3DE0625}" type="datetime3">
              <a:rPr lang="en-US" smtClean="0"/>
              <a:t>7 July 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5C8C-AE1C-4DF7-ABBB-15B589797705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1157678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048A-A58C-49B0-B72D-D24DB3DE0625}" type="datetime3">
              <a:rPr lang="en-US" smtClean="0"/>
              <a:t>7 July 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5C8C-AE1C-4DF7-ABBB-15B58979770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8590598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048A-A58C-49B0-B72D-D24DB3DE0625}" type="datetime3">
              <a:rPr lang="en-US" smtClean="0"/>
              <a:t>7 July 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5C8C-AE1C-4DF7-ABBB-15B589797705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3835510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048A-A58C-49B0-B72D-D24DB3DE0625}" type="datetime3">
              <a:rPr lang="en-US" smtClean="0"/>
              <a:t>7 July 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5C8C-AE1C-4DF7-ABBB-15B58979770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2364233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8DAE-CE19-4F19-90A1-0B9E4A27C4BE}" type="datetime3">
              <a:rPr lang="en-US" smtClean="0"/>
              <a:t>7 July 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5C8C-AE1C-4DF7-ABBB-15B58979770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5226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0746-5641-40D1-9788-64F9C9799097}" type="datetime3">
              <a:rPr lang="en-US" smtClean="0"/>
              <a:t>7 July 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5C8C-AE1C-4DF7-ABBB-15B58979770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1125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A537-9D87-4EEB-93BB-AE106CB238CA}" type="datetime3">
              <a:rPr lang="en-US" smtClean="0"/>
              <a:t>7 July 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5C8C-AE1C-4DF7-ABBB-15B58979770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6185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686E-1034-46E2-B9CE-5D7303D99F2E}" type="datetime3">
              <a:rPr lang="en-US" smtClean="0"/>
              <a:t>7 July 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5C8C-AE1C-4DF7-ABBB-15B58979770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0107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1F3A-A074-48D8-96C2-7A40CF47E4B3}" type="datetime3">
              <a:rPr lang="en-US" smtClean="0"/>
              <a:t>7 July 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5C8C-AE1C-4DF7-ABBB-15B58979770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748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048A-A58C-49B0-B72D-D24DB3DE0625}" type="datetime3">
              <a:rPr lang="en-US" smtClean="0"/>
              <a:t>7 July 2025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5C8C-AE1C-4DF7-ABBB-15B58979770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8567397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1EE09-8A21-45D4-990E-004AD5277733}" type="datetime3">
              <a:rPr lang="en-US" smtClean="0"/>
              <a:t>7 July 2025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5C8C-AE1C-4DF7-ABBB-15B58979770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7841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D669F-08FD-4CCA-AF94-1BEE8CA29584}" type="datetime3">
              <a:rPr lang="en-US" smtClean="0"/>
              <a:t>7 July 2025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5C8C-AE1C-4DF7-ABBB-15B58979770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2132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95FB-FDAB-4381-B1F2-231BFB45051C}" type="datetime3">
              <a:rPr lang="en-US" smtClean="0"/>
              <a:t>7 July 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5C8C-AE1C-4DF7-ABBB-15B58979770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5731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CC14-5D09-4FB5-A6FD-436CA36865B4}" type="datetime3">
              <a:rPr lang="en-US" smtClean="0"/>
              <a:t>7 July 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5C8C-AE1C-4DF7-ABBB-15B58979770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3621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2048A-A58C-49B0-B72D-D24DB3DE0625}" type="datetime3">
              <a:rPr lang="en-US" smtClean="0"/>
              <a:t>7 July 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C8B55C8C-AE1C-4DF7-ABBB-15B58979770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183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2089" y="2393759"/>
            <a:ext cx="10847538" cy="10266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350" indent="-6350" algn="ctr">
              <a:lnSpc>
                <a:spcPct val="125000"/>
              </a:lnSpc>
              <a:spcAft>
                <a:spcPts val="800"/>
              </a:spcAft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ASYMMETRIC ENCRYPTION WITH COMPRESSION-BASED STEGANOGRAPHY FOR SECURE DATA EXCHANGE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85800" y="3340101"/>
            <a:ext cx="5461000" cy="3643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080"/>
              </a:lnSpc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	   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                                                                    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430417" y="3931810"/>
            <a:ext cx="5365403" cy="21095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40"/>
              </a:lnSpc>
            </a:pPr>
            <a:r>
              <a:rPr lang="en-US" sz="2133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Presented By</a:t>
            </a:r>
            <a:r>
              <a:rPr lang="en-US" sz="2133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</a:t>
            </a:r>
          </a:p>
          <a:p>
            <a:pPr algn="ctr">
              <a:lnSpc>
                <a:spcPts val="3080"/>
              </a:lnSpc>
            </a:pPr>
            <a:r>
              <a:rPr lang="en-US" sz="2133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23691F0004 –T Vijay Simha Reddy</a:t>
            </a:r>
          </a:p>
          <a:p>
            <a:pPr algn="ctr">
              <a:lnSpc>
                <a:spcPts val="3080"/>
              </a:lnSpc>
            </a:pPr>
            <a:r>
              <a:rPr lang="en-US" sz="2133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Under the Guidance of:</a:t>
            </a:r>
          </a:p>
          <a:p>
            <a:pPr algn="ctr">
              <a:lnSpc>
                <a:spcPts val="2640"/>
              </a:lnSpc>
            </a:pPr>
            <a:r>
              <a:rPr lang="en-US" sz="2133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Dr.C.Sivaraj</a:t>
            </a:r>
          </a:p>
          <a:p>
            <a:pPr algn="ctr">
              <a:lnSpc>
                <a:spcPts val="2640"/>
              </a:lnSpc>
            </a:pPr>
            <a:r>
              <a:rPr lang="en-US" sz="2133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Associate Professor</a:t>
            </a:r>
          </a:p>
          <a:p>
            <a:pPr algn="ctr">
              <a:lnSpc>
                <a:spcPts val="2640"/>
              </a:lnSpc>
              <a:spcBef>
                <a:spcPct val="0"/>
              </a:spcBef>
            </a:pPr>
            <a:r>
              <a:rPr lang="en-US" sz="2133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Department of Computer Applications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815678B-64D8-EACF-BB6E-B2C283849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896B-BFCF-435A-8FE6-2D78A2A39248}" type="datetime3">
              <a:rPr lang="en-US" smtClean="0"/>
              <a:t>7 July 2025</a:t>
            </a:fld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5ACA0-74B5-F2AC-3332-792D81F5E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B3732-6873-4EB0-B1ED-0F0422CE5628}" type="slidenum">
              <a:rPr lang="en-IN" smtClean="0"/>
              <a:t>1</a:t>
            </a:fld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C12B09-389C-12FA-932B-53272F5D1D5E}"/>
              </a:ext>
            </a:extLst>
          </p:cNvPr>
          <p:cNvSpPr txBox="1"/>
          <p:nvPr/>
        </p:nvSpPr>
        <p:spPr>
          <a:xfrm>
            <a:off x="1721972" y="519092"/>
            <a:ext cx="9073848" cy="1302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400"/>
              </a:spcBef>
            </a:pP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Applications</a:t>
            </a:r>
          </a:p>
          <a:p>
            <a:pPr algn="ctr">
              <a:spcBef>
                <a:spcPts val="400"/>
              </a:spcBef>
            </a:pP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MADANAPALLE INSTITUTE  OF TECHNOLOGY &amp; SCIENCE</a:t>
            </a:r>
          </a:p>
          <a:p>
            <a:pPr algn="ctr">
              <a:spcBef>
                <a:spcPts val="400"/>
              </a:spcBef>
            </a:pPr>
            <a:r>
              <a:rPr lang="e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(UGC-Autonomous Institution)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38EA8A-E1E1-7752-39EE-600B6F755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01" y="519092"/>
            <a:ext cx="1551138" cy="12225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01096-146C-1102-FC0B-1B48E3556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10CC7B4-B92B-5C01-DE84-87DCF52BD2CE}"/>
              </a:ext>
            </a:extLst>
          </p:cNvPr>
          <p:cNvSpPr txBox="1"/>
          <p:nvPr/>
        </p:nvSpPr>
        <p:spPr>
          <a:xfrm>
            <a:off x="3804347" y="169384"/>
            <a:ext cx="4583306" cy="5642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DESCRIPTION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A219DA-0AD3-9205-1C16-B5C5158717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6559" y="6238672"/>
            <a:ext cx="911939" cy="365125"/>
          </a:xfrm>
        </p:spPr>
        <p:txBody>
          <a:bodyPr/>
          <a:lstStyle/>
          <a:p>
            <a:fld id="{B348A2B7-EA79-4C66-80B6-3EF127850358}" type="datetime3">
              <a:rPr lang="en-US" smtClean="0"/>
              <a:t>7 July 2025</a:t>
            </a:fld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F904549-3989-6AC9-3CD5-0E20F3026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95DB-B466-4501-955C-820B43D57925}" type="slidenum">
              <a:rPr lang="en-IN" smtClean="0"/>
              <a:t>10</a:t>
            </a:fld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DC6F97-B739-AFE7-F67E-F61D23873723}"/>
              </a:ext>
            </a:extLst>
          </p:cNvPr>
          <p:cNvSpPr txBox="1"/>
          <p:nvPr/>
        </p:nvSpPr>
        <p:spPr>
          <a:xfrm>
            <a:off x="766559" y="960945"/>
            <a:ext cx="991127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Sender Module: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Encrypts and compresses data using RSA and Huffman, then hides it via LSB.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Transmits the stego-image securely through a user-friendly GUI for easy input/output.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Receiver Module: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Receives the stego-image and extracts hidden data using detection and decompression.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Decrypts the recovered message with the private key to reveal the original content.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Assessment Module: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MSE, PSNR, and SSIM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Validates minimal distortion in stego-image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1330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F8B488-D9CC-C449-4C7D-E4BABE01F6B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33916" y="855405"/>
            <a:ext cx="6223820" cy="41496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0AB3A4-158F-E8CF-E9A5-5788503BB4BD}"/>
              </a:ext>
            </a:extLst>
          </p:cNvPr>
          <p:cNvSpPr txBox="1"/>
          <p:nvPr/>
        </p:nvSpPr>
        <p:spPr>
          <a:xfrm>
            <a:off x="683578" y="5005057"/>
            <a:ext cx="94745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entities like User, Message, Image, Key with relationships such as owns, hides, encrypts.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1361B2-C74E-CCB4-B5FC-6F9F9C764AA2}"/>
              </a:ext>
            </a:extLst>
          </p:cNvPr>
          <p:cNvSpPr txBox="1"/>
          <p:nvPr/>
        </p:nvSpPr>
        <p:spPr>
          <a:xfrm>
            <a:off x="2938005" y="220680"/>
            <a:ext cx="5652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RELATIONSHIP DIAGRAM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E6517A-2318-7292-2F1F-389561ED8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B2EF-3F73-47B5-8131-0A524DC88B42}" type="datetime3">
              <a:rPr lang="en-US" smtClean="0"/>
              <a:t>7 July 2025</a:t>
            </a:fld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EFB12-1BCD-AF8A-6B56-279C98F64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5C8C-AE1C-4DF7-ABBB-15B589797705}" type="slidenum">
              <a:rPr lang="en-IN" smtClean="0"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0180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0778C6-43FD-ABC0-BECC-47DAB3FEB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236784-0DA8-3C12-2ED9-D0E09949ABC7}"/>
              </a:ext>
            </a:extLst>
          </p:cNvPr>
          <p:cNvSpPr txBox="1"/>
          <p:nvPr/>
        </p:nvSpPr>
        <p:spPr>
          <a:xfrm>
            <a:off x="513229" y="4764504"/>
            <a:ext cx="102003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interaction between user (sender/receiver) and system functionalities like encrypt, hide, decrypt.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BE0F50-62CA-5789-95DD-69424E027C40}"/>
              </a:ext>
            </a:extLst>
          </p:cNvPr>
          <p:cNvSpPr txBox="1"/>
          <p:nvPr/>
        </p:nvSpPr>
        <p:spPr>
          <a:xfrm>
            <a:off x="4345444" y="354972"/>
            <a:ext cx="447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6ED3F1-3796-431F-2261-C4ADC963451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3229" y="1247674"/>
            <a:ext cx="4940300" cy="30035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5F16B1-2F1B-6675-85B6-23E450FAF29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613388" y="1247673"/>
            <a:ext cx="5003800" cy="300355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D32E35-F3E3-F976-0DA6-1DDB595546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3229" y="6406487"/>
            <a:ext cx="911939" cy="365125"/>
          </a:xfrm>
        </p:spPr>
        <p:txBody>
          <a:bodyPr/>
          <a:lstStyle/>
          <a:p>
            <a:fld id="{6F89B521-0666-48A1-BF70-0C9645510C8D}" type="datetime3">
              <a:rPr lang="en-US" smtClean="0"/>
              <a:t>7 July 2025</a:t>
            </a:fld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C90CC-1F04-E87D-D7EA-A5F0F807C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5C8C-AE1C-4DF7-ABBB-15B589797705}" type="slidenum">
              <a:rPr lang="en-IN" smtClean="0"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96310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F3832C-3E5F-9088-24AD-866105F21D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E2D678-82D0-24AD-E144-1016C6A9F487}"/>
              </a:ext>
            </a:extLst>
          </p:cNvPr>
          <p:cNvSpPr txBox="1"/>
          <p:nvPr/>
        </p:nvSpPr>
        <p:spPr>
          <a:xfrm>
            <a:off x="547363" y="4803799"/>
            <a:ext cx="54419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system classes such as RSA, Huffman, LSB Handler and their attributes/methods.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2509AF-D52E-48CC-15DF-CDBBFFE5EDC2}"/>
              </a:ext>
            </a:extLst>
          </p:cNvPr>
          <p:cNvSpPr txBox="1"/>
          <p:nvPr/>
        </p:nvSpPr>
        <p:spPr>
          <a:xfrm>
            <a:off x="1623152" y="335831"/>
            <a:ext cx="447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266A99-168D-5BC4-55EE-30671CB3DAC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7363" y="1243852"/>
            <a:ext cx="5177737" cy="32829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3A3591-D234-7D27-36EB-4249EA1A550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16054" y="1243852"/>
            <a:ext cx="4806836" cy="32829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FAAEF9-A7FD-C906-8DBC-412ECF751B9A}"/>
              </a:ext>
            </a:extLst>
          </p:cNvPr>
          <p:cNvSpPr txBox="1"/>
          <p:nvPr/>
        </p:nvSpPr>
        <p:spPr>
          <a:xfrm>
            <a:off x="5916054" y="4803798"/>
            <a:ext cx="49686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Illustrates the step-by-step message flow between objects during secure data transmission.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123BB9-BEF8-3698-5093-0113B05B9F22}"/>
              </a:ext>
            </a:extLst>
          </p:cNvPr>
          <p:cNvSpPr txBox="1"/>
          <p:nvPr/>
        </p:nvSpPr>
        <p:spPr>
          <a:xfrm>
            <a:off x="7226420" y="335831"/>
            <a:ext cx="3496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492B8-CCA6-B3D8-C4A1-D5DB17D595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1213" y="6339606"/>
            <a:ext cx="911939" cy="365125"/>
          </a:xfrm>
        </p:spPr>
        <p:txBody>
          <a:bodyPr/>
          <a:lstStyle/>
          <a:p>
            <a:fld id="{7488FFA5-D06C-4120-B7BF-FD5D1BAEFBB3}" type="datetime3">
              <a:rPr lang="en-US" smtClean="0"/>
              <a:t>7 July 2025</a:t>
            </a:fld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B7E782-864A-D226-36E7-DE484B691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5C8C-AE1C-4DF7-ABBB-15B589797705}" type="slidenum">
              <a:rPr lang="en-IN" smtClean="0"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19895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C22C26-C5C4-D36C-FF5D-58E81EB3F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08001D-CD62-AF45-4962-97423C01EC5E}"/>
              </a:ext>
            </a:extLst>
          </p:cNvPr>
          <p:cNvSpPr txBox="1"/>
          <p:nvPr/>
        </p:nvSpPr>
        <p:spPr>
          <a:xfrm>
            <a:off x="654050" y="4803800"/>
            <a:ext cx="54419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Describes the workflow from message input to secure output and reception.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99877-71BD-A592-2348-3D55EE51A2C3}"/>
              </a:ext>
            </a:extLst>
          </p:cNvPr>
          <p:cNvSpPr txBox="1"/>
          <p:nvPr/>
        </p:nvSpPr>
        <p:spPr>
          <a:xfrm>
            <a:off x="1504692" y="414752"/>
            <a:ext cx="447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284DDF-9A60-203A-6330-990D8C3BAA16}"/>
              </a:ext>
            </a:extLst>
          </p:cNvPr>
          <p:cNvSpPr txBox="1"/>
          <p:nvPr/>
        </p:nvSpPr>
        <p:spPr>
          <a:xfrm>
            <a:off x="5870736" y="4824428"/>
            <a:ext cx="5354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logical grouping of modules: encryption, compression, steganography, GUI.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78A7DF-F473-FDB6-77A5-9BC667B3AECC}"/>
              </a:ext>
            </a:extLst>
          </p:cNvPr>
          <p:cNvSpPr txBox="1"/>
          <p:nvPr/>
        </p:nvSpPr>
        <p:spPr>
          <a:xfrm>
            <a:off x="6632470" y="399105"/>
            <a:ext cx="3830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DIAGRAM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94B0387-1B92-7AB9-F0F2-2E110A050EB7}"/>
              </a:ext>
            </a:extLst>
          </p:cNvPr>
          <p:cNvPicPr/>
          <p:nvPr/>
        </p:nvPicPr>
        <p:blipFill>
          <a:blip r:embed="rId2"/>
          <a:srcRect l="1990" t="1722" r="1581" b="4053"/>
          <a:stretch>
            <a:fillRect/>
          </a:stretch>
        </p:blipFill>
        <p:spPr>
          <a:xfrm>
            <a:off x="670345" y="1223203"/>
            <a:ext cx="5001660" cy="32059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0CB726F-664F-ED9B-F426-D7FE7FAFF76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70736" y="1223203"/>
            <a:ext cx="4805344" cy="3205906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5D3CAE-E6F0-7A31-0E3A-FBE7E5BFEE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0345" y="6260836"/>
            <a:ext cx="911939" cy="365125"/>
          </a:xfrm>
        </p:spPr>
        <p:txBody>
          <a:bodyPr/>
          <a:lstStyle/>
          <a:p>
            <a:fld id="{BD0957C2-6C0C-4F1B-9DAB-8221BDC86C84}" type="datetime3">
              <a:rPr lang="en-US" smtClean="0"/>
              <a:t>7 July 2025</a:t>
            </a:fld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EF320C-B3ED-9A70-593F-0FA88492D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5C8C-AE1C-4DF7-ABBB-15B589797705}" type="slidenum">
              <a:rPr lang="en-IN" smtClean="0"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98394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9544C-71E1-B875-848C-775D54D7B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862F90-ACC4-7952-50B6-55F8CE2CD784}"/>
              </a:ext>
            </a:extLst>
          </p:cNvPr>
          <p:cNvSpPr txBox="1"/>
          <p:nvPr/>
        </p:nvSpPr>
        <p:spPr>
          <a:xfrm>
            <a:off x="658174" y="4721294"/>
            <a:ext cx="561125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system deployment across hardware nodes (user PC, receiver system).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4F2C73-E175-B920-E216-F7C07EA8D55B}"/>
              </a:ext>
            </a:extLst>
          </p:cNvPr>
          <p:cNvSpPr txBox="1"/>
          <p:nvPr/>
        </p:nvSpPr>
        <p:spPr>
          <a:xfrm>
            <a:off x="1190780" y="446530"/>
            <a:ext cx="447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DIAGRAM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E61733-BFF8-9993-E6FB-D28955EFF521}"/>
              </a:ext>
            </a:extLst>
          </p:cNvPr>
          <p:cNvSpPr txBox="1"/>
          <p:nvPr/>
        </p:nvSpPr>
        <p:spPr>
          <a:xfrm>
            <a:off x="6269431" y="4721294"/>
            <a:ext cx="5354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Emphasizes interaction among objects for encrypting, hiding, transmitting, and extracting data.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5CA7CF-9006-7EDD-1337-57B095938085}"/>
              </a:ext>
            </a:extLst>
          </p:cNvPr>
          <p:cNvSpPr txBox="1"/>
          <p:nvPr/>
        </p:nvSpPr>
        <p:spPr>
          <a:xfrm>
            <a:off x="6528373" y="446530"/>
            <a:ext cx="4550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 DIAGRAM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0B8D95-1E89-DD02-362E-9DDD70443DC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56491" y="1537135"/>
            <a:ext cx="5231098" cy="29026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375E57A-0B2E-DBBC-C9AA-234C430A0FB1}"/>
              </a:ext>
            </a:extLst>
          </p:cNvPr>
          <p:cNvPicPr/>
          <p:nvPr/>
        </p:nvPicPr>
        <p:blipFill>
          <a:blip r:embed="rId3"/>
          <a:srcRect l="2234" t="2627" r="1479" b="3530"/>
          <a:stretch>
            <a:fillRect/>
          </a:stretch>
        </p:blipFill>
        <p:spPr>
          <a:xfrm>
            <a:off x="5700227" y="1574020"/>
            <a:ext cx="5231097" cy="2865778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E1F3447-42C6-8750-6B7A-2F498E3CE9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174" y="6262692"/>
            <a:ext cx="911939" cy="365125"/>
          </a:xfrm>
        </p:spPr>
        <p:txBody>
          <a:bodyPr/>
          <a:lstStyle/>
          <a:p>
            <a:fld id="{D2B11AD5-F8DA-4505-8959-5B5446F44D7E}" type="datetime3">
              <a:rPr lang="en-US" smtClean="0"/>
              <a:t>7 July 2025</a:t>
            </a:fld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D51C64-66EC-255A-60A3-933907D8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5C8C-AE1C-4DF7-ABBB-15B589797705}" type="slidenum">
              <a:rPr lang="en-IN" smtClean="0"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05709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88975-9395-8905-401A-F4EEC651D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E5EB36B-348B-C44E-01C9-141CCA99943A}"/>
              </a:ext>
            </a:extLst>
          </p:cNvPr>
          <p:cNvSpPr txBox="1"/>
          <p:nvPr/>
        </p:nvSpPr>
        <p:spPr>
          <a:xfrm>
            <a:off x="3115382" y="378468"/>
            <a:ext cx="5001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046B5A-CF4D-3325-586C-D66C7D5A8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C4B7-29B7-4AEC-AC97-366471F0D8D4}" type="datetime3">
              <a:rPr lang="en-US" smtClean="0"/>
              <a:t>7 July 2025</a:t>
            </a:fld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423C89B-95E7-9B2B-B793-2800998E3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95DB-B466-4501-955C-820B43D57925}" type="slidenum">
              <a:rPr lang="en-IN" smtClean="0"/>
              <a:t>16</a:t>
            </a:fld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0413A6-0105-3227-EB27-121DCBCCCE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54" b="29866"/>
          <a:stretch/>
        </p:blipFill>
        <p:spPr bwMode="auto">
          <a:xfrm>
            <a:off x="1149513" y="1373457"/>
            <a:ext cx="8418136" cy="372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3002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D3F40F-D74A-6D49-04A9-C1F1DCBA9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97C072-CB38-7054-B7E5-EAF1E17F84C1}"/>
              </a:ext>
            </a:extLst>
          </p:cNvPr>
          <p:cNvSpPr txBox="1"/>
          <p:nvPr/>
        </p:nvSpPr>
        <p:spPr>
          <a:xfrm>
            <a:off x="3010843" y="491686"/>
            <a:ext cx="4194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DATAFLOW DIAGRAM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DB7C41-BE75-789B-B802-5630F8227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C4B7-29B7-4AEC-AC97-366471F0D8D4}" type="datetime3">
              <a:rPr lang="en-US" smtClean="0"/>
              <a:t>7 July 2025</a:t>
            </a:fld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8FC5D63-41E8-A993-6BE3-1AE7100C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95DB-B466-4501-955C-820B43D57925}" type="slidenum">
              <a:rPr lang="en-IN" smtClean="0"/>
              <a:t>17</a:t>
            </a:fld>
            <a:endParaRPr lang="en-IN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D84757E-1C15-5A54-97F9-7A0F17C8F2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879"/>
          <a:stretch>
            <a:fillRect/>
          </a:stretch>
        </p:blipFill>
        <p:spPr bwMode="auto">
          <a:xfrm>
            <a:off x="1223707" y="1378139"/>
            <a:ext cx="8259506" cy="4411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2319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BBA15-A865-4BA4-70AD-1015068CD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A29C61-A469-5FBA-F4E4-C9A95B4BDC19}"/>
              </a:ext>
            </a:extLst>
          </p:cNvPr>
          <p:cNvSpPr txBox="1"/>
          <p:nvPr/>
        </p:nvSpPr>
        <p:spPr>
          <a:xfrm>
            <a:off x="2992399" y="305780"/>
            <a:ext cx="5124673" cy="5642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IMPLEMENTATION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AD10E-EA08-A956-8D96-985E5A4D3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C4B7-29B7-4AEC-AC97-366471F0D8D4}" type="datetime3">
              <a:rPr lang="en-US" smtClean="0"/>
              <a:t>7 July 2025</a:t>
            </a:fld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6FDDEA2-ED50-347E-374B-371D4B998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95DB-B466-4501-955C-820B43D57925}" type="slidenum">
              <a:rPr lang="en-IN" smtClean="0"/>
              <a:t>18</a:t>
            </a:fld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6B670A-DD5D-C53F-D684-BBABA84698C8}"/>
              </a:ext>
            </a:extLst>
          </p:cNvPr>
          <p:cNvSpPr txBox="1"/>
          <p:nvPr/>
        </p:nvSpPr>
        <p:spPr>
          <a:xfrm>
            <a:off x="752167" y="1018912"/>
            <a:ext cx="9881420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using Python 3.9 with a Tkinter GUI for ease of use.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RSA Encryption secures data using public-private key pairs.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Huffman Compression reduces message size for faster transmission.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LSB Steganography embeds compressed data into images invisibly.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Workflow: Message → Encrypt → Compress → Embed in Image → Save/Send → Extract → Decompress → Decrypt.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secure, efficient, and hidden data exchange using open-source libraries.</a:t>
            </a:r>
          </a:p>
        </p:txBody>
      </p:sp>
    </p:spTree>
    <p:extLst>
      <p:ext uri="{BB962C8B-B14F-4D97-AF65-F5344CB8AC3E}">
        <p14:creationId xmlns:p14="http://schemas.microsoft.com/office/powerpoint/2010/main" val="19135242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CE182-9482-2F5D-019A-0AF7BCC07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B9B8C5-7F22-DE5F-3C42-5C425785F648}"/>
              </a:ext>
            </a:extLst>
          </p:cNvPr>
          <p:cNvSpPr txBox="1"/>
          <p:nvPr/>
        </p:nvSpPr>
        <p:spPr>
          <a:xfrm>
            <a:off x="3123332" y="169384"/>
            <a:ext cx="5467331" cy="5642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6FAC4E-9810-47E2-0CBF-FBCBDFD0C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52DCB-22E0-4F9A-8E7E-67D281F4A6A7}" type="datetime1">
              <a:rPr lang="en-IN" smtClean="0"/>
              <a:t>07-07-2025</a:t>
            </a:fld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5D9599D-6867-1A8C-24BC-44F143FA9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95DB-B466-4501-955C-820B43D57925}" type="slidenum">
              <a:rPr lang="en-IN" smtClean="0"/>
              <a:t>19</a:t>
            </a:fld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E2649B-5F48-DF81-4670-6A6711F3A46B}"/>
              </a:ext>
            </a:extLst>
          </p:cNvPr>
          <p:cNvSpPr txBox="1"/>
          <p:nvPr/>
        </p:nvSpPr>
        <p:spPr>
          <a:xfrm>
            <a:off x="861934" y="4467495"/>
            <a:ext cx="902483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shows high performance with low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MSE (2.1),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PSNR &gt; 38.5 dB, and SSIM ~0.98, ensuring minimal distortion and high image quality.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achieves fast encryption and 100% decryption accuracy with overall efficiency improved from 75% to 92%.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91928FE-206C-AD23-5949-0CE2C89B0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59537"/>
              </p:ext>
            </p:extLst>
          </p:nvPr>
        </p:nvGraphicFramePr>
        <p:xfrm>
          <a:off x="861934" y="970057"/>
          <a:ext cx="9268863" cy="3261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5713">
                  <a:extLst>
                    <a:ext uri="{9D8B030D-6E8A-4147-A177-3AD203B41FA5}">
                      <a16:colId xmlns:a16="http://schemas.microsoft.com/office/drawing/2014/main" val="79428922"/>
                    </a:ext>
                  </a:extLst>
                </a:gridCol>
                <a:gridCol w="2243057">
                  <a:extLst>
                    <a:ext uri="{9D8B030D-6E8A-4147-A177-3AD203B41FA5}">
                      <a16:colId xmlns:a16="http://schemas.microsoft.com/office/drawing/2014/main" val="196111304"/>
                    </a:ext>
                  </a:extLst>
                </a:gridCol>
                <a:gridCol w="2134020">
                  <a:extLst>
                    <a:ext uri="{9D8B030D-6E8A-4147-A177-3AD203B41FA5}">
                      <a16:colId xmlns:a16="http://schemas.microsoft.com/office/drawing/2014/main" val="2281884158"/>
                    </a:ext>
                  </a:extLst>
                </a:gridCol>
                <a:gridCol w="2826073">
                  <a:extLst>
                    <a:ext uri="{9D8B030D-6E8A-4147-A177-3AD203B41FA5}">
                      <a16:colId xmlns:a16="http://schemas.microsoft.com/office/drawing/2014/main" val="3315385508"/>
                    </a:ext>
                  </a:extLst>
                </a:gridCol>
              </a:tblGrid>
              <a:tr h="300166"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METRIC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VALUE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 VALUE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OBSERVATION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4238162"/>
                  </a:ext>
                </a:extLst>
              </a:tr>
              <a:tr h="458241"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 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Good image fidelity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6521382"/>
                  </a:ext>
                </a:extLst>
              </a:tr>
              <a:tr h="654630">
                <a:tc>
                  <a:txBody>
                    <a:bodyPr/>
                    <a:lstStyle/>
                    <a:p>
                      <a:r>
                        <a:rPr lang="en-I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PSNR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 40 dB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Acceptable quality; visually indistinguishable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540356"/>
                  </a:ext>
                </a:extLst>
              </a:tr>
              <a:tr h="654630">
                <a:tc>
                  <a:txBody>
                    <a:bodyPr/>
                    <a:lstStyle/>
                    <a:p>
                      <a:r>
                        <a:rPr lang="en-I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SSIM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~0.99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Strong structural similarity maintained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092738"/>
                  </a:ext>
                </a:extLst>
              </a:tr>
              <a:tr h="518469">
                <a:tc>
                  <a:txBody>
                    <a:bodyPr/>
                    <a:lstStyle/>
                    <a:p>
                      <a:r>
                        <a:rPr lang="en-I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Encryption Time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Suitable for real-time processing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3325605"/>
                  </a:ext>
                </a:extLst>
              </a:tr>
              <a:tr h="518469">
                <a:tc>
                  <a:txBody>
                    <a:bodyPr/>
                    <a:lstStyle/>
                    <a:p>
                      <a:r>
                        <a:rPr lang="en-I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Decryption Accuracy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 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 for test cases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Accurate and reliable data retrieval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6817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811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5E4E34-A491-AC70-AB6F-52DF4FC9D96C}"/>
              </a:ext>
            </a:extLst>
          </p:cNvPr>
          <p:cNvSpPr txBox="1"/>
          <p:nvPr/>
        </p:nvSpPr>
        <p:spPr>
          <a:xfrm>
            <a:off x="3518971" y="299510"/>
            <a:ext cx="6221269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PRESENTATION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72B04F-F791-1633-60A3-3D14F3C0E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E48F-55D2-45D1-BD57-1D6F58EA7AD5}" type="datetime3">
              <a:rPr lang="en-US" smtClean="0"/>
              <a:t>7 July 2025</a:t>
            </a:fld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36E1D54-D807-2C94-DC8E-D34FE3711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95DB-B466-4501-955C-820B43D57925}" type="slidenum">
              <a:rPr lang="en-IN" smtClean="0"/>
              <a:t>2</a:t>
            </a:fld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7A712E-5A98-659A-1159-E9EA11526307}"/>
              </a:ext>
            </a:extLst>
          </p:cNvPr>
          <p:cNvSpPr txBox="1"/>
          <p:nvPr/>
        </p:nvSpPr>
        <p:spPr>
          <a:xfrm>
            <a:off x="1336124" y="1143508"/>
            <a:ext cx="701774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and Software Specifications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Analysis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Implementation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for Future Enhancement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 &amp; sample code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686837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C0501-8C76-6EF9-4689-6EE00A502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FB2A61-BAA7-46A7-715F-4E3D27DE59A3}"/>
              </a:ext>
            </a:extLst>
          </p:cNvPr>
          <p:cNvSpPr txBox="1"/>
          <p:nvPr/>
        </p:nvSpPr>
        <p:spPr>
          <a:xfrm>
            <a:off x="4471383" y="358000"/>
            <a:ext cx="2929007" cy="5642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AEB337-D74C-BF5B-38BC-C5944D660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4E32-65AC-4797-8BC3-621C420E8615}" type="datetime3">
              <a:rPr lang="en-US" smtClean="0"/>
              <a:t>7 July 2025</a:t>
            </a:fld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B255982-6F9F-3312-AD56-486FA92DF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95DB-B466-4501-955C-820B43D57925}" type="slidenum">
              <a:rPr lang="en-IN" smtClean="0"/>
              <a:t>20</a:t>
            </a:fld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C78C70-A949-DE7F-EF1C-1DD078921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95" y="1209367"/>
            <a:ext cx="5062270" cy="36428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4DC970-4C51-4F4C-BBD5-1BACFD4A92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09367"/>
            <a:ext cx="4870939" cy="364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1956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A9D339-39FD-E136-6696-EDDC578B0146}"/>
              </a:ext>
            </a:extLst>
          </p:cNvPr>
          <p:cNvSpPr txBox="1"/>
          <p:nvPr/>
        </p:nvSpPr>
        <p:spPr>
          <a:xfrm>
            <a:off x="4603406" y="255683"/>
            <a:ext cx="2985187" cy="564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E1D0CB-0B71-6FF4-FFCE-AF290791A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1137093"/>
            <a:ext cx="4914608" cy="38036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B5A91E-9843-A35F-CE8D-B26FAA4B34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137092"/>
            <a:ext cx="4914607" cy="3803617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E13E16-7057-43E8-13AF-9ACA546D9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60A56-F904-4A7A-9AF2-37D2D24F318B}" type="datetime3">
              <a:rPr lang="en-US" smtClean="0"/>
              <a:t>7 July 2025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992694-AA48-46B3-4393-DB7722749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70B55-CA39-4459-A28D-A76F75563473}" type="slidenum">
              <a:rPr lang="en-IN" smtClean="0"/>
              <a:t>21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75829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7F4936-3382-1E45-D39E-8B467569A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16DB99-4DB2-24AB-EAD3-BEDE373BDF6F}"/>
              </a:ext>
            </a:extLst>
          </p:cNvPr>
          <p:cNvSpPr txBox="1"/>
          <p:nvPr/>
        </p:nvSpPr>
        <p:spPr>
          <a:xfrm>
            <a:off x="4538320" y="550597"/>
            <a:ext cx="2807179" cy="5642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CODE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488868-46DF-7F12-F83E-B91D49BC4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2E395-0783-4A3B-B7A5-BD529B16023F}" type="datetime3">
              <a:rPr lang="en-US" smtClean="0"/>
              <a:t>7 July 2025</a:t>
            </a:fld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34EEE9D-FCDD-9087-B9F4-E2D1AB056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95DB-B466-4501-955C-820B43D57925}" type="slidenum">
              <a:rPr lang="en-IN" smtClean="0"/>
              <a:t>22</a:t>
            </a:fld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C06F06-2F78-C8CC-433F-FF30B3B14F86}"/>
              </a:ext>
            </a:extLst>
          </p:cNvPr>
          <p:cNvSpPr txBox="1"/>
          <p:nvPr/>
        </p:nvSpPr>
        <p:spPr>
          <a:xfrm>
            <a:off x="1412156" y="1302122"/>
            <a:ext cx="7540114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stegano import lsb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Cryptography import Cryptography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Huffman as hff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Encrypt the message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msg = text1.get(1.0, END).replace("\n", "|")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cipher, n = obj.encrypt(msg)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= str(obj.get_private_key())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msgcon = cipher + "--" + key + "--" + str(n)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Hide message in image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secret = lsb.hide(str(filename), msgcon)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secret.save("stego_image.png")</a:t>
            </a:r>
          </a:p>
        </p:txBody>
      </p:sp>
    </p:spTree>
    <p:extLst>
      <p:ext uri="{BB962C8B-B14F-4D97-AF65-F5344CB8AC3E}">
        <p14:creationId xmlns:p14="http://schemas.microsoft.com/office/powerpoint/2010/main" val="991759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5D1AA-058A-1390-D00D-FAD90283D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8036DE-01AA-D06E-AD05-9A8BED00197E}"/>
              </a:ext>
            </a:extLst>
          </p:cNvPr>
          <p:cNvSpPr txBox="1"/>
          <p:nvPr/>
        </p:nvSpPr>
        <p:spPr>
          <a:xfrm>
            <a:off x="4455115" y="270913"/>
            <a:ext cx="2619628" cy="5642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DC9DED-F1D3-74AC-AD20-CA8F60F6B7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0381" y="6406487"/>
            <a:ext cx="911939" cy="365125"/>
          </a:xfrm>
        </p:spPr>
        <p:txBody>
          <a:bodyPr/>
          <a:lstStyle/>
          <a:p>
            <a:fld id="{A93E4D6E-D355-4EA3-87F6-C6FDE6F73C02}" type="datetime3">
              <a:rPr lang="en-US" sz="1000" smtClean="0"/>
              <a:t>7 July 2025</a:t>
            </a:fld>
            <a:endParaRPr lang="en-IN" sz="10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C7B6D29-ECFF-1452-04B7-D368FF6E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95DB-B466-4501-955C-820B43D57925}" type="slidenum">
              <a:rPr lang="en-IN" smtClean="0"/>
              <a:t>23</a:t>
            </a:fld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7D4956-0BDE-258E-31D9-3660E07DB15F}"/>
              </a:ext>
            </a:extLst>
          </p:cNvPr>
          <p:cNvSpPr txBox="1"/>
          <p:nvPr/>
        </p:nvSpPr>
        <p:spPr>
          <a:xfrm>
            <a:off x="600381" y="1114854"/>
            <a:ext cx="9781869" cy="5011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ensures secure data transfer using layered encryption and compression.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PSNR and SSIM prove excellent image quality after data embedding.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 hides encrypted data effectively, undetectable to unauthorized third-party viewers.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Huffman compression improves efficiency, reducing bandwidth usage during secure transmission.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the method enhances confidentiality, integrity, and transmission performance significantly.</a:t>
            </a:r>
          </a:p>
        </p:txBody>
      </p:sp>
    </p:spTree>
    <p:extLst>
      <p:ext uri="{BB962C8B-B14F-4D97-AF65-F5344CB8AC3E}">
        <p14:creationId xmlns:p14="http://schemas.microsoft.com/office/powerpoint/2010/main" val="23556831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E56EBE-212C-7A1D-B222-C1B59D1F6235}"/>
              </a:ext>
            </a:extLst>
          </p:cNvPr>
          <p:cNvSpPr txBox="1"/>
          <p:nvPr/>
        </p:nvSpPr>
        <p:spPr>
          <a:xfrm>
            <a:off x="752169" y="1754022"/>
            <a:ext cx="9438968" cy="3349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blockchain-based secure logging to track data access and changes.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for audio and video steganography to expand media coverage.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AI-based intrusion detection systems for intelligent threat detection.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mobile and cross-platform tools for wider accessibility and deployment.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63A230-775B-B0EE-B52C-53B3A8D5ED4A}"/>
              </a:ext>
            </a:extLst>
          </p:cNvPr>
          <p:cNvSpPr txBox="1"/>
          <p:nvPr/>
        </p:nvSpPr>
        <p:spPr>
          <a:xfrm>
            <a:off x="2517024" y="716073"/>
            <a:ext cx="6756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FOR FUTURE ENHANCEMENT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AA09CD8-65E3-209F-C8B3-9098CA775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FA44-45DF-449E-A22B-B96A05F697CE}" type="datetime3">
              <a:rPr lang="en-US" smtClean="0"/>
              <a:t>7 July 2025</a:t>
            </a:fld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66C389-34B2-BBDF-B2E2-787957651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70B55-CA39-4459-A28D-A76F75563473}" type="slidenum">
              <a:rPr lang="en-IN" smtClean="0"/>
              <a:t>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29106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7F9BF5-06D0-F961-B2D7-6B2B635AD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D669F-08FD-4CCA-AF94-1BEE8CA29584}" type="datetime3">
              <a:rPr lang="en-US" smtClean="0"/>
              <a:t>7 July 2025</a:t>
            </a:fld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123EA3-47DE-15F3-8ED1-5BCE979E3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5C8C-AE1C-4DF7-ABBB-15B589797705}" type="slidenum">
              <a:rPr lang="en-IN" smtClean="0"/>
              <a:t>25</a:t>
            </a:fld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691234-141F-C5C4-4780-F4B3B74D2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065571"/>
            <a:ext cx="12192000" cy="9066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69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C3D07-881A-133F-81D6-B24F6C803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81DC8F-48AA-646D-F92E-D90353B8EB46}"/>
              </a:ext>
            </a:extLst>
          </p:cNvPr>
          <p:cNvSpPr txBox="1"/>
          <p:nvPr/>
        </p:nvSpPr>
        <p:spPr>
          <a:xfrm>
            <a:off x="528485" y="1003240"/>
            <a:ext cx="9426676" cy="5565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systems don’t combine cryptography, steganography, and compression, leading to weaker protection.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often result in larger file sizes, weaker encryption, and less secure data hiding.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uses RSA encryption, LSB steganography, and compression to strengthen security.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in protecting data, reducing file size, and hiding information effectively inside images.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achieves high performance: 38.5 dB PSNR, 0.98 SSIM, 2.1 MSE, and 92% overall efficiency.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44839C-921A-2052-26A3-87798CCCDBAC}"/>
              </a:ext>
            </a:extLst>
          </p:cNvPr>
          <p:cNvSpPr txBox="1"/>
          <p:nvPr/>
        </p:nvSpPr>
        <p:spPr>
          <a:xfrm>
            <a:off x="3983818" y="288813"/>
            <a:ext cx="25160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711504-60A3-6F17-9F41-EA4666C9E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E9346-244D-4394-B913-DB5D88C4FEAC}" type="datetime3">
              <a:rPr lang="en-US" smtClean="0"/>
              <a:t>7 July 2025</a:t>
            </a:fld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681F468-84AC-E340-366F-3ED84FF66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95DB-B466-4501-955C-820B43D57925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98965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78022" y="634076"/>
            <a:ext cx="10820400" cy="384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24"/>
              </a:lnSpc>
            </a:pPr>
            <a:r>
              <a:rPr lang="en-US" sz="28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INTRODUCTION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33400" y="1304308"/>
            <a:ext cx="9597557" cy="49196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37502" lvl="1" algn="just">
              <a:lnSpc>
                <a:spcPct val="15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Project: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80402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 secure communication using encryption, compression, and steganography within a single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system.</a:t>
            </a:r>
          </a:p>
          <a:p>
            <a:pPr marL="580402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 sensitive data with RSA to prevent unauthorized access and ensure confidentiality.</a:t>
            </a:r>
          </a:p>
          <a:p>
            <a:pPr marL="580402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Compress encrypted data using Huffman coding for faster transmission and reduced storage requirements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80402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Hide data in images with LSB steganography, making its presence completely undetectable. 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B8D2934B-FEBC-450E-DA2F-FCAEE1160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D455-A391-4D56-8C61-055D3290D515}" type="datetime3">
              <a:rPr lang="en-US" smtClean="0"/>
              <a:t>7 July 2025</a:t>
            </a:fld>
            <a:endParaRPr lang="en-IN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4AF2BFC-7BEB-5DCC-3356-6342B0F5F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B3732-6873-4EB0-B1ED-0F0422CE5628}" type="slidenum">
              <a:rPr lang="en-IN" smtClean="0"/>
              <a:t>4</a:t>
            </a:fld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1185B0-3770-A430-27EA-A1BF497A07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9051" y="6273801"/>
            <a:ext cx="911939" cy="365125"/>
          </a:xfrm>
        </p:spPr>
        <p:txBody>
          <a:bodyPr/>
          <a:lstStyle/>
          <a:p>
            <a:fld id="{BE1F3655-6583-4C69-AD36-9468CCCAB44D}" type="datetime3">
              <a:rPr lang="en-US" smtClean="0"/>
              <a:t>7 July 2025</a:t>
            </a:fld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A1F118-0D20-5B03-7646-21B4EB7C0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B3732-6873-4EB0-B1ED-0F0422CE5628}" type="slidenum">
              <a:rPr lang="en-IN" smtClean="0"/>
              <a:t>5</a:t>
            </a:fld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037AD-6E29-DEBC-5162-71FF84499FFA}"/>
              </a:ext>
            </a:extLst>
          </p:cNvPr>
          <p:cNvSpPr txBox="1"/>
          <p:nvPr/>
        </p:nvSpPr>
        <p:spPr>
          <a:xfrm>
            <a:off x="2471822" y="124250"/>
            <a:ext cx="6098458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Times New Roman Bold"/>
                <a:cs typeface="Times New Roman Bold"/>
                <a:sym typeface="Times New Roman Bold"/>
              </a:rPr>
              <a:t>LITERATURE SURVEY</a:t>
            </a:r>
          </a:p>
          <a:p>
            <a:pPr algn="ctr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BC78DDA-98D2-5EFC-5315-04889782D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303035"/>
              </p:ext>
            </p:extLst>
          </p:nvPr>
        </p:nvGraphicFramePr>
        <p:xfrm>
          <a:off x="545552" y="924469"/>
          <a:ext cx="9950999" cy="5299455"/>
        </p:xfrm>
        <a:graphic>
          <a:graphicData uri="http://schemas.openxmlformats.org/drawingml/2006/table">
            <a:tbl>
              <a:tblPr/>
              <a:tblGrid>
                <a:gridCol w="643232">
                  <a:extLst>
                    <a:ext uri="{9D8B030D-6E8A-4147-A177-3AD203B41FA5}">
                      <a16:colId xmlns:a16="http://schemas.microsoft.com/office/drawing/2014/main" val="2217725933"/>
                    </a:ext>
                  </a:extLst>
                </a:gridCol>
                <a:gridCol w="2276595">
                  <a:extLst>
                    <a:ext uri="{9D8B030D-6E8A-4147-A177-3AD203B41FA5}">
                      <a16:colId xmlns:a16="http://schemas.microsoft.com/office/drawing/2014/main" val="1864384767"/>
                    </a:ext>
                  </a:extLst>
                </a:gridCol>
                <a:gridCol w="857701">
                  <a:extLst>
                    <a:ext uri="{9D8B030D-6E8A-4147-A177-3AD203B41FA5}">
                      <a16:colId xmlns:a16="http://schemas.microsoft.com/office/drawing/2014/main" val="2118871166"/>
                    </a:ext>
                  </a:extLst>
                </a:gridCol>
                <a:gridCol w="2604753">
                  <a:extLst>
                    <a:ext uri="{9D8B030D-6E8A-4147-A177-3AD203B41FA5}">
                      <a16:colId xmlns:a16="http://schemas.microsoft.com/office/drawing/2014/main" val="695225484"/>
                    </a:ext>
                  </a:extLst>
                </a:gridCol>
                <a:gridCol w="1910218">
                  <a:extLst>
                    <a:ext uri="{9D8B030D-6E8A-4147-A177-3AD203B41FA5}">
                      <a16:colId xmlns:a16="http://schemas.microsoft.com/office/drawing/2014/main" val="105473655"/>
                    </a:ext>
                  </a:extLst>
                </a:gridCol>
                <a:gridCol w="1658500">
                  <a:extLst>
                    <a:ext uri="{9D8B030D-6E8A-4147-A177-3AD203B41FA5}">
                      <a16:colId xmlns:a16="http://schemas.microsoft.com/office/drawing/2014/main" val="1228938114"/>
                    </a:ext>
                  </a:extLst>
                </a:gridCol>
              </a:tblGrid>
              <a:tr h="297090">
                <a:tc>
                  <a:txBody>
                    <a:bodyPr/>
                    <a:lstStyle/>
                    <a:p>
                      <a:r>
                        <a:rPr lang="en-IN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</a:p>
                  </a:txBody>
                  <a:tcPr marL="46764" marR="46764" marT="23382" marB="233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</a:p>
                  </a:txBody>
                  <a:tcPr marL="46764" marR="46764" marT="23382" marB="233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 marL="46764" marR="46764" marT="23382" marB="233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</a:p>
                  </a:txBody>
                  <a:tcPr marL="46764" marR="46764" marT="23382" marB="233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Findings</a:t>
                      </a:r>
                    </a:p>
                  </a:txBody>
                  <a:tcPr marL="46764" marR="46764" marT="23382" marB="233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</a:t>
                      </a:r>
                    </a:p>
                  </a:txBody>
                  <a:tcPr marL="46764" marR="46764" marT="23382" marB="233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860534"/>
                  </a:ext>
                </a:extLst>
              </a:tr>
              <a:tr h="1114239"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6764" marR="46764" marT="23382" marB="233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D.R. Denslin Brabin, Christo Ananth, Sriramulu Bojjagani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64" marR="46764" marT="23382" marB="233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</a:p>
                  </a:txBody>
                  <a:tcPr marL="46764" marR="46764" marT="23382" marB="233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Blockchain with reversible hiding</a:t>
                      </a:r>
                    </a:p>
                  </a:txBody>
                  <a:tcPr marL="46764" marR="46764" marT="23382" marB="233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Ensures secure, traceable image sharing</a:t>
                      </a:r>
                    </a:p>
                  </a:txBody>
                  <a:tcPr marL="46764" marR="46764" marT="23382" marB="233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computational cost</a:t>
                      </a:r>
                    </a:p>
                  </a:txBody>
                  <a:tcPr marL="46764" marR="46764" marT="23382" marB="233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0733193"/>
                  </a:ext>
                </a:extLst>
              </a:tr>
              <a:tr h="939475"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64" marR="46764" marT="23382" marB="233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Fikri </a:t>
                      </a:r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Adhanadi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Ledya </a:t>
                      </a:r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Novamizanti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&amp; Gelar Budiman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64" marR="46764" marT="23382" marB="233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</a:p>
                  </a:txBody>
                  <a:tcPr marL="46764" marR="46764" marT="23382" marB="233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DWT-SMM with RSA encryption and compressive sampling</a:t>
                      </a:r>
                    </a:p>
                    <a:p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64" marR="46764" marT="23382" marB="233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Secure audio hiding using DWT and RSA with advanced setup</a:t>
                      </a:r>
                    </a:p>
                    <a:p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64" marR="46764" marT="23382" marB="233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Complex setup and resource-intensive</a:t>
                      </a:r>
                    </a:p>
                    <a:p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64" marR="46764" marT="23382" marB="233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8367245"/>
                  </a:ext>
                </a:extLst>
              </a:tr>
              <a:tr h="1114239"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46764" marR="46764" marT="23382" marB="233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O.P. Singh &amp; A.K. Singh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</a:p>
                  </a:txBody>
                  <a:tcPr marL="46764" marR="46764" marT="23382" marB="233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hiding in encryption-compression domain</a:t>
                      </a:r>
                    </a:p>
                  </a:txBody>
                  <a:tcPr marL="46764" marR="46764" marT="23382" marB="233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Achieves high performance in data concealment</a:t>
                      </a:r>
                    </a:p>
                  </a:txBody>
                  <a:tcPr marL="46764" marR="46764" marT="23382" marB="233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Weak encryption approach</a:t>
                      </a:r>
                    </a:p>
                  </a:txBody>
                  <a:tcPr marL="46764" marR="46764" marT="23382" marB="233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6795973"/>
                  </a:ext>
                </a:extLst>
              </a:tr>
              <a:tr h="1331529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46764" marR="46764" marT="23382" marB="233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Sachin Dhawan &amp; Rashmi Gupta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64" marR="46764" marT="23382" marB="233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</a:p>
                  </a:txBody>
                  <a:tcPr marL="46764" marR="46764" marT="23382" marB="233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LSB + RPV (Least Significant Bit + Random Pixel Value)</a:t>
                      </a:r>
                    </a:p>
                    <a:p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64" marR="46764" marT="23382" marB="233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Real-time friendly steganography technique</a:t>
                      </a:r>
                    </a:p>
                    <a:p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64" marR="46764" marT="23382" marB="233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Easily detectable by attackers</a:t>
                      </a:r>
                    </a:p>
                    <a:p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64" marR="46764" marT="23382" marB="233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198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94497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85799" y="548152"/>
            <a:ext cx="10820400" cy="384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24"/>
              </a:lnSpc>
            </a:pPr>
            <a:r>
              <a:rPr lang="en-US" sz="28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EXISTING SYSTEM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85799" y="1304308"/>
            <a:ext cx="9416846" cy="43656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systems don’t combine cryptography, steganography, and compression, leading to weaker protection.</a:t>
            </a:r>
          </a:p>
          <a:p>
            <a:pPr marL="3429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integration of encryption, compression, and steganography, making data less secure and easily detectable.</a:t>
            </a:r>
          </a:p>
          <a:p>
            <a:pPr marL="3429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transmitting large, uncompressed data, leading to high bandwidth usage and slower delivery.</a:t>
            </a:r>
          </a:p>
          <a:p>
            <a:pPr marL="3429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offers poor format support and limited scalability, making them complex and less user-friendly.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E60D6-73F5-139A-3D78-49DA82086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49D4-2136-4B31-BD65-03BC7F8BEF61}" type="datetime3">
              <a:rPr lang="en-US" smtClean="0"/>
              <a:t>7 July 2025</a:t>
            </a:fld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2015C-568F-3B49-A70C-30D79A40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B3732-6873-4EB0-B1ED-0F0422CE5628}" type="slidenum">
              <a:rPr lang="en-IN" smtClean="0"/>
              <a:t>6</a:t>
            </a:fld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31D486-3B11-E216-1032-2BEE10778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67524881-02C0-0A3C-E79B-DD0E6C1580F6}"/>
              </a:ext>
            </a:extLst>
          </p:cNvPr>
          <p:cNvSpPr txBox="1"/>
          <p:nvPr/>
        </p:nvSpPr>
        <p:spPr>
          <a:xfrm>
            <a:off x="685800" y="578423"/>
            <a:ext cx="10820400" cy="384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24"/>
              </a:lnSpc>
            </a:pPr>
            <a:r>
              <a:rPr lang="en-US" sz="28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PROPOSED SYSTEM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91B655A6-6040-3988-169F-FCDB59BB8220}"/>
              </a:ext>
            </a:extLst>
          </p:cNvPr>
          <p:cNvSpPr txBox="1"/>
          <p:nvPr/>
        </p:nvSpPr>
        <p:spPr>
          <a:xfrm>
            <a:off x="825910" y="1412433"/>
            <a:ext cx="9556955" cy="43656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81019" indent="-381019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uses RSA, Huffman, LSB, and hashing for secure, efficient, and scalable data transmission.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19" lvl="0" indent="-381019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combines encryption, compression, and steganography for strong, invisible data protection.</a:t>
            </a:r>
          </a:p>
          <a:p>
            <a:pPr marL="381019" lvl="0" indent="-381019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reduces message size, saving bandwidth and accelerating secure data transmission.</a:t>
            </a:r>
          </a:p>
          <a:p>
            <a:pPr marL="381019" lvl="0" indent="-381019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detects tampering using hashing, ensuring data integrity throughout communication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5A881-31BE-0300-A399-A59A5DB9F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ECD6-2B21-4986-ACC2-3268955856CE}" type="datetime3">
              <a:rPr lang="en-US" smtClean="0"/>
              <a:t>7 July 2025</a:t>
            </a:fld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1F111-FC63-BDB4-D483-618531E4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B3732-6873-4EB0-B1ED-0F0422CE5628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09407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7E8DE-E069-AB19-EDFF-10506D8E0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56619A-01C8-AA6A-3259-ED9C95F5082C}"/>
              </a:ext>
            </a:extLst>
          </p:cNvPr>
          <p:cNvSpPr txBox="1"/>
          <p:nvPr/>
        </p:nvSpPr>
        <p:spPr>
          <a:xfrm>
            <a:off x="1571544" y="391045"/>
            <a:ext cx="8233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AND HARDWARE SPECIFIATIONS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96E271-1014-F5B1-1236-4C212064CC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193" y="6326853"/>
            <a:ext cx="2743200" cy="365125"/>
          </a:xfrm>
        </p:spPr>
        <p:txBody>
          <a:bodyPr/>
          <a:lstStyle/>
          <a:p>
            <a:fld id="{3E09DC76-5DF9-41C3-9963-543545C5CBFE}" type="datetime3">
              <a:rPr lang="en-US" smtClean="0"/>
              <a:t>7 July 2025</a:t>
            </a:fld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9284768-F90B-3D10-7ACF-995F2A7F0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9593" y="6326853"/>
            <a:ext cx="2743200" cy="365125"/>
          </a:xfrm>
        </p:spPr>
        <p:txBody>
          <a:bodyPr/>
          <a:lstStyle/>
          <a:p>
            <a:fld id="{90F095DB-B466-4501-955C-820B43D57925}" type="slidenum">
              <a:rPr lang="en-IN" smtClean="0"/>
              <a:t>8</a:t>
            </a:fld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7B12245-8744-37D7-6AB0-1623F1399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279533"/>
              </p:ext>
            </p:extLst>
          </p:nvPr>
        </p:nvGraphicFramePr>
        <p:xfrm>
          <a:off x="2268793" y="1310977"/>
          <a:ext cx="6839360" cy="3200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39360">
                  <a:extLst>
                    <a:ext uri="{9D8B030D-6E8A-4147-A177-3AD203B41FA5}">
                      <a16:colId xmlns:a16="http://schemas.microsoft.com/office/drawing/2014/main" val="181513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b="1" dirty="0"/>
                        <a:t>Software &amp; Techniques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1601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Programming Language: Python 3.9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48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Encryption: RSA (Asymmetric Cryptography)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0521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Compression: Huffman Coding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4279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Steganography: LSB (Least Significant Bit)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7411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GUI Framework: Tkinter (Python GUI)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2231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Editor: Visual Studio Code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813319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EA21AF8-18C1-CBFF-46D6-19BC8B6510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564744"/>
              </p:ext>
            </p:extLst>
          </p:nvPr>
        </p:nvGraphicFramePr>
        <p:xfrm>
          <a:off x="2268793" y="4596916"/>
          <a:ext cx="6839360" cy="20950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39360">
                  <a:extLst>
                    <a:ext uri="{9D8B030D-6E8A-4147-A177-3AD203B41FA5}">
                      <a16:colId xmlns:a16="http://schemas.microsoft.com/office/drawing/2014/main" val="2343050348"/>
                    </a:ext>
                  </a:extLst>
                </a:gridCol>
              </a:tblGrid>
              <a:tr h="452723">
                <a:tc>
                  <a:txBody>
                    <a:bodyPr/>
                    <a:lstStyle/>
                    <a:p>
                      <a:r>
                        <a:rPr lang="en-IN" sz="2400" b="1" dirty="0"/>
                        <a:t>Hardware Requirements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0875126"/>
                  </a:ext>
                </a:extLst>
              </a:tr>
              <a:tr h="814902">
                <a:tc>
                  <a:txBody>
                    <a:bodyPr/>
                    <a:lstStyle/>
                    <a:p>
                      <a:r>
                        <a:rPr lang="en-IN" sz="2400" dirty="0"/>
                        <a:t>Recommended: Intel Core i5, 8 GB RAM, 512 GB HDD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9334496"/>
                  </a:ext>
                </a:extLst>
              </a:tr>
              <a:tr h="814902">
                <a:tc>
                  <a:txBody>
                    <a:bodyPr/>
                    <a:lstStyle/>
                    <a:p>
                      <a:r>
                        <a:rPr lang="nn-NO" sz="2400" dirty="0"/>
                        <a:t>Minimum: Intel Core i3, 4 GB RAM, 256 GB HDD</a:t>
                      </a:r>
                      <a:endParaRPr lang="nn-NO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9293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24787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6C4E57-F61C-536F-81DA-290024F55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DA402F-0D64-725D-A5AB-32D188ACBF61}"/>
              </a:ext>
            </a:extLst>
          </p:cNvPr>
          <p:cNvSpPr txBox="1"/>
          <p:nvPr/>
        </p:nvSpPr>
        <p:spPr>
          <a:xfrm>
            <a:off x="3862610" y="189903"/>
            <a:ext cx="4339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ANALYSIS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17CD6B-B044-D045-7395-26599C7433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3611" y="6401010"/>
            <a:ext cx="911939" cy="365125"/>
          </a:xfrm>
        </p:spPr>
        <p:txBody>
          <a:bodyPr/>
          <a:lstStyle/>
          <a:p>
            <a:fld id="{DEB940DC-7B2D-4293-BF5B-C8F928CD19F2}" type="datetime3">
              <a:rPr lang="en-US" smtClean="0"/>
              <a:t>7 July 2025</a:t>
            </a:fld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DD3AF83-4B8A-5A77-3B81-F89F29E07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95DB-B466-4501-955C-820B43D57925}" type="slidenum">
              <a:rPr lang="en-IN" smtClean="0"/>
              <a:t>9</a:t>
            </a:fld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A3B586-523D-4F7A-A043-4600AA50267D}"/>
              </a:ext>
            </a:extLst>
          </p:cNvPr>
          <p:cNvSpPr txBox="1"/>
          <p:nvPr/>
        </p:nvSpPr>
        <p:spPr>
          <a:xfrm>
            <a:off x="553611" y="835063"/>
            <a:ext cx="9433897" cy="5565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Technical Feasibility: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is technically viable as it uses widely available tools,languages, and libraries like Python, RSA, and Tkinter that are compatible with standard hardware.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Operational Feasibility: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is easy to use, requires minimal training, and integrates smoothly into existing workflows for secure data handling.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Economic Feasibility: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is cost-effective as it uses free, open-source tools and runs on commonly available hardware without the need for high investment.</a:t>
            </a:r>
          </a:p>
        </p:txBody>
      </p:sp>
    </p:spTree>
    <p:extLst>
      <p:ext uri="{BB962C8B-B14F-4D97-AF65-F5344CB8AC3E}">
        <p14:creationId xmlns:p14="http://schemas.microsoft.com/office/powerpoint/2010/main" val="35431453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366</TotalTime>
  <Words>1325</Words>
  <Application>Microsoft Office PowerPoint</Application>
  <PresentationFormat>Widescreen</PresentationFormat>
  <Paragraphs>237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Times New Roman</vt:lpstr>
      <vt:lpstr>Times New Roman Bold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vijay sai</dc:creator>
  <cp:lastModifiedBy>sandhya rani kamsala</cp:lastModifiedBy>
  <cp:revision>50</cp:revision>
  <dcterms:created xsi:type="dcterms:W3CDTF">2025-06-24T09:28:32Z</dcterms:created>
  <dcterms:modified xsi:type="dcterms:W3CDTF">2025-07-07T01:34:20Z</dcterms:modified>
</cp:coreProperties>
</file>