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i7dqBlFb/BrO/v0bv3kkqGJ9W5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2.xml"/><Relationship Id="rId19" Type="http://schemas.openxmlformats.org/officeDocument/2006/relationships/font" Target="fonts/LibreFranklin-italic.fntdata"/><Relationship Id="rId1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14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" type="body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4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7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6" name="Google Shape;36;p17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9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1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21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2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2" name="Google Shape;72;p22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2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13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0" y="1"/>
            <a:ext cx="12192001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" name="Google Shape;95;p1"/>
          <p:cNvSpPr txBox="1"/>
          <p:nvPr>
            <p:ph type="ctrTitle"/>
          </p:nvPr>
        </p:nvSpPr>
        <p:spPr>
          <a:xfrm>
            <a:off x="5297767" y="639097"/>
            <a:ext cx="62532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Bookman Old Style"/>
              <a:buNone/>
            </a:pPr>
            <a:r>
              <a:rPr lang="en-US" sz="3600"/>
              <a:t>Eye Disease Detection Enhancement Using a Multi-Stage Deep Learning Approach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5289753" y="4672739"/>
            <a:ext cx="6269347" cy="1021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400"/>
              <a:t>MD ZAHIN MUNTAQIM1 , TANGIN AMIR SMRITY1 , ABU SALEH MUSA MIAH</a:t>
            </a:r>
            <a:endParaRPr sz="1400" cap="none">
              <a:solidFill>
                <a:srgbClr val="00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cap="none">
                <a:solidFill>
                  <a:srgbClr val="262626"/>
                </a:solidFill>
              </a:rPr>
              <a:t>LINK :</a:t>
            </a:r>
            <a:r>
              <a:rPr lang="en-US" sz="2000" u="sng" cap="none">
                <a:solidFill>
                  <a:srgbClr val="262626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https://ieeexplore.ieee.org/document/10707606</a:t>
            </a:r>
            <a:endParaRPr sz="2000" cap="none">
              <a:solidFill>
                <a:srgbClr val="262626"/>
              </a:solidFill>
            </a:endParaRPr>
          </a:p>
        </p:txBody>
      </p:sp>
      <p:pic>
        <p:nvPicPr>
          <p:cNvPr descr="A picture containing building, sitting, bench, side&#10;&#10;Description automatically generated" id="97" name="Google Shape;9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1"/>
            <a:ext cx="4635315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"/>
          <p:cNvCxnSpPr/>
          <p:nvPr/>
        </p:nvCxnSpPr>
        <p:spPr>
          <a:xfrm>
            <a:off x="5427754" y="4498925"/>
            <a:ext cx="5636107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Results :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Transfer Learning Impact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Using transfer learning with pre-trained models (e.g., ResNet, VGG) significantly improved accuracy and reduced training time.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Fine-tuning strategies improved detection performance when limited labeled data was available.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Inference Speed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ResNet models performed well with fast inference speeds (suitable for real-time diagnosis), while deeper models (e.g., VGG) required more computational resources.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References :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9144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Research Papers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-457231" lvl="0" marL="4572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Bookman Old Style"/>
              <a:buAutoNum type="arabicPeriod"/>
            </a:pPr>
            <a:r>
              <a:rPr lang="en-US"/>
              <a:t>M. A. Hossain, T. A. Asa, F. Huq, and M. A. Moni, ‘‘Eye disorders in bangladesh: A hospital-based descriptive study,’’ J. Biomed. Anal., vol. 2, no. 1, pp. 27–40, Mar. 2019.</a:t>
            </a:r>
            <a:endParaRPr/>
          </a:p>
          <a:p>
            <a:pPr indent="-457231" lvl="0" marL="4572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Bookman Old Style"/>
              <a:buAutoNum type="arabicPeriod"/>
            </a:pPr>
            <a:r>
              <a:rPr lang="en-US"/>
              <a:t>I. Sutradhar, P. Gayen, M. Hasan, R. D. Gupta, T. Roy, and M. Sarker, ‘‘Eye diseases: The neglected health condition among urban slum population of Dhaka, Bangladesh,’’ BMC Ophthalmology, vol. 19, no. 1, pp. 1–22, Dec. 2019.</a:t>
            </a:r>
            <a:endParaRPr/>
          </a:p>
          <a:p>
            <a:pPr indent="-457231" lvl="0" marL="4572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Bookman Old Style"/>
              <a:buAutoNum type="arabicPeriod"/>
            </a:pPr>
            <a:r>
              <a:rPr lang="en-US"/>
              <a:t>M. Yusufu, J. Bukhari, X. Yu, T. P. H. Lin, D. S. C. Lam, and N. Wang, ‘‘Challenges in eye care in the Asia–Pacific region,’’ Asia–Pacific J. Ophthalmology, vol. 10, no. 5, pp. 423–429, Sep. 2021.</a:t>
            </a:r>
            <a:endParaRPr/>
          </a:p>
          <a:p>
            <a:pPr indent="-457231" lvl="0" marL="45720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Bookman Old Style"/>
              <a:buAutoNum type="arabicPeriod"/>
            </a:pPr>
            <a:r>
              <a:rPr lang="en-US"/>
              <a:t>D. Kermany, K. Zhang, and M. Goldbaum. (2018). Large Dataset of Labeled Optical Coherence Tomography (OCT) and Chest X-ray Images. [Online]. Available: https://data.mendeley.com/datasets/rscbjbr9sj/3 </a:t>
            </a:r>
            <a:endParaRPr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4" name="Google Shape;164;p12"/>
          <p:cNvSpPr txBox="1"/>
          <p:nvPr>
            <p:ph type="ctr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ookman Old Style"/>
              <a:buNone/>
            </a:pPr>
            <a:r>
              <a:rPr i="1" lang="en-US" sz="4800">
                <a:solidFill>
                  <a:srgbClr val="FFFFFF"/>
                </a:solidFill>
              </a:rPr>
              <a:t>THANK YOU</a:t>
            </a:r>
            <a:endParaRPr/>
          </a:p>
        </p:txBody>
      </p:sp>
      <p:sp>
        <p:nvSpPr>
          <p:cNvPr id="165" name="Google Shape;165;p12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"/>
          <p:cNvSpPr txBox="1"/>
          <p:nvPr>
            <p:ph idx="1" type="subTitle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- VIJAY VARDHAN GONABOYINA (700755141)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Motivation: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Increasing Prevalence of Eye Diseases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Millions of people worldwide suffer from eye diseases like diabetic retinopathy, glaucoma, and macular degeneration.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Early detection is key to preventing vision loss.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Limitations of Traditional Methods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Manual diagnosis by specialists is time-consuming and prone to human error.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Screening techniques such as fundus photography require expert interpretation, which might not be accessible in remote areas.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Problem statement :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0000" lnSpcReduction="20000"/>
          </a:bodyPr>
          <a:lstStyle/>
          <a:p>
            <a:pPr indent="-9144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Challenges in Eye Disease Detection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Eye disease diagnosis often relies on expert knowledge and manual interpretation, leading to delays and errors in detection.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The vast volume of eye-related medical images presents a challenge for manual analysis and requires automation.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Need for Automation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There is a significant need for deep learning models that can classify different eye diseases accurately and in real-time.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Ensuring the models can generalize well across different datasets and patient demographics is crucial for broad clinical applicability.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Comparative Study Focus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A comparative analysis of existing deep learning models for eye disease classification is necessary to determine which models provide the most accurate, reliable, and efficient results.</a:t>
            </a:r>
            <a:endParaRPr/>
          </a:p>
          <a:p>
            <a:pPr indent="-6984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984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984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Objectives: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-9144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Primary Objective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-111601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To compare the performance of different deep learning models in detecting and classifying various eye diseases, such as diabetic retinopathy, glaucoma, and age-related macular degeneration.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Secondary Objectives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-111601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Evaluate the accuracy, speed, and complexity of these models.</a:t>
            </a:r>
            <a:endParaRPr/>
          </a:p>
          <a:p>
            <a:pPr indent="-111601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Explore the effect of data augmentation, transfer learning, and fine-tuning on model performance.</a:t>
            </a:r>
            <a:endParaRPr/>
          </a:p>
          <a:p>
            <a:pPr indent="-111601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Investigate which deep learning techniques are most suitable for real-time diagnostics</a:t>
            </a:r>
            <a:r>
              <a:rPr lang="en-US"/>
              <a:t>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METHODOLOGY/ MAIN IDEA</a:t>
            </a:r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0180" y="2160159"/>
            <a:ext cx="8304243" cy="3671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Methodology Applied / Main Idea: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-9144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Dataset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-102552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Utilization of publicly available datasets like </a:t>
            </a:r>
            <a:r>
              <a:rPr b="1" lang="en-US"/>
              <a:t>OCT2017 , DATASET_101 and Retinal OCT C8 from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b="1" lang="en-US"/>
              <a:t>Kaggle</a:t>
            </a:r>
            <a:endParaRPr/>
          </a:p>
          <a:p>
            <a:pPr indent="-102552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The datasets include labeled images that help in training the models to identify specific eye conditions.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Deep Learning Models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-102552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CNN-based Models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 </a:t>
            </a:r>
            <a:endParaRPr/>
          </a:p>
          <a:p>
            <a:pPr indent="-102552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Common architectures: </a:t>
            </a: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AlexNet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VGGNet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ResNet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, and </a:t>
            </a: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InceptionV3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endParaRPr/>
          </a:p>
          <a:p>
            <a:pPr indent="-102552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These models are trained to recognize patterns in retina images associated with specific eye diseases.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Methodology Applied / Main Idea: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9144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Transfer Learning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-111601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Fine-tuning pre-trained models like </a:t>
            </a: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VGG16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or </a:t>
            </a: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ResNet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 on eye disease datasets to improve performance with limited data.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Performance Metrics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-111601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Accuracy, sensitivity, specificity, and F1-score are used to evaluate the models.</a:t>
            </a:r>
            <a:endParaRPr/>
          </a:p>
          <a:p>
            <a:pPr indent="-111601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Models are compared based on training time, inference time, and accuracy on test datasets.</a:t>
            </a:r>
            <a:endParaRPr/>
          </a:p>
          <a:p>
            <a:pPr indent="-111601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Data Preprocessing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-111601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Image normalization, resizing, augmentation (e.g., rotations, flips), and noise reduction are applied to improve model robustness.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ARCHITRCTURE</a:t>
            </a:r>
            <a:endParaRPr/>
          </a:p>
        </p:txBody>
      </p:sp>
      <p:pic>
        <p:nvPicPr>
          <p:cNvPr id="140" name="Google Shape;14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8253" y="2164703"/>
            <a:ext cx="9153331" cy="386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Results :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10000"/>
          </a:bodyPr>
          <a:lstStyle/>
          <a:p>
            <a:pPr indent="-9144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Model Comparison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-102552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ResNet50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 Achieved the highest accuracy in classifying diabetic retinopathy with 87% accuracy, outperforms other models.</a:t>
            </a:r>
            <a:endParaRPr/>
          </a:p>
          <a:p>
            <a:pPr indent="-102552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VGG16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 Best suited for AMD classification with an accuracy of 85%.</a:t>
            </a:r>
            <a:endParaRPr/>
          </a:p>
          <a:p>
            <a:pPr indent="-102552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InceptionV3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 Good for general eye disease detection, with a balanced performance across datasets.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Challenges in Accuracy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</a:t>
            </a:r>
            <a:endParaRPr/>
          </a:p>
          <a:p>
            <a:pPr indent="-102552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Models struggled with </a:t>
            </a: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data imbalance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, particularly in the presence of underrepresented classes (e.g., severe stages of glaucoma).</a:t>
            </a:r>
            <a:endParaRPr/>
          </a:p>
          <a:p>
            <a:pPr indent="-102552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Generalization</a:t>
            </a: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: Some models performed excellently on one dataset but failed to generalize to other datasets (e.g., varying image quality).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2025-03-18T03:22:27Z</dcterms:created>
  <dc:creator>laya sathish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