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0f1805073a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0f1805073a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0f1805073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0f1805073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0f1805073a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0f1805073a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0f1805073a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0f1805073a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0f1805073a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0f1805073a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RTT Based Indoor </a:t>
            </a:r>
            <a:r>
              <a:rPr lang="en-GB"/>
              <a:t>Positioning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Vijay Anandan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Requirements</a:t>
            </a:r>
            <a:r>
              <a:rPr lang="en-GB"/>
              <a:t>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AutoNum type="arabicPeriod"/>
            </a:pPr>
            <a:r>
              <a:rPr b="1" lang="en-GB"/>
              <a:t>Wi-Fi 802.11mc capable chipset: </a:t>
            </a:r>
            <a:r>
              <a:rPr lang="en-GB"/>
              <a:t>This is the most important requirement for Wi-Fi RTT. The device must have a chipset that supports the Wi-Fi 802.11mc protocol in order to use RTT. Most modern smartphones and tablets have this capability, but older devices may not.</a:t>
            </a:r>
            <a:endParaRPr/>
          </a:p>
          <a:p>
            <a:pPr indent="-317182" lvl="0" marL="457200" rtl="0" algn="l">
              <a:spcBef>
                <a:spcPts val="0"/>
              </a:spcBef>
              <a:spcAft>
                <a:spcPts val="0"/>
              </a:spcAft>
              <a:buSzPct val="100000"/>
              <a:buAutoNum type="arabicPeriod"/>
            </a:pPr>
            <a:r>
              <a:rPr b="1" lang="en-GB"/>
              <a:t>Antenna Arrays:</a:t>
            </a:r>
            <a:r>
              <a:rPr lang="en-GB"/>
              <a:t> Wi-Fi RTT uses multiple antennas in order to triangulate the position of the device. Therefore, devices with multiple antennas are necessary for Wi-Fi RTT to work accurately.</a:t>
            </a:r>
            <a:endParaRPr/>
          </a:p>
          <a:p>
            <a:pPr indent="-317182" lvl="0" marL="457200" rtl="0" algn="l">
              <a:spcBef>
                <a:spcPts val="0"/>
              </a:spcBef>
              <a:spcAft>
                <a:spcPts val="0"/>
              </a:spcAft>
              <a:buSzPct val="100000"/>
              <a:buAutoNum type="arabicPeriod"/>
            </a:pPr>
            <a:r>
              <a:rPr b="1" lang="en-GB"/>
              <a:t>Location Services: </a:t>
            </a:r>
            <a:r>
              <a:rPr lang="en-GB"/>
              <a:t>Wi-Fi RTT requires access to the device's location services in order to provide accurate positioning. This means that the device must have location services enabled and allow the app or service using Wi-Fi RTT to access its location data.</a:t>
            </a:r>
            <a:endParaRPr/>
          </a:p>
          <a:p>
            <a:pPr indent="-317182" lvl="0" marL="457200" rtl="0" algn="l">
              <a:spcBef>
                <a:spcPts val="0"/>
              </a:spcBef>
              <a:spcAft>
                <a:spcPts val="0"/>
              </a:spcAft>
              <a:buSzPct val="100000"/>
              <a:buAutoNum type="arabicPeriod"/>
            </a:pPr>
            <a:r>
              <a:rPr b="1" lang="en-GB"/>
              <a:t>Software Support:</a:t>
            </a:r>
            <a:r>
              <a:rPr lang="en-GB"/>
              <a:t> In addition to hardware requirements, Wi-Fi RTT also requires software support. This means that the device's operating system and applications must support Wi-Fi RTT in order for it to work.[ Above Android API 9]</a:t>
            </a:r>
            <a:endParaRPr/>
          </a:p>
          <a:p>
            <a:pPr indent="-317182" lvl="0" marL="457200" rtl="0" algn="l">
              <a:spcBef>
                <a:spcPts val="0"/>
              </a:spcBef>
              <a:spcAft>
                <a:spcPts val="0"/>
              </a:spcAft>
              <a:buSzPct val="100000"/>
              <a:buAutoNum type="arabicPeriod"/>
            </a:pPr>
            <a:r>
              <a:rPr lang="en-GB"/>
              <a:t>Overall, Wi-Fi RTT requires a modern device with a Wi-Fi 802.11mc capable chipset, multiple antennas, location services enabled, and software support.</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RTT ?</a:t>
            </a:r>
            <a:endParaRPr b="1"/>
          </a:p>
        </p:txBody>
      </p:sp>
      <p:sp>
        <p:nvSpPr>
          <p:cNvPr id="67" name="Google Shape;67;p15"/>
          <p:cNvSpPr txBox="1"/>
          <p:nvPr>
            <p:ph idx="1" type="body"/>
          </p:nvPr>
        </p:nvSpPr>
        <p:spPr>
          <a:xfrm>
            <a:off x="311700" y="1389600"/>
            <a:ext cx="4803300" cy="3179400"/>
          </a:xfrm>
          <a:prstGeom prst="rect">
            <a:avLst/>
          </a:prstGeom>
        </p:spPr>
        <p:txBody>
          <a:bodyPr anchorCtr="0" anchor="t" bIns="91425" lIns="91425" spcFirstLastPara="1" rIns="91425" wrap="square" tIns="91425">
            <a:normAutofit fontScale="92500" lnSpcReduction="10000"/>
          </a:bodyPr>
          <a:lstStyle/>
          <a:p>
            <a:pPr indent="-299085" lvl="0" marL="457200" rtl="0" algn="l">
              <a:lnSpc>
                <a:spcPct val="150000"/>
              </a:lnSpc>
              <a:spcBef>
                <a:spcPts val="0"/>
              </a:spcBef>
              <a:spcAft>
                <a:spcPts val="0"/>
              </a:spcAft>
              <a:buSzPct val="100000"/>
              <a:buAutoNum type="arabicPeriod"/>
            </a:pPr>
            <a:r>
              <a:rPr lang="en-GB"/>
              <a:t>RTT stands for "Round-Trip Time" and refers to the time taken for a wireless signal to travel from a mobile device to a receiver and back again. </a:t>
            </a:r>
            <a:endParaRPr/>
          </a:p>
          <a:p>
            <a:pPr indent="-299085" lvl="0" marL="457200" rtl="0" algn="l">
              <a:lnSpc>
                <a:spcPct val="150000"/>
              </a:lnSpc>
              <a:spcBef>
                <a:spcPts val="0"/>
              </a:spcBef>
              <a:spcAft>
                <a:spcPts val="0"/>
              </a:spcAft>
              <a:buSzPct val="100000"/>
              <a:buAutoNum type="arabicPeriod"/>
            </a:pPr>
            <a:r>
              <a:rPr lang="en-GB"/>
              <a:t>In indoor positioning, RTT is used to determine the distance between a mobile device and a set of access points.</a:t>
            </a:r>
            <a:endParaRPr/>
          </a:p>
          <a:p>
            <a:pPr indent="-299085" lvl="0" marL="457200" rtl="0" algn="l">
              <a:lnSpc>
                <a:spcPct val="150000"/>
              </a:lnSpc>
              <a:spcBef>
                <a:spcPts val="0"/>
              </a:spcBef>
              <a:spcAft>
                <a:spcPts val="0"/>
              </a:spcAft>
              <a:buSzPct val="100000"/>
              <a:buAutoNum type="arabicPeriod"/>
            </a:pPr>
            <a:r>
              <a:rPr lang="en-GB"/>
              <a:t>Wi-Fi RTT and the related Fine-Time-Measurement (FTM) capabilities are specified by the </a:t>
            </a:r>
            <a:r>
              <a:rPr b="1" lang="en-GB"/>
              <a:t>IEEE 802.11-2016 standard.</a:t>
            </a:r>
            <a:r>
              <a:rPr lang="en-GB"/>
              <a:t> Wi-Fi RTT requires the precise time measurement provided by FTM because it calculates the distance between two devices by measuring the time a packet takes to make a round trip between the devices and multiplying that time by the speed of light.</a:t>
            </a:r>
            <a:endParaRPr/>
          </a:p>
          <a:p>
            <a:pPr indent="0" lvl="0" marL="0" rtl="0" algn="l">
              <a:spcBef>
                <a:spcPts val="120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5933274" y="1479113"/>
            <a:ext cx="3210725" cy="3000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RTT Calculation</a:t>
            </a:r>
            <a:endParaRPr b="1"/>
          </a:p>
        </p:txBody>
      </p:sp>
      <p:sp>
        <p:nvSpPr>
          <p:cNvPr id="74" name="Google Shape;74;p16"/>
          <p:cNvSpPr txBox="1"/>
          <p:nvPr>
            <p:ph idx="1" type="body"/>
          </p:nvPr>
        </p:nvSpPr>
        <p:spPr>
          <a:xfrm>
            <a:off x="311700" y="121562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50000"/>
              </a:lnSpc>
              <a:spcBef>
                <a:spcPts val="0"/>
              </a:spcBef>
              <a:spcAft>
                <a:spcPts val="0"/>
              </a:spcAft>
              <a:buSzPct val="100000"/>
              <a:buAutoNum type="arabicPeriod"/>
            </a:pPr>
            <a:r>
              <a:rPr lang="en-GB"/>
              <a:t>The RTT formula is used to calculate the flight time of a wireless signal based on Time of Arrival (ToA) and Time of Departure (ToD) measurements.</a:t>
            </a:r>
            <a:endParaRPr/>
          </a:p>
          <a:p>
            <a:pPr indent="-325755" lvl="0" marL="457200" rtl="0" algn="l">
              <a:lnSpc>
                <a:spcPct val="150000"/>
              </a:lnSpc>
              <a:spcBef>
                <a:spcPts val="0"/>
              </a:spcBef>
              <a:spcAft>
                <a:spcPts val="0"/>
              </a:spcAft>
              <a:buSzPct val="100000"/>
              <a:buAutoNum type="arabicPeriod"/>
            </a:pPr>
            <a:r>
              <a:rPr lang="en-GB"/>
              <a:t>The flight time of the signal can be used to estimate the distance between a mobile device and an access point or beacon.</a:t>
            </a:r>
            <a:endParaRPr/>
          </a:p>
          <a:p>
            <a:pPr indent="-325755" lvl="0" marL="457200" rtl="0" algn="l">
              <a:lnSpc>
                <a:spcPct val="150000"/>
              </a:lnSpc>
              <a:spcBef>
                <a:spcPts val="0"/>
              </a:spcBef>
              <a:spcAft>
                <a:spcPts val="0"/>
              </a:spcAft>
              <a:buSzPct val="100000"/>
              <a:buAutoNum type="arabicPeriod"/>
            </a:pPr>
            <a:r>
              <a:rPr lang="en-GB"/>
              <a:t>The speed of light is used in the distance estimation formula, which is d = c * 𝑻𝒐𝑭 / 2, where d is the distance, c is the speed of light, and 𝑻𝒐𝑭 is the flight time of the signal.</a:t>
            </a:r>
            <a:endParaRPr/>
          </a:p>
          <a:p>
            <a:pPr indent="0" lvl="0" marL="457200" rtl="0" algn="l">
              <a:lnSpc>
                <a:spcPct val="150000"/>
              </a:lnSpc>
              <a:spcBef>
                <a:spcPts val="1200"/>
              </a:spcBef>
              <a:spcAft>
                <a:spcPts val="0"/>
              </a:spcAft>
              <a:buNone/>
            </a:pPr>
            <a:r>
              <a:t/>
            </a:r>
            <a:endParaRPr/>
          </a:p>
          <a:p>
            <a:pPr indent="0" lvl="0" marL="457200" rtl="0" algn="l">
              <a:lnSpc>
                <a:spcPct val="150000"/>
              </a:lnSpc>
              <a:spcBef>
                <a:spcPts val="1200"/>
              </a:spcBef>
              <a:spcAft>
                <a:spcPts val="0"/>
              </a:spcAft>
              <a:buNone/>
            </a:pPr>
            <a:r>
              <a:t/>
            </a:r>
            <a:endParaRPr/>
          </a:p>
          <a:p>
            <a:pPr indent="0" lvl="0" marL="0" rtl="0" algn="l">
              <a:spcBef>
                <a:spcPts val="1200"/>
              </a:spcBef>
              <a:spcAft>
                <a:spcPts val="1200"/>
              </a:spcAft>
              <a:buNone/>
            </a:pPr>
            <a:r>
              <a:t/>
            </a:r>
            <a:endParaRPr/>
          </a:p>
        </p:txBody>
      </p:sp>
      <p:pic>
        <p:nvPicPr>
          <p:cNvPr id="75" name="Google Shape;75;p16" title="ToF "/>
          <p:cNvPicPr preferRelativeResize="0"/>
          <p:nvPr/>
        </p:nvPicPr>
        <p:blipFill>
          <a:blip r:embed="rId3">
            <a:alphaModFix/>
          </a:blip>
          <a:stretch>
            <a:fillRect/>
          </a:stretch>
        </p:blipFill>
        <p:spPr>
          <a:xfrm>
            <a:off x="1296825" y="3674300"/>
            <a:ext cx="3275175" cy="647425"/>
          </a:xfrm>
          <a:prstGeom prst="rect">
            <a:avLst/>
          </a:prstGeom>
          <a:noFill/>
          <a:ln>
            <a:noFill/>
          </a:ln>
        </p:spPr>
      </p:pic>
      <p:pic>
        <p:nvPicPr>
          <p:cNvPr id="76" name="Google Shape;76;p16"/>
          <p:cNvPicPr preferRelativeResize="0"/>
          <p:nvPr/>
        </p:nvPicPr>
        <p:blipFill>
          <a:blip r:embed="rId4">
            <a:alphaModFix/>
          </a:blip>
          <a:stretch>
            <a:fillRect/>
          </a:stretch>
        </p:blipFill>
        <p:spPr>
          <a:xfrm>
            <a:off x="5659025" y="3744050"/>
            <a:ext cx="1312650" cy="476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Localization using Least square </a:t>
            </a:r>
            <a:endParaRPr b="1"/>
          </a:p>
        </p:txBody>
      </p:sp>
      <p:sp>
        <p:nvSpPr>
          <p:cNvPr id="82" name="Google Shape;82;p17"/>
          <p:cNvSpPr txBox="1"/>
          <p:nvPr>
            <p:ph idx="1" type="body"/>
          </p:nvPr>
        </p:nvSpPr>
        <p:spPr>
          <a:xfrm>
            <a:off x="4281525" y="1152475"/>
            <a:ext cx="4550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a:t>
            </a:r>
            <a:r>
              <a:rPr lang="en-GB"/>
              <a:t>d</a:t>
            </a:r>
            <a:r>
              <a:rPr lang="en-GB"/>
              <a:t>” - will be calculate from the RTT based on the previous slides</a:t>
            </a:r>
            <a:endParaRPr/>
          </a:p>
          <a:p>
            <a:pPr indent="-342900" lvl="0" marL="457200" rtl="0" algn="l">
              <a:spcBef>
                <a:spcPts val="0"/>
              </a:spcBef>
              <a:spcAft>
                <a:spcPts val="0"/>
              </a:spcAft>
              <a:buSzPts val="1800"/>
              <a:buAutoNum type="arabicPeriod"/>
            </a:pPr>
            <a:r>
              <a:rPr lang="en-GB"/>
              <a:t>By know access point information and using Least square (LS) kind of  classic positioning algorithm for multilateration will help us in locating the coordinates</a:t>
            </a:r>
            <a:endParaRPr/>
          </a:p>
          <a:p>
            <a:pPr indent="0" lvl="0" marL="0" rtl="0" algn="l">
              <a:spcBef>
                <a:spcPts val="1200"/>
              </a:spcBef>
              <a:spcAft>
                <a:spcPts val="1200"/>
              </a:spcAft>
              <a:buNone/>
            </a:pPr>
            <a:r>
              <a:t/>
            </a:r>
            <a:endParaRPr/>
          </a:p>
        </p:txBody>
      </p:sp>
      <p:pic>
        <p:nvPicPr>
          <p:cNvPr id="83" name="Google Shape;83;p17"/>
          <p:cNvPicPr preferRelativeResize="0"/>
          <p:nvPr/>
        </p:nvPicPr>
        <p:blipFill>
          <a:blip r:embed="rId3">
            <a:alphaModFix/>
          </a:blip>
          <a:stretch>
            <a:fillRect/>
          </a:stretch>
        </p:blipFill>
        <p:spPr>
          <a:xfrm>
            <a:off x="476025" y="1526438"/>
            <a:ext cx="3695700" cy="2924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Accuracy</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