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77" r:id="rId4"/>
    <p:sldId id="278" r:id="rId5"/>
    <p:sldId id="258" r:id="rId6"/>
    <p:sldId id="259" r:id="rId7"/>
    <p:sldId id="274" r:id="rId8"/>
    <p:sldId id="279" r:id="rId9"/>
    <p:sldId id="260" r:id="rId10"/>
    <p:sldId id="261" r:id="rId11"/>
    <p:sldId id="262" r:id="rId12"/>
    <p:sldId id="263" r:id="rId13"/>
    <p:sldId id="264" r:id="rId14"/>
    <p:sldId id="265" r:id="rId15"/>
    <p:sldId id="266" r:id="rId16"/>
    <p:sldId id="267" r:id="rId17"/>
    <p:sldId id="268" r:id="rId18"/>
    <p:sldId id="280" r:id="rId19"/>
    <p:sldId id="269" r:id="rId20"/>
    <p:sldId id="271" r:id="rId21"/>
    <p:sldId id="276" r:id="rId22"/>
    <p:sldId id="28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393889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212790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9336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290484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9559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150557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32281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142448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129527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88D1C-E7AB-4539-AEB6-4ECED9029439}"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363583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88D1C-E7AB-4539-AEB6-4ECED9029439}"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139437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88D1C-E7AB-4539-AEB6-4ECED9029439}"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17311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88D1C-E7AB-4539-AEB6-4ECED9029439}"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61879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88D1C-E7AB-4539-AEB6-4ECED9029439}"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401129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88D1C-E7AB-4539-AEB6-4ECED9029439}"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264572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88D1C-E7AB-4539-AEB6-4ECED9029439}"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E2E7F5-FF80-4F4A-9767-D9DFB011320D}" type="slidenum">
              <a:rPr lang="en-IN" smtClean="0"/>
              <a:t>‹#›</a:t>
            </a:fld>
            <a:endParaRPr lang="en-IN"/>
          </a:p>
        </p:txBody>
      </p:sp>
    </p:spTree>
    <p:extLst>
      <p:ext uri="{BB962C8B-B14F-4D97-AF65-F5344CB8AC3E}">
        <p14:creationId xmlns:p14="http://schemas.microsoft.com/office/powerpoint/2010/main" val="44081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E88D1C-E7AB-4539-AEB6-4ECED9029439}" type="datetimeFigureOut">
              <a:rPr lang="en-IN" smtClean="0"/>
              <a:t>24-08-2024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E2E7F5-FF80-4F4A-9767-D9DFB011320D}" type="slidenum">
              <a:rPr lang="en-IN" smtClean="0"/>
              <a:t>‹#›</a:t>
            </a:fld>
            <a:endParaRPr lang="en-IN"/>
          </a:p>
        </p:txBody>
      </p:sp>
    </p:spTree>
    <p:extLst>
      <p:ext uri="{BB962C8B-B14F-4D97-AF65-F5344CB8AC3E}">
        <p14:creationId xmlns:p14="http://schemas.microsoft.com/office/powerpoint/2010/main" val="128238610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3E3B-B478-584D-1D06-37E243884B36}"/>
              </a:ext>
            </a:extLst>
          </p:cNvPr>
          <p:cNvSpPr>
            <a:spLocks noGrp="1"/>
          </p:cNvSpPr>
          <p:nvPr>
            <p:ph type="ctrTitle"/>
          </p:nvPr>
        </p:nvSpPr>
        <p:spPr>
          <a:xfrm>
            <a:off x="796414" y="78658"/>
            <a:ext cx="9684774" cy="1897626"/>
          </a:xfrm>
        </p:spPr>
        <p:txBody>
          <a:bodyPr>
            <a:normAutofit/>
          </a:bodyPr>
          <a:lstStyle/>
          <a:p>
            <a:pPr algn="ctr"/>
            <a:r>
              <a:rPr lang="en-US" sz="4000" b="1" dirty="0">
                <a:solidFill>
                  <a:schemeClr val="tx1"/>
                </a:solidFill>
              </a:rPr>
              <a:t> Census Data to Predict Income Brackets </a:t>
            </a:r>
            <a:endParaRPr lang="en-IN" sz="4000" b="1" dirty="0">
              <a:solidFill>
                <a:schemeClr val="tx1"/>
              </a:solidFill>
            </a:endParaRPr>
          </a:p>
        </p:txBody>
      </p:sp>
      <p:pic>
        <p:nvPicPr>
          <p:cNvPr id="4" name="Picture 3">
            <a:extLst>
              <a:ext uri="{FF2B5EF4-FFF2-40B4-BE49-F238E27FC236}">
                <a16:creationId xmlns:a16="http://schemas.microsoft.com/office/drawing/2014/main" id="{EB1397EE-7D31-B362-8CC9-2529409B5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5500"/>
            <a:ext cx="12192000" cy="4762500"/>
          </a:xfrm>
          <a:prstGeom prst="rect">
            <a:avLst/>
          </a:prstGeom>
        </p:spPr>
      </p:pic>
    </p:spTree>
    <p:extLst>
      <p:ext uri="{BB962C8B-B14F-4D97-AF65-F5344CB8AC3E}">
        <p14:creationId xmlns:p14="http://schemas.microsoft.com/office/powerpoint/2010/main" val="355763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25D7-1FC4-B98B-D63A-AAF8832D6266}"/>
              </a:ext>
            </a:extLst>
          </p:cNvPr>
          <p:cNvSpPr>
            <a:spLocks noGrp="1"/>
          </p:cNvSpPr>
          <p:nvPr>
            <p:ph type="title"/>
          </p:nvPr>
        </p:nvSpPr>
        <p:spPr>
          <a:xfrm>
            <a:off x="1061798" y="5299588"/>
            <a:ext cx="8596668" cy="1238864"/>
          </a:xfrm>
        </p:spPr>
        <p:txBody>
          <a:bodyPr>
            <a:normAutofit/>
          </a:bodyPr>
          <a:lstStyle/>
          <a:p>
            <a:r>
              <a:rPr lang="en-US" sz="1800" b="1" dirty="0">
                <a:solidFill>
                  <a:schemeClr val="tx1">
                    <a:lumMod val="95000"/>
                    <a:lumOff val="5000"/>
                  </a:schemeClr>
                </a:solidFill>
              </a:rPr>
              <a:t>By looking at this graph we can conclude that the Age group 15-30 have the highest number of people whose earnings are less than 50k dollars per year The Age groups 40-49 and 50-59 have the highest number of people whose earnings are more than $50k per year.</a:t>
            </a:r>
            <a:endParaRPr lang="en-IN" sz="1800"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6BD8DECB-8D44-7F14-A0ED-480565EC2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798" y="137652"/>
            <a:ext cx="8596668" cy="5026630"/>
          </a:xfrm>
        </p:spPr>
      </p:pic>
    </p:spTree>
    <p:extLst>
      <p:ext uri="{BB962C8B-B14F-4D97-AF65-F5344CB8AC3E}">
        <p14:creationId xmlns:p14="http://schemas.microsoft.com/office/powerpoint/2010/main" val="272702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B8C8-2D7B-7CF7-9C0C-16BB2D62E456}"/>
              </a:ext>
            </a:extLst>
          </p:cNvPr>
          <p:cNvSpPr>
            <a:spLocks noGrp="1"/>
          </p:cNvSpPr>
          <p:nvPr>
            <p:ph type="title"/>
          </p:nvPr>
        </p:nvSpPr>
        <p:spPr>
          <a:xfrm>
            <a:off x="1022554" y="5537200"/>
            <a:ext cx="8596668" cy="1320800"/>
          </a:xfrm>
        </p:spPr>
        <p:txBody>
          <a:bodyPr>
            <a:normAutofit/>
          </a:bodyPr>
          <a:lstStyle/>
          <a:p>
            <a:r>
              <a:rPr lang="en-US" sz="1800" b="1" dirty="0">
                <a:solidFill>
                  <a:schemeClr val="tx1">
                    <a:lumMod val="95000"/>
                    <a:lumOff val="5000"/>
                  </a:schemeClr>
                </a:solidFill>
              </a:rPr>
              <a:t>We can see that most people's work class is Private in all Age groups and then self-employment-not-incorporate and local government.</a:t>
            </a:r>
            <a:endParaRPr lang="en-IN" sz="1800"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CA3DB5A7-1F8A-9FFB-A177-9A0C68018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554" y="88379"/>
            <a:ext cx="7875639" cy="5319251"/>
          </a:xfrm>
        </p:spPr>
      </p:pic>
    </p:spTree>
    <p:extLst>
      <p:ext uri="{BB962C8B-B14F-4D97-AF65-F5344CB8AC3E}">
        <p14:creationId xmlns:p14="http://schemas.microsoft.com/office/powerpoint/2010/main" val="34989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1266-F006-A8DC-3AA9-CA7A29118FE7}"/>
              </a:ext>
            </a:extLst>
          </p:cNvPr>
          <p:cNvSpPr>
            <a:spLocks noGrp="1"/>
          </p:cNvSpPr>
          <p:nvPr>
            <p:ph type="title"/>
          </p:nvPr>
        </p:nvSpPr>
        <p:spPr>
          <a:xfrm>
            <a:off x="178880" y="5520814"/>
            <a:ext cx="10492584" cy="1090822"/>
          </a:xfrm>
        </p:spPr>
        <p:txBody>
          <a:bodyPr>
            <a:normAutofit/>
          </a:bodyPr>
          <a:lstStyle/>
          <a:p>
            <a:r>
              <a:rPr lang="en-US" sz="1800" b="1" dirty="0">
                <a:solidFill>
                  <a:schemeClr val="tx1">
                    <a:lumMod val="95000"/>
                    <a:lumOff val="5000"/>
                  </a:schemeClr>
                </a:solidFill>
              </a:rPr>
              <a:t>By looking at this graph we can conclude that only in self-emp-incorporated work class people earn more than 50k dollars as compared to people whose earnings are less than 50k dollars per year.</a:t>
            </a:r>
            <a:endParaRPr lang="en-IN" sz="1800" b="1" dirty="0">
              <a:solidFill>
                <a:schemeClr val="tx1">
                  <a:lumMod val="95000"/>
                  <a:lumOff val="5000"/>
                </a:schemeClr>
              </a:solidFill>
            </a:endParaRPr>
          </a:p>
        </p:txBody>
      </p:sp>
      <p:pic>
        <p:nvPicPr>
          <p:cNvPr id="9" name="Content Placeholder 8">
            <a:extLst>
              <a:ext uri="{FF2B5EF4-FFF2-40B4-BE49-F238E27FC236}">
                <a16:creationId xmlns:a16="http://schemas.microsoft.com/office/drawing/2014/main" id="{D635BEB0-18DC-B0FA-6216-E1FB120F3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80" y="246365"/>
            <a:ext cx="10606884" cy="5319252"/>
          </a:xfrm>
        </p:spPr>
      </p:pic>
    </p:spTree>
    <p:extLst>
      <p:ext uri="{BB962C8B-B14F-4D97-AF65-F5344CB8AC3E}">
        <p14:creationId xmlns:p14="http://schemas.microsoft.com/office/powerpoint/2010/main" val="85044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ADB-B427-FBFA-8FD4-87AE4F8C1F67}"/>
              </a:ext>
            </a:extLst>
          </p:cNvPr>
          <p:cNvSpPr>
            <a:spLocks noGrp="1"/>
          </p:cNvSpPr>
          <p:nvPr>
            <p:ph type="title"/>
          </p:nvPr>
        </p:nvSpPr>
        <p:spPr>
          <a:xfrm>
            <a:off x="806520" y="5279922"/>
            <a:ext cx="8596668" cy="1288026"/>
          </a:xfrm>
        </p:spPr>
        <p:txBody>
          <a:bodyPr>
            <a:normAutofit fontScale="90000"/>
          </a:bodyPr>
          <a:lstStyle/>
          <a:p>
            <a:r>
              <a:rPr lang="en-US" sz="2000" b="1" dirty="0">
                <a:solidFill>
                  <a:schemeClr val="tx1">
                    <a:lumMod val="95000"/>
                    <a:lumOff val="5000"/>
                  </a:schemeClr>
                </a:solidFill>
              </a:rPr>
              <a:t>We can see that only Doctorate, Prof-school and Masters have earned more than 50k dollars per year than those who have not earned more than 50k dollars. In other education, more people earn less than 50k dollars than people who earn greater than 50k dollars per year</a:t>
            </a:r>
            <a:endParaRPr lang="en-IN" sz="2000"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2B1FA4F7-3BDD-B5A8-0E10-ADD2F049C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734" y="0"/>
            <a:ext cx="9312240" cy="5279922"/>
          </a:xfrm>
        </p:spPr>
      </p:pic>
    </p:spTree>
    <p:extLst>
      <p:ext uri="{BB962C8B-B14F-4D97-AF65-F5344CB8AC3E}">
        <p14:creationId xmlns:p14="http://schemas.microsoft.com/office/powerpoint/2010/main" val="395775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A29D-206A-919F-B99D-7F0A532FE20F}"/>
              </a:ext>
            </a:extLst>
          </p:cNvPr>
          <p:cNvSpPr>
            <a:spLocks noGrp="1"/>
          </p:cNvSpPr>
          <p:nvPr>
            <p:ph type="title"/>
          </p:nvPr>
        </p:nvSpPr>
        <p:spPr>
          <a:xfrm>
            <a:off x="445119" y="5129533"/>
            <a:ext cx="9509370" cy="1337187"/>
          </a:xfrm>
        </p:spPr>
        <p:txBody>
          <a:bodyPr>
            <a:normAutofit/>
          </a:bodyPr>
          <a:lstStyle/>
          <a:p>
            <a:r>
              <a:rPr lang="en-US" sz="2000" b="1" dirty="0">
                <a:solidFill>
                  <a:schemeClr val="tx1">
                    <a:lumMod val="95000"/>
                    <a:lumOff val="5000"/>
                  </a:schemeClr>
                </a:solidFill>
              </a:rPr>
              <a:t>In marital status, we can see that most people who Married Civilian Spouses earn more than 50k dollars per year as compared to other statuses and the least of people who never married. In never married most people earn less than 50k dollars.</a:t>
            </a:r>
            <a:endParaRPr lang="en-IN" sz="2000"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D89B7210-33F2-B7C5-F5B9-D6EB153F6F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119" y="0"/>
            <a:ext cx="9509371" cy="5018809"/>
          </a:xfrm>
        </p:spPr>
      </p:pic>
    </p:spTree>
    <p:extLst>
      <p:ext uri="{BB962C8B-B14F-4D97-AF65-F5344CB8AC3E}">
        <p14:creationId xmlns:p14="http://schemas.microsoft.com/office/powerpoint/2010/main" val="320547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6D85-25DA-9482-74DE-3FC448672736}"/>
              </a:ext>
            </a:extLst>
          </p:cNvPr>
          <p:cNvSpPr>
            <a:spLocks noGrp="1"/>
          </p:cNvSpPr>
          <p:nvPr>
            <p:ph type="title"/>
          </p:nvPr>
        </p:nvSpPr>
        <p:spPr>
          <a:xfrm>
            <a:off x="374171" y="5475675"/>
            <a:ext cx="9808920" cy="1268360"/>
          </a:xfrm>
        </p:spPr>
        <p:txBody>
          <a:bodyPr>
            <a:normAutofit/>
          </a:bodyPr>
          <a:lstStyle/>
          <a:p>
            <a:r>
              <a:rPr lang="en-US" sz="2000" b="1" dirty="0">
                <a:solidFill>
                  <a:schemeClr val="tx1">
                    <a:lumMod val="95000"/>
                    <a:lumOff val="5000"/>
                  </a:schemeClr>
                </a:solidFill>
              </a:rPr>
              <a:t>we can see as compared to other occupations Executive and Managerial roles have more people who earn more than 50k dollars per year and very few in the Armed forces</a:t>
            </a:r>
            <a:r>
              <a:rPr lang="en-US" sz="2000" dirty="0">
                <a:solidFill>
                  <a:schemeClr val="tx1">
                    <a:lumMod val="95000"/>
                    <a:lumOff val="5000"/>
                  </a:schemeClr>
                </a:solidFill>
              </a:rPr>
              <a:t>.</a:t>
            </a:r>
            <a:endParaRPr lang="en-IN" sz="2000"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40D5E8FD-E269-8573-35E2-123343E26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171" y="0"/>
            <a:ext cx="9808920" cy="5383158"/>
          </a:xfrm>
        </p:spPr>
      </p:pic>
    </p:spTree>
    <p:extLst>
      <p:ext uri="{BB962C8B-B14F-4D97-AF65-F5344CB8AC3E}">
        <p14:creationId xmlns:p14="http://schemas.microsoft.com/office/powerpoint/2010/main" val="106633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0EF2-CF76-3982-07D0-FE1541F56032}"/>
              </a:ext>
            </a:extLst>
          </p:cNvPr>
          <p:cNvSpPr>
            <a:spLocks noGrp="1"/>
          </p:cNvSpPr>
          <p:nvPr>
            <p:ph type="title"/>
          </p:nvPr>
        </p:nvSpPr>
        <p:spPr>
          <a:xfrm>
            <a:off x="849299" y="5060932"/>
            <a:ext cx="8596668" cy="1320800"/>
          </a:xfrm>
        </p:spPr>
        <p:txBody>
          <a:bodyPr>
            <a:normAutofit/>
          </a:bodyPr>
          <a:lstStyle/>
          <a:p>
            <a:r>
              <a:rPr lang="en-US" sz="2000" b="1" dirty="0">
                <a:solidFill>
                  <a:schemeClr val="tx1">
                    <a:lumMod val="95000"/>
                    <a:lumOff val="5000"/>
                  </a:schemeClr>
                </a:solidFill>
              </a:rPr>
              <a:t>The United States people get more hours as compared to other countries like India, England and Germany etc.</a:t>
            </a:r>
            <a:endParaRPr lang="en-IN" sz="2000"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21E52E68-8434-32DF-97DB-DE9E7ADAA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23" y="0"/>
            <a:ext cx="9717621" cy="4916128"/>
          </a:xfrm>
        </p:spPr>
      </p:pic>
    </p:spTree>
    <p:extLst>
      <p:ext uri="{BB962C8B-B14F-4D97-AF65-F5344CB8AC3E}">
        <p14:creationId xmlns:p14="http://schemas.microsoft.com/office/powerpoint/2010/main" val="241691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B184-921D-3E87-466E-50715DFF8883}"/>
              </a:ext>
            </a:extLst>
          </p:cNvPr>
          <p:cNvSpPr>
            <a:spLocks noGrp="1"/>
          </p:cNvSpPr>
          <p:nvPr>
            <p:ph type="title"/>
          </p:nvPr>
        </p:nvSpPr>
        <p:spPr>
          <a:xfrm>
            <a:off x="791635" y="4935793"/>
            <a:ext cx="8596668" cy="1320800"/>
          </a:xfrm>
        </p:spPr>
        <p:txBody>
          <a:bodyPr>
            <a:normAutofit/>
          </a:bodyPr>
          <a:lstStyle/>
          <a:p>
            <a:r>
              <a:rPr lang="en-US" sz="2000" b="1" dirty="0">
                <a:solidFill>
                  <a:schemeClr val="tx1">
                    <a:lumMod val="95000"/>
                    <a:lumOff val="5000"/>
                  </a:schemeClr>
                </a:solidFill>
              </a:rPr>
              <a:t>The number of people who earned more than greater than 50k dollars per year are white men as compared to other races.</a:t>
            </a:r>
            <a:endParaRPr lang="en-IN" sz="2000"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15D1A7A4-F632-2D2D-C6A6-FDF8A4FA7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344" y="0"/>
            <a:ext cx="8596668" cy="4935793"/>
          </a:xfrm>
        </p:spPr>
      </p:pic>
    </p:spTree>
    <p:extLst>
      <p:ext uri="{BB962C8B-B14F-4D97-AF65-F5344CB8AC3E}">
        <p14:creationId xmlns:p14="http://schemas.microsoft.com/office/powerpoint/2010/main" val="1158599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C510-3818-8522-2648-876ED41C2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 y="0"/>
            <a:ext cx="10141528" cy="4914900"/>
          </a:xfrm>
          <a:prstGeom prst="rect">
            <a:avLst/>
          </a:prstGeom>
        </p:spPr>
      </p:pic>
      <p:sp>
        <p:nvSpPr>
          <p:cNvPr id="4" name="TextBox 3">
            <a:extLst>
              <a:ext uri="{FF2B5EF4-FFF2-40B4-BE49-F238E27FC236}">
                <a16:creationId xmlns:a16="http://schemas.microsoft.com/office/drawing/2014/main" id="{8C7B0A12-6668-514B-8764-CBF5B420966C}"/>
              </a:ext>
            </a:extLst>
          </p:cNvPr>
          <p:cNvSpPr txBox="1"/>
          <p:nvPr/>
        </p:nvSpPr>
        <p:spPr>
          <a:xfrm>
            <a:off x="443345" y="5143500"/>
            <a:ext cx="9975273" cy="646331"/>
          </a:xfrm>
          <a:prstGeom prst="rect">
            <a:avLst/>
          </a:prstGeom>
          <a:noFill/>
        </p:spPr>
        <p:txBody>
          <a:bodyPr wrap="square" rtlCol="0">
            <a:spAutoFit/>
          </a:bodyPr>
          <a:lstStyle/>
          <a:p>
            <a:r>
              <a:rPr lang="en-US" b="1" dirty="0"/>
              <a:t>The majority of individuals are categorized as husbands and Wife who earn more than $50K per year. Few of them who is Unmarried and Not-in-family.</a:t>
            </a:r>
            <a:endParaRPr lang="en-IN" b="1" dirty="0"/>
          </a:p>
        </p:txBody>
      </p:sp>
    </p:spTree>
    <p:extLst>
      <p:ext uri="{BB962C8B-B14F-4D97-AF65-F5344CB8AC3E}">
        <p14:creationId xmlns:p14="http://schemas.microsoft.com/office/powerpoint/2010/main" val="91879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5A3D-C499-77C0-B953-42D896F82601}"/>
              </a:ext>
            </a:extLst>
          </p:cNvPr>
          <p:cNvSpPr>
            <a:spLocks noGrp="1"/>
          </p:cNvSpPr>
          <p:nvPr>
            <p:ph type="title"/>
          </p:nvPr>
        </p:nvSpPr>
        <p:spPr>
          <a:xfrm>
            <a:off x="676627" y="288548"/>
            <a:ext cx="8596668" cy="1320800"/>
          </a:xfrm>
        </p:spPr>
        <p:txBody>
          <a:bodyPr>
            <a:normAutofit/>
          </a:bodyPr>
          <a:lstStyle/>
          <a:p>
            <a:r>
              <a:rPr lang="en-US" sz="2000" b="1" dirty="0">
                <a:solidFill>
                  <a:schemeClr val="tx1">
                    <a:lumMod val="95000"/>
                    <a:lumOff val="5000"/>
                  </a:schemeClr>
                </a:solidFill>
              </a:rPr>
              <a:t>We can see that Male candidates earned more than 50k dollars are more as compared to female candidates. </a:t>
            </a:r>
            <a:endParaRPr lang="en-IN" sz="2000" b="1" dirty="0">
              <a:solidFill>
                <a:schemeClr val="tx1">
                  <a:lumMod val="95000"/>
                  <a:lumOff val="5000"/>
                </a:schemeClr>
              </a:solidFill>
            </a:endParaRPr>
          </a:p>
        </p:txBody>
      </p:sp>
      <p:pic>
        <p:nvPicPr>
          <p:cNvPr id="8" name="Content Placeholder 7">
            <a:extLst>
              <a:ext uri="{FF2B5EF4-FFF2-40B4-BE49-F238E27FC236}">
                <a16:creationId xmlns:a16="http://schemas.microsoft.com/office/drawing/2014/main" id="{BCFAFFE0-DAA0-BEF5-0089-497EF1AE54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1307691"/>
            <a:ext cx="4939378" cy="4300418"/>
          </a:xfrm>
        </p:spPr>
      </p:pic>
      <p:pic>
        <p:nvPicPr>
          <p:cNvPr id="7" name="Content Placeholder 6">
            <a:extLst>
              <a:ext uri="{FF2B5EF4-FFF2-40B4-BE49-F238E27FC236}">
                <a16:creationId xmlns:a16="http://schemas.microsoft.com/office/drawing/2014/main" id="{4508915F-7DC3-00A1-E0DE-5DCFD4FD33A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73" y="1485901"/>
            <a:ext cx="4601152" cy="4076158"/>
          </a:xfrm>
        </p:spPr>
      </p:pic>
    </p:spTree>
    <p:extLst>
      <p:ext uri="{BB962C8B-B14F-4D97-AF65-F5344CB8AC3E}">
        <p14:creationId xmlns:p14="http://schemas.microsoft.com/office/powerpoint/2010/main" val="361001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24CA-3C18-4DA1-1439-255BEF373999}"/>
              </a:ext>
            </a:extLst>
          </p:cNvPr>
          <p:cNvSpPr>
            <a:spLocks noGrp="1"/>
          </p:cNvSpPr>
          <p:nvPr>
            <p:ph type="title"/>
          </p:nvPr>
        </p:nvSpPr>
        <p:spPr>
          <a:xfrm>
            <a:off x="677334" y="609600"/>
            <a:ext cx="8596668" cy="793173"/>
          </a:xfrm>
        </p:spPr>
        <p:txBody>
          <a:bodyPr>
            <a:normAutofit fontScale="90000"/>
          </a:bodyPr>
          <a:lstStyle/>
          <a:p>
            <a:pPr algn="ctr"/>
            <a:r>
              <a:rPr lang="en-IN" b="1" i="0" dirty="0">
                <a:solidFill>
                  <a:schemeClr val="tx1">
                    <a:lumMod val="95000"/>
                    <a:lumOff val="5000"/>
                  </a:schemeClr>
                </a:solidFill>
                <a:effectLst/>
                <a:latin typeface="Söhne"/>
              </a:rPr>
              <a:t> </a:t>
            </a:r>
            <a:r>
              <a:rPr lang="en-IN" sz="4000" b="1" i="0" dirty="0">
                <a:solidFill>
                  <a:schemeClr val="tx1">
                    <a:lumMod val="95000"/>
                    <a:lumOff val="5000"/>
                  </a:schemeClr>
                </a:solidFill>
                <a:effectLst/>
                <a:latin typeface="Söhne"/>
              </a:rPr>
              <a:t>Introduction</a:t>
            </a:r>
            <a:br>
              <a:rPr lang="en-IN" sz="4000" b="1" i="0" dirty="0">
                <a:solidFill>
                  <a:schemeClr val="tx1">
                    <a:lumMod val="95000"/>
                    <a:lumOff val="5000"/>
                  </a:schemeClr>
                </a:solidFill>
                <a:effectLst/>
                <a:latin typeface="Söhne"/>
              </a:rPr>
            </a:br>
            <a:endParaRPr lang="en-IN" sz="4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AF2D2F8A-6F0E-D67D-E874-9760756198A8}"/>
              </a:ext>
            </a:extLst>
          </p:cNvPr>
          <p:cNvSpPr>
            <a:spLocks noGrp="1"/>
          </p:cNvSpPr>
          <p:nvPr>
            <p:ph idx="1"/>
          </p:nvPr>
        </p:nvSpPr>
        <p:spPr>
          <a:xfrm>
            <a:off x="677333" y="1620262"/>
            <a:ext cx="8840739" cy="3880773"/>
          </a:xfrm>
        </p:spPr>
        <p:txBody>
          <a:bodyPr>
            <a:normAutofit/>
          </a:bodyPr>
          <a:lstStyle/>
          <a:p>
            <a:endParaRPr lang="en-US" sz="2000" b="1" i="0" dirty="0">
              <a:solidFill>
                <a:srgbClr val="242424"/>
              </a:solidFill>
              <a:effectLst/>
              <a:highlight>
                <a:srgbClr val="FFFFFF"/>
              </a:highlight>
              <a:latin typeface="source-serif-pro"/>
            </a:endParaRPr>
          </a:p>
          <a:p>
            <a:r>
              <a:rPr lang="en-US" sz="2000" b="1" i="0" dirty="0">
                <a:solidFill>
                  <a:srgbClr val="242424"/>
                </a:solidFill>
                <a:effectLst/>
                <a:highlight>
                  <a:srgbClr val="FFFFFF"/>
                </a:highlight>
                <a:latin typeface="source-serif-pro"/>
              </a:rPr>
              <a:t>We will today have a look at the data extracted from the 1994 Census Bureau database, and try to find insights about how different features have an impact on the income of an individual. </a:t>
            </a:r>
            <a:r>
              <a:rPr lang="en-US" sz="2000" b="1" dirty="0"/>
              <a:t>By </a:t>
            </a:r>
            <a:r>
              <a:rPr lang="en-US" sz="2000" b="1" dirty="0" err="1"/>
              <a:t>analysing</a:t>
            </a:r>
            <a:r>
              <a:rPr lang="en-US" sz="2000" b="1" dirty="0"/>
              <a:t> key demographic and economic factors, we aim to uncover patterns and trends that can inform strategies to reduce income inequality. </a:t>
            </a:r>
            <a:endParaRPr lang="en-US" sz="2000" b="1" dirty="0">
              <a:solidFill>
                <a:srgbClr val="242424"/>
              </a:solidFill>
              <a:highlight>
                <a:srgbClr val="FFFFFF"/>
              </a:highlight>
              <a:latin typeface="source-serif-pro"/>
            </a:endParaRPr>
          </a:p>
          <a:p>
            <a:r>
              <a:rPr lang="en-US" sz="2000" b="1" i="0" dirty="0">
                <a:solidFill>
                  <a:srgbClr val="242424"/>
                </a:solidFill>
                <a:effectLst/>
                <a:highlight>
                  <a:srgbClr val="FFFFFF"/>
                </a:highlight>
                <a:latin typeface="source-serif-pro"/>
              </a:rPr>
              <a:t>The above introduction had an aim to increase awareness about how the income factor actually has an impact not only on the personal lives of people but also an impact on the nation and its betterment. </a:t>
            </a:r>
          </a:p>
        </p:txBody>
      </p:sp>
    </p:spTree>
    <p:extLst>
      <p:ext uri="{BB962C8B-B14F-4D97-AF65-F5344CB8AC3E}">
        <p14:creationId xmlns:p14="http://schemas.microsoft.com/office/powerpoint/2010/main" val="37335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114684-90A8-DFB5-2038-D836570D5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1012723"/>
            <a:ext cx="4581833" cy="4739147"/>
          </a:xfrm>
          <a:prstGeom prst="rect">
            <a:avLst/>
          </a:prstGeom>
        </p:spPr>
      </p:pic>
      <p:pic>
        <p:nvPicPr>
          <p:cNvPr id="7" name="Picture 6">
            <a:extLst>
              <a:ext uri="{FF2B5EF4-FFF2-40B4-BE49-F238E27FC236}">
                <a16:creationId xmlns:a16="http://schemas.microsoft.com/office/drawing/2014/main" id="{604E093E-A8F4-F505-B6D0-036BD7C51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296" y="1433890"/>
            <a:ext cx="6538452" cy="4445800"/>
          </a:xfrm>
          <a:prstGeom prst="rect">
            <a:avLst/>
          </a:prstGeom>
        </p:spPr>
      </p:pic>
      <p:sp>
        <p:nvSpPr>
          <p:cNvPr id="2" name="TextBox 1">
            <a:extLst>
              <a:ext uri="{FF2B5EF4-FFF2-40B4-BE49-F238E27FC236}">
                <a16:creationId xmlns:a16="http://schemas.microsoft.com/office/drawing/2014/main" id="{6BA76EC7-7457-95D5-BDC2-531A96D90440}"/>
              </a:ext>
            </a:extLst>
          </p:cNvPr>
          <p:cNvSpPr txBox="1"/>
          <p:nvPr/>
        </p:nvSpPr>
        <p:spPr>
          <a:xfrm>
            <a:off x="3923071" y="88490"/>
            <a:ext cx="3775587" cy="646331"/>
          </a:xfrm>
          <a:prstGeom prst="rect">
            <a:avLst/>
          </a:prstGeom>
          <a:noFill/>
        </p:spPr>
        <p:txBody>
          <a:bodyPr wrap="square" rtlCol="0">
            <a:spAutoFit/>
          </a:bodyPr>
          <a:lstStyle/>
          <a:p>
            <a:r>
              <a:rPr lang="en-US" sz="3600" b="1" dirty="0"/>
              <a:t>Model Accuracy</a:t>
            </a:r>
            <a:endParaRPr lang="en-IN" sz="3600" b="1" dirty="0"/>
          </a:p>
        </p:txBody>
      </p:sp>
    </p:spTree>
    <p:extLst>
      <p:ext uri="{BB962C8B-B14F-4D97-AF65-F5344CB8AC3E}">
        <p14:creationId xmlns:p14="http://schemas.microsoft.com/office/powerpoint/2010/main" val="243894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A887-39CA-17BF-5AD8-4EB642175932}"/>
              </a:ext>
            </a:extLst>
          </p:cNvPr>
          <p:cNvSpPr>
            <a:spLocks noGrp="1"/>
          </p:cNvSpPr>
          <p:nvPr>
            <p:ph type="title"/>
          </p:nvPr>
        </p:nvSpPr>
        <p:spPr>
          <a:xfrm>
            <a:off x="677334" y="78658"/>
            <a:ext cx="8596668" cy="576262"/>
          </a:xfrm>
        </p:spPr>
        <p:txBody>
          <a:bodyPr>
            <a:normAutofit fontScale="90000"/>
          </a:bodyPr>
          <a:lstStyle/>
          <a:p>
            <a:pPr algn="ctr"/>
            <a:r>
              <a:rPr lang="en-US" b="1" dirty="0">
                <a:solidFill>
                  <a:schemeClr val="tx1"/>
                </a:solidFill>
              </a:rPr>
              <a:t>After Applying SMOTE</a:t>
            </a:r>
            <a:endParaRPr lang="en-IN" b="1" dirty="0">
              <a:solidFill>
                <a:schemeClr val="tx1"/>
              </a:solidFill>
            </a:endParaRPr>
          </a:p>
        </p:txBody>
      </p:sp>
      <p:sp>
        <p:nvSpPr>
          <p:cNvPr id="3" name="Text Placeholder 2">
            <a:extLst>
              <a:ext uri="{FF2B5EF4-FFF2-40B4-BE49-F238E27FC236}">
                <a16:creationId xmlns:a16="http://schemas.microsoft.com/office/drawing/2014/main" id="{8933BD81-6DD2-94CB-8D34-CD0913D7A807}"/>
              </a:ext>
            </a:extLst>
          </p:cNvPr>
          <p:cNvSpPr>
            <a:spLocks noGrp="1"/>
          </p:cNvSpPr>
          <p:nvPr>
            <p:ph type="body" idx="1"/>
          </p:nvPr>
        </p:nvSpPr>
        <p:spPr/>
        <p:txBody>
          <a:bodyPr/>
          <a:lstStyle/>
          <a:p>
            <a:pPr algn="ctr"/>
            <a:r>
              <a:rPr lang="en-US" b="1" dirty="0"/>
              <a:t>Decision Tree</a:t>
            </a:r>
            <a:endParaRPr lang="en-IN" b="1" dirty="0"/>
          </a:p>
        </p:txBody>
      </p:sp>
      <p:pic>
        <p:nvPicPr>
          <p:cNvPr id="8" name="Content Placeholder 7">
            <a:extLst>
              <a:ext uri="{FF2B5EF4-FFF2-40B4-BE49-F238E27FC236}">
                <a16:creationId xmlns:a16="http://schemas.microsoft.com/office/drawing/2014/main" id="{1C7C553C-D464-ED52-9EE7-E47831187C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6249" y="2947531"/>
            <a:ext cx="4615119" cy="3304116"/>
          </a:xfrm>
        </p:spPr>
      </p:pic>
      <p:sp>
        <p:nvSpPr>
          <p:cNvPr id="5" name="Text Placeholder 4">
            <a:extLst>
              <a:ext uri="{FF2B5EF4-FFF2-40B4-BE49-F238E27FC236}">
                <a16:creationId xmlns:a16="http://schemas.microsoft.com/office/drawing/2014/main" id="{0B963C0F-B103-7938-F081-51602F0E7311}"/>
              </a:ext>
            </a:extLst>
          </p:cNvPr>
          <p:cNvSpPr>
            <a:spLocks noGrp="1"/>
          </p:cNvSpPr>
          <p:nvPr>
            <p:ph type="body" sz="quarter" idx="3"/>
          </p:nvPr>
        </p:nvSpPr>
        <p:spPr/>
        <p:txBody>
          <a:bodyPr/>
          <a:lstStyle/>
          <a:p>
            <a:pPr algn="ctr"/>
            <a:r>
              <a:rPr lang="en-US" b="1" dirty="0"/>
              <a:t>Random Forest</a:t>
            </a:r>
            <a:endParaRPr lang="en-IN" b="1" dirty="0"/>
          </a:p>
        </p:txBody>
      </p:sp>
      <p:pic>
        <p:nvPicPr>
          <p:cNvPr id="10" name="Content Placeholder 9">
            <a:extLst>
              <a:ext uri="{FF2B5EF4-FFF2-40B4-BE49-F238E27FC236}">
                <a16:creationId xmlns:a16="http://schemas.microsoft.com/office/drawing/2014/main" id="{465DFABA-8DC8-ED92-C404-EED353867DC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294415" y="2947531"/>
            <a:ext cx="4704991" cy="3304116"/>
          </a:xfrm>
        </p:spPr>
      </p:pic>
    </p:spTree>
    <p:extLst>
      <p:ext uri="{BB962C8B-B14F-4D97-AF65-F5344CB8AC3E}">
        <p14:creationId xmlns:p14="http://schemas.microsoft.com/office/powerpoint/2010/main" val="353030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0F64-B0B6-AA9C-7AEE-E7EECA92D8F1}"/>
              </a:ext>
            </a:extLst>
          </p:cNvPr>
          <p:cNvSpPr>
            <a:spLocks noGrp="1"/>
          </p:cNvSpPr>
          <p:nvPr>
            <p:ph type="title"/>
          </p:nvPr>
        </p:nvSpPr>
        <p:spPr>
          <a:xfrm>
            <a:off x="760462" y="0"/>
            <a:ext cx="8596668" cy="758536"/>
          </a:xfrm>
        </p:spPr>
        <p:txBody>
          <a:bodyPr/>
          <a:lstStyle/>
          <a:p>
            <a:pPr algn="ctr"/>
            <a:r>
              <a:rPr lang="en-US" dirty="0">
                <a:solidFill>
                  <a:schemeClr val="tx1"/>
                </a:solidFill>
              </a:rPr>
              <a:t>MODEL Deployment</a:t>
            </a:r>
            <a:endParaRPr lang="en-IN" dirty="0">
              <a:solidFill>
                <a:schemeClr val="tx1"/>
              </a:solidFill>
            </a:endParaRPr>
          </a:p>
        </p:txBody>
      </p:sp>
      <p:pic>
        <p:nvPicPr>
          <p:cNvPr id="4" name="Picture 3">
            <a:extLst>
              <a:ext uri="{FF2B5EF4-FFF2-40B4-BE49-F238E27FC236}">
                <a16:creationId xmlns:a16="http://schemas.microsoft.com/office/drawing/2014/main" id="{FB848E30-E464-32EC-821B-7F9C5F667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2" y="1111827"/>
            <a:ext cx="5049982" cy="5517572"/>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EEF10ACE-8CE3-1B86-3D0F-340A28AB8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470" y="1111826"/>
            <a:ext cx="5251903" cy="551757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2723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F740-237F-1181-EF6C-139558C8D8C4}"/>
              </a:ext>
            </a:extLst>
          </p:cNvPr>
          <p:cNvSpPr>
            <a:spLocks noGrp="1"/>
          </p:cNvSpPr>
          <p:nvPr>
            <p:ph type="title"/>
          </p:nvPr>
        </p:nvSpPr>
        <p:spPr>
          <a:xfrm>
            <a:off x="677334" y="156238"/>
            <a:ext cx="8596668" cy="777827"/>
          </a:xfrm>
        </p:spPr>
        <p:txBody>
          <a:bodyPr/>
          <a:lstStyle/>
          <a:p>
            <a:pPr algn="ctr"/>
            <a:r>
              <a:rPr lang="en-IN" dirty="0">
                <a:solidFill>
                  <a:schemeClr val="tx1">
                    <a:lumMod val="95000"/>
                    <a:lumOff val="5000"/>
                  </a:schemeClr>
                </a:solidFill>
              </a:rPr>
              <a:t> Conclusion and Summary </a:t>
            </a:r>
          </a:p>
        </p:txBody>
      </p:sp>
      <p:sp>
        <p:nvSpPr>
          <p:cNvPr id="3" name="Content Placeholder 2">
            <a:extLst>
              <a:ext uri="{FF2B5EF4-FFF2-40B4-BE49-F238E27FC236}">
                <a16:creationId xmlns:a16="http://schemas.microsoft.com/office/drawing/2014/main" id="{4F97016B-7C72-9CCC-A3B9-47581F270BAA}"/>
              </a:ext>
            </a:extLst>
          </p:cNvPr>
          <p:cNvSpPr>
            <a:spLocks noGrp="1"/>
          </p:cNvSpPr>
          <p:nvPr>
            <p:ph idx="1"/>
          </p:nvPr>
        </p:nvSpPr>
        <p:spPr>
          <a:xfrm>
            <a:off x="677334" y="1071717"/>
            <a:ext cx="8596668" cy="4969646"/>
          </a:xfrm>
        </p:spPr>
        <p:txBody>
          <a:bodyPr>
            <a:normAutofit/>
          </a:bodyPr>
          <a:lstStyle/>
          <a:p>
            <a:pPr>
              <a:buFont typeface="Wingdings" panose="05000000000000000000" pitchFamily="2" charset="2"/>
              <a:buChar char="q"/>
            </a:pPr>
            <a:r>
              <a:rPr lang="en-US" dirty="0"/>
              <a:t>This project successfully applied machine learning techniques to predict whether an individual's income exceeds $50K per year using the Adult Census Income dataset. Our analysis revealed that factors such as education level, occupation, and hours worked per week are significant predictors of income. Additionally, these factors vary across different demographic groups, influencing income distribution.</a:t>
            </a:r>
          </a:p>
          <a:p>
            <a:r>
              <a:rPr lang="en-IN" b="1" dirty="0"/>
              <a:t>Key findings include:</a:t>
            </a:r>
            <a:r>
              <a:rPr lang="en-US" dirty="0"/>
              <a:t> </a:t>
            </a:r>
          </a:p>
          <a:p>
            <a:pPr marL="685800" lvl="1">
              <a:buFont typeface="Wingdings" panose="05000000000000000000" pitchFamily="2" charset="2"/>
              <a:buChar char="q"/>
            </a:pPr>
            <a:r>
              <a:rPr lang="en-US" b="1" dirty="0"/>
              <a:t>Education:</a:t>
            </a:r>
            <a:r>
              <a:rPr lang="en-US" dirty="0"/>
              <a:t> Individuals with higher education levels, particularly those with Doctorate, Professional School, or Master's degrees, are more likely to earn above $50K. </a:t>
            </a:r>
          </a:p>
          <a:p>
            <a:pPr marL="685800" lvl="1">
              <a:buFont typeface="Wingdings" panose="05000000000000000000" pitchFamily="2" charset="2"/>
              <a:buChar char="q"/>
            </a:pPr>
            <a:r>
              <a:rPr lang="en-US" b="1" dirty="0"/>
              <a:t>Occupation:</a:t>
            </a:r>
            <a:r>
              <a:rPr lang="en-US" dirty="0"/>
              <a:t> Executive and managerial roles are strongly associated with higher income levels, while other occupations, such as those in the armed forces, show lower income brackets.</a:t>
            </a:r>
          </a:p>
          <a:p>
            <a:pPr marL="685800" lvl="1">
              <a:buFont typeface="Wingdings" panose="05000000000000000000" pitchFamily="2" charset="2"/>
              <a:buChar char="q"/>
            </a:pPr>
            <a:r>
              <a:rPr lang="en-US" b="1" dirty="0"/>
              <a:t>Work Hours:</a:t>
            </a:r>
            <a:r>
              <a:rPr lang="en-US" dirty="0"/>
              <a:t> The number of hours worked per week is a critical factor, especially for individuals over 30, in determining higher income levels.</a:t>
            </a:r>
          </a:p>
        </p:txBody>
      </p:sp>
    </p:spTree>
    <p:extLst>
      <p:ext uri="{BB962C8B-B14F-4D97-AF65-F5344CB8AC3E}">
        <p14:creationId xmlns:p14="http://schemas.microsoft.com/office/powerpoint/2010/main" val="30629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DEF3D-A6E4-BA7F-5EC2-35B127E79050}"/>
              </a:ext>
            </a:extLst>
          </p:cNvPr>
          <p:cNvSpPr txBox="1"/>
          <p:nvPr/>
        </p:nvSpPr>
        <p:spPr>
          <a:xfrm>
            <a:off x="4279490" y="2676521"/>
            <a:ext cx="6100916" cy="1323439"/>
          </a:xfrm>
          <a:prstGeom prst="rect">
            <a:avLst/>
          </a:prstGeom>
          <a:noFill/>
        </p:spPr>
        <p:txBody>
          <a:bodyPr wrap="square">
            <a:spAutoFit/>
          </a:bodyPr>
          <a:lstStyle/>
          <a:p>
            <a:r>
              <a:rPr lang="en-US" sz="8000" b="1" i="1" dirty="0">
                <a:solidFill>
                  <a:srgbClr val="92D050"/>
                </a:solidFill>
              </a:rPr>
              <a:t>THANK YOU</a:t>
            </a:r>
            <a:endParaRPr lang="en-IN" sz="8000" b="1" i="1" dirty="0">
              <a:solidFill>
                <a:srgbClr val="92D050"/>
              </a:solidFill>
            </a:endParaRPr>
          </a:p>
        </p:txBody>
      </p:sp>
    </p:spTree>
    <p:extLst>
      <p:ext uri="{BB962C8B-B14F-4D97-AF65-F5344CB8AC3E}">
        <p14:creationId xmlns:p14="http://schemas.microsoft.com/office/powerpoint/2010/main" val="39723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6AB0-45E8-F7F2-FC0A-7A837AEDE210}"/>
              </a:ext>
            </a:extLst>
          </p:cNvPr>
          <p:cNvSpPr>
            <a:spLocks noGrp="1"/>
          </p:cNvSpPr>
          <p:nvPr>
            <p:ph type="title"/>
          </p:nvPr>
        </p:nvSpPr>
        <p:spPr>
          <a:xfrm>
            <a:off x="770853" y="228600"/>
            <a:ext cx="8596668" cy="1320800"/>
          </a:xfrm>
        </p:spPr>
        <p:txBody>
          <a:bodyPr/>
          <a:lstStyle/>
          <a:p>
            <a:pPr algn="ctr"/>
            <a:r>
              <a:rPr lang="en-US" b="1" dirty="0">
                <a:solidFill>
                  <a:schemeClr val="tx1"/>
                </a:solidFill>
              </a:rPr>
              <a:t>Objective</a:t>
            </a:r>
            <a:endParaRPr lang="en-IN" b="1" dirty="0">
              <a:solidFill>
                <a:schemeClr val="tx1"/>
              </a:solidFill>
            </a:endParaRPr>
          </a:p>
        </p:txBody>
      </p:sp>
      <p:sp>
        <p:nvSpPr>
          <p:cNvPr id="3" name="TextBox 2">
            <a:extLst>
              <a:ext uri="{FF2B5EF4-FFF2-40B4-BE49-F238E27FC236}">
                <a16:creationId xmlns:a16="http://schemas.microsoft.com/office/drawing/2014/main" id="{DD55D36A-BA17-D418-FD8B-3B583DDB7FE0}"/>
              </a:ext>
            </a:extLst>
          </p:cNvPr>
          <p:cNvSpPr txBox="1"/>
          <p:nvPr/>
        </p:nvSpPr>
        <p:spPr>
          <a:xfrm>
            <a:off x="1017695" y="1859972"/>
            <a:ext cx="8102983" cy="2862322"/>
          </a:xfrm>
          <a:prstGeom prst="rect">
            <a:avLst/>
          </a:prstGeom>
          <a:noFill/>
        </p:spPr>
        <p:txBody>
          <a:bodyPr wrap="square" rtlCol="0">
            <a:spAutoFit/>
          </a:bodyPr>
          <a:lstStyle/>
          <a:p>
            <a:r>
              <a:rPr lang="en-US" sz="2000" b="1" dirty="0"/>
              <a:t>The objective of this presentation is to demonstrate how machine learning can be harnessed to predict income brackets based on demographic and occupational data. We will explore the impact of various factors—such as education, occupation, and work hours—on income levels and highlight how these insights can be used to develop targeted policies. Our analysis seeks not only to predict income but also to understand the underlying drivers of income inequality, offering a data-driven approach to economic and social decision-making.</a:t>
            </a:r>
            <a:endParaRPr lang="en-IN" sz="2000" b="1" dirty="0"/>
          </a:p>
        </p:txBody>
      </p:sp>
    </p:spTree>
    <p:extLst>
      <p:ext uri="{BB962C8B-B14F-4D97-AF65-F5344CB8AC3E}">
        <p14:creationId xmlns:p14="http://schemas.microsoft.com/office/powerpoint/2010/main" val="195625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B20F-412B-DBDA-7686-B7C9955AE282}"/>
              </a:ext>
            </a:extLst>
          </p:cNvPr>
          <p:cNvSpPr>
            <a:spLocks noGrp="1"/>
          </p:cNvSpPr>
          <p:nvPr>
            <p:ph type="title"/>
          </p:nvPr>
        </p:nvSpPr>
        <p:spPr/>
        <p:txBody>
          <a:bodyPr/>
          <a:lstStyle/>
          <a:p>
            <a:pPr algn="ctr"/>
            <a:r>
              <a:rPr lang="en-US" dirty="0">
                <a:solidFill>
                  <a:schemeClr val="tx1"/>
                </a:solidFill>
              </a:rPr>
              <a:t>About Dataset</a:t>
            </a:r>
            <a:endParaRPr lang="en-IN" dirty="0">
              <a:solidFill>
                <a:schemeClr val="tx1"/>
              </a:solidFill>
            </a:endParaRPr>
          </a:p>
        </p:txBody>
      </p:sp>
      <p:sp>
        <p:nvSpPr>
          <p:cNvPr id="3" name="Content Placeholder 2">
            <a:extLst>
              <a:ext uri="{FF2B5EF4-FFF2-40B4-BE49-F238E27FC236}">
                <a16:creationId xmlns:a16="http://schemas.microsoft.com/office/drawing/2014/main" id="{D91EA50F-3B60-FE04-2032-F334F7BA194F}"/>
              </a:ext>
            </a:extLst>
          </p:cNvPr>
          <p:cNvSpPr>
            <a:spLocks noGrp="1"/>
          </p:cNvSpPr>
          <p:nvPr>
            <p:ph idx="1"/>
          </p:nvPr>
        </p:nvSpPr>
        <p:spPr>
          <a:xfrm>
            <a:off x="677334" y="2160590"/>
            <a:ext cx="8596668" cy="2879002"/>
          </a:xfrm>
        </p:spPr>
        <p:txBody>
          <a:bodyPr>
            <a:normAutofit/>
          </a:bodyPr>
          <a:lstStyle/>
          <a:p>
            <a:pPr marL="0" indent="0">
              <a:buNone/>
            </a:pPr>
            <a:r>
              <a:rPr lang="en-US" sz="2000" b="1" dirty="0"/>
              <a:t>The dataset used in this analysis comes from the 1994 Census Bureau and contains detailed information about individuals from various demographic backgrounds. The dataset includes 32,537 records and 14 features that capture various aspects of a person’s life, such as their age, education, occupation, and work hours. These features are used to predict whether an individual's income is above or below $50,000 per year. </a:t>
            </a:r>
            <a:endParaRPr lang="en-IN" sz="2000" b="1" dirty="0"/>
          </a:p>
        </p:txBody>
      </p:sp>
    </p:spTree>
    <p:extLst>
      <p:ext uri="{BB962C8B-B14F-4D97-AF65-F5344CB8AC3E}">
        <p14:creationId xmlns:p14="http://schemas.microsoft.com/office/powerpoint/2010/main" val="138114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AED0-DCBA-B993-E096-0994641D7AD3}"/>
              </a:ext>
            </a:extLst>
          </p:cNvPr>
          <p:cNvSpPr>
            <a:spLocks noGrp="1"/>
          </p:cNvSpPr>
          <p:nvPr>
            <p:ph type="title"/>
          </p:nvPr>
        </p:nvSpPr>
        <p:spPr>
          <a:xfrm>
            <a:off x="1295402" y="0"/>
            <a:ext cx="9601196" cy="703454"/>
          </a:xfrm>
        </p:spPr>
        <p:txBody>
          <a:bodyPr>
            <a:normAutofit fontScale="90000"/>
          </a:bodyPr>
          <a:lstStyle/>
          <a:p>
            <a:pPr algn="ctr"/>
            <a:r>
              <a:rPr lang="en-IN" sz="4000" b="1" i="0" dirty="0">
                <a:solidFill>
                  <a:schemeClr val="tx1">
                    <a:lumMod val="95000"/>
                    <a:lumOff val="5000"/>
                  </a:schemeClr>
                </a:solidFill>
                <a:effectLst/>
                <a:highlight>
                  <a:srgbClr val="FFFFFF"/>
                </a:highlight>
                <a:latin typeface="system-ui"/>
              </a:rPr>
              <a:t>Features Information</a:t>
            </a:r>
            <a:br>
              <a:rPr lang="en-IN" b="1" i="0" dirty="0">
                <a:solidFill>
                  <a:schemeClr val="tx1">
                    <a:lumMod val="95000"/>
                    <a:lumOff val="5000"/>
                  </a:schemeClr>
                </a:solidFill>
                <a:effectLst/>
                <a:highlight>
                  <a:srgbClr val="FFFFFF"/>
                </a:highlight>
                <a:latin typeface="system-ui"/>
              </a:rPr>
            </a:b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4A91E439-6FBF-EC31-58A6-2BCDF987273D}"/>
              </a:ext>
            </a:extLst>
          </p:cNvPr>
          <p:cNvSpPr>
            <a:spLocks noGrp="1"/>
          </p:cNvSpPr>
          <p:nvPr>
            <p:ph idx="1"/>
          </p:nvPr>
        </p:nvSpPr>
        <p:spPr>
          <a:xfrm>
            <a:off x="614988" y="926690"/>
            <a:ext cx="9312240" cy="5442937"/>
          </a:xfrm>
        </p:spPr>
        <p:txBody>
          <a:bodyPr>
            <a:normAutofit fontScale="85000" lnSpcReduction="20000"/>
          </a:bodyPr>
          <a:lstStyle/>
          <a:p>
            <a:pPr algn="l">
              <a:buFont typeface="+mj-lt"/>
              <a:buAutoNum type="arabicPeriod"/>
            </a:pPr>
            <a:r>
              <a:rPr lang="en-US" sz="2100" b="1" i="0" dirty="0">
                <a:solidFill>
                  <a:schemeClr val="tx1">
                    <a:lumMod val="95000"/>
                    <a:lumOff val="5000"/>
                  </a:schemeClr>
                </a:solidFill>
                <a:effectLst/>
                <a:highlight>
                  <a:srgbClr val="FFFFFF"/>
                </a:highlight>
                <a:latin typeface="system-ui"/>
              </a:rPr>
              <a:t>Age: The age of the individual.</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Work-class: The employment type (e.g., Private, Self-emp-not-incorporate, etc.).</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Final weight: </a:t>
            </a:r>
            <a:r>
              <a:rPr lang="en-US" sz="2100" b="1" i="0" dirty="0">
                <a:solidFill>
                  <a:schemeClr val="tx1">
                    <a:lumMod val="95000"/>
                    <a:lumOff val="5000"/>
                  </a:schemeClr>
                </a:solidFill>
                <a:effectLst/>
                <a:highlight>
                  <a:srgbClr val="FFFFFF"/>
                </a:highlight>
                <a:latin typeface="source-serif-pro"/>
              </a:rPr>
              <a:t>The weight assigned to the combination of features (an estimate of how many people belong to this set of combinations)</a:t>
            </a:r>
            <a:endParaRPr lang="en-US" sz="2100" b="1" i="0" dirty="0">
              <a:solidFill>
                <a:schemeClr val="tx1">
                  <a:lumMod val="95000"/>
                  <a:lumOff val="5000"/>
                </a:schemeClr>
              </a:solidFill>
              <a:effectLst/>
              <a:highlight>
                <a:srgbClr val="FFFFFF"/>
              </a:highlight>
              <a:latin typeface="system-ui"/>
            </a:endParaRPr>
          </a:p>
          <a:p>
            <a:pPr algn="l">
              <a:buFont typeface="+mj-lt"/>
              <a:buAutoNum type="arabicPeriod"/>
            </a:pPr>
            <a:r>
              <a:rPr lang="en-US" sz="2100" b="1" i="0" dirty="0">
                <a:solidFill>
                  <a:schemeClr val="tx1">
                    <a:lumMod val="95000"/>
                    <a:lumOff val="5000"/>
                  </a:schemeClr>
                </a:solidFill>
                <a:effectLst/>
                <a:highlight>
                  <a:srgbClr val="FFFFFF"/>
                </a:highlight>
                <a:latin typeface="system-ui"/>
              </a:rPr>
              <a:t>Education: The highest level of education achieved.</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Education-num: Number of years of education.( Preschool=1, 1</a:t>
            </a:r>
            <a:r>
              <a:rPr lang="en-US" sz="2100" b="1" i="0" baseline="30000" dirty="0">
                <a:solidFill>
                  <a:schemeClr val="tx1">
                    <a:lumMod val="95000"/>
                    <a:lumOff val="5000"/>
                  </a:schemeClr>
                </a:solidFill>
                <a:effectLst/>
                <a:highlight>
                  <a:srgbClr val="FFFFFF"/>
                </a:highlight>
                <a:latin typeface="system-ui"/>
              </a:rPr>
              <a:t>st</a:t>
            </a:r>
            <a:r>
              <a:rPr lang="en-US" sz="2100" b="1" i="0" dirty="0">
                <a:solidFill>
                  <a:schemeClr val="tx1">
                    <a:lumMod val="95000"/>
                    <a:lumOff val="5000"/>
                  </a:schemeClr>
                </a:solidFill>
                <a:effectLst/>
                <a:highlight>
                  <a:srgbClr val="FFFFFF"/>
                </a:highlight>
                <a:latin typeface="system-ui"/>
              </a:rPr>
              <a:t>-4</a:t>
            </a:r>
            <a:r>
              <a:rPr lang="en-US" sz="2100" b="1" i="0" baseline="30000" dirty="0">
                <a:solidFill>
                  <a:schemeClr val="tx1">
                    <a:lumMod val="95000"/>
                    <a:lumOff val="5000"/>
                  </a:schemeClr>
                </a:solidFill>
                <a:effectLst/>
                <a:highlight>
                  <a:srgbClr val="FFFFFF"/>
                </a:highlight>
                <a:latin typeface="system-ui"/>
              </a:rPr>
              <a:t>th</a:t>
            </a:r>
            <a:r>
              <a:rPr lang="en-US" sz="2100" b="1" i="0" dirty="0">
                <a:solidFill>
                  <a:schemeClr val="tx1">
                    <a:lumMod val="95000"/>
                    <a:lumOff val="5000"/>
                  </a:schemeClr>
                </a:solidFill>
                <a:effectLst/>
                <a:highlight>
                  <a:srgbClr val="FFFFFF"/>
                </a:highlight>
                <a:latin typeface="system-ui"/>
              </a:rPr>
              <a:t> =2, 5</a:t>
            </a:r>
            <a:r>
              <a:rPr lang="en-US" sz="2100" b="1" i="0" baseline="30000" dirty="0">
                <a:solidFill>
                  <a:schemeClr val="tx1">
                    <a:lumMod val="95000"/>
                    <a:lumOff val="5000"/>
                  </a:schemeClr>
                </a:solidFill>
                <a:effectLst/>
                <a:highlight>
                  <a:srgbClr val="FFFFFF"/>
                </a:highlight>
                <a:latin typeface="system-ui"/>
              </a:rPr>
              <a:t>th</a:t>
            </a:r>
            <a:r>
              <a:rPr lang="en-US" sz="2100" b="1" i="0" dirty="0">
                <a:solidFill>
                  <a:schemeClr val="tx1">
                    <a:lumMod val="95000"/>
                    <a:lumOff val="5000"/>
                  </a:schemeClr>
                </a:solidFill>
                <a:effectLst/>
                <a:highlight>
                  <a:srgbClr val="FFFFFF"/>
                </a:highlight>
                <a:latin typeface="system-ui"/>
              </a:rPr>
              <a:t>-6</a:t>
            </a:r>
            <a:r>
              <a:rPr lang="en-US" sz="2100" b="1" i="0" baseline="30000" dirty="0">
                <a:solidFill>
                  <a:schemeClr val="tx1">
                    <a:lumMod val="95000"/>
                    <a:lumOff val="5000"/>
                  </a:schemeClr>
                </a:solidFill>
                <a:effectLst/>
                <a:highlight>
                  <a:srgbClr val="FFFFFF"/>
                </a:highlight>
                <a:latin typeface="system-ui"/>
              </a:rPr>
              <a:t>th</a:t>
            </a:r>
            <a:r>
              <a:rPr lang="en-US" sz="2100" b="1" i="0" dirty="0">
                <a:solidFill>
                  <a:schemeClr val="tx1">
                    <a:lumMod val="95000"/>
                    <a:lumOff val="5000"/>
                  </a:schemeClr>
                </a:solidFill>
                <a:effectLst/>
                <a:highlight>
                  <a:srgbClr val="FFFFFF"/>
                </a:highlight>
                <a:latin typeface="system-ui"/>
              </a:rPr>
              <a:t>=3, 7</a:t>
            </a:r>
            <a:r>
              <a:rPr lang="en-US" sz="2100" b="1" i="0" baseline="30000" dirty="0">
                <a:solidFill>
                  <a:schemeClr val="tx1">
                    <a:lumMod val="95000"/>
                    <a:lumOff val="5000"/>
                  </a:schemeClr>
                </a:solidFill>
                <a:effectLst/>
                <a:highlight>
                  <a:srgbClr val="FFFFFF"/>
                </a:highlight>
                <a:latin typeface="system-ui"/>
              </a:rPr>
              <a:t>th</a:t>
            </a:r>
            <a:r>
              <a:rPr lang="en-US" sz="2100" b="1" i="0" dirty="0">
                <a:solidFill>
                  <a:schemeClr val="tx1">
                    <a:lumMod val="95000"/>
                    <a:lumOff val="5000"/>
                  </a:schemeClr>
                </a:solidFill>
                <a:effectLst/>
                <a:highlight>
                  <a:srgbClr val="FFFFFF"/>
                </a:highlight>
                <a:latin typeface="system-ui"/>
              </a:rPr>
              <a:t>-8</a:t>
            </a:r>
            <a:r>
              <a:rPr lang="en-US" sz="2100" b="1" i="0" baseline="30000" dirty="0">
                <a:solidFill>
                  <a:schemeClr val="tx1">
                    <a:lumMod val="95000"/>
                    <a:lumOff val="5000"/>
                  </a:schemeClr>
                </a:solidFill>
                <a:effectLst/>
                <a:highlight>
                  <a:srgbClr val="FFFFFF"/>
                </a:highlight>
                <a:latin typeface="system-ui"/>
              </a:rPr>
              <a:t>th</a:t>
            </a:r>
            <a:r>
              <a:rPr lang="en-US" sz="2100" b="1" i="0" dirty="0">
                <a:solidFill>
                  <a:schemeClr val="tx1">
                    <a:lumMod val="95000"/>
                    <a:lumOff val="5000"/>
                  </a:schemeClr>
                </a:solidFill>
                <a:effectLst/>
                <a:highlight>
                  <a:srgbClr val="FFFFFF"/>
                </a:highlight>
                <a:latin typeface="system-ui"/>
              </a:rPr>
              <a:t>=4 </a:t>
            </a:r>
            <a:r>
              <a:rPr lang="en-US" sz="2100" b="1" i="0" dirty="0" err="1">
                <a:solidFill>
                  <a:schemeClr val="tx1">
                    <a:lumMod val="95000"/>
                    <a:lumOff val="5000"/>
                  </a:schemeClr>
                </a:solidFill>
                <a:effectLst/>
                <a:highlight>
                  <a:srgbClr val="FFFFFF"/>
                </a:highlight>
                <a:latin typeface="system-ui"/>
              </a:rPr>
              <a:t>etc</a:t>
            </a:r>
            <a:r>
              <a:rPr lang="en-US" sz="2100" b="1" i="0" dirty="0">
                <a:solidFill>
                  <a:schemeClr val="tx1">
                    <a:lumMod val="95000"/>
                    <a:lumOff val="5000"/>
                  </a:schemeClr>
                </a:solidFill>
                <a:effectLst/>
                <a:highlight>
                  <a:srgbClr val="FFFFFF"/>
                </a:highlight>
                <a:latin typeface="system-ui"/>
              </a:rPr>
              <a:t>)</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Marital status: Marital status (e.g., Married-civ-spouse, Never-married, etc.).</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Occupation: Job type.</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Relationship: Family relationship status (e.g., Husband, Not-in-family, etc.).</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Race: Race of the individual.</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Sex: Gender of the individual.</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Capital-gain: Capital gains.</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Capital-loss: Capital losses.</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Hours per week: Hours worked per week.</a:t>
            </a:r>
          </a:p>
          <a:p>
            <a:pPr algn="l">
              <a:buFont typeface="+mj-lt"/>
              <a:buAutoNum type="arabicPeriod"/>
            </a:pPr>
            <a:r>
              <a:rPr lang="en-US" sz="2100" b="1" i="0" dirty="0">
                <a:solidFill>
                  <a:schemeClr val="tx1">
                    <a:lumMod val="95000"/>
                    <a:lumOff val="5000"/>
                  </a:schemeClr>
                </a:solidFill>
                <a:effectLst/>
                <a:highlight>
                  <a:srgbClr val="FFFFFF"/>
                </a:highlight>
                <a:latin typeface="system-ui"/>
              </a:rPr>
              <a:t>Native country: Country of origin.</a:t>
            </a:r>
          </a:p>
          <a:p>
            <a:endParaRPr lang="en-IN" dirty="0">
              <a:solidFill>
                <a:schemeClr val="tx1">
                  <a:lumMod val="95000"/>
                  <a:lumOff val="5000"/>
                </a:schemeClr>
              </a:solidFill>
            </a:endParaRPr>
          </a:p>
        </p:txBody>
      </p:sp>
    </p:spTree>
    <p:extLst>
      <p:ext uri="{BB962C8B-B14F-4D97-AF65-F5344CB8AC3E}">
        <p14:creationId xmlns:p14="http://schemas.microsoft.com/office/powerpoint/2010/main" val="260776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DF98-C5F9-FA56-511A-BD99AD2D2B42}"/>
              </a:ext>
            </a:extLst>
          </p:cNvPr>
          <p:cNvSpPr>
            <a:spLocks noGrp="1"/>
          </p:cNvSpPr>
          <p:nvPr>
            <p:ph type="title"/>
          </p:nvPr>
        </p:nvSpPr>
        <p:spPr/>
        <p:txBody>
          <a:bodyPr/>
          <a:lstStyle/>
          <a:p>
            <a:r>
              <a:rPr lang="en-IN" b="0" i="0" dirty="0">
                <a:solidFill>
                  <a:schemeClr val="tx1">
                    <a:lumMod val="95000"/>
                    <a:lumOff val="5000"/>
                  </a:schemeClr>
                </a:solidFill>
                <a:effectLst/>
                <a:latin typeface="Söhne"/>
              </a:rPr>
              <a:t>Income Categories</a:t>
            </a: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4D3AD1D4-CD2B-AFB2-3264-2BB6854EEA8C}"/>
              </a:ext>
            </a:extLst>
          </p:cNvPr>
          <p:cNvSpPr>
            <a:spLocks noGrp="1"/>
          </p:cNvSpPr>
          <p:nvPr>
            <p:ph idx="1"/>
          </p:nvPr>
        </p:nvSpPr>
        <p:spPr/>
        <p:txBody>
          <a:bodyPr/>
          <a:lstStyle/>
          <a:p>
            <a:r>
              <a:rPr lang="en-US" b="1" dirty="0"/>
              <a:t>The target variable divides individuals into two income groups :</a:t>
            </a:r>
          </a:p>
          <a:p>
            <a:endParaRPr lang="en-US" b="1" dirty="0"/>
          </a:p>
          <a:p>
            <a:r>
              <a:rPr lang="en-US" b="1" dirty="0"/>
              <a:t>1. Individuals earning $50,000 or less per year.</a:t>
            </a:r>
          </a:p>
          <a:p>
            <a:endParaRPr lang="en-US" b="1" dirty="0"/>
          </a:p>
          <a:p>
            <a:r>
              <a:rPr lang="en-US" b="1" dirty="0"/>
              <a:t>2. Individuals earning more than $50,000 per year.</a:t>
            </a:r>
          </a:p>
          <a:p>
            <a:endParaRPr lang="en-IN" dirty="0"/>
          </a:p>
        </p:txBody>
      </p:sp>
    </p:spTree>
    <p:extLst>
      <p:ext uri="{BB962C8B-B14F-4D97-AF65-F5344CB8AC3E}">
        <p14:creationId xmlns:p14="http://schemas.microsoft.com/office/powerpoint/2010/main" val="365579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40A3-58D6-7DBF-FAEF-6131318CC106}"/>
              </a:ext>
            </a:extLst>
          </p:cNvPr>
          <p:cNvSpPr>
            <a:spLocks noGrp="1"/>
          </p:cNvSpPr>
          <p:nvPr>
            <p:ph type="title"/>
          </p:nvPr>
        </p:nvSpPr>
        <p:spPr>
          <a:xfrm>
            <a:off x="677334" y="238992"/>
            <a:ext cx="8596668" cy="800099"/>
          </a:xfrm>
        </p:spPr>
        <p:txBody>
          <a:bodyPr>
            <a:normAutofit fontScale="90000"/>
          </a:bodyPr>
          <a:lstStyle/>
          <a:p>
            <a:pPr algn="ctr"/>
            <a:r>
              <a:rPr lang="en-US" b="1" dirty="0">
                <a:solidFill>
                  <a:schemeClr val="tx1"/>
                </a:solidFill>
              </a:rPr>
              <a:t>Steps involved in this project</a:t>
            </a:r>
            <a:br>
              <a:rPr lang="en-IN" b="1" i="0" dirty="0">
                <a:solidFill>
                  <a:schemeClr val="tx1"/>
                </a:solidFill>
                <a:effectLst/>
                <a:highlight>
                  <a:srgbClr val="FFFFFF"/>
                </a:highlight>
                <a:latin typeface="sohne"/>
              </a:rPr>
            </a:br>
            <a:endParaRPr lang="en-IN" b="1" dirty="0">
              <a:solidFill>
                <a:schemeClr val="tx1"/>
              </a:solidFill>
            </a:endParaRPr>
          </a:p>
        </p:txBody>
      </p:sp>
      <p:sp>
        <p:nvSpPr>
          <p:cNvPr id="3" name="Content Placeholder 2">
            <a:extLst>
              <a:ext uri="{FF2B5EF4-FFF2-40B4-BE49-F238E27FC236}">
                <a16:creationId xmlns:a16="http://schemas.microsoft.com/office/drawing/2014/main" id="{ADD1F8F5-F4AD-93B8-04C4-1F2375FFF58A}"/>
              </a:ext>
            </a:extLst>
          </p:cNvPr>
          <p:cNvSpPr>
            <a:spLocks noGrp="1"/>
          </p:cNvSpPr>
          <p:nvPr>
            <p:ph idx="1"/>
          </p:nvPr>
        </p:nvSpPr>
        <p:spPr>
          <a:xfrm>
            <a:off x="677334" y="1527465"/>
            <a:ext cx="8596668" cy="4513898"/>
          </a:xfrm>
        </p:spPr>
        <p:txBody>
          <a:bodyPr>
            <a:normAutofit fontScale="92500" lnSpcReduction="10000"/>
          </a:bodyPr>
          <a:lstStyle/>
          <a:p>
            <a:pPr marL="342900" indent="-342900">
              <a:buAutoNum type="arabicPeriod"/>
            </a:pPr>
            <a:r>
              <a:rPr lang="en-US" sz="2400" b="1" dirty="0">
                <a:solidFill>
                  <a:schemeClr val="tx1"/>
                </a:solidFill>
              </a:rPr>
              <a:t>Importing the Libraries</a:t>
            </a:r>
          </a:p>
          <a:p>
            <a:pPr marL="342900" indent="-342900">
              <a:buAutoNum type="arabicPeriod"/>
            </a:pPr>
            <a:r>
              <a:rPr lang="en-US" sz="2400" b="1" dirty="0">
                <a:solidFill>
                  <a:schemeClr val="tx1"/>
                </a:solidFill>
              </a:rPr>
              <a:t>Importing the Dataset</a:t>
            </a:r>
          </a:p>
          <a:p>
            <a:pPr marL="342900" indent="-342900">
              <a:buAutoNum type="arabicPeriod"/>
            </a:pPr>
            <a:r>
              <a:rPr lang="en-US" sz="2400" b="1" dirty="0">
                <a:solidFill>
                  <a:schemeClr val="tx1"/>
                </a:solidFill>
              </a:rPr>
              <a:t>Exploratory Data Analysis </a:t>
            </a:r>
          </a:p>
          <a:p>
            <a:pPr marL="342900" indent="-342900">
              <a:buAutoNum type="arabicPeriod"/>
            </a:pPr>
            <a:r>
              <a:rPr lang="en-US" sz="2400" b="1" dirty="0">
                <a:solidFill>
                  <a:schemeClr val="tx1"/>
                </a:solidFill>
              </a:rPr>
              <a:t>Feature Engineering</a:t>
            </a:r>
          </a:p>
          <a:p>
            <a:pPr marL="342900" indent="-342900">
              <a:buAutoNum type="arabicPeriod"/>
            </a:pPr>
            <a:r>
              <a:rPr lang="en-US" sz="2400" b="1" dirty="0">
                <a:solidFill>
                  <a:schemeClr val="tx1"/>
                </a:solidFill>
              </a:rPr>
              <a:t>Feature Scaling</a:t>
            </a:r>
          </a:p>
          <a:p>
            <a:pPr marL="342900" indent="-342900">
              <a:buAutoNum type="arabicPeriod"/>
            </a:pPr>
            <a:r>
              <a:rPr lang="en-US" sz="2400" b="1" dirty="0">
                <a:solidFill>
                  <a:schemeClr val="tx1"/>
                </a:solidFill>
              </a:rPr>
              <a:t>Label Encoding</a:t>
            </a:r>
          </a:p>
          <a:p>
            <a:pPr marL="342900" indent="-342900">
              <a:buAutoNum type="arabicPeriod"/>
            </a:pPr>
            <a:r>
              <a:rPr lang="en-US" sz="2400" b="1" dirty="0">
                <a:solidFill>
                  <a:schemeClr val="tx1"/>
                </a:solidFill>
              </a:rPr>
              <a:t>Model Selection</a:t>
            </a:r>
          </a:p>
          <a:p>
            <a:pPr marL="342900" indent="-342900">
              <a:buAutoNum type="arabicPeriod"/>
            </a:pPr>
            <a:r>
              <a:rPr lang="en-US" sz="2400" b="1" dirty="0">
                <a:solidFill>
                  <a:schemeClr val="tx1"/>
                </a:solidFill>
              </a:rPr>
              <a:t>Confusion Matrix</a:t>
            </a:r>
          </a:p>
          <a:p>
            <a:pPr marL="342900" indent="-342900">
              <a:buAutoNum type="arabicPeriod"/>
            </a:pPr>
            <a:r>
              <a:rPr lang="en-US" sz="2400" b="1" dirty="0">
                <a:solidFill>
                  <a:schemeClr val="tx1"/>
                </a:solidFill>
              </a:rPr>
              <a:t>Model Evaluation</a:t>
            </a:r>
          </a:p>
          <a:p>
            <a:pPr marL="342900" indent="-342900">
              <a:buAutoNum type="arabicPeriod"/>
            </a:pPr>
            <a:r>
              <a:rPr lang="en-US" sz="2400" b="1" dirty="0">
                <a:solidFill>
                  <a:schemeClr val="tx1"/>
                </a:solidFill>
              </a:rPr>
              <a:t>Model Deployment</a:t>
            </a:r>
          </a:p>
          <a:p>
            <a:pPr marL="0" indent="0">
              <a:buNone/>
            </a:pPr>
            <a:endParaRPr lang="en-US" sz="2400" b="1" dirty="0">
              <a:solidFill>
                <a:schemeClr val="tx1"/>
              </a:solidFill>
            </a:endParaRPr>
          </a:p>
        </p:txBody>
      </p:sp>
    </p:spTree>
    <p:extLst>
      <p:ext uri="{BB962C8B-B14F-4D97-AF65-F5344CB8AC3E}">
        <p14:creationId xmlns:p14="http://schemas.microsoft.com/office/powerpoint/2010/main" val="139097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194A1-D52C-02D4-06C7-B3BC4347DA9F}"/>
              </a:ext>
            </a:extLst>
          </p:cNvPr>
          <p:cNvSpPr txBox="1"/>
          <p:nvPr/>
        </p:nvSpPr>
        <p:spPr>
          <a:xfrm>
            <a:off x="1600201" y="2514600"/>
            <a:ext cx="6899564" cy="1015663"/>
          </a:xfrm>
          <a:prstGeom prst="rect">
            <a:avLst/>
          </a:prstGeom>
          <a:noFill/>
        </p:spPr>
        <p:txBody>
          <a:bodyPr wrap="square" rtlCol="0">
            <a:spAutoFit/>
          </a:bodyPr>
          <a:lstStyle/>
          <a:p>
            <a:pPr algn="ctr"/>
            <a:r>
              <a:rPr lang="en-US" sz="6000" b="1" dirty="0"/>
              <a:t>INSIGHTS</a:t>
            </a:r>
            <a:endParaRPr lang="en-IN" sz="6000" b="1" dirty="0"/>
          </a:p>
        </p:txBody>
      </p:sp>
    </p:spTree>
    <p:extLst>
      <p:ext uri="{BB962C8B-B14F-4D97-AF65-F5344CB8AC3E}">
        <p14:creationId xmlns:p14="http://schemas.microsoft.com/office/powerpoint/2010/main" val="92750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2759-32B6-AA4F-6C54-C44B4386F61D}"/>
              </a:ext>
            </a:extLst>
          </p:cNvPr>
          <p:cNvSpPr>
            <a:spLocks noGrp="1"/>
          </p:cNvSpPr>
          <p:nvPr>
            <p:ph type="title"/>
          </p:nvPr>
        </p:nvSpPr>
        <p:spPr>
          <a:xfrm>
            <a:off x="677334" y="0"/>
            <a:ext cx="8596668" cy="668593"/>
          </a:xfrm>
        </p:spPr>
        <p:txBody>
          <a:bodyPr>
            <a:normAutofit/>
          </a:bodyPr>
          <a:lstStyle/>
          <a:p>
            <a:pPr algn="ctr"/>
            <a:r>
              <a:rPr lang="en-US" dirty="0">
                <a:solidFill>
                  <a:schemeClr val="tx1">
                    <a:lumMod val="95000"/>
                    <a:lumOff val="5000"/>
                  </a:schemeClr>
                </a:solidFill>
              </a:rPr>
              <a:t>Income Distribution</a:t>
            </a:r>
            <a:endParaRPr lang="en-IN" dirty="0">
              <a:solidFill>
                <a:schemeClr val="tx1">
                  <a:lumMod val="95000"/>
                  <a:lumOff val="5000"/>
                </a:schemeClr>
              </a:solidFill>
            </a:endParaRPr>
          </a:p>
        </p:txBody>
      </p:sp>
      <p:pic>
        <p:nvPicPr>
          <p:cNvPr id="9" name="Content Placeholder 8">
            <a:extLst>
              <a:ext uri="{FF2B5EF4-FFF2-40B4-BE49-F238E27FC236}">
                <a16:creationId xmlns:a16="http://schemas.microsoft.com/office/drawing/2014/main" id="{2FCA4B2E-5A36-C8E7-FBAC-760C2E45A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671" y="668593"/>
            <a:ext cx="9075956" cy="4932108"/>
          </a:xfrm>
        </p:spPr>
      </p:pic>
      <p:sp>
        <p:nvSpPr>
          <p:cNvPr id="3" name="TextBox 2">
            <a:extLst>
              <a:ext uri="{FF2B5EF4-FFF2-40B4-BE49-F238E27FC236}">
                <a16:creationId xmlns:a16="http://schemas.microsoft.com/office/drawing/2014/main" id="{A7239460-B5C6-3C3A-9B74-DE911FC6E06A}"/>
              </a:ext>
            </a:extLst>
          </p:cNvPr>
          <p:cNvSpPr txBox="1"/>
          <p:nvPr/>
        </p:nvSpPr>
        <p:spPr>
          <a:xfrm>
            <a:off x="1189875" y="5496791"/>
            <a:ext cx="9315334" cy="923330"/>
          </a:xfrm>
          <a:prstGeom prst="rect">
            <a:avLst/>
          </a:prstGeom>
          <a:noFill/>
        </p:spPr>
        <p:txBody>
          <a:bodyPr wrap="square" rtlCol="0">
            <a:spAutoFit/>
          </a:bodyPr>
          <a:lstStyle/>
          <a:p>
            <a:r>
              <a:rPr lang="en-US" b="1" i="0" dirty="0">
                <a:effectLst/>
                <a:highlight>
                  <a:srgbClr val="FFFFFF"/>
                </a:highlight>
                <a:latin typeface="system-ui"/>
              </a:rPr>
              <a:t>Here we can see that an income of less than 50k dollars is almost 76% in the given data i.e. 24,698 and an income of more than $50k is just 24% i.e. 7,839, so we can state that the given data should be slightly imbalanced</a:t>
            </a:r>
            <a:endParaRPr lang="en-IN" dirty="0"/>
          </a:p>
        </p:txBody>
      </p:sp>
    </p:spTree>
    <p:extLst>
      <p:ext uri="{BB962C8B-B14F-4D97-AF65-F5344CB8AC3E}">
        <p14:creationId xmlns:p14="http://schemas.microsoft.com/office/powerpoint/2010/main" val="19497812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1005</TotalTime>
  <Words>1047</Words>
  <Application>Microsoft Office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sohne</vt:lpstr>
      <vt:lpstr>Söhne</vt:lpstr>
      <vt:lpstr>source-serif-pro</vt:lpstr>
      <vt:lpstr>system-ui</vt:lpstr>
      <vt:lpstr>Trebuchet MS</vt:lpstr>
      <vt:lpstr>Wingdings</vt:lpstr>
      <vt:lpstr>Wingdings 3</vt:lpstr>
      <vt:lpstr>Facet</vt:lpstr>
      <vt:lpstr> Census Data to Predict Income Brackets </vt:lpstr>
      <vt:lpstr> Introduction </vt:lpstr>
      <vt:lpstr>Objective</vt:lpstr>
      <vt:lpstr>About Dataset</vt:lpstr>
      <vt:lpstr>Features Information </vt:lpstr>
      <vt:lpstr>Income Categories</vt:lpstr>
      <vt:lpstr>Steps involved in this project </vt:lpstr>
      <vt:lpstr>PowerPoint Presentation</vt:lpstr>
      <vt:lpstr>Income Distribution</vt:lpstr>
      <vt:lpstr>By looking at this graph we can conclude that the Age group 15-30 have the highest number of people whose earnings are less than 50k dollars per year The Age groups 40-49 and 50-59 have the highest number of people whose earnings are more than $50k per year.</vt:lpstr>
      <vt:lpstr>We can see that most people's work class is Private in all Age groups and then self-employment-not-incorporate and local government.</vt:lpstr>
      <vt:lpstr>By looking at this graph we can conclude that only in self-emp-incorporated work class people earn more than 50k dollars as compared to people whose earnings are less than 50k dollars per year.</vt:lpstr>
      <vt:lpstr>We can see that only Doctorate, Prof-school and Masters have earned more than 50k dollars per year than those who have not earned more than 50k dollars. In other education, more people earn less than 50k dollars than people who earn greater than 50k dollars per year</vt:lpstr>
      <vt:lpstr>In marital status, we can see that most people who Married Civilian Spouses earn more than 50k dollars per year as compared to other statuses and the least of people who never married. In never married most people earn less than 50k dollars.</vt:lpstr>
      <vt:lpstr>we can see as compared to other occupations Executive and Managerial roles have more people who earn more than 50k dollars per year and very few in the Armed forces.</vt:lpstr>
      <vt:lpstr>The United States people get more hours as compared to other countries like India, England and Germany etc.</vt:lpstr>
      <vt:lpstr>The number of people who earned more than greater than 50k dollars per year are white men as compared to other races.</vt:lpstr>
      <vt:lpstr>PowerPoint Presentation</vt:lpstr>
      <vt:lpstr>We can see that Male candidates earned more than 50k dollars are more as compared to female candidates. </vt:lpstr>
      <vt:lpstr>PowerPoint Presentation</vt:lpstr>
      <vt:lpstr>After Applying SMOTE</vt:lpstr>
      <vt:lpstr>MODEL Deployment</vt:lpstr>
      <vt:lpstr> Conclusion and 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Income Levels  Using  Machine Learning </dc:title>
  <dc:creator>vijayyadav9833709315@gmail.com</dc:creator>
  <cp:lastModifiedBy>vijayyadav9833709315@gmail.com</cp:lastModifiedBy>
  <cp:revision>10</cp:revision>
  <dcterms:created xsi:type="dcterms:W3CDTF">2024-05-20T17:02:04Z</dcterms:created>
  <dcterms:modified xsi:type="dcterms:W3CDTF">2024-08-24T07:40:41Z</dcterms:modified>
</cp:coreProperties>
</file>