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F97E-215D-8363-2277-883F888C1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Card Financial  dashboard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243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0172C-24B6-D411-C1FC-77E6721A727C}"/>
              </a:ext>
            </a:extLst>
          </p:cNvPr>
          <p:cNvSpPr txBox="1"/>
          <p:nvPr/>
        </p:nvSpPr>
        <p:spPr>
          <a:xfrm>
            <a:off x="4021395" y="2576052"/>
            <a:ext cx="5338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spc="-150" dirty="0"/>
              <a:t>THANK YOU</a:t>
            </a:r>
            <a:endParaRPr lang="en-IN" sz="8000" b="1" i="1" spc="-150" dirty="0"/>
          </a:p>
        </p:txBody>
      </p:sp>
    </p:spTree>
    <p:extLst>
      <p:ext uri="{BB962C8B-B14F-4D97-AF65-F5344CB8AC3E}">
        <p14:creationId xmlns:p14="http://schemas.microsoft.com/office/powerpoint/2010/main" val="159463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AA9-5C7C-8F52-7099-74CCC3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5F12B-47C9-FD99-A310-056107EAB5FA}"/>
              </a:ext>
            </a:extLst>
          </p:cNvPr>
          <p:cNvSpPr txBox="1"/>
          <p:nvPr/>
        </p:nvSpPr>
        <p:spPr>
          <a:xfrm>
            <a:off x="988860" y="2713704"/>
            <a:ext cx="102845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primary goal is to analyze and optimize the performance of credit card transactions. This involves: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Identifying the most profitable customer segments and card categories.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Understanding spending behaviors and preferences.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Monitoring trends in transaction types and expenditures.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Ensuring high customer satisfaction and addressing areas of improvement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D5B5-A265-1071-25B0-A4A55083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objective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34AE3-AAAD-D0CB-5E57-BFFFC7A3C2DA}"/>
              </a:ext>
            </a:extLst>
          </p:cNvPr>
          <p:cNvSpPr txBox="1"/>
          <p:nvPr/>
        </p:nvSpPr>
        <p:spPr>
          <a:xfrm>
            <a:off x="285136" y="2397948"/>
            <a:ext cx="11375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develop a comprehensive credit card transaction dashboard that provides real-time insights into key performance metrics and trends, enabling stakeholders to monitor and analyze credit card operations effectively.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3236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51D7-45CB-5759-5521-FFE51E8B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2" y="1"/>
            <a:ext cx="10906431" cy="668593"/>
          </a:xfrm>
        </p:spPr>
        <p:txBody>
          <a:bodyPr/>
          <a:lstStyle/>
          <a:p>
            <a:pPr algn="ctr"/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B72A5-DDF9-39E9-F196-8498DA632B8D}"/>
              </a:ext>
            </a:extLst>
          </p:cNvPr>
          <p:cNvSpPr txBox="1"/>
          <p:nvPr/>
        </p:nvSpPr>
        <p:spPr>
          <a:xfrm>
            <a:off x="245807" y="812899"/>
            <a:ext cx="45326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Performance 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Total Number of Clients: </a:t>
            </a:r>
            <a:r>
              <a:rPr lang="en-US" sz="2000" dirty="0"/>
              <a:t>10.1K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Total Transaction Amount: $</a:t>
            </a:r>
            <a:r>
              <a:rPr lang="en-US" sz="2000" dirty="0"/>
              <a:t>45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Total Revenue: $</a:t>
            </a:r>
            <a:r>
              <a:rPr lang="en-US" sz="2000" dirty="0"/>
              <a:t>11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Total Customer </a:t>
            </a:r>
            <a:r>
              <a:rPr lang="en-US" sz="2000" b="1" dirty="0" err="1"/>
              <a:t>Acq</a:t>
            </a:r>
            <a:r>
              <a:rPr lang="en-US" sz="2000" b="1" dirty="0"/>
              <a:t> Cost: $973K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Satisfaction Rate: </a:t>
            </a:r>
            <a:r>
              <a:rPr lang="en-US" sz="2000" dirty="0"/>
              <a:t>3.19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Total Transaction Count: </a:t>
            </a:r>
            <a:r>
              <a:rPr lang="en-US" sz="2000" dirty="0"/>
              <a:t>656K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211E4-409F-5D09-AC26-B5A02531B335}"/>
              </a:ext>
            </a:extLst>
          </p:cNvPr>
          <p:cNvSpPr txBox="1"/>
          <p:nvPr/>
        </p:nvSpPr>
        <p:spPr>
          <a:xfrm>
            <a:off x="245807" y="3608438"/>
            <a:ext cx="33822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by Transaction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Swipe: $</a:t>
            </a:r>
            <a:r>
              <a:rPr lang="en-US" sz="2000" dirty="0"/>
              <a:t>7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Chip: </a:t>
            </a:r>
            <a:r>
              <a:rPr lang="en-US" sz="2000" dirty="0"/>
              <a:t>$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Online: $</a:t>
            </a:r>
            <a:r>
              <a:rPr lang="en-US" sz="2000" dirty="0"/>
              <a:t>1 million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7643F-2CF9-255B-38AD-991BD4601421}"/>
              </a:ext>
            </a:extLst>
          </p:cNvPr>
          <p:cNvSpPr txBox="1"/>
          <p:nvPr/>
        </p:nvSpPr>
        <p:spPr>
          <a:xfrm>
            <a:off x="-1" y="5230547"/>
            <a:ext cx="1107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Most transactions are conducted through swiping, indicating a preference for physical card use over chip and online transactions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0747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F48-A94E-4735-9DC0-91E39450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14" y="1"/>
            <a:ext cx="10131425" cy="47194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D24D6-3E40-8859-71CA-762ADBA3D716}"/>
              </a:ext>
            </a:extLst>
          </p:cNvPr>
          <p:cNvSpPr txBox="1"/>
          <p:nvPr/>
        </p:nvSpPr>
        <p:spPr>
          <a:xfrm>
            <a:off x="176980" y="727587"/>
            <a:ext cx="366743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Revenue by Card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Blue</a:t>
            </a:r>
            <a:r>
              <a:rPr lang="en-US" sz="2000" dirty="0"/>
              <a:t>: $9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Silver</a:t>
            </a:r>
            <a:r>
              <a:rPr lang="en-US" sz="2000" dirty="0"/>
              <a:t>: $1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Gold</a:t>
            </a:r>
            <a:r>
              <a:rPr lang="en-US" sz="2000" dirty="0"/>
              <a:t>: $0.435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Platinum</a:t>
            </a:r>
            <a:r>
              <a:rPr lang="en-US" sz="2000" dirty="0"/>
              <a:t>: $0.1823 million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3CF01-176E-6F4B-3301-D4E5834C696F}"/>
              </a:ext>
            </a:extLst>
          </p:cNvPr>
          <p:cNvSpPr txBox="1"/>
          <p:nvPr/>
        </p:nvSpPr>
        <p:spPr>
          <a:xfrm>
            <a:off x="48803" y="2635802"/>
            <a:ext cx="1177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 majority of the revenue comes from the Blue Card category, which is $9M Other card categories like Silver, Gold, and Platinum have smaller contributions. This suggests that the Blue Card is the most popular or broadest customer base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E3455-57D8-1725-D0B0-B56D43559FF9}"/>
              </a:ext>
            </a:extLst>
          </p:cNvPr>
          <p:cNvSpPr txBox="1"/>
          <p:nvPr/>
        </p:nvSpPr>
        <p:spPr>
          <a:xfrm>
            <a:off x="176980" y="3389855"/>
            <a:ext cx="3696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Revenue by Customer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Businessman</a:t>
            </a:r>
            <a:r>
              <a:rPr lang="en-US" sz="2000" dirty="0"/>
              <a:t>: $3million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White-collar</a:t>
            </a:r>
            <a:r>
              <a:rPr lang="en-US" sz="2000" dirty="0"/>
              <a:t>: $2million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Self-employed</a:t>
            </a:r>
            <a:r>
              <a:rPr lang="en-US" sz="2000" dirty="0"/>
              <a:t>: $2million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Government</a:t>
            </a:r>
            <a:r>
              <a:rPr lang="en-US" sz="2000" dirty="0"/>
              <a:t>: $2million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Blue-collar</a:t>
            </a:r>
            <a:r>
              <a:rPr lang="en-US" sz="2000" dirty="0"/>
              <a:t>: $1million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Retirees</a:t>
            </a:r>
            <a:r>
              <a:rPr lang="en-US" sz="2000" dirty="0"/>
              <a:t>: $1 million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11FEA-720A-FD49-E019-76E364E057B1}"/>
              </a:ext>
            </a:extLst>
          </p:cNvPr>
          <p:cNvSpPr txBox="1"/>
          <p:nvPr/>
        </p:nvSpPr>
        <p:spPr>
          <a:xfrm>
            <a:off x="48803" y="5759734"/>
            <a:ext cx="1082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Businessmen, white-collar, Self-employed and Government professionals contribute the most to revenue, indicating that higher-income professions have a higher credit card usage rate.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164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3CB-D6E2-671B-3875-4A29D4A4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580103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D7FF-0078-548C-24F3-FBC9EBFAE1C6}"/>
              </a:ext>
            </a:extLst>
          </p:cNvPr>
          <p:cNvSpPr txBox="1"/>
          <p:nvPr/>
        </p:nvSpPr>
        <p:spPr>
          <a:xfrm>
            <a:off x="147484" y="455242"/>
            <a:ext cx="7261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by Education Level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Graduates are the highest contributors with $4.4M.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High school graduates generate $2.2M.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Those with unknown education levels contribute $1.7M.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Uneducated individuals generate $1.6M.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Post-graduates generate $0.6M.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Doctorate holders generate $0.5M</a:t>
            </a:r>
            <a:r>
              <a:rPr lang="en-IN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498E0-E53E-FE37-D64D-F728FF85FDC5}"/>
              </a:ext>
            </a:extLst>
          </p:cNvPr>
          <p:cNvSpPr txBox="1"/>
          <p:nvPr/>
        </p:nvSpPr>
        <p:spPr>
          <a:xfrm>
            <a:off x="31596" y="2702011"/>
            <a:ext cx="1113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Graduates and high school graduates are the primary contributors to revenue. The revenue from post-graduates and doctorates is relatively low.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95876-8B95-A60E-8C6E-63502E55F25F}"/>
              </a:ext>
            </a:extLst>
          </p:cNvPr>
          <p:cNvSpPr txBox="1"/>
          <p:nvPr/>
        </p:nvSpPr>
        <p:spPr>
          <a:xfrm>
            <a:off x="266589" y="3562035"/>
            <a:ext cx="52509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by Expense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Bills</a:t>
            </a:r>
            <a:r>
              <a:rPr lang="en-US" sz="2000" dirty="0"/>
              <a:t> are the largest expense category  </a:t>
            </a:r>
            <a:r>
              <a:rPr lang="en-US" sz="2000" b="1" dirty="0"/>
              <a:t>$2.8M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Entertainment Expenses generate $1.9M.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Fuel Expenses generate $1.8M.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/>
              <a:t>Grocery expenses</a:t>
            </a:r>
            <a:r>
              <a:rPr lang="en-IN" sz="2000" dirty="0"/>
              <a:t> are </a:t>
            </a:r>
            <a:r>
              <a:rPr lang="en-IN" sz="2000" b="1" dirty="0"/>
              <a:t>$1.7M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Food expenses are $1.5M.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Travel expenses are $1m.</a:t>
            </a:r>
            <a:endParaRPr lang="en-US" sz="20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4B7F-D5D4-5F86-B222-A619890DAA20}"/>
              </a:ext>
            </a:extLst>
          </p:cNvPr>
          <p:cNvSpPr txBox="1"/>
          <p:nvPr/>
        </p:nvSpPr>
        <p:spPr>
          <a:xfrm>
            <a:off x="147484" y="5954731"/>
            <a:ext cx="1120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Bills, entertainment and Fuel are the leading expense types, generating $2.8M, $1.9M and $1.8M respectively. These categories could be targeted for offers.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617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9555-F562-644E-A90E-C5A7C10B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6" y="0"/>
            <a:ext cx="10131425" cy="710045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BC53E-89F1-56E4-8242-5EBD6F1481FA}"/>
              </a:ext>
            </a:extLst>
          </p:cNvPr>
          <p:cNvSpPr txBox="1"/>
          <p:nvPr/>
        </p:nvSpPr>
        <p:spPr>
          <a:xfrm>
            <a:off x="103911" y="628233"/>
            <a:ext cx="7637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Revenue by Age Group</a:t>
            </a:r>
            <a:r>
              <a:rPr lang="en-US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Customers aged </a:t>
            </a:r>
            <a:r>
              <a:rPr lang="en-US" sz="2000" b="1" dirty="0"/>
              <a:t>40-50</a:t>
            </a:r>
            <a:r>
              <a:rPr lang="en-US" sz="2000" dirty="0"/>
              <a:t> generate the highest revenue which is </a:t>
            </a:r>
            <a:r>
              <a:rPr lang="en-US" sz="2000" b="1" dirty="0"/>
              <a:t>$4.8M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50-60 age group</a:t>
            </a:r>
            <a:r>
              <a:rPr lang="en-US" sz="2000" dirty="0"/>
              <a:t> follows with </a:t>
            </a:r>
            <a:r>
              <a:rPr lang="en-US" sz="2000" b="1" dirty="0"/>
              <a:t>$3.5M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30-40 age group</a:t>
            </a:r>
            <a:r>
              <a:rPr lang="en-US" sz="2000" dirty="0"/>
              <a:t> contributes </a:t>
            </a:r>
            <a:r>
              <a:rPr lang="en-US" sz="2000" b="1" dirty="0"/>
              <a:t>$1.9M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younger (18-30) and older (60+) age groups generate significantly less revenue at </a:t>
            </a:r>
            <a:r>
              <a:rPr lang="en-US" sz="2000" b="1" dirty="0"/>
              <a:t>$0.2M</a:t>
            </a:r>
            <a:r>
              <a:rPr lang="en-US" sz="2000" dirty="0"/>
              <a:t> and </a:t>
            </a:r>
            <a:r>
              <a:rPr lang="en-US" sz="2000" b="1" dirty="0"/>
              <a:t>$0.5M</a:t>
            </a:r>
            <a:r>
              <a:rPr lang="en-US" sz="2000" dirty="0"/>
              <a:t>, respectively, suggesting that middle-aged customers are the primary revenue drivers.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2BD2-68BD-3987-3EAC-14AE3C732D67}"/>
              </a:ext>
            </a:extLst>
          </p:cNvPr>
          <p:cNvSpPr txBox="1"/>
          <p:nvPr/>
        </p:nvSpPr>
        <p:spPr>
          <a:xfrm>
            <a:off x="103911" y="3262745"/>
            <a:ext cx="11149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Customer Satisfaction: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satisfaction rate of 3.19 suggests that there might be room for improvement in customer satisfaction. This could be further investigated to understand the underlying causes and address them.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F0ED4-F612-C937-242F-B3D43B7F0F15}"/>
              </a:ext>
            </a:extLst>
          </p:cNvPr>
          <p:cNvSpPr txBox="1"/>
          <p:nvPr/>
        </p:nvSpPr>
        <p:spPr>
          <a:xfrm>
            <a:off x="103911" y="5355626"/>
            <a:ext cx="592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Delinquent Accounts: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Overall Delinquent Rate is 6.07%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6730D-4ECD-354C-1971-E6E258AC6168}"/>
              </a:ext>
            </a:extLst>
          </p:cNvPr>
          <p:cNvSpPr txBox="1"/>
          <p:nvPr/>
        </p:nvSpPr>
        <p:spPr>
          <a:xfrm>
            <a:off x="103911" y="4463074"/>
            <a:ext cx="4717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Activation within 30 Days: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Overall Activation Rate is 57.47%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40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4596-058A-9E3F-C2B6-F30E771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924791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8250-C357-5354-CCBB-2A811BCB1E3A}"/>
              </a:ext>
            </a:extLst>
          </p:cNvPr>
          <p:cNvSpPr txBox="1"/>
          <p:nvPr/>
        </p:nvSpPr>
        <p:spPr>
          <a:xfrm>
            <a:off x="249381" y="1142999"/>
            <a:ext cx="87907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Enhance the security and convenience of chip transactions.</a:t>
            </a:r>
          </a:p>
          <a:p>
            <a:r>
              <a:rPr lang="en-US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Tailor marketing strategies to further boost the popularity of Blue category cards. 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Develop targeted campaigns for the 40-50 age group and businessmen, who show high engagement and spending.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Leverage the financial habits of graduates by offering </a:t>
            </a:r>
            <a:r>
              <a:rPr lang="en-US" sz="2000" b="1" dirty="0" err="1"/>
              <a:t>specialised</a:t>
            </a:r>
            <a:r>
              <a:rPr lang="en-US" sz="2000" b="1" dirty="0"/>
              <a:t> financial products and services.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Promote credit card use for bill payments to ensure consistent revenue inflow.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65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E903-4FF8-EC92-ADB7-51ECD886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8" y="1"/>
            <a:ext cx="10131425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CEB8C-297B-9709-75BE-B3C3B72A4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5910"/>
            <a:ext cx="12192000" cy="60320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CA9EFA-201F-4AB0-2B69-38D09D00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910"/>
            <a:ext cx="12192000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9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348</TotalTime>
  <Words>636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Credit Card Financial  dashboard </vt:lpstr>
      <vt:lpstr>Problem Statement </vt:lpstr>
      <vt:lpstr>Project objective</vt:lpstr>
      <vt:lpstr>insights</vt:lpstr>
      <vt:lpstr>insights</vt:lpstr>
      <vt:lpstr>Insights</vt:lpstr>
      <vt:lpstr>insights</vt:lpstr>
      <vt:lpstr>Conclusion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vijayyadav9833709315@gmail.com</dc:creator>
  <cp:lastModifiedBy>vijayyadav9833709315@gmail.com</cp:lastModifiedBy>
  <cp:revision>7</cp:revision>
  <dcterms:created xsi:type="dcterms:W3CDTF">2024-07-09T07:56:16Z</dcterms:created>
  <dcterms:modified xsi:type="dcterms:W3CDTF">2024-07-29T10:57:39Z</dcterms:modified>
</cp:coreProperties>
</file>