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806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90C22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0C22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0C22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0C22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0948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8"/>
                </a:lnTo>
              </a:path>
            </a:pathLst>
          </a:custGeom>
          <a:ln w="9525">
            <a:solidFill>
              <a:srgbClr val="BDBD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5308" y="3681348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649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1464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7359" y="0"/>
                </a:moveTo>
                <a:lnTo>
                  <a:pt x="2043049" y="0"/>
                </a:lnTo>
                <a:lnTo>
                  <a:pt x="0" y="6857994"/>
                </a:lnTo>
                <a:lnTo>
                  <a:pt x="3007359" y="6857994"/>
                </a:lnTo>
                <a:lnTo>
                  <a:pt x="3007359" y="0"/>
                </a:lnTo>
                <a:close/>
              </a:path>
            </a:pathLst>
          </a:custGeom>
          <a:solidFill>
            <a:srgbClr val="90C22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5009" y="0"/>
            <a:ext cx="2586990" cy="6858000"/>
          </a:xfrm>
          <a:custGeom>
            <a:avLst/>
            <a:gdLst/>
            <a:ahLst/>
            <a:cxnLst/>
            <a:rect l="l" t="t" r="r" b="b"/>
            <a:pathLst>
              <a:path w="2586990" h="6858000">
                <a:moveTo>
                  <a:pt x="2586990" y="0"/>
                </a:moveTo>
                <a:lnTo>
                  <a:pt x="0" y="0"/>
                </a:lnTo>
                <a:lnTo>
                  <a:pt x="1207897" y="6857994"/>
                </a:lnTo>
                <a:lnTo>
                  <a:pt x="2586990" y="6857994"/>
                </a:lnTo>
                <a:lnTo>
                  <a:pt x="2586990" y="0"/>
                </a:lnTo>
                <a:close/>
              </a:path>
            </a:pathLst>
          </a:custGeom>
          <a:solidFill>
            <a:srgbClr val="90C224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290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708" y="0"/>
                </a:moveTo>
                <a:lnTo>
                  <a:pt x="0" y="3809998"/>
                </a:lnTo>
                <a:lnTo>
                  <a:pt x="3259708" y="3809998"/>
                </a:lnTo>
                <a:lnTo>
                  <a:pt x="3259708" y="0"/>
                </a:lnTo>
                <a:close/>
              </a:path>
            </a:pathLst>
          </a:custGeom>
          <a:solidFill>
            <a:srgbClr val="529F1F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547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277" y="0"/>
                </a:moveTo>
                <a:lnTo>
                  <a:pt x="0" y="0"/>
                </a:lnTo>
                <a:lnTo>
                  <a:pt x="2467736" y="6857994"/>
                </a:lnTo>
                <a:lnTo>
                  <a:pt x="2851277" y="6857994"/>
                </a:lnTo>
                <a:lnTo>
                  <a:pt x="2851277" y="0"/>
                </a:lnTo>
                <a:close/>
              </a:path>
            </a:pathLst>
          </a:custGeom>
          <a:solidFill>
            <a:srgbClr val="3D7817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758" y="0"/>
            <a:ext cx="1290320" cy="6858000"/>
          </a:xfrm>
          <a:custGeom>
            <a:avLst/>
            <a:gdLst/>
            <a:ahLst/>
            <a:cxnLst/>
            <a:rect l="l" t="t" r="r" b="b"/>
            <a:pathLst>
              <a:path w="1290320" h="6858000">
                <a:moveTo>
                  <a:pt x="1290066" y="0"/>
                </a:moveTo>
                <a:lnTo>
                  <a:pt x="1018413" y="0"/>
                </a:lnTo>
                <a:lnTo>
                  <a:pt x="0" y="6857994"/>
                </a:lnTo>
                <a:lnTo>
                  <a:pt x="1290066" y="6857994"/>
                </a:lnTo>
                <a:lnTo>
                  <a:pt x="1290066" y="0"/>
                </a:lnTo>
                <a:close/>
              </a:path>
            </a:pathLst>
          </a:custGeom>
          <a:solidFill>
            <a:srgbClr val="C0E2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414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409" y="0"/>
                </a:moveTo>
                <a:lnTo>
                  <a:pt x="0" y="0"/>
                </a:lnTo>
                <a:lnTo>
                  <a:pt x="1107948" y="6857994"/>
                </a:lnTo>
                <a:lnTo>
                  <a:pt x="1248409" y="6857994"/>
                </a:lnTo>
                <a:lnTo>
                  <a:pt x="1248409" y="0"/>
                </a:lnTo>
                <a:close/>
              </a:path>
            </a:pathLst>
          </a:custGeom>
          <a:solidFill>
            <a:srgbClr val="90C224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1708" y="3589909"/>
            <a:ext cx="1817370" cy="3268345"/>
          </a:xfrm>
          <a:custGeom>
            <a:avLst/>
            <a:gdLst/>
            <a:ahLst/>
            <a:cxnLst/>
            <a:rect l="l" t="t" r="r" b="b"/>
            <a:pathLst>
              <a:path w="1817370" h="3268345">
                <a:moveTo>
                  <a:pt x="1817116" y="0"/>
                </a:moveTo>
                <a:lnTo>
                  <a:pt x="0" y="3268089"/>
                </a:lnTo>
                <a:lnTo>
                  <a:pt x="1817116" y="3268089"/>
                </a:lnTo>
                <a:lnTo>
                  <a:pt x="1817116" y="0"/>
                </a:lnTo>
                <a:close/>
              </a:path>
            </a:pathLst>
          </a:custGeom>
          <a:solidFill>
            <a:srgbClr val="90C224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3200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798"/>
                </a:lnTo>
                <a:lnTo>
                  <a:pt x="448729" y="2844798"/>
                </a:lnTo>
                <a:lnTo>
                  <a:pt x="0" y="0"/>
                </a:lnTo>
                <a:close/>
              </a:path>
            </a:pathLst>
          </a:custGeom>
          <a:solidFill>
            <a:srgbClr val="90C224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1995" y="353695"/>
            <a:ext cx="3387090" cy="8455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90C22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3587" y="1328775"/>
            <a:ext cx="6766559" cy="4648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9609" y="947165"/>
            <a:ext cx="36004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UBER</a:t>
            </a:r>
            <a:r>
              <a:rPr spc="-215" dirty="0">
                <a:latin typeface="Arial"/>
                <a:cs typeface="Arial"/>
              </a:rPr>
              <a:t> </a:t>
            </a:r>
            <a:r>
              <a:rPr spc="-30" dirty="0">
                <a:latin typeface="Arial"/>
                <a:cs typeface="Arial"/>
              </a:rPr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3587" y="4627626"/>
            <a:ext cx="364934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40" dirty="0">
                <a:latin typeface="Trebuchet MS"/>
                <a:cs typeface="Trebuchet MS"/>
              </a:rPr>
              <a:t>Name:</a:t>
            </a:r>
            <a:r>
              <a:rPr sz="2800" spc="-470" dirty="0">
                <a:latin typeface="Trebuchet MS"/>
                <a:cs typeface="Trebuchet MS"/>
              </a:rPr>
              <a:t> </a:t>
            </a:r>
            <a:r>
              <a:rPr sz="2800" spc="-155" dirty="0">
                <a:latin typeface="Trebuchet MS"/>
                <a:cs typeface="Trebuchet MS"/>
              </a:rPr>
              <a:t>Vijayalakshmi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50" dirty="0">
                <a:latin typeface="Trebuchet MS"/>
                <a:cs typeface="Trebuchet MS"/>
              </a:rPr>
              <a:t>R </a:t>
            </a:r>
            <a:r>
              <a:rPr sz="2800" spc="-60" dirty="0">
                <a:latin typeface="Trebuchet MS"/>
                <a:cs typeface="Trebuchet MS"/>
              </a:rPr>
              <a:t>Department:MCA</a:t>
            </a:r>
            <a:r>
              <a:rPr sz="2800" spc="2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(BCU) Semester:Third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800" spc="-35" dirty="0">
                <a:latin typeface="Trebuchet MS"/>
                <a:cs typeface="Trebuchet MS"/>
              </a:rPr>
              <a:t>USN:</a:t>
            </a:r>
            <a:r>
              <a:rPr sz="2800" spc="-30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P18BR23S126026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7568" y="393953"/>
            <a:ext cx="3810000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latin typeface="Trebuchet MS"/>
                <a:cs typeface="Trebuchet MS"/>
              </a:rPr>
              <a:t>Outline</a:t>
            </a:r>
            <a:endParaRPr sz="3200">
              <a:latin typeface="Trebuchet MS"/>
              <a:cs typeface="Trebuchet MS"/>
            </a:endParaRPr>
          </a:p>
          <a:p>
            <a:pPr marL="532130" indent="-519430">
              <a:lnSpc>
                <a:spcPct val="100000"/>
              </a:lnSpc>
              <a:buFont typeface="Wingdings"/>
              <a:buChar char=""/>
              <a:tabLst>
                <a:tab pos="532130" algn="l"/>
              </a:tabLst>
            </a:pPr>
            <a:r>
              <a:rPr sz="3200" spc="-165" dirty="0">
                <a:latin typeface="Trebuchet MS"/>
                <a:cs typeface="Trebuchet MS"/>
              </a:rPr>
              <a:t>Title</a:t>
            </a:r>
            <a:r>
              <a:rPr sz="3200" spc="-375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Name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sz="3200" spc="-10" dirty="0">
                <a:latin typeface="Trebuchet MS"/>
                <a:cs typeface="Trebuchet MS"/>
              </a:rPr>
              <a:t>Outline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sz="3200" spc="-10" dirty="0">
                <a:latin typeface="Trebuchet MS"/>
                <a:cs typeface="Trebuchet MS"/>
              </a:rPr>
              <a:t>Abstract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sz="3200" spc="-165" dirty="0">
                <a:latin typeface="Trebuchet MS"/>
                <a:cs typeface="Trebuchet MS"/>
              </a:rPr>
              <a:t>Problem</a:t>
            </a:r>
            <a:r>
              <a:rPr sz="3200" spc="-35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Statement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sz="3200" spc="-125" dirty="0">
                <a:latin typeface="Trebuchet MS"/>
                <a:cs typeface="Trebuchet MS"/>
              </a:rPr>
              <a:t>Proposed</a:t>
            </a:r>
            <a:r>
              <a:rPr sz="3200" spc="-27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Solution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sz="3200" spc="-75" dirty="0">
                <a:latin typeface="Trebuchet MS"/>
                <a:cs typeface="Trebuchet MS"/>
              </a:rPr>
              <a:t>Short</a:t>
            </a:r>
            <a:r>
              <a:rPr sz="3200" spc="-64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Video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sz="3200" spc="-10" dirty="0">
                <a:latin typeface="Trebuchet MS"/>
                <a:cs typeface="Trebuchet MS"/>
              </a:rPr>
              <a:t>Implementation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sz="3200" spc="-80" dirty="0">
                <a:latin typeface="Trebuchet MS"/>
                <a:cs typeface="Trebuchet MS"/>
              </a:rPr>
              <a:t>Output</a:t>
            </a:r>
            <a:r>
              <a:rPr sz="3200" spc="-225" dirty="0">
                <a:latin typeface="Trebuchet MS"/>
                <a:cs typeface="Trebuchet MS"/>
              </a:rPr>
              <a:t> </a:t>
            </a:r>
            <a:r>
              <a:rPr sz="3200" spc="-95" dirty="0">
                <a:latin typeface="Trebuchet MS"/>
                <a:cs typeface="Trebuchet MS"/>
              </a:rPr>
              <a:t>Screenshots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469265" algn="l"/>
              </a:tabLst>
            </a:pPr>
            <a:r>
              <a:rPr sz="3200" spc="-10" dirty="0">
                <a:latin typeface="Trebuchet MS"/>
                <a:cs typeface="Trebuchet MS"/>
              </a:rPr>
              <a:t>References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Abstract</a:t>
            </a:r>
            <a:r>
              <a:rPr sz="3200" spc="-10" dirty="0">
                <a:solidFill>
                  <a:srgbClr val="000000"/>
                </a:solidFill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2184" y="1394586"/>
            <a:ext cx="11002010" cy="3930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85" marR="86360" indent="-8890">
              <a:lnSpc>
                <a:spcPct val="100000"/>
              </a:lnSpc>
              <a:spcBef>
                <a:spcPts val="95"/>
              </a:spcBef>
              <a:buSzPct val="96428"/>
              <a:buFont typeface="Wingdings"/>
              <a:buChar char=""/>
              <a:tabLst>
                <a:tab pos="19685" algn="l"/>
                <a:tab pos="180975" algn="l"/>
              </a:tabLst>
            </a:pPr>
            <a:r>
              <a:rPr sz="2800" dirty="0">
                <a:latin typeface="Times New Roman"/>
                <a:cs typeface="Times New Roman"/>
              </a:rPr>
              <a:t>	This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project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focuses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analyzing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Uber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trip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data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uncover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patterns,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trends,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insights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that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can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improve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operational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efficiency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enhance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user </a:t>
            </a:r>
            <a:r>
              <a:rPr sz="2800" spc="-10" dirty="0">
                <a:latin typeface="Times New Roman"/>
                <a:cs typeface="Times New Roman"/>
              </a:rPr>
              <a:t>experience.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40"/>
              </a:spcBef>
              <a:buFont typeface="Wingdings"/>
              <a:buChar char=""/>
            </a:pPr>
            <a:endParaRPr sz="2800">
              <a:latin typeface="Times New Roman"/>
              <a:cs typeface="Times New Roman"/>
            </a:endParaRPr>
          </a:p>
          <a:p>
            <a:pPr marL="19685" marR="554990" indent="-8890">
              <a:lnSpc>
                <a:spcPct val="100000"/>
              </a:lnSpc>
              <a:buSzPct val="96428"/>
              <a:buFont typeface="Wingdings"/>
              <a:buChar char=""/>
              <a:tabLst>
                <a:tab pos="19685" algn="l"/>
                <a:tab pos="180975" algn="l"/>
              </a:tabLst>
            </a:pPr>
            <a:r>
              <a:rPr sz="2800" dirty="0">
                <a:latin typeface="Times New Roman"/>
                <a:cs typeface="Times New Roman"/>
              </a:rPr>
              <a:t>	we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examine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key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aspects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such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as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ride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demand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patterns,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peak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usage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times, </a:t>
            </a:r>
            <a:r>
              <a:rPr sz="2800" dirty="0">
                <a:latin typeface="Times New Roman"/>
                <a:cs typeface="Times New Roman"/>
              </a:rPr>
              <a:t>geographical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trip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distributions,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fare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structures.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0"/>
              </a:spcBef>
              <a:buFont typeface="Wingdings"/>
              <a:buChar char=""/>
            </a:pPr>
            <a:endParaRPr sz="2800">
              <a:latin typeface="Times New Roman"/>
              <a:cs typeface="Times New Roman"/>
            </a:endParaRPr>
          </a:p>
          <a:p>
            <a:pPr marL="489584" marR="5080" indent="-457834">
              <a:lnSpc>
                <a:spcPct val="100000"/>
              </a:lnSpc>
              <a:buSzPct val="96428"/>
              <a:buFont typeface="Wingdings"/>
              <a:buChar char=""/>
              <a:tabLst>
                <a:tab pos="489584" algn="l"/>
              </a:tabLst>
            </a:pPr>
            <a:r>
              <a:rPr sz="2800" spc="-130" dirty="0">
                <a:latin typeface="Times New Roman"/>
                <a:cs typeface="Times New Roman"/>
              </a:rPr>
              <a:t>Steps</a:t>
            </a:r>
            <a:r>
              <a:rPr sz="2800" spc="-135" dirty="0">
                <a:latin typeface="Times New Roman"/>
                <a:cs typeface="Times New Roman"/>
              </a:rPr>
              <a:t> </a:t>
            </a:r>
            <a:r>
              <a:rPr sz="2800" spc="-180" dirty="0">
                <a:latin typeface="Times New Roman"/>
                <a:cs typeface="Times New Roman"/>
              </a:rPr>
              <a:t>include</a:t>
            </a:r>
            <a:r>
              <a:rPr sz="2800" spc="-330" dirty="0">
                <a:latin typeface="Times New Roman"/>
                <a:cs typeface="Times New Roman"/>
              </a:rPr>
              <a:t> </a:t>
            </a:r>
            <a:r>
              <a:rPr sz="2800" spc="-165" dirty="0">
                <a:latin typeface="Times New Roman"/>
                <a:cs typeface="Times New Roman"/>
              </a:rPr>
              <a:t>datapreprocessing,model</a:t>
            </a:r>
            <a:r>
              <a:rPr sz="2800" spc="-170" dirty="0">
                <a:latin typeface="Times New Roman"/>
                <a:cs typeface="Times New Roman"/>
              </a:rPr>
              <a:t> </a:t>
            </a:r>
            <a:r>
              <a:rPr sz="2800" spc="-200" dirty="0">
                <a:latin typeface="Times New Roman"/>
                <a:cs typeface="Times New Roman"/>
              </a:rPr>
              <a:t>training,and</a:t>
            </a:r>
            <a:r>
              <a:rPr sz="2800" spc="-340" dirty="0">
                <a:latin typeface="Times New Roman"/>
                <a:cs typeface="Times New Roman"/>
              </a:rPr>
              <a:t> </a:t>
            </a:r>
            <a:r>
              <a:rPr sz="2800" spc="-175" dirty="0">
                <a:latin typeface="Times New Roman"/>
                <a:cs typeface="Times New Roman"/>
              </a:rPr>
              <a:t>evaluation,followed</a:t>
            </a:r>
            <a:r>
              <a:rPr sz="2800" spc="-220" dirty="0">
                <a:latin typeface="Times New Roman"/>
                <a:cs typeface="Times New Roman"/>
              </a:rPr>
              <a:t> </a:t>
            </a:r>
            <a:r>
              <a:rPr sz="2800" spc="-80" dirty="0">
                <a:latin typeface="Times New Roman"/>
                <a:cs typeface="Times New Roman"/>
              </a:rPr>
              <a:t>by</a:t>
            </a:r>
            <a:r>
              <a:rPr sz="2800" spc="-265" dirty="0">
                <a:latin typeface="Times New Roman"/>
                <a:cs typeface="Times New Roman"/>
              </a:rPr>
              <a:t> </a:t>
            </a:r>
            <a:r>
              <a:rPr sz="2800" spc="-75" dirty="0">
                <a:latin typeface="Times New Roman"/>
                <a:cs typeface="Times New Roman"/>
              </a:rPr>
              <a:t>actionable </a:t>
            </a:r>
            <a:r>
              <a:rPr sz="2800" spc="-160" dirty="0">
                <a:latin typeface="Times New Roman"/>
                <a:cs typeface="Times New Roman"/>
              </a:rPr>
              <a:t>insights</a:t>
            </a:r>
            <a:r>
              <a:rPr sz="2800" spc="-375" dirty="0">
                <a:latin typeface="Times New Roman"/>
                <a:cs typeface="Times New Roman"/>
              </a:rPr>
              <a:t> </a:t>
            </a:r>
            <a:r>
              <a:rPr sz="2800" spc="-70" dirty="0">
                <a:latin typeface="Times New Roman"/>
                <a:cs typeface="Times New Roman"/>
              </a:rPr>
              <a:t>for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spc="-135" dirty="0">
                <a:latin typeface="Times New Roman"/>
                <a:cs typeface="Times New Roman"/>
              </a:rPr>
              <a:t>business</a:t>
            </a:r>
            <a:r>
              <a:rPr sz="2800" spc="-235" dirty="0">
                <a:latin typeface="Times New Roman"/>
                <a:cs typeface="Times New Roman"/>
              </a:rPr>
              <a:t> </a:t>
            </a:r>
            <a:r>
              <a:rPr sz="2800" spc="-180" dirty="0">
                <a:latin typeface="Times New Roman"/>
                <a:cs typeface="Times New Roman"/>
              </a:rPr>
              <a:t>decision-</a:t>
            </a:r>
            <a:r>
              <a:rPr sz="2800" spc="-10" dirty="0">
                <a:latin typeface="Times New Roman"/>
                <a:cs typeface="Times New Roman"/>
              </a:rPr>
              <a:t>making.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Problem</a:t>
            </a:r>
            <a:r>
              <a:rPr sz="3200" b="1" spc="1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Statement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2184" y="1394586"/>
            <a:ext cx="11193780" cy="3089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85" marR="5080" indent="-8890">
              <a:lnSpc>
                <a:spcPct val="100000"/>
              </a:lnSpc>
              <a:spcBef>
                <a:spcPts val="95"/>
              </a:spcBef>
              <a:buSzPct val="96428"/>
              <a:buFont typeface="Wingdings"/>
              <a:buChar char=""/>
              <a:tabLst>
                <a:tab pos="19685" algn="l"/>
                <a:tab pos="180975" algn="l"/>
              </a:tabLst>
            </a:pPr>
            <a:r>
              <a:rPr sz="2800" dirty="0">
                <a:latin typeface="Times New Roman"/>
                <a:cs typeface="Times New Roman"/>
              </a:rPr>
              <a:t>	The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increasing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demand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ride-</a:t>
            </a:r>
            <a:r>
              <a:rPr sz="2800" dirty="0">
                <a:latin typeface="Times New Roman"/>
                <a:cs typeface="Times New Roman"/>
              </a:rPr>
              <a:t>hailing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services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like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Uber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presents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challenges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optimizing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operational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efficiency,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meeting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customer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expectations,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and </a:t>
            </a:r>
            <a:r>
              <a:rPr sz="2800" dirty="0">
                <a:latin typeface="Times New Roman"/>
                <a:cs typeface="Times New Roman"/>
              </a:rPr>
              <a:t>ensuring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equitable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driver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distribution.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40"/>
              </a:spcBef>
              <a:buFont typeface="Wingdings"/>
              <a:buChar char=""/>
            </a:pPr>
            <a:endParaRPr sz="2800">
              <a:latin typeface="Times New Roman"/>
              <a:cs typeface="Times New Roman"/>
            </a:endParaRPr>
          </a:p>
          <a:p>
            <a:pPr marL="181610" indent="-170180">
              <a:lnSpc>
                <a:spcPct val="100000"/>
              </a:lnSpc>
              <a:buSzPct val="96428"/>
              <a:buFont typeface="Wingdings"/>
              <a:buChar char=""/>
              <a:tabLst>
                <a:tab pos="181610" algn="l"/>
              </a:tabLst>
            </a:pPr>
            <a:r>
              <a:rPr sz="2800" spc="-10" dirty="0">
                <a:latin typeface="Times New Roman"/>
                <a:cs typeface="Times New Roman"/>
              </a:rPr>
              <a:t>Identifying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peak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demand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periods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high-</a:t>
            </a:r>
            <a:r>
              <a:rPr sz="2800" dirty="0">
                <a:latin typeface="Times New Roman"/>
                <a:cs typeface="Times New Roman"/>
              </a:rPr>
              <a:t>demand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locations.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45"/>
              </a:spcBef>
              <a:buFont typeface="Wingdings"/>
              <a:buChar char=""/>
            </a:pPr>
            <a:endParaRPr sz="2800">
              <a:latin typeface="Times New Roman"/>
              <a:cs typeface="Times New Roman"/>
            </a:endParaRPr>
          </a:p>
          <a:p>
            <a:pPr marL="181610" indent="-170180">
              <a:lnSpc>
                <a:spcPct val="100000"/>
              </a:lnSpc>
              <a:buSzPct val="96428"/>
              <a:buFont typeface="Wingdings"/>
              <a:buChar char=""/>
              <a:tabLst>
                <a:tab pos="181610" algn="l"/>
              </a:tabLst>
            </a:pPr>
            <a:r>
              <a:rPr sz="2800" dirty="0">
                <a:latin typeface="Times New Roman"/>
                <a:cs typeface="Times New Roman"/>
              </a:rPr>
              <a:t>Reducing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customer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wait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times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improving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driver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allocation.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5511" rIns="0" bIns="0" rtlCol="0">
            <a:spAutoFit/>
          </a:bodyPr>
          <a:lstStyle/>
          <a:p>
            <a:pPr marL="21082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Proposed</a:t>
            </a:r>
            <a:r>
              <a:rPr sz="2800" spc="-165" dirty="0"/>
              <a:t> </a:t>
            </a:r>
            <a:r>
              <a:rPr sz="2800" spc="-10" dirty="0"/>
              <a:t>Solution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3148" y="1882139"/>
            <a:ext cx="361950" cy="172440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95"/>
              </a:spcBef>
              <a:buClr>
                <a:srgbClr val="90C224"/>
              </a:buClr>
              <a:buSzPct val="80000"/>
              <a:buFont typeface="Wingdings"/>
              <a:buChar char=""/>
              <a:tabLst>
                <a:tab pos="354965" algn="l"/>
              </a:tabLst>
            </a:pPr>
            <a:r>
              <a:rPr b="1" dirty="0">
                <a:latin typeface="Times New Roman"/>
                <a:cs typeface="Times New Roman"/>
              </a:rPr>
              <a:t>Loading the</a:t>
            </a:r>
            <a:r>
              <a:rPr b="1" spc="25" dirty="0">
                <a:latin typeface="Times New Roman"/>
                <a:cs typeface="Times New Roman"/>
              </a:rPr>
              <a:t> </a:t>
            </a:r>
            <a:r>
              <a:rPr b="1" spc="-40" dirty="0">
                <a:latin typeface="Times New Roman"/>
                <a:cs typeface="Times New Roman"/>
              </a:rPr>
              <a:t>Dataset</a:t>
            </a:r>
            <a:r>
              <a:rPr spc="-40" dirty="0"/>
              <a:t>:Import</a:t>
            </a:r>
            <a:r>
              <a:rPr spc="-114" dirty="0"/>
              <a:t> </a:t>
            </a:r>
            <a:r>
              <a:rPr spc="-85" dirty="0"/>
              <a:t>andexplore</a:t>
            </a:r>
            <a:r>
              <a:rPr spc="-254" dirty="0"/>
              <a:t> </a:t>
            </a:r>
            <a:r>
              <a:rPr spc="-85" dirty="0"/>
              <a:t>thecustomer</a:t>
            </a:r>
            <a:r>
              <a:rPr spc="-185" dirty="0"/>
              <a:t> </a:t>
            </a:r>
            <a:r>
              <a:rPr spc="-85" dirty="0"/>
              <a:t>churn</a:t>
            </a:r>
            <a:r>
              <a:rPr spc="-265" dirty="0"/>
              <a:t> </a:t>
            </a:r>
            <a:r>
              <a:rPr spc="-60" dirty="0"/>
              <a:t>dataset.</a:t>
            </a:r>
          </a:p>
          <a:p>
            <a:pPr marL="355600">
              <a:lnSpc>
                <a:spcPct val="100000"/>
              </a:lnSpc>
              <a:spcBef>
                <a:spcPts val="994"/>
              </a:spcBef>
            </a:pPr>
            <a:r>
              <a:rPr b="1" spc="55" dirty="0">
                <a:latin typeface="Times New Roman"/>
                <a:cs typeface="Times New Roman"/>
              </a:rPr>
              <a:t>Data</a:t>
            </a:r>
            <a:r>
              <a:rPr b="1" spc="200" dirty="0">
                <a:latin typeface="Times New Roman"/>
                <a:cs typeface="Times New Roman"/>
              </a:rPr>
              <a:t> </a:t>
            </a:r>
            <a:r>
              <a:rPr b="1" spc="-50" dirty="0">
                <a:latin typeface="Times New Roman"/>
                <a:cs typeface="Times New Roman"/>
              </a:rPr>
              <a:t>Pre-</a:t>
            </a:r>
            <a:r>
              <a:rPr b="1" spc="-10" dirty="0">
                <a:latin typeface="Times New Roman"/>
                <a:cs typeface="Times New Roman"/>
              </a:rPr>
              <a:t>processing</a:t>
            </a:r>
            <a:r>
              <a:rPr spc="-10" dirty="0"/>
              <a:t>:</a:t>
            </a:r>
          </a:p>
          <a:p>
            <a:pPr marL="355600" marR="2922905">
              <a:lnSpc>
                <a:spcPct val="141800"/>
              </a:lnSpc>
              <a:spcBef>
                <a:spcPts val="5"/>
              </a:spcBef>
            </a:pPr>
            <a:r>
              <a:rPr dirty="0">
                <a:latin typeface="Trebuchet MS"/>
                <a:cs typeface="Trebuchet MS"/>
              </a:rPr>
              <a:t>Handle</a:t>
            </a:r>
            <a:r>
              <a:rPr spc="-11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missing</a:t>
            </a:r>
            <a:r>
              <a:rPr spc="-95" dirty="0">
                <a:latin typeface="Trebuchet MS"/>
                <a:cs typeface="Trebuchet MS"/>
              </a:rPr>
              <a:t> </a:t>
            </a:r>
            <a:r>
              <a:rPr spc="-10" dirty="0">
                <a:latin typeface="Trebuchet MS"/>
                <a:cs typeface="Trebuchet MS"/>
              </a:rPr>
              <a:t>values. </a:t>
            </a:r>
            <a:r>
              <a:rPr dirty="0"/>
              <a:t>E</a:t>
            </a:r>
            <a:r>
              <a:rPr dirty="0">
                <a:latin typeface="Trebuchet MS"/>
                <a:cs typeface="Trebuchet MS"/>
              </a:rPr>
              <a:t>ncoded</a:t>
            </a:r>
            <a:r>
              <a:rPr spc="-95" dirty="0">
                <a:latin typeface="Trebuchet MS"/>
                <a:cs typeface="Trebuchet MS"/>
              </a:rPr>
              <a:t> </a:t>
            </a:r>
            <a:r>
              <a:rPr spc="-10" dirty="0">
                <a:latin typeface="Trebuchet MS"/>
                <a:cs typeface="Trebuchet MS"/>
              </a:rPr>
              <a:t>categorical</a:t>
            </a:r>
            <a:r>
              <a:rPr spc="-100" dirty="0">
                <a:latin typeface="Trebuchet MS"/>
                <a:cs typeface="Trebuchet MS"/>
              </a:rPr>
              <a:t> </a:t>
            </a:r>
            <a:r>
              <a:rPr spc="-10" dirty="0">
                <a:latin typeface="Trebuchet MS"/>
                <a:cs typeface="Trebuchet MS"/>
              </a:rPr>
              <a:t>variables. </a:t>
            </a:r>
            <a:r>
              <a:rPr dirty="0">
                <a:latin typeface="Trebuchet MS"/>
                <a:cs typeface="Trebuchet MS"/>
              </a:rPr>
              <a:t>Address</a:t>
            </a:r>
            <a:r>
              <a:rPr spc="-9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any</a:t>
            </a:r>
            <a:r>
              <a:rPr spc="-3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class</a:t>
            </a:r>
            <a:r>
              <a:rPr spc="-60" dirty="0">
                <a:latin typeface="Trebuchet MS"/>
                <a:cs typeface="Trebuchet MS"/>
              </a:rPr>
              <a:t> </a:t>
            </a:r>
            <a:r>
              <a:rPr spc="-10" dirty="0">
                <a:latin typeface="Trebuchet MS"/>
                <a:cs typeface="Trebuchet MS"/>
              </a:rPr>
              <a:t>imbalance.</a:t>
            </a:r>
          </a:p>
          <a:p>
            <a:pPr marL="354965" indent="-342265">
              <a:lnSpc>
                <a:spcPct val="100000"/>
              </a:lnSpc>
              <a:spcBef>
                <a:spcPts val="994"/>
              </a:spcBef>
              <a:buClr>
                <a:srgbClr val="90C224"/>
              </a:buClr>
              <a:buSzPct val="80000"/>
              <a:buFont typeface="Wingdings"/>
              <a:buChar char=""/>
              <a:tabLst>
                <a:tab pos="354965" algn="l"/>
              </a:tabLst>
            </a:pPr>
            <a:r>
              <a:rPr b="1" spc="-30" dirty="0">
                <a:latin typeface="Times New Roman"/>
                <a:cs typeface="Times New Roman"/>
              </a:rPr>
              <a:t>Feature</a:t>
            </a:r>
            <a:r>
              <a:rPr b="1" spc="40" dirty="0">
                <a:latin typeface="Times New Roman"/>
                <a:cs typeface="Times New Roman"/>
              </a:rPr>
              <a:t> </a:t>
            </a:r>
            <a:r>
              <a:rPr b="1" spc="-55" dirty="0">
                <a:latin typeface="Times New Roman"/>
                <a:cs typeface="Times New Roman"/>
              </a:rPr>
              <a:t>Splitting</a:t>
            </a:r>
            <a:r>
              <a:rPr spc="-55" dirty="0"/>
              <a:t>:Divide</a:t>
            </a:r>
            <a:r>
              <a:rPr spc="-105" dirty="0"/>
              <a:t> </a:t>
            </a:r>
            <a:r>
              <a:rPr spc="-85" dirty="0"/>
              <a:t>thedatainto</a:t>
            </a:r>
            <a:r>
              <a:rPr spc="-254" dirty="0"/>
              <a:t> </a:t>
            </a:r>
            <a:r>
              <a:rPr spc="-45" dirty="0"/>
              <a:t>trainingandtestingsubsets.</a:t>
            </a:r>
          </a:p>
          <a:p>
            <a:pPr marL="354965" indent="-342265">
              <a:lnSpc>
                <a:spcPct val="100000"/>
              </a:lnSpc>
              <a:buClr>
                <a:srgbClr val="90C224"/>
              </a:buClr>
              <a:buSzPct val="80000"/>
              <a:buFont typeface="Wingdings"/>
              <a:buChar char=""/>
              <a:tabLst>
                <a:tab pos="354965" algn="l"/>
              </a:tabLst>
            </a:pPr>
            <a:r>
              <a:rPr b="1" spc="-40" dirty="0">
                <a:latin typeface="Times New Roman"/>
                <a:cs typeface="Times New Roman"/>
              </a:rPr>
              <a:t>ModelTraining</a:t>
            </a:r>
            <a:r>
              <a:rPr spc="-40" dirty="0"/>
              <a:t>:Use</a:t>
            </a:r>
            <a:r>
              <a:rPr spc="-10" dirty="0"/>
              <a:t> </a:t>
            </a:r>
            <a:r>
              <a:rPr spc="-114" dirty="0"/>
              <a:t>logisticregression</a:t>
            </a:r>
            <a:r>
              <a:rPr spc="-195" dirty="0"/>
              <a:t> </a:t>
            </a:r>
            <a:r>
              <a:rPr dirty="0"/>
              <a:t>to</a:t>
            </a:r>
            <a:r>
              <a:rPr spc="55" dirty="0"/>
              <a:t> </a:t>
            </a:r>
            <a:r>
              <a:rPr spc="-10" dirty="0"/>
              <a:t>trainthemodel.</a:t>
            </a:r>
          </a:p>
          <a:p>
            <a:pPr marL="354965" indent="-342265">
              <a:lnSpc>
                <a:spcPct val="100000"/>
              </a:lnSpc>
              <a:spcBef>
                <a:spcPts val="994"/>
              </a:spcBef>
              <a:buClr>
                <a:srgbClr val="90C224"/>
              </a:buClr>
              <a:buSzPct val="80000"/>
              <a:buFont typeface="Wingdings"/>
              <a:buChar char=""/>
              <a:tabLst>
                <a:tab pos="354965" algn="l"/>
              </a:tabLst>
            </a:pPr>
            <a:r>
              <a:rPr b="1" spc="-65" dirty="0">
                <a:latin typeface="Times New Roman"/>
                <a:cs typeface="Times New Roman"/>
              </a:rPr>
              <a:t>Evaluation</a:t>
            </a:r>
            <a:r>
              <a:rPr spc="-65" dirty="0"/>
              <a:t>:Assess</a:t>
            </a:r>
            <a:r>
              <a:rPr spc="-75" dirty="0"/>
              <a:t> </a:t>
            </a:r>
            <a:r>
              <a:rPr spc="-114" dirty="0"/>
              <a:t>model</a:t>
            </a:r>
            <a:r>
              <a:rPr spc="-204" dirty="0"/>
              <a:t> </a:t>
            </a:r>
            <a:r>
              <a:rPr spc="-145" dirty="0"/>
              <a:t>performance</a:t>
            </a:r>
            <a:r>
              <a:rPr spc="-195" dirty="0"/>
              <a:t> </a:t>
            </a:r>
            <a:r>
              <a:rPr spc="-10" dirty="0"/>
              <a:t>using:</a:t>
            </a:r>
          </a:p>
          <a:p>
            <a:pPr marL="812165" lvl="1" indent="-342265">
              <a:lnSpc>
                <a:spcPct val="100000"/>
              </a:lnSpc>
              <a:spcBef>
                <a:spcPts val="1000"/>
              </a:spcBef>
              <a:buClr>
                <a:srgbClr val="90C224"/>
              </a:buClr>
              <a:buSzPct val="80000"/>
              <a:buFont typeface="Wingdings"/>
              <a:buChar char=""/>
              <a:tabLst>
                <a:tab pos="812165" algn="l"/>
              </a:tabLst>
            </a:pP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Accuracy</a:t>
            </a:r>
            <a:endParaRPr sz="2000">
              <a:latin typeface="Times New Roman"/>
              <a:cs typeface="Times New Roman"/>
            </a:endParaRPr>
          </a:p>
          <a:p>
            <a:pPr marL="812165" lvl="1" indent="-342265">
              <a:lnSpc>
                <a:spcPct val="100000"/>
              </a:lnSpc>
              <a:spcBef>
                <a:spcPts val="1010"/>
              </a:spcBef>
              <a:buClr>
                <a:srgbClr val="90C224"/>
              </a:buClr>
              <a:buSzPct val="80000"/>
              <a:buFont typeface="Wingdings"/>
              <a:buChar char=""/>
              <a:tabLst>
                <a:tab pos="812165" algn="l"/>
              </a:tabLst>
            </a:pPr>
            <a:r>
              <a:rPr sz="2000" spc="-155" dirty="0">
                <a:solidFill>
                  <a:srgbClr val="404040"/>
                </a:solidFill>
                <a:latin typeface="Times New Roman"/>
                <a:cs typeface="Times New Roman"/>
              </a:rPr>
              <a:t>Classification</a:t>
            </a:r>
            <a:r>
              <a:rPr sz="2000" spc="-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Report</a:t>
            </a:r>
            <a:endParaRPr sz="2000">
              <a:latin typeface="Times New Roman"/>
              <a:cs typeface="Times New Roman"/>
            </a:endParaRPr>
          </a:p>
          <a:p>
            <a:pPr marL="812165" lvl="1" indent="-342265">
              <a:lnSpc>
                <a:spcPct val="100000"/>
              </a:lnSpc>
              <a:spcBef>
                <a:spcPts val="994"/>
              </a:spcBef>
              <a:buClr>
                <a:srgbClr val="90C224"/>
              </a:buClr>
              <a:buSzPct val="80000"/>
              <a:buFont typeface="Wingdings"/>
              <a:buChar char=""/>
              <a:tabLst>
                <a:tab pos="812165" algn="l"/>
              </a:tabLst>
            </a:pPr>
            <a:r>
              <a:rPr sz="2000" spc="-65" dirty="0">
                <a:solidFill>
                  <a:srgbClr val="404040"/>
                </a:solidFill>
                <a:latin typeface="Times New Roman"/>
                <a:cs typeface="Times New Roman"/>
              </a:rPr>
              <a:t>Confusion</a:t>
            </a:r>
            <a:r>
              <a:rPr sz="2000" spc="-254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Matrix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50">
              <a:lnSpc>
                <a:spcPct val="100000"/>
              </a:lnSpc>
              <a:spcBef>
                <a:spcPts val="100"/>
              </a:spcBef>
            </a:pPr>
            <a:r>
              <a:rPr dirty="0"/>
              <a:t>Short</a:t>
            </a:r>
            <a:r>
              <a:rPr spc="-175" dirty="0"/>
              <a:t> </a:t>
            </a:r>
            <a:r>
              <a:rPr spc="-10" dirty="0"/>
              <a:t>Video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5F970-D900-F80C-2892-12DFF28D7FE2}"/>
              </a:ext>
            </a:extLst>
          </p:cNvPr>
          <p:cNvSpPr txBox="1"/>
          <p:nvPr/>
        </p:nvSpPr>
        <p:spPr>
          <a:xfrm>
            <a:off x="838200" y="3244334"/>
            <a:ext cx="9448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https://drive.google.com/file/d/1QKa3JgCX1rE-ewXqW1tFAR8yqXG44EUd/view?usp=drivesdk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817" y="301193"/>
            <a:ext cx="16954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rebuchet MS"/>
                <a:cs typeface="Trebuchet MS"/>
              </a:rPr>
              <a:t>Implementation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80052" y="2498216"/>
            <a:ext cx="3509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rebuchet MS"/>
                <a:cs typeface="Trebuchet MS"/>
              </a:rPr>
              <a:t>https://github.com/Vijeelakshmir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817" y="301193"/>
            <a:ext cx="7626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rebuchet MS"/>
                <a:cs typeface="Trebuchet MS"/>
              </a:rPr>
              <a:t>Output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798" y="838200"/>
            <a:ext cx="4116959" cy="24384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5881" y="3810012"/>
            <a:ext cx="4174731" cy="24210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09640" y="2436748"/>
            <a:ext cx="4701159" cy="2590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232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Times New Roman</vt:lpstr>
      <vt:lpstr>Trebuchet MS</vt:lpstr>
      <vt:lpstr>Wingdings</vt:lpstr>
      <vt:lpstr>Office Theme</vt:lpstr>
      <vt:lpstr>UBER ANALYSIS</vt:lpstr>
      <vt:lpstr>PowerPoint Presentation</vt:lpstr>
      <vt:lpstr>Abstract:</vt:lpstr>
      <vt:lpstr>Problem Statement</vt:lpstr>
      <vt:lpstr>Proposed Solution</vt:lpstr>
      <vt:lpstr>Short Video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VIJAYA LAKSHMI</cp:lastModifiedBy>
  <cp:revision>1</cp:revision>
  <dcterms:created xsi:type="dcterms:W3CDTF">2025-01-30T14:04:32Z</dcterms:created>
  <dcterms:modified xsi:type="dcterms:W3CDTF">2025-01-30T14:26:12Z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2025-01-30T00:00:00Z</vt:filetime>
  </property>
  <property fmtid="{D5CDD505-2E9C-101B-9397-08002B2CF9AE}" pid="3" name="Producer">
    <vt:lpwstr>3-Heights(TM) PDF Security Shell 4.8.25.2 (http://www.pdf-tools.com)</vt:lpwstr>
  </property>
</Properties>
</file>