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525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08" y="3681348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649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6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49" y="0"/>
                </a:lnTo>
                <a:lnTo>
                  <a:pt x="0" y="6857994"/>
                </a:lnTo>
                <a:lnTo>
                  <a:pt x="3007359" y="6857994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5009" y="0"/>
            <a:ext cx="2586990" cy="6858000"/>
          </a:xfrm>
          <a:custGeom>
            <a:avLst/>
            <a:gdLst/>
            <a:ahLst/>
            <a:cxnLst/>
            <a:rect l="l" t="t" r="r" b="b"/>
            <a:pathLst>
              <a:path w="2586990" h="6858000">
                <a:moveTo>
                  <a:pt x="2586990" y="0"/>
                </a:moveTo>
                <a:lnTo>
                  <a:pt x="0" y="0"/>
                </a:lnTo>
                <a:lnTo>
                  <a:pt x="1207897" y="6857994"/>
                </a:lnTo>
                <a:lnTo>
                  <a:pt x="2586990" y="6857994"/>
                </a:lnTo>
                <a:lnTo>
                  <a:pt x="2586990" y="0"/>
                </a:lnTo>
                <a:close/>
              </a:path>
            </a:pathLst>
          </a:custGeom>
          <a:solidFill>
            <a:srgbClr val="90C22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290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8"/>
                </a:lnTo>
                <a:lnTo>
                  <a:pt x="3259708" y="3809998"/>
                </a:lnTo>
                <a:lnTo>
                  <a:pt x="3259708" y="0"/>
                </a:lnTo>
                <a:close/>
              </a:path>
            </a:pathLst>
          </a:custGeom>
          <a:solidFill>
            <a:srgbClr val="529F1F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7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7" y="0"/>
                </a:moveTo>
                <a:lnTo>
                  <a:pt x="0" y="0"/>
                </a:lnTo>
                <a:lnTo>
                  <a:pt x="2467736" y="6857994"/>
                </a:lnTo>
                <a:lnTo>
                  <a:pt x="2851277" y="6857994"/>
                </a:lnTo>
                <a:lnTo>
                  <a:pt x="2851277" y="0"/>
                </a:lnTo>
                <a:close/>
              </a:path>
            </a:pathLst>
          </a:custGeom>
          <a:solidFill>
            <a:srgbClr val="3D781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58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6" y="0"/>
                </a:moveTo>
                <a:lnTo>
                  <a:pt x="1018413" y="0"/>
                </a:lnTo>
                <a:lnTo>
                  <a:pt x="0" y="6857994"/>
                </a:lnTo>
                <a:lnTo>
                  <a:pt x="1290066" y="6857994"/>
                </a:lnTo>
                <a:lnTo>
                  <a:pt x="1290066" y="0"/>
                </a:lnTo>
                <a:close/>
              </a:path>
            </a:pathLst>
          </a:custGeom>
          <a:solidFill>
            <a:srgbClr val="C0E2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414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409" y="0"/>
                </a:moveTo>
                <a:lnTo>
                  <a:pt x="0" y="0"/>
                </a:lnTo>
                <a:lnTo>
                  <a:pt x="1107948" y="6857994"/>
                </a:lnTo>
                <a:lnTo>
                  <a:pt x="1248409" y="6857994"/>
                </a:lnTo>
                <a:lnTo>
                  <a:pt x="1248409" y="0"/>
                </a:lnTo>
                <a:close/>
              </a:path>
            </a:pathLst>
          </a:custGeom>
          <a:solidFill>
            <a:srgbClr val="90C224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89"/>
                </a:lnTo>
                <a:lnTo>
                  <a:pt x="1817116" y="3268089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4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8"/>
                </a:lnTo>
                <a:lnTo>
                  <a:pt x="448729" y="2844798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995" y="353695"/>
            <a:ext cx="3387090" cy="8455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587" y="1328775"/>
            <a:ext cx="6766559" cy="464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9609" y="947165"/>
            <a:ext cx="36004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UBER</a:t>
            </a:r>
            <a:r>
              <a:rPr dirty="0" spc="-215">
                <a:latin typeface="Arial"/>
                <a:cs typeface="Arial"/>
              </a:rPr>
              <a:t> </a:t>
            </a:r>
            <a:r>
              <a:rPr dirty="0" spc="-30">
                <a:latin typeface="Arial"/>
                <a:cs typeface="Arial"/>
              </a:rPr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587" y="4627626"/>
            <a:ext cx="364934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40">
                <a:latin typeface="Trebuchet MS"/>
                <a:cs typeface="Trebuchet MS"/>
              </a:rPr>
              <a:t>Name:</a:t>
            </a:r>
            <a:r>
              <a:rPr dirty="0" sz="2800" spc="-470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Vijayalakshmi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R </a:t>
            </a:r>
            <a:r>
              <a:rPr dirty="0" sz="2800" spc="-60">
                <a:latin typeface="Trebuchet MS"/>
                <a:cs typeface="Trebuchet MS"/>
              </a:rPr>
              <a:t>Department:MCA</a:t>
            </a:r>
            <a:r>
              <a:rPr dirty="0" sz="2800" spc="2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(BCU) Semester:Third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 spc="-35">
                <a:latin typeface="Trebuchet MS"/>
                <a:cs typeface="Trebuchet MS"/>
              </a:rPr>
              <a:t>USN:</a:t>
            </a:r>
            <a:r>
              <a:rPr dirty="0" sz="2800" spc="-30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P18BR23S126026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7568" y="393953"/>
            <a:ext cx="381000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buFont typeface="Wingdings"/>
              <a:buChar char=""/>
              <a:tabLst>
                <a:tab pos="532130" algn="l"/>
              </a:tabLst>
            </a:pPr>
            <a:r>
              <a:rPr dirty="0" sz="3200" spc="-165">
                <a:latin typeface="Trebuchet MS"/>
                <a:cs typeface="Trebuchet MS"/>
              </a:rPr>
              <a:t>Title</a:t>
            </a:r>
            <a:r>
              <a:rPr dirty="0" sz="3200" spc="-375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1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1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165">
                <a:latin typeface="Trebuchet MS"/>
                <a:cs typeface="Trebuchet MS"/>
              </a:rPr>
              <a:t>Problem</a:t>
            </a:r>
            <a:r>
              <a:rPr dirty="0" sz="3200" spc="-35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125">
                <a:latin typeface="Trebuchet MS"/>
                <a:cs typeface="Trebuchet MS"/>
              </a:rPr>
              <a:t>Proposed</a:t>
            </a:r>
            <a:r>
              <a:rPr dirty="0" sz="3200" spc="-27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75">
                <a:latin typeface="Trebuchet MS"/>
                <a:cs typeface="Trebuchet MS"/>
              </a:rPr>
              <a:t>Short</a:t>
            </a:r>
            <a:r>
              <a:rPr dirty="0" sz="3200" spc="-64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1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80">
                <a:latin typeface="Trebuchet MS"/>
                <a:cs typeface="Trebuchet MS"/>
              </a:rPr>
              <a:t>Output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-95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3200" spc="-1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dirty="0" sz="3200" spc="-1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2184" y="1394586"/>
            <a:ext cx="11002010" cy="3930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" marR="8636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project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focuses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Uber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trip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uncover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patterns,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trends,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insights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operational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efficiency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enhance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user </a:t>
            </a:r>
            <a:r>
              <a:rPr dirty="0" sz="2800" spc="-10">
                <a:latin typeface="Times New Roman"/>
                <a:cs typeface="Times New Roman"/>
              </a:rPr>
              <a:t>experience.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9685" marR="554990" indent="-8890">
              <a:lnSpc>
                <a:spcPct val="100000"/>
              </a:lnSpc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examine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key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aspects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such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ride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demand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patterns,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peak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usage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times, </a:t>
            </a:r>
            <a:r>
              <a:rPr dirty="0" sz="2800">
                <a:latin typeface="Times New Roman"/>
                <a:cs typeface="Times New Roman"/>
              </a:rPr>
              <a:t>geographical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trip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distributions,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structures.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489584" marR="5080" indent="-457834">
              <a:lnSpc>
                <a:spcPct val="100000"/>
              </a:lnSpc>
              <a:buSzPct val="96428"/>
              <a:buFont typeface="Wingdings"/>
              <a:buChar char=""/>
              <a:tabLst>
                <a:tab pos="489584" algn="l"/>
              </a:tabLst>
            </a:pPr>
            <a:r>
              <a:rPr dirty="0" sz="2800" spc="-130">
                <a:latin typeface="Times New Roman"/>
                <a:cs typeface="Times New Roman"/>
              </a:rPr>
              <a:t>Steps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180">
                <a:latin typeface="Times New Roman"/>
                <a:cs typeface="Times New Roman"/>
              </a:rPr>
              <a:t>include</a:t>
            </a:r>
            <a:r>
              <a:rPr dirty="0" sz="2800" spc="-330">
                <a:latin typeface="Times New Roman"/>
                <a:cs typeface="Times New Roman"/>
              </a:rPr>
              <a:t> </a:t>
            </a:r>
            <a:r>
              <a:rPr dirty="0" sz="2800" spc="-165">
                <a:latin typeface="Times New Roman"/>
                <a:cs typeface="Times New Roman"/>
              </a:rPr>
              <a:t>datapreprocessing,model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 spc="-200">
                <a:latin typeface="Times New Roman"/>
                <a:cs typeface="Times New Roman"/>
              </a:rPr>
              <a:t>training,and</a:t>
            </a:r>
            <a:r>
              <a:rPr dirty="0" sz="2800" spc="-340">
                <a:latin typeface="Times New Roman"/>
                <a:cs typeface="Times New Roman"/>
              </a:rPr>
              <a:t> </a:t>
            </a:r>
            <a:r>
              <a:rPr dirty="0" sz="2800" spc="-175">
                <a:latin typeface="Times New Roman"/>
                <a:cs typeface="Times New Roman"/>
              </a:rPr>
              <a:t>evaluation,followed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-80">
                <a:latin typeface="Times New Roman"/>
                <a:cs typeface="Times New Roman"/>
              </a:rPr>
              <a:t>by</a:t>
            </a:r>
            <a:r>
              <a:rPr dirty="0" sz="2800" spc="-265">
                <a:latin typeface="Times New Roman"/>
                <a:cs typeface="Times New Roman"/>
              </a:rPr>
              <a:t> </a:t>
            </a:r>
            <a:r>
              <a:rPr dirty="0" sz="2800" spc="-75">
                <a:latin typeface="Times New Roman"/>
                <a:cs typeface="Times New Roman"/>
              </a:rPr>
              <a:t>actionable </a:t>
            </a:r>
            <a:r>
              <a:rPr dirty="0" sz="2800" spc="-160">
                <a:latin typeface="Times New Roman"/>
                <a:cs typeface="Times New Roman"/>
              </a:rPr>
              <a:t>insights</a:t>
            </a:r>
            <a:r>
              <a:rPr dirty="0" sz="2800" spc="-375">
                <a:latin typeface="Times New Roman"/>
                <a:cs typeface="Times New Roman"/>
              </a:rPr>
              <a:t> </a:t>
            </a:r>
            <a:r>
              <a:rPr dirty="0" sz="2800" spc="-70">
                <a:latin typeface="Times New Roman"/>
                <a:cs typeface="Times New Roman"/>
              </a:rPr>
              <a:t>for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35">
                <a:latin typeface="Times New Roman"/>
                <a:cs typeface="Times New Roman"/>
              </a:rPr>
              <a:t>business</a:t>
            </a:r>
            <a:r>
              <a:rPr dirty="0" sz="2800" spc="-235">
                <a:latin typeface="Times New Roman"/>
                <a:cs typeface="Times New Roman"/>
              </a:rPr>
              <a:t> </a:t>
            </a:r>
            <a:r>
              <a:rPr dirty="0" sz="2800" spc="-180">
                <a:latin typeface="Times New Roman"/>
                <a:cs typeface="Times New Roman"/>
              </a:rPr>
              <a:t>decision-</a:t>
            </a:r>
            <a:r>
              <a:rPr dirty="0" sz="2800" spc="-10">
                <a:latin typeface="Times New Roman"/>
                <a:cs typeface="Times New Roman"/>
              </a:rPr>
              <a:t>making.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dirty="0" sz="3200" spc="1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2184" y="1394586"/>
            <a:ext cx="11193780" cy="3089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" marR="508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increasing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demand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ride-</a:t>
            </a:r>
            <a:r>
              <a:rPr dirty="0" sz="2800">
                <a:latin typeface="Times New Roman"/>
                <a:cs typeface="Times New Roman"/>
              </a:rPr>
              <a:t>hailing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services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Uber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presents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challenges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optimizing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operational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efficiency,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meeting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customer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expectations,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ensuring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equitable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driver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distribution.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dirty="0" sz="2800" spc="-10">
                <a:latin typeface="Times New Roman"/>
                <a:cs typeface="Times New Roman"/>
              </a:rPr>
              <a:t>Identifying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peak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demand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periods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high-</a:t>
            </a:r>
            <a:r>
              <a:rPr dirty="0" sz="2800">
                <a:latin typeface="Times New Roman"/>
                <a:cs typeface="Times New Roman"/>
              </a:rPr>
              <a:t>demand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locations.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dirty="0" sz="2800">
                <a:latin typeface="Times New Roman"/>
                <a:cs typeface="Times New Roman"/>
              </a:rPr>
              <a:t>Reducing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customer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wait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improving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driver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allocation.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5511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Proposed</a:t>
            </a:r>
            <a:r>
              <a:rPr dirty="0" sz="2800" spc="-165"/>
              <a:t> </a:t>
            </a:r>
            <a:r>
              <a:rPr dirty="0" sz="2800" spc="-10"/>
              <a:t>Solution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882139"/>
            <a:ext cx="361950" cy="172440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5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dirty="0" b="1">
                <a:latin typeface="Times New Roman"/>
                <a:cs typeface="Times New Roman"/>
              </a:rPr>
              <a:t>Loading the</a:t>
            </a:r>
            <a:r>
              <a:rPr dirty="0" spc="25" b="1">
                <a:latin typeface="Times New Roman"/>
                <a:cs typeface="Times New Roman"/>
              </a:rPr>
              <a:t> </a:t>
            </a:r>
            <a:r>
              <a:rPr dirty="0" spc="-40" b="1">
                <a:latin typeface="Times New Roman"/>
                <a:cs typeface="Times New Roman"/>
              </a:rPr>
              <a:t>Dataset</a:t>
            </a:r>
            <a:r>
              <a:rPr dirty="0" spc="-40"/>
              <a:t>:Import</a:t>
            </a:r>
            <a:r>
              <a:rPr dirty="0" spc="-114"/>
              <a:t> </a:t>
            </a:r>
            <a:r>
              <a:rPr dirty="0" spc="-85"/>
              <a:t>andexplore</a:t>
            </a:r>
            <a:r>
              <a:rPr dirty="0" spc="-254"/>
              <a:t> </a:t>
            </a:r>
            <a:r>
              <a:rPr dirty="0" spc="-85"/>
              <a:t>thecustomer</a:t>
            </a:r>
            <a:r>
              <a:rPr dirty="0" spc="-185"/>
              <a:t> </a:t>
            </a:r>
            <a:r>
              <a:rPr dirty="0" spc="-85"/>
              <a:t>churn</a:t>
            </a:r>
            <a:r>
              <a:rPr dirty="0" spc="-265"/>
              <a:t> </a:t>
            </a:r>
            <a:r>
              <a:rPr dirty="0" spc="-60"/>
              <a:t>dataset.</a:t>
            </a: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dirty="0" spc="55" b="1">
                <a:latin typeface="Times New Roman"/>
                <a:cs typeface="Times New Roman"/>
              </a:rPr>
              <a:t>Data</a:t>
            </a:r>
            <a:r>
              <a:rPr dirty="0" spc="200" b="1">
                <a:latin typeface="Times New Roman"/>
                <a:cs typeface="Times New Roman"/>
              </a:rPr>
              <a:t> </a:t>
            </a:r>
            <a:r>
              <a:rPr dirty="0" spc="-50" b="1">
                <a:latin typeface="Times New Roman"/>
                <a:cs typeface="Times New Roman"/>
              </a:rPr>
              <a:t>Pre-</a:t>
            </a:r>
            <a:r>
              <a:rPr dirty="0" spc="-10" b="1">
                <a:latin typeface="Times New Roman"/>
                <a:cs typeface="Times New Roman"/>
              </a:rPr>
              <a:t>processing</a:t>
            </a:r>
            <a:r>
              <a:rPr dirty="0" spc="-10"/>
              <a:t>:</a:t>
            </a:r>
          </a:p>
          <a:p>
            <a:pPr marL="355600" marR="2922905">
              <a:lnSpc>
                <a:spcPct val="141800"/>
              </a:lnSpc>
              <a:spcBef>
                <a:spcPts val="5"/>
              </a:spcBef>
            </a:pPr>
            <a:r>
              <a:rPr dirty="0">
                <a:latin typeface="Trebuchet MS"/>
                <a:cs typeface="Trebuchet MS"/>
              </a:rPr>
              <a:t>Handle</a:t>
            </a:r>
            <a:r>
              <a:rPr dirty="0" spc="-11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missing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values. </a:t>
            </a:r>
            <a:r>
              <a:rPr dirty="0"/>
              <a:t>E</a:t>
            </a:r>
            <a:r>
              <a:rPr dirty="0">
                <a:latin typeface="Trebuchet MS"/>
                <a:cs typeface="Trebuchet MS"/>
              </a:rPr>
              <a:t>ncoded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categorical</a:t>
            </a:r>
            <a:r>
              <a:rPr dirty="0" spc="-100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variables. </a:t>
            </a:r>
            <a:r>
              <a:rPr dirty="0">
                <a:latin typeface="Trebuchet MS"/>
                <a:cs typeface="Trebuchet MS"/>
              </a:rPr>
              <a:t>Address</a:t>
            </a:r>
            <a:r>
              <a:rPr dirty="0" spc="-9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any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class</a:t>
            </a:r>
            <a:r>
              <a:rPr dirty="0" spc="-60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imbalance.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dirty="0" spc="-30" b="1">
                <a:latin typeface="Times New Roman"/>
                <a:cs typeface="Times New Roman"/>
              </a:rPr>
              <a:t>Feature</a:t>
            </a:r>
            <a:r>
              <a:rPr dirty="0" spc="40" b="1">
                <a:latin typeface="Times New Roman"/>
                <a:cs typeface="Times New Roman"/>
              </a:rPr>
              <a:t> </a:t>
            </a:r>
            <a:r>
              <a:rPr dirty="0" spc="-55" b="1">
                <a:latin typeface="Times New Roman"/>
                <a:cs typeface="Times New Roman"/>
              </a:rPr>
              <a:t>Splitting</a:t>
            </a:r>
            <a:r>
              <a:rPr dirty="0" spc="-55"/>
              <a:t>:Divide</a:t>
            </a:r>
            <a:r>
              <a:rPr dirty="0" spc="-105"/>
              <a:t> </a:t>
            </a:r>
            <a:r>
              <a:rPr dirty="0" spc="-85"/>
              <a:t>thedatainto</a:t>
            </a:r>
            <a:r>
              <a:rPr dirty="0" spc="-254"/>
              <a:t> </a:t>
            </a:r>
            <a:r>
              <a:rPr dirty="0" spc="-45"/>
              <a:t>trainingandtestingsubsets.</a:t>
            </a:r>
          </a:p>
          <a:p>
            <a:pPr marL="354965" indent="-342265">
              <a:lnSpc>
                <a:spcPct val="100000"/>
              </a:lnSpc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dirty="0" spc="-40" b="1">
                <a:latin typeface="Times New Roman"/>
                <a:cs typeface="Times New Roman"/>
              </a:rPr>
              <a:t>ModelTraining</a:t>
            </a:r>
            <a:r>
              <a:rPr dirty="0" spc="-40"/>
              <a:t>:Use</a:t>
            </a:r>
            <a:r>
              <a:rPr dirty="0" spc="-10"/>
              <a:t> </a:t>
            </a:r>
            <a:r>
              <a:rPr dirty="0" spc="-114"/>
              <a:t>logisticregression</a:t>
            </a:r>
            <a:r>
              <a:rPr dirty="0" spc="-195"/>
              <a:t> </a:t>
            </a:r>
            <a:r>
              <a:rPr dirty="0"/>
              <a:t>to</a:t>
            </a:r>
            <a:r>
              <a:rPr dirty="0" spc="55"/>
              <a:t> </a:t>
            </a:r>
            <a:r>
              <a:rPr dirty="0" spc="-10"/>
              <a:t>trainthemodel.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dirty="0" spc="-65" b="1">
                <a:latin typeface="Times New Roman"/>
                <a:cs typeface="Times New Roman"/>
              </a:rPr>
              <a:t>Evaluation</a:t>
            </a:r>
            <a:r>
              <a:rPr dirty="0" spc="-65"/>
              <a:t>:Assess</a:t>
            </a:r>
            <a:r>
              <a:rPr dirty="0" spc="-75"/>
              <a:t> </a:t>
            </a:r>
            <a:r>
              <a:rPr dirty="0" spc="-114"/>
              <a:t>model</a:t>
            </a:r>
            <a:r>
              <a:rPr dirty="0" spc="-204"/>
              <a:t> </a:t>
            </a:r>
            <a:r>
              <a:rPr dirty="0" spc="-145"/>
              <a:t>performance</a:t>
            </a:r>
            <a:r>
              <a:rPr dirty="0" spc="-195"/>
              <a:t> </a:t>
            </a:r>
            <a:r>
              <a:rPr dirty="0" spc="-10"/>
              <a:t>using:</a:t>
            </a:r>
          </a:p>
          <a:p>
            <a:pPr lvl="1" marL="812165" indent="-342265">
              <a:lnSpc>
                <a:spcPct val="100000"/>
              </a:lnSpc>
              <a:spcBef>
                <a:spcPts val="100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dirty="0" sz="2000" spc="-155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dirty="0" sz="20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Confusion</a:t>
            </a:r>
            <a:r>
              <a:rPr dirty="0" sz="2000" spc="-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Matrix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</a:pPr>
            <a:r>
              <a:rPr dirty="0"/>
              <a:t>Short</a:t>
            </a:r>
            <a:r>
              <a:rPr dirty="0" spc="-175"/>
              <a:t> </a:t>
            </a:r>
            <a:r>
              <a:rPr dirty="0" spc="-10"/>
              <a:t>Video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41" y="914463"/>
            <a:ext cx="9494520" cy="5224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4817" y="301193"/>
            <a:ext cx="1695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80052" y="2498216"/>
            <a:ext cx="3509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https://github.com/Vijeelakshmir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4817" y="301193"/>
            <a:ext cx="762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98" y="838200"/>
            <a:ext cx="4116959" cy="2438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881" y="3810012"/>
            <a:ext cx="4174731" cy="242100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40" y="2436748"/>
            <a:ext cx="4701159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2025-01-30T14:04:32Z</dcterms:created>
  <dcterms:modified xsi:type="dcterms:W3CDTF">2025-01-30T14:04:32Z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2025-01-30T00:00:00Z</vt:filetime>
  </property>
  <property fmtid="{D5CDD505-2E9C-101B-9397-08002B2CF9AE}" pid="3" name="Producer">
    <vt:lpwstr>3-Heights(TM) PDF Security Shell 4.8.25.2 (http://www.pdf-tools.com)</vt:lpwstr>
  </property>
</Properties>
</file>