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4" r:id="rId4"/>
    <p:sldId id="258" r:id="rId5"/>
    <p:sldId id="266" r:id="rId6"/>
    <p:sldId id="260" r:id="rId7"/>
    <p:sldId id="259"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D38C6-4F8D-45F2-A879-765C19F69803}" type="doc">
      <dgm:prSet loTypeId="urn:microsoft.com/office/officeart/2016/7/layout/RepeatingBendingProcessNew" loCatId="process" qsTypeId="urn:microsoft.com/office/officeart/2005/8/quickstyle/simple5" qsCatId="simple" csTypeId="urn:microsoft.com/office/officeart/2005/8/colors/colorful2" csCatId="colorful" phldr="1"/>
      <dgm:spPr/>
      <dgm:t>
        <a:bodyPr/>
        <a:lstStyle/>
        <a:p>
          <a:endParaRPr lang="en-US"/>
        </a:p>
      </dgm:t>
    </dgm:pt>
    <dgm:pt modelId="{14A0D267-81C4-41CD-95CC-C348DA37BE66}">
      <dgm:prSet custT="1"/>
      <dgm:spPr/>
      <dgm:t>
        <a:bodyPr/>
        <a:lstStyle/>
        <a:p>
          <a:r>
            <a:rPr lang="en-US" sz="2800" dirty="0"/>
            <a:t>Data Exploration </a:t>
          </a:r>
        </a:p>
      </dgm:t>
    </dgm:pt>
    <dgm:pt modelId="{7A169E93-12F5-4B2A-A633-1FDD6965A8ED}" type="parTrans" cxnId="{C838A1CB-E782-4C6C-9596-6E5AD5A8EDBE}">
      <dgm:prSet/>
      <dgm:spPr/>
      <dgm:t>
        <a:bodyPr/>
        <a:lstStyle/>
        <a:p>
          <a:endParaRPr lang="en-US"/>
        </a:p>
      </dgm:t>
    </dgm:pt>
    <dgm:pt modelId="{F0422478-5128-4F77-8157-7965E201AD04}" type="sibTrans" cxnId="{C838A1CB-E782-4C6C-9596-6E5AD5A8EDBE}">
      <dgm:prSet/>
      <dgm:spPr/>
      <dgm:t>
        <a:bodyPr/>
        <a:lstStyle/>
        <a:p>
          <a:endParaRPr lang="en-US"/>
        </a:p>
      </dgm:t>
    </dgm:pt>
    <dgm:pt modelId="{7AED3CA2-6455-4A5F-A187-EC6E099FF85E}">
      <dgm:prSet custT="1"/>
      <dgm:spPr/>
      <dgm:t>
        <a:bodyPr/>
        <a:lstStyle/>
        <a:p>
          <a:r>
            <a:rPr lang="en-US" sz="2800" dirty="0"/>
            <a:t>Data preprocessing - Feature standardization  </a:t>
          </a:r>
        </a:p>
      </dgm:t>
    </dgm:pt>
    <dgm:pt modelId="{B69FAD4D-BCBE-45BB-8B95-2FA7315EB57C}" type="parTrans" cxnId="{C0BCD004-88A5-4D0F-B2F7-6CAEB8BC5263}">
      <dgm:prSet/>
      <dgm:spPr/>
      <dgm:t>
        <a:bodyPr/>
        <a:lstStyle/>
        <a:p>
          <a:endParaRPr lang="en-US"/>
        </a:p>
      </dgm:t>
    </dgm:pt>
    <dgm:pt modelId="{8B211DE0-0873-42F2-B0B9-A053EC70C3B5}" type="sibTrans" cxnId="{C0BCD004-88A5-4D0F-B2F7-6CAEB8BC5263}">
      <dgm:prSet/>
      <dgm:spPr/>
      <dgm:t>
        <a:bodyPr/>
        <a:lstStyle/>
        <a:p>
          <a:endParaRPr lang="en-US"/>
        </a:p>
      </dgm:t>
    </dgm:pt>
    <dgm:pt modelId="{93EE75A3-99A2-4A6F-9132-3E465BFF1263}">
      <dgm:prSet custT="1"/>
      <dgm:spPr/>
      <dgm:t>
        <a:bodyPr/>
        <a:lstStyle/>
        <a:p>
          <a:r>
            <a:rPr lang="en-IN" sz="2800" dirty="0"/>
            <a:t>Model training –</a:t>
          </a:r>
          <a:r>
            <a:rPr lang="en-US" sz="2800" b="0" i="0" dirty="0"/>
            <a:t>  8 models trained on Test bench Dataset (with corresponding RUL values).</a:t>
          </a:r>
          <a:endParaRPr lang="en-US" sz="2800" dirty="0"/>
        </a:p>
      </dgm:t>
    </dgm:pt>
    <dgm:pt modelId="{8460251B-2927-4670-9B2B-986ECA918AED}" type="parTrans" cxnId="{61C72ED1-2154-47B1-8AF0-8C26C58D0206}">
      <dgm:prSet/>
      <dgm:spPr/>
      <dgm:t>
        <a:bodyPr/>
        <a:lstStyle/>
        <a:p>
          <a:endParaRPr lang="en-US"/>
        </a:p>
      </dgm:t>
    </dgm:pt>
    <dgm:pt modelId="{64EB364F-84E6-4FBF-977D-5D263D76FBD9}" type="sibTrans" cxnId="{61C72ED1-2154-47B1-8AF0-8C26C58D0206}">
      <dgm:prSet/>
      <dgm:spPr/>
      <dgm:t>
        <a:bodyPr/>
        <a:lstStyle/>
        <a:p>
          <a:endParaRPr lang="en-US"/>
        </a:p>
      </dgm:t>
    </dgm:pt>
    <dgm:pt modelId="{7379AA0E-4588-4FD3-97E4-752E78EA94A8}">
      <dgm:prSet custT="1"/>
      <dgm:spPr/>
      <dgm:t>
        <a:bodyPr/>
        <a:lstStyle/>
        <a:p>
          <a:r>
            <a:rPr lang="en-IN" sz="2800" dirty="0"/>
            <a:t>Model validation –  Best model selection based on the lowest Mean Square Error.</a:t>
          </a:r>
          <a:endParaRPr lang="en-US" sz="2800" dirty="0"/>
        </a:p>
      </dgm:t>
    </dgm:pt>
    <dgm:pt modelId="{56EB94B9-AE94-463D-A058-99689BE309C5}" type="parTrans" cxnId="{941C44E5-A491-40AE-BC2F-02084C786BA7}">
      <dgm:prSet/>
      <dgm:spPr/>
      <dgm:t>
        <a:bodyPr/>
        <a:lstStyle/>
        <a:p>
          <a:endParaRPr lang="en-US"/>
        </a:p>
      </dgm:t>
    </dgm:pt>
    <dgm:pt modelId="{F7933BF4-A1BE-4C04-800E-A467285BD417}" type="sibTrans" cxnId="{941C44E5-A491-40AE-BC2F-02084C786BA7}">
      <dgm:prSet/>
      <dgm:spPr/>
      <dgm:t>
        <a:bodyPr/>
        <a:lstStyle/>
        <a:p>
          <a:endParaRPr lang="en-US"/>
        </a:p>
      </dgm:t>
    </dgm:pt>
    <dgm:pt modelId="{44072BC3-407C-49DB-A6D5-18933865F45F}">
      <dgm:prSet custT="1"/>
      <dgm:spPr/>
      <dgm:t>
        <a:bodyPr/>
        <a:lstStyle/>
        <a:p>
          <a:r>
            <a:rPr lang="en-IN" sz="2800" dirty="0"/>
            <a:t>Model Testing –Model Testing on Second dataset i.e. </a:t>
          </a:r>
          <a:r>
            <a:rPr lang="en-US" sz="2800" dirty="0"/>
            <a:t>recorded runs of the filter </a:t>
          </a:r>
        </a:p>
      </dgm:t>
    </dgm:pt>
    <dgm:pt modelId="{8A571523-327B-40AA-B1D9-626F7D4AFF2F}" type="parTrans" cxnId="{1E36721A-085F-486B-9232-3451602DB132}">
      <dgm:prSet/>
      <dgm:spPr/>
      <dgm:t>
        <a:bodyPr/>
        <a:lstStyle/>
        <a:p>
          <a:endParaRPr lang="en-US"/>
        </a:p>
      </dgm:t>
    </dgm:pt>
    <dgm:pt modelId="{62F761D2-78C5-42F8-BB28-85106443A49D}" type="sibTrans" cxnId="{1E36721A-085F-486B-9232-3451602DB132}">
      <dgm:prSet/>
      <dgm:spPr/>
      <dgm:t>
        <a:bodyPr/>
        <a:lstStyle/>
        <a:p>
          <a:endParaRPr lang="en-US"/>
        </a:p>
      </dgm:t>
    </dgm:pt>
    <dgm:pt modelId="{40A7F53D-61BA-44FC-80CC-3A4C8B0D7736}" type="pres">
      <dgm:prSet presAssocID="{F35D38C6-4F8D-45F2-A879-765C19F69803}" presName="Name0" presStyleCnt="0">
        <dgm:presLayoutVars>
          <dgm:dir/>
          <dgm:resizeHandles val="exact"/>
        </dgm:presLayoutVars>
      </dgm:prSet>
      <dgm:spPr/>
    </dgm:pt>
    <dgm:pt modelId="{8269BCC5-DC10-4D1A-9B24-37D80F6769E9}" type="pres">
      <dgm:prSet presAssocID="{14A0D267-81C4-41CD-95CC-C348DA37BE66}" presName="node" presStyleLbl="node1" presStyleIdx="0" presStyleCnt="5">
        <dgm:presLayoutVars>
          <dgm:bulletEnabled val="1"/>
        </dgm:presLayoutVars>
      </dgm:prSet>
      <dgm:spPr/>
    </dgm:pt>
    <dgm:pt modelId="{3383BB7F-D97C-40F4-A058-EEF08B5EE71E}" type="pres">
      <dgm:prSet presAssocID="{F0422478-5128-4F77-8157-7965E201AD04}" presName="sibTrans" presStyleLbl="sibTrans1D1" presStyleIdx="0" presStyleCnt="4"/>
      <dgm:spPr/>
    </dgm:pt>
    <dgm:pt modelId="{EEADFCA0-BF36-4A53-9322-D8BE2692975C}" type="pres">
      <dgm:prSet presAssocID="{F0422478-5128-4F77-8157-7965E201AD04}" presName="connectorText" presStyleLbl="sibTrans1D1" presStyleIdx="0" presStyleCnt="4"/>
      <dgm:spPr/>
    </dgm:pt>
    <dgm:pt modelId="{0E7D9135-E309-4ABF-B904-9CFF0AB28ACD}" type="pres">
      <dgm:prSet presAssocID="{7AED3CA2-6455-4A5F-A187-EC6E099FF85E}" presName="node" presStyleLbl="node1" presStyleIdx="1" presStyleCnt="5">
        <dgm:presLayoutVars>
          <dgm:bulletEnabled val="1"/>
        </dgm:presLayoutVars>
      </dgm:prSet>
      <dgm:spPr/>
    </dgm:pt>
    <dgm:pt modelId="{CC52EC81-0999-4759-A4EA-773D1415AB76}" type="pres">
      <dgm:prSet presAssocID="{8B211DE0-0873-42F2-B0B9-A053EC70C3B5}" presName="sibTrans" presStyleLbl="sibTrans1D1" presStyleIdx="1" presStyleCnt="4"/>
      <dgm:spPr/>
    </dgm:pt>
    <dgm:pt modelId="{5BCBD6E6-A585-4AF8-855D-A626ED2CBB8B}" type="pres">
      <dgm:prSet presAssocID="{8B211DE0-0873-42F2-B0B9-A053EC70C3B5}" presName="connectorText" presStyleLbl="sibTrans1D1" presStyleIdx="1" presStyleCnt="4"/>
      <dgm:spPr/>
    </dgm:pt>
    <dgm:pt modelId="{85460E33-91B4-44E9-A0C1-535089E4B6CB}" type="pres">
      <dgm:prSet presAssocID="{93EE75A3-99A2-4A6F-9132-3E465BFF1263}" presName="node" presStyleLbl="node1" presStyleIdx="2" presStyleCnt="5">
        <dgm:presLayoutVars>
          <dgm:bulletEnabled val="1"/>
        </dgm:presLayoutVars>
      </dgm:prSet>
      <dgm:spPr/>
    </dgm:pt>
    <dgm:pt modelId="{92459045-03A0-4820-9B6A-7055A8668644}" type="pres">
      <dgm:prSet presAssocID="{64EB364F-84E6-4FBF-977D-5D263D76FBD9}" presName="sibTrans" presStyleLbl="sibTrans1D1" presStyleIdx="2" presStyleCnt="4"/>
      <dgm:spPr/>
    </dgm:pt>
    <dgm:pt modelId="{CFF22C9B-A27A-43A9-88F2-78BCA4BF6624}" type="pres">
      <dgm:prSet presAssocID="{64EB364F-84E6-4FBF-977D-5D263D76FBD9}" presName="connectorText" presStyleLbl="sibTrans1D1" presStyleIdx="2" presStyleCnt="4"/>
      <dgm:spPr/>
    </dgm:pt>
    <dgm:pt modelId="{604A8BD1-1E0C-4DFD-8F3A-AFD7B39A44D9}" type="pres">
      <dgm:prSet presAssocID="{7379AA0E-4588-4FD3-97E4-752E78EA94A8}" presName="node" presStyleLbl="node1" presStyleIdx="3" presStyleCnt="5">
        <dgm:presLayoutVars>
          <dgm:bulletEnabled val="1"/>
        </dgm:presLayoutVars>
      </dgm:prSet>
      <dgm:spPr/>
    </dgm:pt>
    <dgm:pt modelId="{CDC46139-8B69-4D83-812F-14F8ACDF77FC}" type="pres">
      <dgm:prSet presAssocID="{F7933BF4-A1BE-4C04-800E-A467285BD417}" presName="sibTrans" presStyleLbl="sibTrans1D1" presStyleIdx="3" presStyleCnt="4"/>
      <dgm:spPr/>
    </dgm:pt>
    <dgm:pt modelId="{2F9BFF7E-0AFA-4785-9548-93321A4FBADA}" type="pres">
      <dgm:prSet presAssocID="{F7933BF4-A1BE-4C04-800E-A467285BD417}" presName="connectorText" presStyleLbl="sibTrans1D1" presStyleIdx="3" presStyleCnt="4"/>
      <dgm:spPr/>
    </dgm:pt>
    <dgm:pt modelId="{2CDFB476-A6E1-45E1-88A6-1154DE0AE3B9}" type="pres">
      <dgm:prSet presAssocID="{44072BC3-407C-49DB-A6D5-18933865F45F}" presName="node" presStyleLbl="node1" presStyleIdx="4" presStyleCnt="5">
        <dgm:presLayoutVars>
          <dgm:bulletEnabled val="1"/>
        </dgm:presLayoutVars>
      </dgm:prSet>
      <dgm:spPr/>
    </dgm:pt>
  </dgm:ptLst>
  <dgm:cxnLst>
    <dgm:cxn modelId="{C0BCD004-88A5-4D0F-B2F7-6CAEB8BC5263}" srcId="{F35D38C6-4F8D-45F2-A879-765C19F69803}" destId="{7AED3CA2-6455-4A5F-A187-EC6E099FF85E}" srcOrd="1" destOrd="0" parTransId="{B69FAD4D-BCBE-45BB-8B95-2FA7315EB57C}" sibTransId="{8B211DE0-0873-42F2-B0B9-A053EC70C3B5}"/>
    <dgm:cxn modelId="{A399EF04-8F3B-4718-970D-B24D76A377B3}" type="presOf" srcId="{F0422478-5128-4F77-8157-7965E201AD04}" destId="{EEADFCA0-BF36-4A53-9322-D8BE2692975C}" srcOrd="1" destOrd="0" presId="urn:microsoft.com/office/officeart/2016/7/layout/RepeatingBendingProcessNew"/>
    <dgm:cxn modelId="{926EBE16-28FF-46ED-BD10-620BF5E08BB2}" type="presOf" srcId="{14A0D267-81C4-41CD-95CC-C348DA37BE66}" destId="{8269BCC5-DC10-4D1A-9B24-37D80F6769E9}" srcOrd="0" destOrd="0" presId="urn:microsoft.com/office/officeart/2016/7/layout/RepeatingBendingProcessNew"/>
    <dgm:cxn modelId="{1E36721A-085F-486B-9232-3451602DB132}" srcId="{F35D38C6-4F8D-45F2-A879-765C19F69803}" destId="{44072BC3-407C-49DB-A6D5-18933865F45F}" srcOrd="4" destOrd="0" parTransId="{8A571523-327B-40AA-B1D9-626F7D4AFF2F}" sibTransId="{62F761D2-78C5-42F8-BB28-85106443A49D}"/>
    <dgm:cxn modelId="{D047A71A-6D0C-4168-9200-5E121E041A09}" type="presOf" srcId="{64EB364F-84E6-4FBF-977D-5D263D76FBD9}" destId="{92459045-03A0-4820-9B6A-7055A8668644}" srcOrd="0" destOrd="0" presId="urn:microsoft.com/office/officeart/2016/7/layout/RepeatingBendingProcessNew"/>
    <dgm:cxn modelId="{9CDB5D1F-705F-44A6-9C60-93C1A4E8316D}" type="presOf" srcId="{F7933BF4-A1BE-4C04-800E-A467285BD417}" destId="{2F9BFF7E-0AFA-4785-9548-93321A4FBADA}" srcOrd="1" destOrd="0" presId="urn:microsoft.com/office/officeart/2016/7/layout/RepeatingBendingProcessNew"/>
    <dgm:cxn modelId="{1B1A3B6D-D041-4BD1-AFEF-B202E4F4C027}" type="presOf" srcId="{F7933BF4-A1BE-4C04-800E-A467285BD417}" destId="{CDC46139-8B69-4D83-812F-14F8ACDF77FC}" srcOrd="0" destOrd="0" presId="urn:microsoft.com/office/officeart/2016/7/layout/RepeatingBendingProcessNew"/>
    <dgm:cxn modelId="{EB1DBD96-5744-415E-B1FB-94167F983BD3}" type="presOf" srcId="{93EE75A3-99A2-4A6F-9132-3E465BFF1263}" destId="{85460E33-91B4-44E9-A0C1-535089E4B6CB}" srcOrd="0" destOrd="0" presId="urn:microsoft.com/office/officeart/2016/7/layout/RepeatingBendingProcessNew"/>
    <dgm:cxn modelId="{96FE1EA7-5A8A-498E-BE78-9EA71EF28B3E}" type="presOf" srcId="{8B211DE0-0873-42F2-B0B9-A053EC70C3B5}" destId="{CC52EC81-0999-4759-A4EA-773D1415AB76}" srcOrd="0" destOrd="0" presId="urn:microsoft.com/office/officeart/2016/7/layout/RepeatingBendingProcessNew"/>
    <dgm:cxn modelId="{5397B9A9-0EAE-4EC8-93CC-1BD1F97D5E33}" type="presOf" srcId="{7AED3CA2-6455-4A5F-A187-EC6E099FF85E}" destId="{0E7D9135-E309-4ABF-B904-9CFF0AB28ACD}" srcOrd="0" destOrd="0" presId="urn:microsoft.com/office/officeart/2016/7/layout/RepeatingBendingProcessNew"/>
    <dgm:cxn modelId="{995E1ABF-C2EA-4E2A-AE88-97254C929200}" type="presOf" srcId="{8B211DE0-0873-42F2-B0B9-A053EC70C3B5}" destId="{5BCBD6E6-A585-4AF8-855D-A626ED2CBB8B}" srcOrd="1" destOrd="0" presId="urn:microsoft.com/office/officeart/2016/7/layout/RepeatingBendingProcessNew"/>
    <dgm:cxn modelId="{88896DC2-5EC3-4A36-AF42-9FA26D73E3EA}" type="presOf" srcId="{44072BC3-407C-49DB-A6D5-18933865F45F}" destId="{2CDFB476-A6E1-45E1-88A6-1154DE0AE3B9}" srcOrd="0" destOrd="0" presId="urn:microsoft.com/office/officeart/2016/7/layout/RepeatingBendingProcessNew"/>
    <dgm:cxn modelId="{7B5208C5-17D5-4D56-9F59-C5D7C2D24E32}" type="presOf" srcId="{7379AA0E-4588-4FD3-97E4-752E78EA94A8}" destId="{604A8BD1-1E0C-4DFD-8F3A-AFD7B39A44D9}" srcOrd="0" destOrd="0" presId="urn:microsoft.com/office/officeart/2016/7/layout/RepeatingBendingProcessNew"/>
    <dgm:cxn modelId="{C838A1CB-E782-4C6C-9596-6E5AD5A8EDBE}" srcId="{F35D38C6-4F8D-45F2-A879-765C19F69803}" destId="{14A0D267-81C4-41CD-95CC-C348DA37BE66}" srcOrd="0" destOrd="0" parTransId="{7A169E93-12F5-4B2A-A633-1FDD6965A8ED}" sibTransId="{F0422478-5128-4F77-8157-7965E201AD04}"/>
    <dgm:cxn modelId="{61C72ED1-2154-47B1-8AF0-8C26C58D0206}" srcId="{F35D38C6-4F8D-45F2-A879-765C19F69803}" destId="{93EE75A3-99A2-4A6F-9132-3E465BFF1263}" srcOrd="2" destOrd="0" parTransId="{8460251B-2927-4670-9B2B-986ECA918AED}" sibTransId="{64EB364F-84E6-4FBF-977D-5D263D76FBD9}"/>
    <dgm:cxn modelId="{941C44E5-A491-40AE-BC2F-02084C786BA7}" srcId="{F35D38C6-4F8D-45F2-A879-765C19F69803}" destId="{7379AA0E-4588-4FD3-97E4-752E78EA94A8}" srcOrd="3" destOrd="0" parTransId="{56EB94B9-AE94-463D-A058-99689BE309C5}" sibTransId="{F7933BF4-A1BE-4C04-800E-A467285BD417}"/>
    <dgm:cxn modelId="{35B96BFA-060A-42F1-8801-8751B5E1378A}" type="presOf" srcId="{64EB364F-84E6-4FBF-977D-5D263D76FBD9}" destId="{CFF22C9B-A27A-43A9-88F2-78BCA4BF6624}" srcOrd="1" destOrd="0" presId="urn:microsoft.com/office/officeart/2016/7/layout/RepeatingBendingProcessNew"/>
    <dgm:cxn modelId="{D69237FC-6CCC-4674-AA64-5CDA06FA6C27}" type="presOf" srcId="{F0422478-5128-4F77-8157-7965E201AD04}" destId="{3383BB7F-D97C-40F4-A058-EEF08B5EE71E}" srcOrd="0" destOrd="0" presId="urn:microsoft.com/office/officeart/2016/7/layout/RepeatingBendingProcessNew"/>
    <dgm:cxn modelId="{F814CEFE-C0F4-4DCF-8E10-9D4B49A31314}" type="presOf" srcId="{F35D38C6-4F8D-45F2-A879-765C19F69803}" destId="{40A7F53D-61BA-44FC-80CC-3A4C8B0D7736}" srcOrd="0" destOrd="0" presId="urn:microsoft.com/office/officeart/2016/7/layout/RepeatingBendingProcessNew"/>
    <dgm:cxn modelId="{3F291B0C-EB23-4D9A-9488-2A643E38967C}" type="presParOf" srcId="{40A7F53D-61BA-44FC-80CC-3A4C8B0D7736}" destId="{8269BCC5-DC10-4D1A-9B24-37D80F6769E9}" srcOrd="0" destOrd="0" presId="urn:microsoft.com/office/officeart/2016/7/layout/RepeatingBendingProcessNew"/>
    <dgm:cxn modelId="{7A633674-7303-48D7-902E-6404C7A37EFE}" type="presParOf" srcId="{40A7F53D-61BA-44FC-80CC-3A4C8B0D7736}" destId="{3383BB7F-D97C-40F4-A058-EEF08B5EE71E}" srcOrd="1" destOrd="0" presId="urn:microsoft.com/office/officeart/2016/7/layout/RepeatingBendingProcessNew"/>
    <dgm:cxn modelId="{3118DF06-36F3-43BE-89ED-C3E400ED91E0}" type="presParOf" srcId="{3383BB7F-D97C-40F4-A058-EEF08B5EE71E}" destId="{EEADFCA0-BF36-4A53-9322-D8BE2692975C}" srcOrd="0" destOrd="0" presId="urn:microsoft.com/office/officeart/2016/7/layout/RepeatingBendingProcessNew"/>
    <dgm:cxn modelId="{947C8D6B-5893-4029-9DCB-358F47D952C4}" type="presParOf" srcId="{40A7F53D-61BA-44FC-80CC-3A4C8B0D7736}" destId="{0E7D9135-E309-4ABF-B904-9CFF0AB28ACD}" srcOrd="2" destOrd="0" presId="urn:microsoft.com/office/officeart/2016/7/layout/RepeatingBendingProcessNew"/>
    <dgm:cxn modelId="{984E6322-8CAD-4917-AE17-9BFBCE0FEE1C}" type="presParOf" srcId="{40A7F53D-61BA-44FC-80CC-3A4C8B0D7736}" destId="{CC52EC81-0999-4759-A4EA-773D1415AB76}" srcOrd="3" destOrd="0" presId="urn:microsoft.com/office/officeart/2016/7/layout/RepeatingBendingProcessNew"/>
    <dgm:cxn modelId="{ABDDEA73-7394-4E88-AD77-4FE8ABC4B040}" type="presParOf" srcId="{CC52EC81-0999-4759-A4EA-773D1415AB76}" destId="{5BCBD6E6-A585-4AF8-855D-A626ED2CBB8B}" srcOrd="0" destOrd="0" presId="urn:microsoft.com/office/officeart/2016/7/layout/RepeatingBendingProcessNew"/>
    <dgm:cxn modelId="{7862A8C0-FBBF-44A8-A9B1-E96DD4F7F2F3}" type="presParOf" srcId="{40A7F53D-61BA-44FC-80CC-3A4C8B0D7736}" destId="{85460E33-91B4-44E9-A0C1-535089E4B6CB}" srcOrd="4" destOrd="0" presId="urn:microsoft.com/office/officeart/2016/7/layout/RepeatingBendingProcessNew"/>
    <dgm:cxn modelId="{3D5FF8DE-E8EB-4F96-9966-1CC90D50BF20}" type="presParOf" srcId="{40A7F53D-61BA-44FC-80CC-3A4C8B0D7736}" destId="{92459045-03A0-4820-9B6A-7055A8668644}" srcOrd="5" destOrd="0" presId="urn:microsoft.com/office/officeart/2016/7/layout/RepeatingBendingProcessNew"/>
    <dgm:cxn modelId="{D9FDD413-6B3A-46C3-9D3C-AA0389D84023}" type="presParOf" srcId="{92459045-03A0-4820-9B6A-7055A8668644}" destId="{CFF22C9B-A27A-43A9-88F2-78BCA4BF6624}" srcOrd="0" destOrd="0" presId="urn:microsoft.com/office/officeart/2016/7/layout/RepeatingBendingProcessNew"/>
    <dgm:cxn modelId="{862F2A23-D190-4C92-AC8C-781262CA10CF}" type="presParOf" srcId="{40A7F53D-61BA-44FC-80CC-3A4C8B0D7736}" destId="{604A8BD1-1E0C-4DFD-8F3A-AFD7B39A44D9}" srcOrd="6" destOrd="0" presId="urn:microsoft.com/office/officeart/2016/7/layout/RepeatingBendingProcessNew"/>
    <dgm:cxn modelId="{16E2F462-0EA2-43E2-84DC-1BCDD2D36ED8}" type="presParOf" srcId="{40A7F53D-61BA-44FC-80CC-3A4C8B0D7736}" destId="{CDC46139-8B69-4D83-812F-14F8ACDF77FC}" srcOrd="7" destOrd="0" presId="urn:microsoft.com/office/officeart/2016/7/layout/RepeatingBendingProcessNew"/>
    <dgm:cxn modelId="{3CA59E3E-4D01-4DBE-AFE6-9B72C4E45D94}" type="presParOf" srcId="{CDC46139-8B69-4D83-812F-14F8ACDF77FC}" destId="{2F9BFF7E-0AFA-4785-9548-93321A4FBADA}" srcOrd="0" destOrd="0" presId="urn:microsoft.com/office/officeart/2016/7/layout/RepeatingBendingProcessNew"/>
    <dgm:cxn modelId="{B19D7944-0C4D-44E2-8E1B-9D243F7D2C79}" type="presParOf" srcId="{40A7F53D-61BA-44FC-80CC-3A4C8B0D7736}" destId="{2CDFB476-A6E1-45E1-88A6-1154DE0AE3B9}" srcOrd="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3BB7F-D97C-40F4-A058-EEF08B5EE71E}">
      <dsp:nvSpPr>
        <dsp:cNvPr id="0" name=""/>
        <dsp:cNvSpPr/>
      </dsp:nvSpPr>
      <dsp:spPr>
        <a:xfrm>
          <a:off x="3457748" y="1450866"/>
          <a:ext cx="761649" cy="91440"/>
        </a:xfrm>
        <a:custGeom>
          <a:avLst/>
          <a:gdLst/>
          <a:ahLst/>
          <a:cxnLst/>
          <a:rect l="0" t="0" r="0" b="0"/>
          <a:pathLst>
            <a:path>
              <a:moveTo>
                <a:pt x="0" y="45720"/>
              </a:moveTo>
              <a:lnTo>
                <a:pt x="761649"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8767" y="1492620"/>
        <a:ext cx="39612" cy="7930"/>
      </dsp:txXfrm>
    </dsp:sp>
    <dsp:sp modelId="{8269BCC5-DC10-4D1A-9B24-37D80F6769E9}">
      <dsp:nvSpPr>
        <dsp:cNvPr id="0" name=""/>
        <dsp:cNvSpPr/>
      </dsp:nvSpPr>
      <dsp:spPr>
        <a:xfrm>
          <a:off x="14984" y="463216"/>
          <a:ext cx="3444563" cy="206673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8786" tIns="177171" rIns="168786" bIns="177171" numCol="1" spcCol="1270" anchor="ctr" anchorCtr="0">
          <a:noAutofit/>
        </a:bodyPr>
        <a:lstStyle/>
        <a:p>
          <a:pPr marL="0" lvl="0" indent="0" algn="ctr" defTabSz="1244600">
            <a:lnSpc>
              <a:spcPct val="90000"/>
            </a:lnSpc>
            <a:spcBef>
              <a:spcPct val="0"/>
            </a:spcBef>
            <a:spcAft>
              <a:spcPct val="35000"/>
            </a:spcAft>
            <a:buNone/>
          </a:pPr>
          <a:r>
            <a:rPr lang="en-US" sz="2800" kern="1200" dirty="0"/>
            <a:t>Data Exploration </a:t>
          </a:r>
        </a:p>
      </dsp:txBody>
      <dsp:txXfrm>
        <a:off x="14984" y="463216"/>
        <a:ext cx="3444563" cy="2066738"/>
      </dsp:txXfrm>
    </dsp:sp>
    <dsp:sp modelId="{CC52EC81-0999-4759-A4EA-773D1415AB76}">
      <dsp:nvSpPr>
        <dsp:cNvPr id="0" name=""/>
        <dsp:cNvSpPr/>
      </dsp:nvSpPr>
      <dsp:spPr>
        <a:xfrm>
          <a:off x="7694561" y="1450866"/>
          <a:ext cx="761649" cy="91440"/>
        </a:xfrm>
        <a:custGeom>
          <a:avLst/>
          <a:gdLst/>
          <a:ahLst/>
          <a:cxnLst/>
          <a:rect l="0" t="0" r="0" b="0"/>
          <a:pathLst>
            <a:path>
              <a:moveTo>
                <a:pt x="0" y="45720"/>
              </a:moveTo>
              <a:lnTo>
                <a:pt x="761649"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55580" y="1492620"/>
        <a:ext cx="39612" cy="7930"/>
      </dsp:txXfrm>
    </dsp:sp>
    <dsp:sp modelId="{0E7D9135-E309-4ABF-B904-9CFF0AB28ACD}">
      <dsp:nvSpPr>
        <dsp:cNvPr id="0" name=""/>
        <dsp:cNvSpPr/>
      </dsp:nvSpPr>
      <dsp:spPr>
        <a:xfrm>
          <a:off x="4251798" y="463216"/>
          <a:ext cx="3444563" cy="2066738"/>
        </a:xfrm>
        <a:prstGeom prst="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8786" tIns="177171" rIns="168786" bIns="177171" numCol="1" spcCol="1270" anchor="ctr" anchorCtr="0">
          <a:noAutofit/>
        </a:bodyPr>
        <a:lstStyle/>
        <a:p>
          <a:pPr marL="0" lvl="0" indent="0" algn="ctr" defTabSz="1244600">
            <a:lnSpc>
              <a:spcPct val="90000"/>
            </a:lnSpc>
            <a:spcBef>
              <a:spcPct val="0"/>
            </a:spcBef>
            <a:spcAft>
              <a:spcPct val="35000"/>
            </a:spcAft>
            <a:buNone/>
          </a:pPr>
          <a:r>
            <a:rPr lang="en-US" sz="2800" kern="1200" dirty="0"/>
            <a:t>Data preprocessing - Feature standardization  </a:t>
          </a:r>
        </a:p>
      </dsp:txBody>
      <dsp:txXfrm>
        <a:off x="4251798" y="463216"/>
        <a:ext cx="3444563" cy="2066738"/>
      </dsp:txXfrm>
    </dsp:sp>
    <dsp:sp modelId="{92459045-03A0-4820-9B6A-7055A8668644}">
      <dsp:nvSpPr>
        <dsp:cNvPr id="0" name=""/>
        <dsp:cNvSpPr/>
      </dsp:nvSpPr>
      <dsp:spPr>
        <a:xfrm>
          <a:off x="1737266" y="2528155"/>
          <a:ext cx="8473626" cy="761649"/>
        </a:xfrm>
        <a:custGeom>
          <a:avLst/>
          <a:gdLst/>
          <a:ahLst/>
          <a:cxnLst/>
          <a:rect l="0" t="0" r="0" b="0"/>
          <a:pathLst>
            <a:path>
              <a:moveTo>
                <a:pt x="8473626" y="0"/>
              </a:moveTo>
              <a:lnTo>
                <a:pt x="8473626" y="397924"/>
              </a:lnTo>
              <a:lnTo>
                <a:pt x="0" y="397924"/>
              </a:lnTo>
              <a:lnTo>
                <a:pt x="0" y="761649"/>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61315" y="2905014"/>
        <a:ext cx="425529" cy="7930"/>
      </dsp:txXfrm>
    </dsp:sp>
    <dsp:sp modelId="{85460E33-91B4-44E9-A0C1-535089E4B6CB}">
      <dsp:nvSpPr>
        <dsp:cNvPr id="0" name=""/>
        <dsp:cNvSpPr/>
      </dsp:nvSpPr>
      <dsp:spPr>
        <a:xfrm>
          <a:off x="8488611" y="463216"/>
          <a:ext cx="3444563" cy="2066738"/>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8786" tIns="177171" rIns="168786" bIns="177171" numCol="1" spcCol="1270" anchor="ctr" anchorCtr="0">
          <a:noAutofit/>
        </a:bodyPr>
        <a:lstStyle/>
        <a:p>
          <a:pPr marL="0" lvl="0" indent="0" algn="ctr" defTabSz="1244600">
            <a:lnSpc>
              <a:spcPct val="90000"/>
            </a:lnSpc>
            <a:spcBef>
              <a:spcPct val="0"/>
            </a:spcBef>
            <a:spcAft>
              <a:spcPct val="35000"/>
            </a:spcAft>
            <a:buNone/>
          </a:pPr>
          <a:r>
            <a:rPr lang="en-IN" sz="2800" kern="1200" dirty="0"/>
            <a:t>Model training –</a:t>
          </a:r>
          <a:r>
            <a:rPr lang="en-US" sz="2800" b="0" i="0" kern="1200" dirty="0"/>
            <a:t>  8 models trained on Test bench Dataset (with corresponding RUL values).</a:t>
          </a:r>
          <a:endParaRPr lang="en-US" sz="2800" kern="1200" dirty="0"/>
        </a:p>
      </dsp:txBody>
      <dsp:txXfrm>
        <a:off x="8488611" y="463216"/>
        <a:ext cx="3444563" cy="2066738"/>
      </dsp:txXfrm>
    </dsp:sp>
    <dsp:sp modelId="{CDC46139-8B69-4D83-812F-14F8ACDF77FC}">
      <dsp:nvSpPr>
        <dsp:cNvPr id="0" name=""/>
        <dsp:cNvSpPr/>
      </dsp:nvSpPr>
      <dsp:spPr>
        <a:xfrm>
          <a:off x="3457748" y="4309853"/>
          <a:ext cx="761649" cy="91440"/>
        </a:xfrm>
        <a:custGeom>
          <a:avLst/>
          <a:gdLst/>
          <a:ahLst/>
          <a:cxnLst/>
          <a:rect l="0" t="0" r="0" b="0"/>
          <a:pathLst>
            <a:path>
              <a:moveTo>
                <a:pt x="0" y="45720"/>
              </a:moveTo>
              <a:lnTo>
                <a:pt x="761649"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8767" y="4351608"/>
        <a:ext cx="39612" cy="7930"/>
      </dsp:txXfrm>
    </dsp:sp>
    <dsp:sp modelId="{604A8BD1-1E0C-4DFD-8F3A-AFD7B39A44D9}">
      <dsp:nvSpPr>
        <dsp:cNvPr id="0" name=""/>
        <dsp:cNvSpPr/>
      </dsp:nvSpPr>
      <dsp:spPr>
        <a:xfrm>
          <a:off x="14984" y="3322204"/>
          <a:ext cx="3444563" cy="2066738"/>
        </a:xfrm>
        <a:prstGeom prst="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8786" tIns="177171" rIns="168786" bIns="177171" numCol="1" spcCol="1270" anchor="ctr" anchorCtr="0">
          <a:noAutofit/>
        </a:bodyPr>
        <a:lstStyle/>
        <a:p>
          <a:pPr marL="0" lvl="0" indent="0" algn="ctr" defTabSz="1244600">
            <a:lnSpc>
              <a:spcPct val="90000"/>
            </a:lnSpc>
            <a:spcBef>
              <a:spcPct val="0"/>
            </a:spcBef>
            <a:spcAft>
              <a:spcPct val="35000"/>
            </a:spcAft>
            <a:buNone/>
          </a:pPr>
          <a:r>
            <a:rPr lang="en-IN" sz="2800" kern="1200" dirty="0"/>
            <a:t>Model validation –  Best model selection based on the lowest Mean Square Error.</a:t>
          </a:r>
          <a:endParaRPr lang="en-US" sz="2800" kern="1200" dirty="0"/>
        </a:p>
      </dsp:txBody>
      <dsp:txXfrm>
        <a:off x="14984" y="3322204"/>
        <a:ext cx="3444563" cy="2066738"/>
      </dsp:txXfrm>
    </dsp:sp>
    <dsp:sp modelId="{2CDFB476-A6E1-45E1-88A6-1154DE0AE3B9}">
      <dsp:nvSpPr>
        <dsp:cNvPr id="0" name=""/>
        <dsp:cNvSpPr/>
      </dsp:nvSpPr>
      <dsp:spPr>
        <a:xfrm>
          <a:off x="4251798" y="3322204"/>
          <a:ext cx="3444563" cy="2066738"/>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8786" tIns="177171" rIns="168786" bIns="177171" numCol="1" spcCol="1270" anchor="ctr" anchorCtr="0">
          <a:noAutofit/>
        </a:bodyPr>
        <a:lstStyle/>
        <a:p>
          <a:pPr marL="0" lvl="0" indent="0" algn="ctr" defTabSz="1244600">
            <a:lnSpc>
              <a:spcPct val="90000"/>
            </a:lnSpc>
            <a:spcBef>
              <a:spcPct val="0"/>
            </a:spcBef>
            <a:spcAft>
              <a:spcPct val="35000"/>
            </a:spcAft>
            <a:buNone/>
          </a:pPr>
          <a:r>
            <a:rPr lang="en-IN" sz="2800" kern="1200" dirty="0"/>
            <a:t>Model Testing –Model Testing on Second dataset i.e. </a:t>
          </a:r>
          <a:r>
            <a:rPr lang="en-US" sz="2800" kern="1200" dirty="0"/>
            <a:t>recorded runs of the filter </a:t>
          </a:r>
        </a:p>
      </dsp:txBody>
      <dsp:txXfrm>
        <a:off x="4251798" y="3322204"/>
        <a:ext cx="3444563" cy="206673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E5F1D-F353-4C7E-877C-C921F1478561}"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F5F02-955E-418A-91E0-262D8D692B7C}" type="slidenum">
              <a:rPr lang="en-IN" smtClean="0"/>
              <a:t>‹#›</a:t>
            </a:fld>
            <a:endParaRPr lang="en-IN"/>
          </a:p>
        </p:txBody>
      </p:sp>
    </p:spTree>
    <p:extLst>
      <p:ext uri="{BB962C8B-B14F-4D97-AF65-F5344CB8AC3E}">
        <p14:creationId xmlns:p14="http://schemas.microsoft.com/office/powerpoint/2010/main" val="325104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8F5F02-955E-418A-91E0-262D8D692B7C}" type="slidenum">
              <a:rPr lang="en-IN" smtClean="0"/>
              <a:t>7</a:t>
            </a:fld>
            <a:endParaRPr lang="en-IN"/>
          </a:p>
        </p:txBody>
      </p:sp>
    </p:spTree>
    <p:extLst>
      <p:ext uri="{BB962C8B-B14F-4D97-AF65-F5344CB8AC3E}">
        <p14:creationId xmlns:p14="http://schemas.microsoft.com/office/powerpoint/2010/main" val="332349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6FA6-5F51-666A-7FD2-0A743ED1E7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0DD66-5305-A032-5DCB-EB198F905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B56347-7E74-20A9-3F4F-840AE8BA93C7}"/>
              </a:ext>
            </a:extLst>
          </p:cNvPr>
          <p:cNvSpPr>
            <a:spLocks noGrp="1"/>
          </p:cNvSpPr>
          <p:nvPr>
            <p:ph type="dt" sz="half" idx="10"/>
          </p:nvPr>
        </p:nvSpPr>
        <p:spPr/>
        <p:txBody>
          <a:bodyPr/>
          <a:lstStyle/>
          <a:p>
            <a:fld id="{35A2AF0E-9168-4C85-8E42-018DDAAF999F}" type="datetime1">
              <a:rPr lang="en-IN" smtClean="0"/>
              <a:t>23-04-2024</a:t>
            </a:fld>
            <a:endParaRPr lang="en-IN"/>
          </a:p>
        </p:txBody>
      </p:sp>
      <p:sp>
        <p:nvSpPr>
          <p:cNvPr id="5" name="Footer Placeholder 4">
            <a:extLst>
              <a:ext uri="{FF2B5EF4-FFF2-40B4-BE49-F238E27FC236}">
                <a16:creationId xmlns:a16="http://schemas.microsoft.com/office/drawing/2014/main" id="{7E8EA09F-B9AD-765C-324D-AF4F9041A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51DB1-F5DD-B410-FE22-6EBDCE025F3A}"/>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326841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AFEF-5C3C-96C4-0951-A535ADA5A4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BB5C97-4ED2-2B16-53AD-91D8F5FB9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C4300-E778-9E23-39A3-DE8E285EF61B}"/>
              </a:ext>
            </a:extLst>
          </p:cNvPr>
          <p:cNvSpPr>
            <a:spLocks noGrp="1"/>
          </p:cNvSpPr>
          <p:nvPr>
            <p:ph type="dt" sz="half" idx="10"/>
          </p:nvPr>
        </p:nvSpPr>
        <p:spPr/>
        <p:txBody>
          <a:bodyPr/>
          <a:lstStyle/>
          <a:p>
            <a:fld id="{F5C94245-66D3-4C69-A469-5F57E8CDA90A}" type="datetime1">
              <a:rPr lang="en-IN" smtClean="0"/>
              <a:t>23-04-2024</a:t>
            </a:fld>
            <a:endParaRPr lang="en-IN"/>
          </a:p>
        </p:txBody>
      </p:sp>
      <p:sp>
        <p:nvSpPr>
          <p:cNvPr id="5" name="Footer Placeholder 4">
            <a:extLst>
              <a:ext uri="{FF2B5EF4-FFF2-40B4-BE49-F238E27FC236}">
                <a16:creationId xmlns:a16="http://schemas.microsoft.com/office/drawing/2014/main" id="{AB2E82FB-0491-40BF-BA86-EC6CE1FF8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1F617-2054-ABF7-25CF-BD8CB746E9F6}"/>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29253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FF1CC-7C71-2D04-56F2-FEDA40D6F4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6ECD1-BED4-0E04-D2B4-CE14AA6D94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3418B-F293-0385-9FB3-64B0352382E0}"/>
              </a:ext>
            </a:extLst>
          </p:cNvPr>
          <p:cNvSpPr>
            <a:spLocks noGrp="1"/>
          </p:cNvSpPr>
          <p:nvPr>
            <p:ph type="dt" sz="half" idx="10"/>
          </p:nvPr>
        </p:nvSpPr>
        <p:spPr/>
        <p:txBody>
          <a:bodyPr/>
          <a:lstStyle/>
          <a:p>
            <a:fld id="{A82E7ED8-689E-4FB0-ABE8-35983968F29D}" type="datetime1">
              <a:rPr lang="en-IN" smtClean="0"/>
              <a:t>23-04-2024</a:t>
            </a:fld>
            <a:endParaRPr lang="en-IN"/>
          </a:p>
        </p:txBody>
      </p:sp>
      <p:sp>
        <p:nvSpPr>
          <p:cNvPr id="5" name="Footer Placeholder 4">
            <a:extLst>
              <a:ext uri="{FF2B5EF4-FFF2-40B4-BE49-F238E27FC236}">
                <a16:creationId xmlns:a16="http://schemas.microsoft.com/office/drawing/2014/main" id="{F50E7261-87C7-B6EE-021A-6BF730472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931F9-4B7D-CB8D-E5AF-C7F23CB13226}"/>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84121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49FE-3DB8-E2FA-7158-2FD1C2FB9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1E514E-906D-A4E5-CE77-CE8EB84732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BFA104-36C9-40E7-F9D2-84523CC5F8D5}"/>
              </a:ext>
            </a:extLst>
          </p:cNvPr>
          <p:cNvSpPr>
            <a:spLocks noGrp="1"/>
          </p:cNvSpPr>
          <p:nvPr>
            <p:ph type="dt" sz="half" idx="10"/>
          </p:nvPr>
        </p:nvSpPr>
        <p:spPr/>
        <p:txBody>
          <a:bodyPr/>
          <a:lstStyle/>
          <a:p>
            <a:fld id="{2D2F2352-3D6E-4B90-B947-907BFB2AAA01}" type="datetime1">
              <a:rPr lang="en-IN" smtClean="0"/>
              <a:t>23-04-2024</a:t>
            </a:fld>
            <a:endParaRPr lang="en-IN"/>
          </a:p>
        </p:txBody>
      </p:sp>
      <p:sp>
        <p:nvSpPr>
          <p:cNvPr id="5" name="Footer Placeholder 4">
            <a:extLst>
              <a:ext uri="{FF2B5EF4-FFF2-40B4-BE49-F238E27FC236}">
                <a16:creationId xmlns:a16="http://schemas.microsoft.com/office/drawing/2014/main" id="{2263F608-7CE8-8690-C209-1764BE18B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8C74F-91D1-88B2-FC2F-79E7F4DB7AF1}"/>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217175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C160-90B9-033D-662E-B880EFBA5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7FF9BA-519D-7891-25DC-F153EA8980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41877-5372-F760-8CFB-46F8339A8095}"/>
              </a:ext>
            </a:extLst>
          </p:cNvPr>
          <p:cNvSpPr>
            <a:spLocks noGrp="1"/>
          </p:cNvSpPr>
          <p:nvPr>
            <p:ph type="dt" sz="half" idx="10"/>
          </p:nvPr>
        </p:nvSpPr>
        <p:spPr/>
        <p:txBody>
          <a:bodyPr/>
          <a:lstStyle/>
          <a:p>
            <a:fld id="{F7065C9F-1694-4906-9BF9-38FCDF38186C}" type="datetime1">
              <a:rPr lang="en-IN" smtClean="0"/>
              <a:t>23-04-2024</a:t>
            </a:fld>
            <a:endParaRPr lang="en-IN"/>
          </a:p>
        </p:txBody>
      </p:sp>
      <p:sp>
        <p:nvSpPr>
          <p:cNvPr id="5" name="Footer Placeholder 4">
            <a:extLst>
              <a:ext uri="{FF2B5EF4-FFF2-40B4-BE49-F238E27FC236}">
                <a16:creationId xmlns:a16="http://schemas.microsoft.com/office/drawing/2014/main" id="{144D0FBE-8DF6-0BF2-4168-52640F96A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992C2-066C-5278-2BF1-8E2E3CE13A26}"/>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14794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1184-CC65-46CD-F8A4-A5277287C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1E219B-35C3-8576-5D44-3B6F459B1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F1EB7-58BC-A415-45AC-2691793D1A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BB9CA1-D15D-4296-F460-85190DA29865}"/>
              </a:ext>
            </a:extLst>
          </p:cNvPr>
          <p:cNvSpPr>
            <a:spLocks noGrp="1"/>
          </p:cNvSpPr>
          <p:nvPr>
            <p:ph type="dt" sz="half" idx="10"/>
          </p:nvPr>
        </p:nvSpPr>
        <p:spPr/>
        <p:txBody>
          <a:bodyPr/>
          <a:lstStyle/>
          <a:p>
            <a:fld id="{5C87E754-DEC3-48F4-8F75-CCF4222724E6}" type="datetime1">
              <a:rPr lang="en-IN" smtClean="0"/>
              <a:t>23-04-2024</a:t>
            </a:fld>
            <a:endParaRPr lang="en-IN"/>
          </a:p>
        </p:txBody>
      </p:sp>
      <p:sp>
        <p:nvSpPr>
          <p:cNvPr id="6" name="Footer Placeholder 5">
            <a:extLst>
              <a:ext uri="{FF2B5EF4-FFF2-40B4-BE49-F238E27FC236}">
                <a16:creationId xmlns:a16="http://schemas.microsoft.com/office/drawing/2014/main" id="{D5CF5A3F-4EC8-4BEC-6A72-E8EF116AC8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01519E-9F02-BD9F-E045-78B5E672D527}"/>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244441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3784-5693-02C5-95C0-03E821B331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5BB85-BFC7-9ADB-2B69-022239CA2C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AD0E6-A616-00ED-25C7-A10028BB6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20C48C-E25F-2008-CDA6-CCD4FB603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DA3E3-8F14-F9BB-4DD4-C28DC0794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D1F7AE-7149-9838-D5D1-69A2281496DB}"/>
              </a:ext>
            </a:extLst>
          </p:cNvPr>
          <p:cNvSpPr>
            <a:spLocks noGrp="1"/>
          </p:cNvSpPr>
          <p:nvPr>
            <p:ph type="dt" sz="half" idx="10"/>
          </p:nvPr>
        </p:nvSpPr>
        <p:spPr/>
        <p:txBody>
          <a:bodyPr/>
          <a:lstStyle/>
          <a:p>
            <a:fld id="{60B4B15C-1093-42F3-A1B9-8AB275FE5584}" type="datetime1">
              <a:rPr lang="en-IN" smtClean="0"/>
              <a:t>23-04-2024</a:t>
            </a:fld>
            <a:endParaRPr lang="en-IN"/>
          </a:p>
        </p:txBody>
      </p:sp>
      <p:sp>
        <p:nvSpPr>
          <p:cNvPr id="8" name="Footer Placeholder 7">
            <a:extLst>
              <a:ext uri="{FF2B5EF4-FFF2-40B4-BE49-F238E27FC236}">
                <a16:creationId xmlns:a16="http://schemas.microsoft.com/office/drawing/2014/main" id="{67474A5A-A2C3-AD28-7951-847FCB7B89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129DE9-46AF-7AD0-B71E-D747B196D369}"/>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256499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900B-E61E-B8E8-84F7-194A870906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7149D8-DD90-FF03-05D5-3A2B9B6D35E3}"/>
              </a:ext>
            </a:extLst>
          </p:cNvPr>
          <p:cNvSpPr>
            <a:spLocks noGrp="1"/>
          </p:cNvSpPr>
          <p:nvPr>
            <p:ph type="dt" sz="half" idx="10"/>
          </p:nvPr>
        </p:nvSpPr>
        <p:spPr/>
        <p:txBody>
          <a:bodyPr/>
          <a:lstStyle/>
          <a:p>
            <a:fld id="{B83A3694-7CF9-48C9-9A00-8368ECD63D38}" type="datetime1">
              <a:rPr lang="en-IN" smtClean="0"/>
              <a:t>23-04-2024</a:t>
            </a:fld>
            <a:endParaRPr lang="en-IN"/>
          </a:p>
        </p:txBody>
      </p:sp>
      <p:sp>
        <p:nvSpPr>
          <p:cNvPr id="4" name="Footer Placeholder 3">
            <a:extLst>
              <a:ext uri="{FF2B5EF4-FFF2-40B4-BE49-F238E27FC236}">
                <a16:creationId xmlns:a16="http://schemas.microsoft.com/office/drawing/2014/main" id="{A47939EE-B9D7-311B-4F51-CBCBDE277E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66D7CC-B387-7007-4951-896F14ACAE26}"/>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424152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B8BAA-DFBB-F18B-C969-F66EA98268B1}"/>
              </a:ext>
            </a:extLst>
          </p:cNvPr>
          <p:cNvSpPr>
            <a:spLocks noGrp="1"/>
          </p:cNvSpPr>
          <p:nvPr>
            <p:ph type="dt" sz="half" idx="10"/>
          </p:nvPr>
        </p:nvSpPr>
        <p:spPr/>
        <p:txBody>
          <a:bodyPr/>
          <a:lstStyle/>
          <a:p>
            <a:fld id="{127B26D2-3AB6-4B1B-9181-B284536EF1E5}" type="datetime1">
              <a:rPr lang="en-IN" smtClean="0"/>
              <a:t>23-04-2024</a:t>
            </a:fld>
            <a:endParaRPr lang="en-IN"/>
          </a:p>
        </p:txBody>
      </p:sp>
      <p:sp>
        <p:nvSpPr>
          <p:cNvPr id="3" name="Footer Placeholder 2">
            <a:extLst>
              <a:ext uri="{FF2B5EF4-FFF2-40B4-BE49-F238E27FC236}">
                <a16:creationId xmlns:a16="http://schemas.microsoft.com/office/drawing/2014/main" id="{8BCEC79B-514A-3739-F709-72824E6C4F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5F6F86-93A1-0233-9C4E-33608A75F469}"/>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130229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CDCE-BF1F-602F-3F4E-5CDA424C1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66AB52-5F27-159C-7123-3953E2D57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FFE02C-F2E7-8E9E-2B50-86A01D6DA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350C6-4076-D462-2C9A-87960F712559}"/>
              </a:ext>
            </a:extLst>
          </p:cNvPr>
          <p:cNvSpPr>
            <a:spLocks noGrp="1"/>
          </p:cNvSpPr>
          <p:nvPr>
            <p:ph type="dt" sz="half" idx="10"/>
          </p:nvPr>
        </p:nvSpPr>
        <p:spPr/>
        <p:txBody>
          <a:bodyPr/>
          <a:lstStyle/>
          <a:p>
            <a:fld id="{02366540-56F1-4575-A2BA-8EF65EB44F12}" type="datetime1">
              <a:rPr lang="en-IN" smtClean="0"/>
              <a:t>23-04-2024</a:t>
            </a:fld>
            <a:endParaRPr lang="en-IN"/>
          </a:p>
        </p:txBody>
      </p:sp>
      <p:sp>
        <p:nvSpPr>
          <p:cNvPr id="6" name="Footer Placeholder 5">
            <a:extLst>
              <a:ext uri="{FF2B5EF4-FFF2-40B4-BE49-F238E27FC236}">
                <a16:creationId xmlns:a16="http://schemas.microsoft.com/office/drawing/2014/main" id="{5FBED4A7-E694-C347-C62A-8D84487BB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B3E772-0FD3-3144-C622-622B4D2AC768}"/>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188489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5EA5-26C9-C65C-821A-FD3E8EC71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4A2008-44C9-DBEF-D31C-EAB3DAE72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9660D7-5446-4EFC-3FDD-08ACE96B4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E7F-3ED6-85B3-45B4-093549BB6AD0}"/>
              </a:ext>
            </a:extLst>
          </p:cNvPr>
          <p:cNvSpPr>
            <a:spLocks noGrp="1"/>
          </p:cNvSpPr>
          <p:nvPr>
            <p:ph type="dt" sz="half" idx="10"/>
          </p:nvPr>
        </p:nvSpPr>
        <p:spPr/>
        <p:txBody>
          <a:bodyPr/>
          <a:lstStyle/>
          <a:p>
            <a:fld id="{A215A23C-1B98-4B08-9AC8-91709F6534D8}" type="datetime1">
              <a:rPr lang="en-IN" smtClean="0"/>
              <a:t>23-04-2024</a:t>
            </a:fld>
            <a:endParaRPr lang="en-IN"/>
          </a:p>
        </p:txBody>
      </p:sp>
      <p:sp>
        <p:nvSpPr>
          <p:cNvPr id="6" name="Footer Placeholder 5">
            <a:extLst>
              <a:ext uri="{FF2B5EF4-FFF2-40B4-BE49-F238E27FC236}">
                <a16:creationId xmlns:a16="http://schemas.microsoft.com/office/drawing/2014/main" id="{32809D29-726F-1567-9EFA-04A98C63A6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B36F5D-78E9-54DC-C761-7FBC9C54D572}"/>
              </a:ext>
            </a:extLst>
          </p:cNvPr>
          <p:cNvSpPr>
            <a:spLocks noGrp="1"/>
          </p:cNvSpPr>
          <p:nvPr>
            <p:ph type="sldNum" sz="quarter" idx="12"/>
          </p:nvPr>
        </p:nvSpPr>
        <p:spPr/>
        <p:txBody>
          <a:bodyPr/>
          <a:lstStyle/>
          <a:p>
            <a:fld id="{46EC6FAD-556C-41C9-8EC4-B4D90AE7E394}" type="slidenum">
              <a:rPr lang="en-IN" smtClean="0"/>
              <a:t>‹#›</a:t>
            </a:fld>
            <a:endParaRPr lang="en-IN"/>
          </a:p>
        </p:txBody>
      </p:sp>
    </p:spTree>
    <p:extLst>
      <p:ext uri="{BB962C8B-B14F-4D97-AF65-F5344CB8AC3E}">
        <p14:creationId xmlns:p14="http://schemas.microsoft.com/office/powerpoint/2010/main" val="114817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6BDCA-D5DD-130C-D510-0472A5E63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80BCF4-DC73-989A-8F9F-353AC5CAF3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FF4C8-B22A-213E-106F-1A8008362F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F8B53A-166E-4710-967C-E77E7D03D437}" type="datetime1">
              <a:rPr lang="en-IN" smtClean="0"/>
              <a:t>23-04-2024</a:t>
            </a:fld>
            <a:endParaRPr lang="en-IN"/>
          </a:p>
        </p:txBody>
      </p:sp>
      <p:sp>
        <p:nvSpPr>
          <p:cNvPr id="5" name="Footer Placeholder 4">
            <a:extLst>
              <a:ext uri="{FF2B5EF4-FFF2-40B4-BE49-F238E27FC236}">
                <a16:creationId xmlns:a16="http://schemas.microsoft.com/office/drawing/2014/main" id="{5BE4C393-2323-3BA5-0E5C-F6777AE7A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931DC5C-682F-DC9B-4B14-D21C0F5FD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EC6FAD-556C-41C9-8EC4-B4D90AE7E394}" type="slidenum">
              <a:rPr lang="en-IN" smtClean="0"/>
              <a:t>‹#›</a:t>
            </a:fld>
            <a:endParaRPr lang="en-IN"/>
          </a:p>
        </p:txBody>
      </p:sp>
    </p:spTree>
    <p:extLst>
      <p:ext uri="{BB962C8B-B14F-4D97-AF65-F5344CB8AC3E}">
        <p14:creationId xmlns:p14="http://schemas.microsoft.com/office/powerpoint/2010/main" val="262666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39D6-834D-F0C7-B2E8-673CBBC2FF5A}"/>
              </a:ext>
            </a:extLst>
          </p:cNvPr>
          <p:cNvSpPr>
            <a:spLocks noGrp="1"/>
          </p:cNvSpPr>
          <p:nvPr>
            <p:ph type="ctrTitle"/>
          </p:nvPr>
        </p:nvSpPr>
        <p:spPr/>
        <p:txBody>
          <a:bodyPr/>
          <a:lstStyle/>
          <a:p>
            <a:r>
              <a:rPr lang="en-US" dirty="0"/>
              <a:t>Final Project presentation </a:t>
            </a:r>
            <a:endParaRPr lang="en-IN" dirty="0"/>
          </a:p>
        </p:txBody>
      </p:sp>
      <p:sp>
        <p:nvSpPr>
          <p:cNvPr id="3" name="Subtitle 2">
            <a:extLst>
              <a:ext uri="{FF2B5EF4-FFF2-40B4-BE49-F238E27FC236}">
                <a16:creationId xmlns:a16="http://schemas.microsoft.com/office/drawing/2014/main" id="{14DFBE42-CE60-8206-386C-0B0AE8B03190}"/>
              </a:ext>
            </a:extLst>
          </p:cNvPr>
          <p:cNvSpPr>
            <a:spLocks noGrp="1"/>
          </p:cNvSpPr>
          <p:nvPr>
            <p:ph type="subTitle" idx="1"/>
          </p:nvPr>
        </p:nvSpPr>
        <p:spPr/>
        <p:txBody>
          <a:bodyPr>
            <a:normAutofit fontScale="62500" lnSpcReduction="20000"/>
          </a:bodyPr>
          <a:lstStyle/>
          <a:p>
            <a:r>
              <a:rPr lang="en-US" sz="5100" dirty="0"/>
              <a:t>Preventive to predictive maintenance.</a:t>
            </a:r>
          </a:p>
          <a:p>
            <a:endParaRPr lang="en-IN" dirty="0"/>
          </a:p>
          <a:p>
            <a:r>
              <a:rPr lang="en-US" dirty="0"/>
              <a:t>Prepared by: Vijeet Gahlawat</a:t>
            </a:r>
          </a:p>
          <a:p>
            <a:r>
              <a:rPr lang="en-US" dirty="0"/>
              <a:t>Given to: Prof. </a:t>
            </a:r>
            <a:r>
              <a:rPr lang="en-US" dirty="0" err="1"/>
              <a:t>Soumaya</a:t>
            </a:r>
            <a:r>
              <a:rPr lang="en-US" dirty="0"/>
              <a:t> </a:t>
            </a:r>
            <a:r>
              <a:rPr lang="en-US" dirty="0" err="1"/>
              <a:t>Yacout</a:t>
            </a:r>
            <a:endParaRPr lang="en-US" dirty="0"/>
          </a:p>
          <a:p>
            <a:r>
              <a:rPr lang="en-US" dirty="0"/>
              <a:t>Date – 23/04/2024.</a:t>
            </a:r>
            <a:endParaRPr lang="en-IN" dirty="0"/>
          </a:p>
        </p:txBody>
      </p:sp>
      <p:pic>
        <p:nvPicPr>
          <p:cNvPr id="5" name="Picture 4">
            <a:extLst>
              <a:ext uri="{FF2B5EF4-FFF2-40B4-BE49-F238E27FC236}">
                <a16:creationId xmlns:a16="http://schemas.microsoft.com/office/drawing/2014/main" id="{8B757FCC-65E8-3FF0-2E8B-F6396C2E6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20" y="134813"/>
            <a:ext cx="3334215" cy="1790950"/>
          </a:xfrm>
          <a:prstGeom prst="rect">
            <a:avLst/>
          </a:prstGeom>
        </p:spPr>
      </p:pic>
      <p:sp>
        <p:nvSpPr>
          <p:cNvPr id="6" name="Slide Number Placeholder 5">
            <a:extLst>
              <a:ext uri="{FF2B5EF4-FFF2-40B4-BE49-F238E27FC236}">
                <a16:creationId xmlns:a16="http://schemas.microsoft.com/office/drawing/2014/main" id="{72C3AE78-6998-B7D1-8294-870D79C1E79D}"/>
              </a:ext>
            </a:extLst>
          </p:cNvPr>
          <p:cNvSpPr>
            <a:spLocks noGrp="1"/>
          </p:cNvSpPr>
          <p:nvPr>
            <p:ph type="sldNum" sz="quarter" idx="12"/>
          </p:nvPr>
        </p:nvSpPr>
        <p:spPr/>
        <p:txBody>
          <a:bodyPr/>
          <a:lstStyle/>
          <a:p>
            <a:fld id="{46EC6FAD-556C-41C9-8EC4-B4D90AE7E394}" type="slidenum">
              <a:rPr lang="en-IN" smtClean="0"/>
              <a:t>1</a:t>
            </a:fld>
            <a:endParaRPr lang="en-IN"/>
          </a:p>
        </p:txBody>
      </p:sp>
    </p:spTree>
    <p:extLst>
      <p:ext uri="{BB962C8B-B14F-4D97-AF65-F5344CB8AC3E}">
        <p14:creationId xmlns:p14="http://schemas.microsoft.com/office/powerpoint/2010/main" val="3286773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9C486-B575-87C2-ACA8-97334578F68C}"/>
              </a:ext>
            </a:extLst>
          </p:cNvPr>
          <p:cNvSpPr>
            <a:spLocks noGrp="1"/>
          </p:cNvSpPr>
          <p:nvPr>
            <p:ph type="title"/>
          </p:nvPr>
        </p:nvSpPr>
        <p:spPr>
          <a:xfrm>
            <a:off x="630936" y="394208"/>
            <a:ext cx="6821916" cy="1727200"/>
          </a:xfrm>
        </p:spPr>
        <p:txBody>
          <a:bodyPr anchor="b">
            <a:normAutofit fontScale="90000"/>
          </a:bodyPr>
          <a:lstStyle/>
          <a:p>
            <a:r>
              <a:rPr lang="en-US" sz="5400" dirty="0"/>
              <a:t>Model Testing on recorded runs of the filter </a:t>
            </a:r>
            <a:endParaRPr lang="en-IN" sz="5400" dirty="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A202F05-6CA8-4B17-47A2-8E0C2B63C880}"/>
              </a:ext>
            </a:extLst>
          </p:cNvPr>
          <p:cNvSpPr>
            <a:spLocks noGrp="1"/>
          </p:cNvSpPr>
          <p:nvPr>
            <p:ph idx="1"/>
          </p:nvPr>
        </p:nvSpPr>
        <p:spPr>
          <a:xfrm>
            <a:off x="172720" y="2556256"/>
            <a:ext cx="5842000" cy="3907536"/>
          </a:xfrm>
        </p:spPr>
        <p:txBody>
          <a:bodyPr anchor="t">
            <a:normAutofit fontScale="92500" lnSpcReduction="10000"/>
          </a:bodyPr>
          <a:lstStyle/>
          <a:p>
            <a:r>
              <a:rPr lang="en-US" sz="2200" dirty="0"/>
              <a:t>Leveraged </a:t>
            </a:r>
            <a:r>
              <a:rPr lang="en-US" sz="2200" dirty="0" err="1"/>
              <a:t>XGBoost</a:t>
            </a:r>
            <a:r>
              <a:rPr lang="en-US" sz="2200" dirty="0"/>
              <a:t> model's superior performance on the Filter Test bed dataset with corresponding Remaining Useful Life (RUL) values to predict RUL for a second dataset lacking RUL values.</a:t>
            </a:r>
          </a:p>
          <a:p>
            <a:r>
              <a:rPr lang="en-US" sz="2200" dirty="0" err="1"/>
              <a:t>XGBoost's</a:t>
            </a:r>
            <a:r>
              <a:rPr lang="en-US" sz="2200" dirty="0"/>
              <a:t> learned patterns and feature relationships from the Filter Test bed dataset were applied to generate predicted RUL values for instances in the second dataset.</a:t>
            </a:r>
          </a:p>
          <a:p>
            <a:r>
              <a:rPr lang="en-US" sz="2200" dirty="0"/>
              <a:t>The predicted RUL values serve as estimations of the remaining useful life for corresponding instances in the second dataset, facilitating maintenance decisions.</a:t>
            </a:r>
          </a:p>
        </p:txBody>
      </p:sp>
      <p:pic>
        <p:nvPicPr>
          <p:cNvPr id="5" name="Content Placeholder 4">
            <a:extLst>
              <a:ext uri="{FF2B5EF4-FFF2-40B4-BE49-F238E27FC236}">
                <a16:creationId xmlns:a16="http://schemas.microsoft.com/office/drawing/2014/main" id="{B02409D2-0F64-984D-7936-F59974265272}"/>
              </a:ext>
            </a:extLst>
          </p:cNvPr>
          <p:cNvPicPr>
            <a:picLocks noChangeAspect="1"/>
          </p:cNvPicPr>
          <p:nvPr/>
        </p:nvPicPr>
        <p:blipFill>
          <a:blip r:embed="rId2"/>
          <a:stretch>
            <a:fillRect/>
          </a:stretch>
        </p:blipFill>
        <p:spPr>
          <a:xfrm>
            <a:off x="6099048" y="1279532"/>
            <a:ext cx="5458968" cy="4298936"/>
          </a:xfrm>
          <a:prstGeom prst="rect">
            <a:avLst/>
          </a:prstGeom>
        </p:spPr>
      </p:pic>
      <p:sp>
        <p:nvSpPr>
          <p:cNvPr id="3" name="Slide Number Placeholder 2">
            <a:extLst>
              <a:ext uri="{FF2B5EF4-FFF2-40B4-BE49-F238E27FC236}">
                <a16:creationId xmlns:a16="http://schemas.microsoft.com/office/drawing/2014/main" id="{E4B6A89A-015C-F01C-C200-11EC3454E27F}"/>
              </a:ext>
            </a:extLst>
          </p:cNvPr>
          <p:cNvSpPr>
            <a:spLocks noGrp="1"/>
          </p:cNvSpPr>
          <p:nvPr>
            <p:ph type="sldNum" sz="quarter" idx="12"/>
          </p:nvPr>
        </p:nvSpPr>
        <p:spPr/>
        <p:txBody>
          <a:bodyPr/>
          <a:lstStyle/>
          <a:p>
            <a:fld id="{46EC6FAD-556C-41C9-8EC4-B4D90AE7E394}" type="slidenum">
              <a:rPr lang="en-IN" smtClean="0"/>
              <a:t>10</a:t>
            </a:fld>
            <a:endParaRPr lang="en-IN"/>
          </a:p>
        </p:txBody>
      </p:sp>
    </p:spTree>
    <p:extLst>
      <p:ext uri="{BB962C8B-B14F-4D97-AF65-F5344CB8AC3E}">
        <p14:creationId xmlns:p14="http://schemas.microsoft.com/office/powerpoint/2010/main" val="136793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568D1-5339-C124-4342-0F955A4BA440}"/>
              </a:ext>
            </a:extLst>
          </p:cNvPr>
          <p:cNvSpPr>
            <a:spLocks noGrp="1"/>
          </p:cNvSpPr>
          <p:nvPr>
            <p:ph type="title"/>
          </p:nvPr>
        </p:nvSpPr>
        <p:spPr>
          <a:xfrm>
            <a:off x="838200" y="365125"/>
            <a:ext cx="10515600" cy="1325563"/>
          </a:xfrm>
        </p:spPr>
        <p:txBody>
          <a:bodyPr>
            <a:normAutofit/>
          </a:bodyPr>
          <a:lstStyle/>
          <a:p>
            <a:r>
              <a:rPr lang="en-US" sz="4200"/>
              <a:t>Advantages of Predictive Maintenance for Fiber Filter Mats</a:t>
            </a: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FE53E2-F502-BE52-D126-CF3684A61C9B}"/>
              </a:ext>
            </a:extLst>
          </p:cNvPr>
          <p:cNvSpPr>
            <a:spLocks noGrp="1"/>
          </p:cNvSpPr>
          <p:nvPr>
            <p:ph idx="1"/>
          </p:nvPr>
        </p:nvSpPr>
        <p:spPr>
          <a:xfrm>
            <a:off x="838200" y="1929384"/>
            <a:ext cx="10515600" cy="4251960"/>
          </a:xfrm>
        </p:spPr>
        <p:txBody>
          <a:bodyPr>
            <a:normAutofit/>
          </a:bodyPr>
          <a:lstStyle/>
          <a:p>
            <a:r>
              <a:rPr lang="en-US" b="1" i="0" dirty="0">
                <a:effectLst/>
                <a:highlight>
                  <a:srgbClr val="FFFFFF"/>
                </a:highlight>
                <a:latin typeface="Söhne"/>
              </a:rPr>
              <a:t>Cost Efficiency:</a:t>
            </a:r>
            <a:r>
              <a:rPr lang="en-US" b="0" i="0" dirty="0">
                <a:effectLst/>
                <a:highlight>
                  <a:srgbClr val="FFFFFF"/>
                </a:highlight>
                <a:latin typeface="Söhne"/>
              </a:rPr>
              <a:t> Predictive maintenance on filter mats reduces repair costs and downtime by addressing issues early, optimizing maintenance spending.</a:t>
            </a:r>
          </a:p>
          <a:p>
            <a:r>
              <a:rPr lang="en-US" b="1" i="0" dirty="0">
                <a:effectLst/>
                <a:highlight>
                  <a:srgbClr val="FFFFFF"/>
                </a:highlight>
                <a:latin typeface="Söhne"/>
              </a:rPr>
              <a:t>Increased Equipment Reliability and Availability::</a:t>
            </a:r>
            <a:r>
              <a:rPr lang="en-US" b="0" i="0" dirty="0">
                <a:effectLst/>
                <a:highlight>
                  <a:srgbClr val="FFFFFF"/>
                </a:highlight>
                <a:latin typeface="Söhne"/>
              </a:rPr>
              <a:t> Real-time monitoring ensures consistent filtration system performance, preventing air quality issues and prolonging filter lifespan.</a:t>
            </a:r>
          </a:p>
          <a:p>
            <a:r>
              <a:rPr lang="en-US" b="1" i="0" dirty="0">
                <a:effectLst/>
                <a:highlight>
                  <a:srgbClr val="FFFFFF"/>
                </a:highlight>
                <a:latin typeface="Söhne"/>
              </a:rPr>
              <a:t>Enhanced Safety and Risk Mitigation:</a:t>
            </a:r>
            <a:r>
              <a:rPr lang="en-US" b="0" i="0" dirty="0">
                <a:effectLst/>
                <a:highlight>
                  <a:srgbClr val="FFFFFF"/>
                </a:highlight>
                <a:latin typeface="Söhne"/>
              </a:rPr>
              <a:t> Early detection of filter degradation minimizes safety risks, maintaining a safe work environment and compliance with regulations.</a:t>
            </a:r>
          </a:p>
          <a:p>
            <a:pPr marL="0" indent="0">
              <a:buNone/>
            </a:pPr>
            <a:endParaRPr lang="en-IN" sz="2200" dirty="0"/>
          </a:p>
        </p:txBody>
      </p:sp>
      <p:sp>
        <p:nvSpPr>
          <p:cNvPr id="4" name="Slide Number Placeholder 3">
            <a:extLst>
              <a:ext uri="{FF2B5EF4-FFF2-40B4-BE49-F238E27FC236}">
                <a16:creationId xmlns:a16="http://schemas.microsoft.com/office/drawing/2014/main" id="{A4620F24-3773-0C04-1F7D-B0EDCB15B6CF}"/>
              </a:ext>
            </a:extLst>
          </p:cNvPr>
          <p:cNvSpPr>
            <a:spLocks noGrp="1"/>
          </p:cNvSpPr>
          <p:nvPr>
            <p:ph type="sldNum" sz="quarter" idx="12"/>
          </p:nvPr>
        </p:nvSpPr>
        <p:spPr/>
        <p:txBody>
          <a:bodyPr/>
          <a:lstStyle/>
          <a:p>
            <a:fld id="{46EC6FAD-556C-41C9-8EC4-B4D90AE7E394}" type="slidenum">
              <a:rPr lang="en-IN" smtClean="0"/>
              <a:t>11</a:t>
            </a:fld>
            <a:endParaRPr lang="en-IN"/>
          </a:p>
        </p:txBody>
      </p:sp>
    </p:spTree>
    <p:extLst>
      <p:ext uri="{BB962C8B-B14F-4D97-AF65-F5344CB8AC3E}">
        <p14:creationId xmlns:p14="http://schemas.microsoft.com/office/powerpoint/2010/main" val="193594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15D01-55D0-0849-6832-29015DDCBE55}"/>
              </a:ext>
            </a:extLst>
          </p:cNvPr>
          <p:cNvSpPr>
            <a:spLocks noGrp="1"/>
          </p:cNvSpPr>
          <p:nvPr>
            <p:ph type="title"/>
          </p:nvPr>
        </p:nvSpPr>
        <p:spPr>
          <a:xfrm>
            <a:off x="630936" y="502920"/>
            <a:ext cx="3419856" cy="1463040"/>
          </a:xfrm>
        </p:spPr>
        <p:txBody>
          <a:bodyPr anchor="ctr">
            <a:normAutofit/>
          </a:bodyPr>
          <a:lstStyle/>
          <a:p>
            <a:r>
              <a:rPr lang="en-US" sz="4800" dirty="0"/>
              <a:t>Intro</a:t>
            </a:r>
            <a:endParaRPr lang="en-IN" sz="4800" dirty="0"/>
          </a:p>
        </p:txBody>
      </p:sp>
      <p:sp>
        <p:nvSpPr>
          <p:cNvPr id="3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14">
            <a:extLst>
              <a:ext uri="{FF2B5EF4-FFF2-40B4-BE49-F238E27FC236}">
                <a16:creationId xmlns:a16="http://schemas.microsoft.com/office/drawing/2014/main" id="{417519B1-3A60-2199-04EE-304990547E36}"/>
              </a:ext>
            </a:extLst>
          </p:cNvPr>
          <p:cNvSpPr>
            <a:spLocks noGrp="1"/>
          </p:cNvSpPr>
          <p:nvPr>
            <p:ph idx="1"/>
          </p:nvPr>
        </p:nvSpPr>
        <p:spPr>
          <a:xfrm>
            <a:off x="4636006" y="859482"/>
            <a:ext cx="6894576" cy="1463040"/>
          </a:xfrm>
        </p:spPr>
        <p:txBody>
          <a:bodyPr anchor="ctr">
            <a:noAutofit/>
          </a:bodyPr>
          <a:lstStyle/>
          <a:p>
            <a:r>
              <a:rPr lang="en-US" sz="2400" b="0" i="0" u="none" strike="noStrike" baseline="0" dirty="0">
                <a:latin typeface="Times New Roman" panose="02020603050405020304" pitchFamily="18" charset="0"/>
              </a:rPr>
              <a:t>The dataset comes from a degradation process linked to a filter mat made from non-woven fiber material randomly oriented.</a:t>
            </a:r>
          </a:p>
          <a:p>
            <a:r>
              <a:rPr lang="en-US" sz="2400" b="0" i="0" u="none" strike="noStrike" baseline="0" dirty="0">
                <a:latin typeface="Times New Roman" panose="02020603050405020304" pitchFamily="18" charset="0"/>
              </a:rPr>
              <a:t>To assess the lifespan of the filters, standardized Arizona test dust is employed, containing particles of sizes A2, A3, and A4 for loading.</a:t>
            </a:r>
            <a:endParaRPr lang="en-IN" sz="2400" b="0" i="0" u="none" strike="noStrike" baseline="0" dirty="0">
              <a:latin typeface="Times New Roman" panose="02020603050405020304" pitchFamily="18" charset="0"/>
            </a:endParaRPr>
          </a:p>
        </p:txBody>
      </p:sp>
      <p:pic>
        <p:nvPicPr>
          <p:cNvPr id="11" name="Content Placeholder 10" descr="A diagram of a flowchart&#10;&#10;Description automatically generated">
            <a:extLst>
              <a:ext uri="{FF2B5EF4-FFF2-40B4-BE49-F238E27FC236}">
                <a16:creationId xmlns:a16="http://schemas.microsoft.com/office/drawing/2014/main" id="{53BDAD75-0863-7C2C-0767-4337A0897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151524"/>
            <a:ext cx="10917936" cy="2238176"/>
          </a:xfrm>
          <a:prstGeom prst="rect">
            <a:avLst/>
          </a:prstGeom>
        </p:spPr>
      </p:pic>
      <p:sp>
        <p:nvSpPr>
          <p:cNvPr id="3" name="Slide Number Placeholder 2">
            <a:extLst>
              <a:ext uri="{FF2B5EF4-FFF2-40B4-BE49-F238E27FC236}">
                <a16:creationId xmlns:a16="http://schemas.microsoft.com/office/drawing/2014/main" id="{198C18E9-29A5-24E0-5B40-772B48DF2374}"/>
              </a:ext>
            </a:extLst>
          </p:cNvPr>
          <p:cNvSpPr>
            <a:spLocks noGrp="1"/>
          </p:cNvSpPr>
          <p:nvPr>
            <p:ph type="sldNum" sz="quarter" idx="12"/>
          </p:nvPr>
        </p:nvSpPr>
        <p:spPr/>
        <p:txBody>
          <a:bodyPr/>
          <a:lstStyle/>
          <a:p>
            <a:fld id="{46EC6FAD-556C-41C9-8EC4-B4D90AE7E394}" type="slidenum">
              <a:rPr lang="en-IN" smtClean="0"/>
              <a:t>2</a:t>
            </a:fld>
            <a:endParaRPr lang="en-IN"/>
          </a:p>
        </p:txBody>
      </p:sp>
    </p:spTree>
    <p:extLst>
      <p:ext uri="{BB962C8B-B14F-4D97-AF65-F5344CB8AC3E}">
        <p14:creationId xmlns:p14="http://schemas.microsoft.com/office/powerpoint/2010/main" val="222044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C4B14-3F74-D453-2F41-E9FC7E063632}"/>
              </a:ext>
            </a:extLst>
          </p:cNvPr>
          <p:cNvSpPr>
            <a:spLocks noGrp="1"/>
          </p:cNvSpPr>
          <p:nvPr>
            <p:ph type="title"/>
          </p:nvPr>
        </p:nvSpPr>
        <p:spPr>
          <a:xfrm>
            <a:off x="1115568" y="548640"/>
            <a:ext cx="10168128" cy="1179576"/>
          </a:xfrm>
        </p:spPr>
        <p:txBody>
          <a:bodyPr>
            <a:normAutofit/>
          </a:bodyPr>
          <a:lstStyle/>
          <a:p>
            <a:r>
              <a:rPr lang="en-US" sz="4000" dirty="0"/>
              <a:t>Objective</a:t>
            </a:r>
            <a:endParaRPr lang="en-IN" sz="4000" dirty="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D7C8434-AE9D-0ED7-94FB-23C064A18DCC}"/>
              </a:ext>
            </a:extLst>
          </p:cNvPr>
          <p:cNvSpPr>
            <a:spLocks noGrp="1"/>
          </p:cNvSpPr>
          <p:nvPr>
            <p:ph idx="1"/>
          </p:nvPr>
        </p:nvSpPr>
        <p:spPr>
          <a:xfrm>
            <a:off x="1115568" y="2481943"/>
            <a:ext cx="10168128" cy="3695020"/>
          </a:xfrm>
        </p:spPr>
        <p:txBody>
          <a:bodyPr>
            <a:normAutofit/>
          </a:bodyPr>
          <a:lstStyle/>
          <a:p>
            <a:r>
              <a:rPr lang="en-US" sz="2400" dirty="0"/>
              <a:t>The objective of the 'Preventive to Predictive Maintenance' dataset is to facilitate the transition from a traditional preventive maintenance approach to a predictive maintenance strategy, specifically focusing on a replaceable component, such as a filter.</a:t>
            </a:r>
          </a:p>
          <a:p>
            <a:r>
              <a:rPr lang="en-US" sz="2400" dirty="0"/>
              <a:t>The primary goal is to develop predictive models capable of accurately forecasting the remaining useful life (RUL) of the filter based on the available data. By achieving this objective, the dataset aims to enable organizations to adopt proactive predictive maintenance practices, optimizing maintenance schedules and resource allocation while minimizing downtime and maximizing equipment lifespan.</a:t>
            </a:r>
          </a:p>
          <a:p>
            <a:pPr marL="0" indent="0">
              <a:buNone/>
            </a:pPr>
            <a:endParaRPr lang="en-US" sz="2200" dirty="0"/>
          </a:p>
          <a:p>
            <a:pPr marL="0" indent="0">
              <a:buNone/>
            </a:pPr>
            <a:endParaRPr lang="en-IN" sz="2200" dirty="0"/>
          </a:p>
        </p:txBody>
      </p:sp>
      <p:sp>
        <p:nvSpPr>
          <p:cNvPr id="4" name="Slide Number Placeholder 3">
            <a:extLst>
              <a:ext uri="{FF2B5EF4-FFF2-40B4-BE49-F238E27FC236}">
                <a16:creationId xmlns:a16="http://schemas.microsoft.com/office/drawing/2014/main" id="{0D847E1B-4521-B734-6356-23C3061A8A8F}"/>
              </a:ext>
            </a:extLst>
          </p:cNvPr>
          <p:cNvSpPr>
            <a:spLocks noGrp="1"/>
          </p:cNvSpPr>
          <p:nvPr>
            <p:ph type="sldNum" sz="quarter" idx="12"/>
          </p:nvPr>
        </p:nvSpPr>
        <p:spPr/>
        <p:txBody>
          <a:bodyPr/>
          <a:lstStyle/>
          <a:p>
            <a:fld id="{46EC6FAD-556C-41C9-8EC4-B4D90AE7E394}" type="slidenum">
              <a:rPr lang="en-IN" smtClean="0"/>
              <a:t>3</a:t>
            </a:fld>
            <a:endParaRPr lang="en-IN"/>
          </a:p>
        </p:txBody>
      </p:sp>
    </p:spTree>
    <p:extLst>
      <p:ext uri="{BB962C8B-B14F-4D97-AF65-F5344CB8AC3E}">
        <p14:creationId xmlns:p14="http://schemas.microsoft.com/office/powerpoint/2010/main" val="149917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42F8F-91E4-EBE0-D191-BF7322B3369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Data Overview</a:t>
            </a:r>
          </a:p>
        </p:txBody>
      </p:sp>
      <p:sp>
        <p:nvSpPr>
          <p:cNvPr id="1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79DCD-B0BC-C754-5884-C4A14D6A653E}"/>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2400" dirty="0"/>
              <a:t>The data set contains a training data and a test data set. </a:t>
            </a:r>
          </a:p>
          <a:p>
            <a:pPr marL="342900" indent="-342900">
              <a:lnSpc>
                <a:spcPct val="90000"/>
              </a:lnSpc>
              <a:spcAft>
                <a:spcPts val="600"/>
              </a:spcAft>
              <a:buFont typeface="Arial" panose="020B0604020202020204" pitchFamily="34" charset="0"/>
              <a:buChar char="•"/>
            </a:pPr>
            <a:r>
              <a:rPr lang="en-US" sz="2400" dirty="0"/>
              <a:t>The training data are recorded runs of the filter up to a periodic replacement. </a:t>
            </a:r>
          </a:p>
          <a:p>
            <a:pPr marL="342900" indent="-342900">
              <a:lnSpc>
                <a:spcPct val="90000"/>
              </a:lnSpc>
              <a:spcAft>
                <a:spcPts val="600"/>
              </a:spcAft>
              <a:buFont typeface="Arial" panose="020B0604020202020204" pitchFamily="34" charset="0"/>
              <a:buChar char="•"/>
            </a:pPr>
            <a:r>
              <a:rPr lang="en-US" sz="2400" dirty="0"/>
              <a:t>The test data contains complete run-to-failure measurements of the filter with their corresponding Remaining Useful Life value for each instance.</a:t>
            </a:r>
          </a:p>
        </p:txBody>
      </p:sp>
      <p:pic>
        <p:nvPicPr>
          <p:cNvPr id="4" name="Content Placeholder 3">
            <a:extLst>
              <a:ext uri="{FF2B5EF4-FFF2-40B4-BE49-F238E27FC236}">
                <a16:creationId xmlns:a16="http://schemas.microsoft.com/office/drawing/2014/main" id="{AA0E795D-6A6A-6124-87DF-F9AD0A15F9E2}"/>
              </a:ext>
            </a:extLst>
          </p:cNvPr>
          <p:cNvPicPr>
            <a:picLocks noGrp="1" noChangeAspect="1"/>
          </p:cNvPicPr>
          <p:nvPr>
            <p:ph idx="1"/>
          </p:nvPr>
        </p:nvPicPr>
        <p:blipFill>
          <a:blip r:embed="rId2"/>
          <a:stretch>
            <a:fillRect/>
          </a:stretch>
        </p:blipFill>
        <p:spPr>
          <a:xfrm>
            <a:off x="6099048" y="1027054"/>
            <a:ext cx="5458968" cy="4803891"/>
          </a:xfrm>
          <a:prstGeom prst="rect">
            <a:avLst/>
          </a:prstGeom>
        </p:spPr>
      </p:pic>
      <p:sp>
        <p:nvSpPr>
          <p:cNvPr id="3" name="Slide Number Placeholder 2">
            <a:extLst>
              <a:ext uri="{FF2B5EF4-FFF2-40B4-BE49-F238E27FC236}">
                <a16:creationId xmlns:a16="http://schemas.microsoft.com/office/drawing/2014/main" id="{D4D30256-EEF3-D880-99D4-B4FC91715643}"/>
              </a:ext>
            </a:extLst>
          </p:cNvPr>
          <p:cNvSpPr>
            <a:spLocks noGrp="1"/>
          </p:cNvSpPr>
          <p:nvPr>
            <p:ph type="sldNum" sz="quarter" idx="12"/>
          </p:nvPr>
        </p:nvSpPr>
        <p:spPr/>
        <p:txBody>
          <a:bodyPr/>
          <a:lstStyle/>
          <a:p>
            <a:fld id="{46EC6FAD-556C-41C9-8EC4-B4D90AE7E394}" type="slidenum">
              <a:rPr lang="en-IN" smtClean="0"/>
              <a:t>4</a:t>
            </a:fld>
            <a:endParaRPr lang="en-IN"/>
          </a:p>
        </p:txBody>
      </p:sp>
    </p:spTree>
    <p:extLst>
      <p:ext uri="{BB962C8B-B14F-4D97-AF65-F5344CB8AC3E}">
        <p14:creationId xmlns:p14="http://schemas.microsoft.com/office/powerpoint/2010/main" val="235971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ADFBB-F4D5-5AB3-B092-F5151D955196}"/>
              </a:ext>
            </a:extLst>
          </p:cNvPr>
          <p:cNvSpPr>
            <a:spLocks noGrp="1"/>
          </p:cNvSpPr>
          <p:nvPr>
            <p:ph type="title"/>
          </p:nvPr>
        </p:nvSpPr>
        <p:spPr>
          <a:xfrm>
            <a:off x="838200" y="365125"/>
            <a:ext cx="10515600" cy="1325563"/>
          </a:xfrm>
        </p:spPr>
        <p:txBody>
          <a:bodyPr>
            <a:normAutofit/>
          </a:bodyPr>
          <a:lstStyle/>
          <a:p>
            <a:r>
              <a:rPr lang="en-US" sz="5400" dirty="0"/>
              <a:t>Types of Variables</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4033E-4BDE-66C1-8566-66D7CD831D2C}"/>
              </a:ext>
            </a:extLst>
          </p:cNvPr>
          <p:cNvSpPr>
            <a:spLocks noGrp="1"/>
          </p:cNvSpPr>
          <p:nvPr>
            <p:ph idx="1"/>
          </p:nvPr>
        </p:nvSpPr>
        <p:spPr>
          <a:xfrm>
            <a:off x="838200" y="1929384"/>
            <a:ext cx="10515600" cy="4251960"/>
          </a:xfrm>
        </p:spPr>
        <p:txBody>
          <a:bodyPr>
            <a:normAutofit/>
          </a:bodyPr>
          <a:lstStyle/>
          <a:p>
            <a:r>
              <a:rPr lang="en-IN" sz="1900" b="1" i="0" dirty="0">
                <a:effectLst/>
                <a:highlight>
                  <a:srgbClr val="FFFFFF"/>
                </a:highlight>
                <a:latin typeface="Söhne"/>
              </a:rPr>
              <a:t>Independent Variables:</a:t>
            </a:r>
            <a:endParaRPr lang="en-IN" sz="1900" b="0" i="0" dirty="0">
              <a:effectLst/>
              <a:highlight>
                <a:srgbClr val="FFFFFF"/>
              </a:highlight>
              <a:latin typeface="Söhne"/>
            </a:endParaRPr>
          </a:p>
          <a:p>
            <a:pPr lvl="1"/>
            <a:r>
              <a:rPr lang="en-IN" sz="1900" b="0" i="0" dirty="0" err="1">
                <a:effectLst/>
                <a:highlight>
                  <a:srgbClr val="FFFFFF"/>
                </a:highlight>
                <a:latin typeface="Söhne"/>
              </a:rPr>
              <a:t>Flow</a:t>
            </a:r>
            <a:r>
              <a:rPr lang="en-IN" sz="1900" b="0" i="0" err="1">
                <a:effectLst/>
                <a:highlight>
                  <a:srgbClr val="FFFFFF"/>
                </a:highlight>
                <a:latin typeface="Söhne"/>
              </a:rPr>
              <a:t>_</a:t>
            </a:r>
            <a:r>
              <a:rPr lang="en-IN" sz="1900" b="0" i="0">
                <a:effectLst/>
                <a:highlight>
                  <a:srgbClr val="FFFFFF"/>
                </a:highlight>
                <a:latin typeface="Söhne"/>
              </a:rPr>
              <a:t>rate</a:t>
            </a:r>
            <a:endParaRPr lang="en-IN" sz="1900" b="0" i="0" dirty="0">
              <a:effectLst/>
              <a:highlight>
                <a:srgbClr val="FFFFFF"/>
              </a:highlight>
              <a:latin typeface="Söhne"/>
            </a:endParaRPr>
          </a:p>
          <a:p>
            <a:pPr lvl="1"/>
            <a:r>
              <a:rPr lang="en-IN" sz="1900" b="0" i="0" dirty="0">
                <a:effectLst/>
                <a:highlight>
                  <a:srgbClr val="FFFFFF"/>
                </a:highlight>
                <a:latin typeface="Söhne"/>
              </a:rPr>
              <a:t>Time</a:t>
            </a:r>
          </a:p>
          <a:p>
            <a:pPr lvl="1"/>
            <a:r>
              <a:rPr lang="en-IN" sz="1900" b="0" i="0" dirty="0" err="1">
                <a:effectLst/>
                <a:highlight>
                  <a:srgbClr val="FFFFFF"/>
                </a:highlight>
                <a:latin typeface="Söhne"/>
              </a:rPr>
              <a:t>Dust_feed</a:t>
            </a:r>
            <a:endParaRPr lang="en-IN" sz="1900" b="0" i="0" dirty="0">
              <a:effectLst/>
              <a:highlight>
                <a:srgbClr val="FFFFFF"/>
              </a:highlight>
              <a:latin typeface="Söhne"/>
            </a:endParaRPr>
          </a:p>
          <a:p>
            <a:r>
              <a:rPr lang="en-IN" sz="1900" b="1" i="0" dirty="0">
                <a:effectLst/>
                <a:highlight>
                  <a:srgbClr val="FFFFFF"/>
                </a:highlight>
                <a:latin typeface="Söhne"/>
              </a:rPr>
              <a:t>Dependent Variables:</a:t>
            </a:r>
            <a:endParaRPr lang="en-IN" sz="1900" b="0" i="0" dirty="0">
              <a:effectLst/>
              <a:highlight>
                <a:srgbClr val="FFFFFF"/>
              </a:highlight>
              <a:latin typeface="Söhne"/>
            </a:endParaRPr>
          </a:p>
          <a:p>
            <a:pPr lvl="1"/>
            <a:r>
              <a:rPr lang="en-IN" sz="1900" b="0" i="0" dirty="0" err="1">
                <a:effectLst/>
                <a:highlight>
                  <a:srgbClr val="FFFFFF"/>
                </a:highlight>
                <a:latin typeface="Söhne"/>
              </a:rPr>
              <a:t>Differential_pressure</a:t>
            </a:r>
            <a:endParaRPr lang="en-IN" sz="1900" b="0" i="0" dirty="0">
              <a:effectLst/>
              <a:highlight>
                <a:srgbClr val="FFFFFF"/>
              </a:highlight>
              <a:latin typeface="Söhne"/>
            </a:endParaRPr>
          </a:p>
          <a:p>
            <a:r>
              <a:rPr lang="en-IN" sz="1900" b="1" i="0" dirty="0">
                <a:effectLst/>
                <a:highlight>
                  <a:srgbClr val="FFFFFF"/>
                </a:highlight>
                <a:latin typeface="Söhne"/>
              </a:rPr>
              <a:t>Controllable Variables:</a:t>
            </a:r>
            <a:endParaRPr lang="en-IN" sz="1900" b="0" i="0" dirty="0">
              <a:effectLst/>
              <a:highlight>
                <a:srgbClr val="FFFFFF"/>
              </a:highlight>
              <a:latin typeface="Söhne"/>
            </a:endParaRPr>
          </a:p>
          <a:p>
            <a:pPr lvl="1"/>
            <a:r>
              <a:rPr lang="en-IN" sz="1900" b="0" i="0" dirty="0" err="1">
                <a:effectLst/>
                <a:highlight>
                  <a:srgbClr val="FFFFFF"/>
                </a:highlight>
                <a:latin typeface="Söhne"/>
              </a:rPr>
              <a:t>Flow_rate</a:t>
            </a:r>
            <a:endParaRPr lang="en-IN" sz="1900" b="0" i="0" dirty="0">
              <a:effectLst/>
              <a:highlight>
                <a:srgbClr val="FFFFFF"/>
              </a:highlight>
              <a:latin typeface="Söhne"/>
            </a:endParaRPr>
          </a:p>
          <a:p>
            <a:pPr lvl="1"/>
            <a:r>
              <a:rPr lang="en-IN" sz="1900" b="0" i="0" dirty="0" err="1">
                <a:effectLst/>
                <a:highlight>
                  <a:srgbClr val="FFFFFF"/>
                </a:highlight>
                <a:latin typeface="Söhne"/>
              </a:rPr>
              <a:t>Dust_feed</a:t>
            </a:r>
            <a:endParaRPr lang="en-IN" sz="1900" b="0" i="0" dirty="0">
              <a:effectLst/>
              <a:highlight>
                <a:srgbClr val="FFFFFF"/>
              </a:highlight>
              <a:latin typeface="Söhne"/>
            </a:endParaRPr>
          </a:p>
          <a:p>
            <a:r>
              <a:rPr lang="en-IN" sz="1900" b="1" i="0" dirty="0">
                <a:effectLst/>
                <a:highlight>
                  <a:srgbClr val="FFFFFF"/>
                </a:highlight>
                <a:latin typeface="Söhne"/>
              </a:rPr>
              <a:t>Non-controllable Variables:</a:t>
            </a:r>
            <a:endParaRPr lang="en-IN" sz="1900" b="0" i="0" dirty="0">
              <a:effectLst/>
              <a:highlight>
                <a:srgbClr val="FFFFFF"/>
              </a:highlight>
              <a:latin typeface="Söhne"/>
            </a:endParaRPr>
          </a:p>
          <a:p>
            <a:pPr lvl="1"/>
            <a:r>
              <a:rPr lang="en-IN" sz="1900" b="0" i="0" dirty="0">
                <a:effectLst/>
                <a:highlight>
                  <a:srgbClr val="FFFFFF"/>
                </a:highlight>
                <a:latin typeface="Söhne"/>
              </a:rPr>
              <a:t>Time</a:t>
            </a:r>
          </a:p>
          <a:p>
            <a:pPr lvl="1"/>
            <a:r>
              <a:rPr lang="en-IN" sz="1900" b="0" i="0" dirty="0" err="1">
                <a:effectLst/>
                <a:highlight>
                  <a:srgbClr val="FFFFFF"/>
                </a:highlight>
                <a:latin typeface="Söhne"/>
              </a:rPr>
              <a:t>Differential_pressure</a:t>
            </a:r>
            <a:endParaRPr lang="en-IN" sz="1900" b="0" i="0" dirty="0">
              <a:effectLst/>
              <a:highlight>
                <a:srgbClr val="FFFFFF"/>
              </a:highlight>
              <a:latin typeface="Söhne"/>
            </a:endParaRPr>
          </a:p>
          <a:p>
            <a:pPr marL="0" indent="0">
              <a:buNone/>
            </a:pPr>
            <a:endParaRPr lang="en-IN" sz="1900" dirty="0"/>
          </a:p>
        </p:txBody>
      </p:sp>
      <p:sp>
        <p:nvSpPr>
          <p:cNvPr id="4" name="Slide Number Placeholder 3">
            <a:extLst>
              <a:ext uri="{FF2B5EF4-FFF2-40B4-BE49-F238E27FC236}">
                <a16:creationId xmlns:a16="http://schemas.microsoft.com/office/drawing/2014/main" id="{A83A8C79-3792-809A-E1D8-386DEEE90563}"/>
              </a:ext>
            </a:extLst>
          </p:cNvPr>
          <p:cNvSpPr>
            <a:spLocks noGrp="1"/>
          </p:cNvSpPr>
          <p:nvPr>
            <p:ph type="sldNum" sz="quarter" idx="12"/>
          </p:nvPr>
        </p:nvSpPr>
        <p:spPr/>
        <p:txBody>
          <a:bodyPr/>
          <a:lstStyle/>
          <a:p>
            <a:fld id="{46EC6FAD-556C-41C9-8EC4-B4D90AE7E394}" type="slidenum">
              <a:rPr lang="en-IN" smtClean="0"/>
              <a:t>5</a:t>
            </a:fld>
            <a:endParaRPr lang="en-IN"/>
          </a:p>
        </p:txBody>
      </p:sp>
    </p:spTree>
    <p:extLst>
      <p:ext uri="{BB962C8B-B14F-4D97-AF65-F5344CB8AC3E}">
        <p14:creationId xmlns:p14="http://schemas.microsoft.com/office/powerpoint/2010/main" val="263999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FAB72D-4143-6EB3-FC11-6937B531ADE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Data Preprocessing </a:t>
            </a:r>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D3EB9F3-4A9E-4E26-2999-9B3E711B3E6A}"/>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sz="2400" b="0" i="0" dirty="0">
                <a:effectLst/>
                <a:highlight>
                  <a:srgbClr val="FFFFFF"/>
                </a:highlight>
              </a:rPr>
              <a:t>Data features were standardized and scaled to maintain uniformity across the dataset, enhancing comparability and analysis accuracy.</a:t>
            </a:r>
            <a:endParaRPr lang="en-US" sz="2400" dirty="0"/>
          </a:p>
        </p:txBody>
      </p:sp>
      <p:pic>
        <p:nvPicPr>
          <p:cNvPr id="7" name="Picture 6">
            <a:extLst>
              <a:ext uri="{FF2B5EF4-FFF2-40B4-BE49-F238E27FC236}">
                <a16:creationId xmlns:a16="http://schemas.microsoft.com/office/drawing/2014/main" id="{57E8CBE6-6E76-48EB-84D6-159E8FEEE34C}"/>
              </a:ext>
            </a:extLst>
          </p:cNvPr>
          <p:cNvPicPr>
            <a:picLocks noChangeAspect="1"/>
          </p:cNvPicPr>
          <p:nvPr/>
        </p:nvPicPr>
        <p:blipFill>
          <a:blip r:embed="rId2"/>
          <a:stretch>
            <a:fillRect/>
          </a:stretch>
        </p:blipFill>
        <p:spPr>
          <a:xfrm>
            <a:off x="576769" y="2729397"/>
            <a:ext cx="5443537" cy="3483864"/>
          </a:xfrm>
          <a:prstGeom prst="rect">
            <a:avLst/>
          </a:prstGeom>
        </p:spPr>
      </p:pic>
      <p:pic>
        <p:nvPicPr>
          <p:cNvPr id="5" name="Content Placeholder 4">
            <a:extLst>
              <a:ext uri="{FF2B5EF4-FFF2-40B4-BE49-F238E27FC236}">
                <a16:creationId xmlns:a16="http://schemas.microsoft.com/office/drawing/2014/main" id="{FE968C21-952C-6759-B209-8BF02072B142}"/>
              </a:ext>
            </a:extLst>
          </p:cNvPr>
          <p:cNvPicPr>
            <a:picLocks noGrp="1" noChangeAspect="1"/>
          </p:cNvPicPr>
          <p:nvPr>
            <p:ph idx="1"/>
          </p:nvPr>
        </p:nvPicPr>
        <p:blipFill>
          <a:blip r:embed="rId3"/>
          <a:stretch>
            <a:fillRect/>
          </a:stretch>
        </p:blipFill>
        <p:spPr>
          <a:xfrm>
            <a:off x="6227881" y="2729397"/>
            <a:ext cx="5464882" cy="3483864"/>
          </a:xfrm>
          <a:prstGeom prst="rect">
            <a:avLst/>
          </a:prstGeom>
        </p:spPr>
      </p:pic>
      <p:sp>
        <p:nvSpPr>
          <p:cNvPr id="3" name="Slide Number Placeholder 2">
            <a:extLst>
              <a:ext uri="{FF2B5EF4-FFF2-40B4-BE49-F238E27FC236}">
                <a16:creationId xmlns:a16="http://schemas.microsoft.com/office/drawing/2014/main" id="{DEF53C34-D140-C270-6BEC-E371F26A9EE8}"/>
              </a:ext>
            </a:extLst>
          </p:cNvPr>
          <p:cNvSpPr>
            <a:spLocks noGrp="1"/>
          </p:cNvSpPr>
          <p:nvPr>
            <p:ph type="sldNum" sz="quarter" idx="12"/>
          </p:nvPr>
        </p:nvSpPr>
        <p:spPr/>
        <p:txBody>
          <a:bodyPr/>
          <a:lstStyle/>
          <a:p>
            <a:fld id="{46EC6FAD-556C-41C9-8EC4-B4D90AE7E394}" type="slidenum">
              <a:rPr lang="en-IN" smtClean="0"/>
              <a:t>6</a:t>
            </a:fld>
            <a:endParaRPr lang="en-IN"/>
          </a:p>
        </p:txBody>
      </p:sp>
    </p:spTree>
    <p:extLst>
      <p:ext uri="{BB962C8B-B14F-4D97-AF65-F5344CB8AC3E}">
        <p14:creationId xmlns:p14="http://schemas.microsoft.com/office/powerpoint/2010/main" val="147586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CCF5E1-AEBF-9A2A-6057-12BD4F15E3A5}"/>
              </a:ext>
            </a:extLst>
          </p:cNvPr>
          <p:cNvPicPr>
            <a:picLocks noChangeAspect="1"/>
          </p:cNvPicPr>
          <p:nvPr/>
        </p:nvPicPr>
        <p:blipFill rotWithShape="1">
          <a:blip r:embed="rId3">
            <a:duotone>
              <a:schemeClr val="bg2">
                <a:shade val="45000"/>
                <a:satMod val="135000"/>
              </a:schemeClr>
              <a:prstClr val="white"/>
            </a:duotone>
          </a:blip>
          <a:srcRect t="1604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A42FB-F63D-723A-FB4C-72B0B41B769D}"/>
              </a:ext>
            </a:extLst>
          </p:cNvPr>
          <p:cNvSpPr>
            <a:spLocks noGrp="1"/>
          </p:cNvSpPr>
          <p:nvPr>
            <p:ph type="title"/>
          </p:nvPr>
        </p:nvSpPr>
        <p:spPr>
          <a:xfrm>
            <a:off x="838200" y="365125"/>
            <a:ext cx="10515600" cy="1325563"/>
          </a:xfrm>
        </p:spPr>
        <p:txBody>
          <a:bodyPr>
            <a:normAutofit/>
          </a:bodyPr>
          <a:lstStyle/>
          <a:p>
            <a:r>
              <a:rPr lang="en-US"/>
              <a:t>Methodology</a:t>
            </a:r>
            <a:endParaRPr lang="en-IN" dirty="0"/>
          </a:p>
        </p:txBody>
      </p:sp>
      <p:graphicFrame>
        <p:nvGraphicFramePr>
          <p:cNvPr id="5" name="Content Placeholder 2">
            <a:extLst>
              <a:ext uri="{FF2B5EF4-FFF2-40B4-BE49-F238E27FC236}">
                <a16:creationId xmlns:a16="http://schemas.microsoft.com/office/drawing/2014/main" id="{E83872F4-4940-C05D-6D57-6513FBFE39B7}"/>
              </a:ext>
            </a:extLst>
          </p:cNvPr>
          <p:cNvGraphicFramePr>
            <a:graphicFrameLocks noGrp="1"/>
          </p:cNvGraphicFramePr>
          <p:nvPr>
            <p:ph idx="1"/>
            <p:extLst>
              <p:ext uri="{D42A27DB-BD31-4B8C-83A1-F6EECF244321}">
                <p14:modId xmlns:p14="http://schemas.microsoft.com/office/powerpoint/2010/main" val="3524562429"/>
              </p:ext>
            </p:extLst>
          </p:nvPr>
        </p:nvGraphicFramePr>
        <p:xfrm>
          <a:off x="152400" y="1087120"/>
          <a:ext cx="11948160" cy="5852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D74840D3-0C38-F9B7-498C-35DC8BE4B842}"/>
              </a:ext>
            </a:extLst>
          </p:cNvPr>
          <p:cNvSpPr>
            <a:spLocks noGrp="1"/>
          </p:cNvSpPr>
          <p:nvPr>
            <p:ph type="sldNum" sz="quarter" idx="12"/>
          </p:nvPr>
        </p:nvSpPr>
        <p:spPr/>
        <p:txBody>
          <a:bodyPr/>
          <a:lstStyle/>
          <a:p>
            <a:fld id="{46EC6FAD-556C-41C9-8EC4-B4D90AE7E394}" type="slidenum">
              <a:rPr lang="en-IN" smtClean="0"/>
              <a:t>7</a:t>
            </a:fld>
            <a:endParaRPr lang="en-IN"/>
          </a:p>
        </p:txBody>
      </p:sp>
    </p:spTree>
    <p:extLst>
      <p:ext uri="{BB962C8B-B14F-4D97-AF65-F5344CB8AC3E}">
        <p14:creationId xmlns:p14="http://schemas.microsoft.com/office/powerpoint/2010/main" val="24155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CB324-6819-1507-8E3A-68A61DD78AA6}"/>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100" kern="1200">
                <a:latin typeface="+mj-lt"/>
                <a:ea typeface="+mj-ea"/>
                <a:cs typeface="+mj-cs"/>
              </a:rPr>
              <a:t>Results on Test bench dataset</a:t>
            </a:r>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a:extLst>
              <a:ext uri="{FF2B5EF4-FFF2-40B4-BE49-F238E27FC236}">
                <a16:creationId xmlns:a16="http://schemas.microsoft.com/office/drawing/2014/main" id="{7E86A39A-AB89-A928-9831-E914522D5C89}"/>
              </a:ext>
            </a:extLst>
          </p:cNvPr>
          <p:cNvSpPr>
            <a:spLocks noGrp="1"/>
          </p:cNvSpPr>
          <p:nvPr>
            <p:ph idx="1"/>
          </p:nvPr>
        </p:nvSpPr>
        <p:spPr>
          <a:xfrm>
            <a:off x="4654294" y="502920"/>
            <a:ext cx="7293865" cy="1554480"/>
          </a:xfrm>
        </p:spPr>
        <p:txBody>
          <a:bodyPr anchor="ctr">
            <a:noAutofit/>
          </a:bodyPr>
          <a:lstStyle/>
          <a:p>
            <a:pPr marL="0" indent="0">
              <a:buNone/>
            </a:pPr>
            <a:r>
              <a:rPr lang="en-US" sz="2400" dirty="0"/>
              <a:t>8 regression models were trained using the test bench dataset, each learning to predict RUL. Their performance was assessed using the Mean Squared Error (MSE) metric on a separate test set. Lower MSE values indicate better predictive accuracy.</a:t>
            </a:r>
          </a:p>
        </p:txBody>
      </p:sp>
      <p:graphicFrame>
        <p:nvGraphicFramePr>
          <p:cNvPr id="23" name="Content Placeholder 4">
            <a:extLst>
              <a:ext uri="{FF2B5EF4-FFF2-40B4-BE49-F238E27FC236}">
                <a16:creationId xmlns:a16="http://schemas.microsoft.com/office/drawing/2014/main" id="{FB3BDC4D-2FB8-354E-859F-2A539F01C7D4}"/>
              </a:ext>
            </a:extLst>
          </p:cNvPr>
          <p:cNvGraphicFramePr>
            <a:graphicFrameLocks/>
          </p:cNvGraphicFramePr>
          <p:nvPr>
            <p:extLst>
              <p:ext uri="{D42A27DB-BD31-4B8C-83A1-F6EECF244321}">
                <p14:modId xmlns:p14="http://schemas.microsoft.com/office/powerpoint/2010/main" val="3804876315"/>
              </p:ext>
            </p:extLst>
          </p:nvPr>
        </p:nvGraphicFramePr>
        <p:xfrm>
          <a:off x="686132" y="2137401"/>
          <a:ext cx="10819735" cy="4549158"/>
        </p:xfrm>
        <a:graphic>
          <a:graphicData uri="http://schemas.openxmlformats.org/drawingml/2006/table">
            <a:tbl>
              <a:tblPr firstRow="1" firstCol="1" bandRow="1">
                <a:noFill/>
                <a:tableStyleId>{5C22544A-7EE6-4342-B048-85BDC9FD1C3A}</a:tableStyleId>
              </a:tblPr>
              <a:tblGrid>
                <a:gridCol w="4792196">
                  <a:extLst>
                    <a:ext uri="{9D8B030D-6E8A-4147-A177-3AD203B41FA5}">
                      <a16:colId xmlns:a16="http://schemas.microsoft.com/office/drawing/2014/main" val="1752766137"/>
                    </a:ext>
                  </a:extLst>
                </a:gridCol>
                <a:gridCol w="3401124">
                  <a:extLst>
                    <a:ext uri="{9D8B030D-6E8A-4147-A177-3AD203B41FA5}">
                      <a16:colId xmlns:a16="http://schemas.microsoft.com/office/drawing/2014/main" val="1623303638"/>
                    </a:ext>
                  </a:extLst>
                </a:gridCol>
                <a:gridCol w="2626415">
                  <a:extLst>
                    <a:ext uri="{9D8B030D-6E8A-4147-A177-3AD203B41FA5}">
                      <a16:colId xmlns:a16="http://schemas.microsoft.com/office/drawing/2014/main" val="3141735415"/>
                    </a:ext>
                  </a:extLst>
                </a:gridCol>
              </a:tblGrid>
              <a:tr h="488809">
                <a:tc>
                  <a:txBody>
                    <a:bodyPr/>
                    <a:lstStyle/>
                    <a:p>
                      <a:pPr>
                        <a:lnSpc>
                          <a:spcPct val="115000"/>
                        </a:lnSpc>
                        <a:spcAft>
                          <a:spcPts val="800"/>
                        </a:spcAft>
                      </a:pPr>
                      <a:r>
                        <a:rPr lang="en-IN" sz="2000" b="1" kern="100" cap="none" spc="0">
                          <a:solidFill>
                            <a:schemeClr val="tx1"/>
                          </a:solidFill>
                          <a:effectLst/>
                        </a:rPr>
                        <a:t>Model Name </a:t>
                      </a:r>
                      <a:endParaRPr lang="en-IN" sz="2000" b="1" kern="100" cap="none" spc="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nchor="b">
                    <a:lnL w="12700" cmpd="sng">
                      <a:noFill/>
                    </a:lnL>
                    <a:lnR w="12700" cmpd="sng">
                      <a:noFill/>
                    </a:lnR>
                    <a:lnT w="9525" cap="flat" cmpd="sng" algn="ctr">
                      <a:noFill/>
                      <a:prstDash val="solid"/>
                    </a:lnT>
                    <a:lnB w="38100" cmpd="sng">
                      <a:noFill/>
                    </a:lnB>
                    <a:noFill/>
                  </a:tcPr>
                </a:tc>
                <a:tc>
                  <a:txBody>
                    <a:bodyPr/>
                    <a:lstStyle/>
                    <a:p>
                      <a:pPr>
                        <a:lnSpc>
                          <a:spcPct val="115000"/>
                        </a:lnSpc>
                        <a:spcAft>
                          <a:spcPts val="800"/>
                        </a:spcAft>
                      </a:pPr>
                      <a:r>
                        <a:rPr lang="en-IN" sz="2000" b="1" kern="100" cap="none" spc="0">
                          <a:solidFill>
                            <a:schemeClr val="tx1"/>
                          </a:solidFill>
                          <a:effectLst/>
                        </a:rPr>
                        <a:t>Training MSE </a:t>
                      </a:r>
                      <a:endParaRPr lang="en-IN" sz="2000" b="1" kern="100" cap="none" spc="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nchor="b">
                    <a:lnL w="12700" cmpd="sng">
                      <a:noFill/>
                    </a:lnL>
                    <a:lnR w="12700" cmpd="sng">
                      <a:noFill/>
                    </a:lnR>
                    <a:lnT w="9525" cap="flat" cmpd="sng" algn="ctr">
                      <a:noFill/>
                      <a:prstDash val="solid"/>
                    </a:lnT>
                    <a:lnB w="38100" cmpd="sng">
                      <a:noFill/>
                    </a:lnB>
                    <a:noFill/>
                  </a:tcPr>
                </a:tc>
                <a:tc>
                  <a:txBody>
                    <a:bodyPr/>
                    <a:lstStyle/>
                    <a:p>
                      <a:pPr>
                        <a:lnSpc>
                          <a:spcPct val="115000"/>
                        </a:lnSpc>
                        <a:spcAft>
                          <a:spcPts val="800"/>
                        </a:spcAft>
                      </a:pPr>
                      <a:r>
                        <a:rPr lang="en-IN" sz="2000" b="1" kern="100" cap="none" spc="0" dirty="0">
                          <a:solidFill>
                            <a:schemeClr val="tx1"/>
                          </a:solidFill>
                          <a:effectLst/>
                        </a:rPr>
                        <a:t>Test MSE </a:t>
                      </a:r>
                      <a:endParaRPr lang="en-IN" sz="2000" b="1"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4281024539"/>
                  </a:ext>
                </a:extLst>
              </a:tr>
              <a:tr h="488809">
                <a:tc>
                  <a:txBody>
                    <a:bodyPr/>
                    <a:lstStyle/>
                    <a:p>
                      <a:pPr>
                        <a:lnSpc>
                          <a:spcPct val="115000"/>
                        </a:lnSpc>
                        <a:spcAft>
                          <a:spcPts val="800"/>
                        </a:spcAft>
                      </a:pPr>
                      <a:r>
                        <a:rPr lang="en-IN" sz="2000" b="1" kern="100" cap="none" spc="0">
                          <a:solidFill>
                            <a:schemeClr val="tx1"/>
                          </a:solidFill>
                          <a:effectLst/>
                        </a:rPr>
                        <a:t>Linear regression </a:t>
                      </a:r>
                      <a:endParaRPr lang="en-IN" sz="2000" b="1" kern="100" cap="none" spc="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nSpc>
                          <a:spcPct val="115000"/>
                        </a:lnSpc>
                        <a:spcAft>
                          <a:spcPts val="800"/>
                        </a:spcAft>
                      </a:pPr>
                      <a:r>
                        <a:rPr lang="en-IN" sz="2000" kern="100" cap="none" spc="0" dirty="0">
                          <a:solidFill>
                            <a:schemeClr val="tx1"/>
                          </a:solidFill>
                          <a:effectLst/>
                        </a:rPr>
                        <a:t>1506</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38100" cmpd="sng">
                      <a:noFill/>
                    </a:lnT>
                    <a:lnB w="9525" cap="flat" cmpd="sng" algn="ctr">
                      <a:noFill/>
                      <a:prstDash val="solid"/>
                    </a:lnB>
                    <a:noFill/>
                  </a:tcPr>
                </a:tc>
                <a:tc>
                  <a:txBody>
                    <a:bodyPr/>
                    <a:lstStyle/>
                    <a:p>
                      <a:pPr>
                        <a:lnSpc>
                          <a:spcPct val="115000"/>
                        </a:lnSpc>
                        <a:spcAft>
                          <a:spcPts val="800"/>
                        </a:spcAft>
                      </a:pPr>
                      <a:r>
                        <a:rPr lang="en-IN" sz="2000" kern="100" cap="none" spc="0" dirty="0">
                          <a:solidFill>
                            <a:schemeClr val="tx1"/>
                          </a:solidFill>
                          <a:effectLst/>
                        </a:rPr>
                        <a:t>1515</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823882970"/>
                  </a:ext>
                </a:extLst>
              </a:tr>
              <a:tr h="488809">
                <a:tc>
                  <a:txBody>
                    <a:bodyPr/>
                    <a:lstStyle/>
                    <a:p>
                      <a:pPr>
                        <a:lnSpc>
                          <a:spcPct val="115000"/>
                        </a:lnSpc>
                        <a:spcAft>
                          <a:spcPts val="800"/>
                        </a:spcAft>
                      </a:pPr>
                      <a:r>
                        <a:rPr lang="en-IN" sz="2000" b="1" kern="100" cap="none" spc="0">
                          <a:solidFill>
                            <a:schemeClr val="tx1"/>
                          </a:solidFill>
                          <a:effectLst/>
                        </a:rPr>
                        <a:t>Ridge regression </a:t>
                      </a:r>
                      <a:endParaRPr lang="en-IN" sz="2000" b="1" kern="100" cap="none" spc="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500</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491</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54173181"/>
                  </a:ext>
                </a:extLst>
              </a:tr>
              <a:tr h="488809">
                <a:tc>
                  <a:txBody>
                    <a:bodyPr/>
                    <a:lstStyle/>
                    <a:p>
                      <a:pPr>
                        <a:lnSpc>
                          <a:spcPct val="115000"/>
                        </a:lnSpc>
                        <a:spcAft>
                          <a:spcPts val="800"/>
                        </a:spcAft>
                      </a:pPr>
                      <a:r>
                        <a:rPr lang="en-IN" sz="2000" b="1" kern="100" cap="none" spc="0">
                          <a:solidFill>
                            <a:schemeClr val="tx1"/>
                          </a:solidFill>
                          <a:effectLst/>
                        </a:rPr>
                        <a:t>Random Forest Regression</a:t>
                      </a:r>
                      <a:endParaRPr lang="en-IN" sz="2000" b="1" kern="100" cap="none" spc="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nSpc>
                          <a:spcPct val="115000"/>
                        </a:lnSpc>
                        <a:spcAft>
                          <a:spcPts val="800"/>
                        </a:spcAft>
                      </a:pPr>
                      <a:r>
                        <a:rPr lang="en-US"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0</a:t>
                      </a:r>
                      <a:r>
                        <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.13</a:t>
                      </a:r>
                    </a:p>
                  </a:txBody>
                  <a:tcPr marL="70912" marR="75976" marT="20261" marB="151953">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nSpc>
                          <a:spcPct val="115000"/>
                        </a:lnSpc>
                        <a:spcAft>
                          <a:spcPts val="800"/>
                        </a:spcAft>
                      </a:pPr>
                      <a:r>
                        <a:rPr lang="en-US" sz="1800" b="0" i="0" kern="1200" cap="none" spc="0" dirty="0">
                          <a:solidFill>
                            <a:schemeClr val="dk1"/>
                          </a:solidFill>
                          <a:effectLst/>
                          <a:highlight>
                            <a:srgbClr val="FFFFFF"/>
                          </a:highlight>
                          <a:latin typeface="+mn-lt"/>
                          <a:ea typeface="+mn-ea"/>
                          <a:cs typeface="+mn-cs"/>
                        </a:rPr>
                        <a:t>0</a:t>
                      </a:r>
                      <a:r>
                        <a:rPr lang="en-IN" sz="1800" b="0" i="0" kern="1200" cap="none" spc="0" dirty="0">
                          <a:solidFill>
                            <a:schemeClr val="dk1"/>
                          </a:solidFill>
                          <a:effectLst/>
                          <a:highlight>
                            <a:srgbClr val="FFFFFF"/>
                          </a:highlight>
                          <a:latin typeface="+mn-lt"/>
                          <a:ea typeface="+mn-ea"/>
                          <a:cs typeface="+mn-cs"/>
                        </a:rPr>
                        <a:t>.80</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893198292"/>
                  </a:ext>
                </a:extLst>
              </a:tr>
              <a:tr h="488809">
                <a:tc>
                  <a:txBody>
                    <a:bodyPr/>
                    <a:lstStyle/>
                    <a:p>
                      <a:pPr>
                        <a:lnSpc>
                          <a:spcPct val="115000"/>
                        </a:lnSpc>
                        <a:spcAft>
                          <a:spcPts val="800"/>
                        </a:spcAft>
                      </a:pPr>
                      <a:r>
                        <a:rPr lang="en-IN" sz="2000" b="1" kern="100" cap="none" spc="0" err="1">
                          <a:solidFill>
                            <a:schemeClr val="tx1"/>
                          </a:solidFill>
                          <a:effectLst/>
                        </a:rPr>
                        <a:t>Nueral</a:t>
                      </a:r>
                      <a:r>
                        <a:rPr lang="en-IN" sz="2000" b="1" kern="100" cap="none" spc="0">
                          <a:solidFill>
                            <a:schemeClr val="tx1"/>
                          </a:solidFill>
                          <a:effectLst/>
                        </a:rPr>
                        <a:t> Network</a:t>
                      </a:r>
                      <a:endParaRPr lang="en-IN" sz="2000" b="1" kern="100" cap="none" spc="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956</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934</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43088114"/>
                  </a:ext>
                </a:extLst>
              </a:tr>
              <a:tr h="488809">
                <a:tc>
                  <a:txBody>
                    <a:bodyPr/>
                    <a:lstStyle/>
                    <a:p>
                      <a:pPr>
                        <a:lnSpc>
                          <a:spcPts val="1425"/>
                        </a:lnSpc>
                        <a:spcAft>
                          <a:spcPts val="800"/>
                        </a:spcAft>
                      </a:pPr>
                      <a:r>
                        <a:rPr lang="en-IN" sz="2000" b="1" kern="100" cap="none" spc="0" dirty="0" err="1">
                          <a:solidFill>
                            <a:schemeClr val="tx1"/>
                          </a:solidFill>
                          <a:effectLst/>
                          <a:highlight>
                            <a:srgbClr val="F7F7F7"/>
                          </a:highlight>
                        </a:rPr>
                        <a:t>XGBoost</a:t>
                      </a:r>
                      <a:endParaRPr lang="en-IN" sz="2000" b="1" kern="100" cap="none" spc="0" dirty="0">
                        <a:solidFill>
                          <a:schemeClr val="tx1"/>
                        </a:solidFill>
                        <a:effectLst/>
                        <a:highlight>
                          <a:srgbClr val="F7F7F7"/>
                        </a:highligh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nSpc>
                          <a:spcPct val="115000"/>
                        </a:lnSpc>
                        <a:spcAft>
                          <a:spcPts val="800"/>
                        </a:spcAft>
                      </a:pPr>
                      <a:r>
                        <a:rPr lang="en-IN" sz="2000" kern="100" cap="none" spc="0" dirty="0">
                          <a:solidFill>
                            <a:schemeClr val="tx1"/>
                          </a:solidFill>
                          <a:effectLst/>
                        </a:rPr>
                        <a:t>32</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nSpc>
                          <a:spcPct val="115000"/>
                        </a:lnSpc>
                        <a:spcAft>
                          <a:spcPts val="800"/>
                        </a:spcAft>
                      </a:pPr>
                      <a:r>
                        <a:rPr lang="en-IN" sz="2000" kern="100" cap="none" spc="0" dirty="0">
                          <a:solidFill>
                            <a:schemeClr val="tx1"/>
                          </a:solidFill>
                          <a:effectLst/>
                          <a:highlight>
                            <a:srgbClr val="FFFFFF"/>
                          </a:highlight>
                        </a:rPr>
                        <a:t>57</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811399701"/>
                  </a:ext>
                </a:extLst>
              </a:tr>
              <a:tr h="488809">
                <a:tc>
                  <a:txBody>
                    <a:bodyPr/>
                    <a:lstStyle/>
                    <a:p>
                      <a:pPr>
                        <a:lnSpc>
                          <a:spcPts val="1425"/>
                        </a:lnSpc>
                        <a:spcAft>
                          <a:spcPts val="800"/>
                        </a:spcAft>
                      </a:pPr>
                      <a:r>
                        <a:rPr lang="en-IN" sz="2000" b="1" kern="100" cap="none" spc="0" dirty="0">
                          <a:solidFill>
                            <a:schemeClr val="tx1"/>
                          </a:solidFill>
                          <a:effectLst/>
                          <a:highlight>
                            <a:srgbClr val="F7F7F7"/>
                          </a:highlight>
                        </a:rPr>
                        <a:t>Decision Tree Regression</a:t>
                      </a:r>
                      <a:endParaRPr lang="en-IN" sz="2000" b="1" kern="100" cap="none" spc="0" dirty="0">
                        <a:solidFill>
                          <a:schemeClr val="tx1"/>
                        </a:solidFill>
                        <a:effectLst/>
                        <a:highlight>
                          <a:srgbClr val="F7F7F7"/>
                        </a:highligh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0.32</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87</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22182120"/>
                  </a:ext>
                </a:extLst>
              </a:tr>
              <a:tr h="488809">
                <a:tc>
                  <a:txBody>
                    <a:bodyPr/>
                    <a:lstStyle/>
                    <a:p>
                      <a:pPr>
                        <a:lnSpc>
                          <a:spcPts val="1425"/>
                        </a:lnSpc>
                        <a:spcAft>
                          <a:spcPts val="800"/>
                        </a:spcAft>
                      </a:pPr>
                      <a:r>
                        <a:rPr lang="en-IN" sz="2000" b="1" kern="100" cap="none" spc="0">
                          <a:solidFill>
                            <a:schemeClr val="tx1"/>
                          </a:solidFill>
                          <a:effectLst/>
                          <a:highlight>
                            <a:srgbClr val="F7F7F7"/>
                          </a:highlight>
                        </a:rPr>
                        <a:t>Support Vector Machine Regression</a:t>
                      </a:r>
                      <a:endParaRPr lang="en-IN" sz="2000" b="1" kern="100" cap="none" spc="0">
                        <a:solidFill>
                          <a:schemeClr val="tx1"/>
                        </a:solidFill>
                        <a:effectLst/>
                        <a:highlight>
                          <a:srgbClr val="F7F7F7"/>
                        </a:highligh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nSpc>
                          <a:spcPct val="115000"/>
                        </a:lnSpc>
                        <a:spcAft>
                          <a:spcPts val="800"/>
                        </a:spcAft>
                      </a:pPr>
                      <a:r>
                        <a:rPr lang="en-IN" sz="2000" kern="100" cap="none" spc="0" dirty="0">
                          <a:solidFill>
                            <a:schemeClr val="tx1"/>
                          </a:solidFill>
                          <a:effectLst/>
                          <a:highlight>
                            <a:srgbClr val="FFFFFF"/>
                          </a:highlight>
                        </a:rPr>
                        <a:t>355</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nSpc>
                          <a:spcPct val="115000"/>
                        </a:lnSpc>
                        <a:spcAft>
                          <a:spcPts val="800"/>
                        </a:spcAft>
                      </a:pPr>
                      <a:r>
                        <a:rPr lang="en-IN" sz="2000" kern="100" cap="none" spc="0" dirty="0">
                          <a:solidFill>
                            <a:schemeClr val="tx1"/>
                          </a:solidFill>
                          <a:effectLst/>
                          <a:highlight>
                            <a:srgbClr val="FFFFFF"/>
                          </a:highlight>
                        </a:rPr>
                        <a:t>339</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80017343"/>
                  </a:ext>
                </a:extLst>
              </a:tr>
              <a:tr h="0">
                <a:tc>
                  <a:txBody>
                    <a:bodyPr/>
                    <a:lstStyle/>
                    <a:p>
                      <a:pPr>
                        <a:lnSpc>
                          <a:spcPts val="1425"/>
                        </a:lnSpc>
                        <a:spcAft>
                          <a:spcPts val="800"/>
                        </a:spcAft>
                      </a:pPr>
                      <a:r>
                        <a:rPr lang="en-IN" sz="2000" b="1" kern="100" cap="none" spc="0">
                          <a:solidFill>
                            <a:schemeClr val="tx1"/>
                          </a:solidFill>
                          <a:effectLst/>
                          <a:highlight>
                            <a:srgbClr val="F7F7F7"/>
                          </a:highlight>
                        </a:rPr>
                        <a:t>PLS Regression</a:t>
                      </a:r>
                      <a:endParaRPr lang="en-IN" sz="2000" b="1" kern="100" cap="none" spc="0">
                        <a:solidFill>
                          <a:schemeClr val="tx1"/>
                        </a:solidFill>
                        <a:effectLst/>
                        <a:highlight>
                          <a:srgbClr val="F7F7F7"/>
                        </a:highligh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500</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15000"/>
                        </a:lnSpc>
                        <a:spcAft>
                          <a:spcPts val="800"/>
                        </a:spcAft>
                      </a:pPr>
                      <a:r>
                        <a:rPr lang="en-IN" sz="2000" kern="100" cap="none" spc="0" dirty="0">
                          <a:solidFill>
                            <a:schemeClr val="tx1"/>
                          </a:solidFill>
                          <a:effectLst/>
                          <a:highlight>
                            <a:srgbClr val="FFFFFF"/>
                          </a:highlight>
                        </a:rPr>
                        <a:t>491</a:t>
                      </a:r>
                      <a:endParaRPr lang="en-IN" sz="2000" kern="100" cap="none" spc="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txBody>
                  <a:tcPr marL="70912" marR="75976" marT="20261" marB="15195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14987865"/>
                  </a:ext>
                </a:extLst>
              </a:tr>
            </a:tbl>
          </a:graphicData>
        </a:graphic>
      </p:graphicFrame>
      <p:sp>
        <p:nvSpPr>
          <p:cNvPr id="3" name="Slide Number Placeholder 2">
            <a:extLst>
              <a:ext uri="{FF2B5EF4-FFF2-40B4-BE49-F238E27FC236}">
                <a16:creationId xmlns:a16="http://schemas.microsoft.com/office/drawing/2014/main" id="{9E363A9D-A366-4B3C-B926-08DFBF4A01E5}"/>
              </a:ext>
            </a:extLst>
          </p:cNvPr>
          <p:cNvSpPr>
            <a:spLocks noGrp="1"/>
          </p:cNvSpPr>
          <p:nvPr>
            <p:ph type="sldNum" sz="quarter" idx="12"/>
          </p:nvPr>
        </p:nvSpPr>
        <p:spPr/>
        <p:txBody>
          <a:bodyPr/>
          <a:lstStyle/>
          <a:p>
            <a:fld id="{46EC6FAD-556C-41C9-8EC4-B4D90AE7E394}" type="slidenum">
              <a:rPr lang="en-IN" smtClean="0"/>
              <a:t>8</a:t>
            </a:fld>
            <a:endParaRPr lang="en-IN"/>
          </a:p>
        </p:txBody>
      </p:sp>
    </p:spTree>
    <p:extLst>
      <p:ext uri="{BB962C8B-B14F-4D97-AF65-F5344CB8AC3E}">
        <p14:creationId xmlns:p14="http://schemas.microsoft.com/office/powerpoint/2010/main" val="344237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4E702C-BA4C-799B-3C6D-D123CCEC58BA}"/>
              </a:ext>
            </a:extLst>
          </p:cNvPr>
          <p:cNvSpPr>
            <a:spLocks noGrp="1"/>
          </p:cNvSpPr>
          <p:nvPr>
            <p:ph type="title"/>
          </p:nvPr>
        </p:nvSpPr>
        <p:spPr>
          <a:xfrm>
            <a:off x="841248" y="510047"/>
            <a:ext cx="3300984" cy="1645920"/>
          </a:xfrm>
        </p:spPr>
        <p:txBody>
          <a:bodyPr vert="horz" lIns="91440" tIns="45720" rIns="91440" bIns="45720" rtlCol="0">
            <a:normAutofit/>
          </a:bodyPr>
          <a:lstStyle/>
          <a:p>
            <a:r>
              <a:rPr lang="en-US" sz="2800" kern="1200">
                <a:latin typeface="+mj-lt"/>
                <a:ea typeface="+mj-ea"/>
                <a:cs typeface="+mj-cs"/>
              </a:rPr>
              <a:t>Analysis of modelling results</a:t>
            </a:r>
          </a:p>
        </p:txBody>
      </p:sp>
      <p:sp>
        <p:nvSpPr>
          <p:cNvPr id="3083" name="Rectangle 30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85" name="Rectangle 30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19">
            <a:extLst>
              <a:ext uri="{FF2B5EF4-FFF2-40B4-BE49-F238E27FC236}">
                <a16:creationId xmlns:a16="http://schemas.microsoft.com/office/drawing/2014/main" id="{84AEAF46-D259-9F9D-3B47-FE1260E7265C}"/>
              </a:ext>
            </a:extLst>
          </p:cNvPr>
          <p:cNvSpPr>
            <a:spLocks noGrp="1"/>
          </p:cNvSpPr>
          <p:nvPr>
            <p:ph idx="1"/>
          </p:nvPr>
        </p:nvSpPr>
        <p:spPr>
          <a:xfrm>
            <a:off x="4581144" y="510047"/>
            <a:ext cx="6858000" cy="1645920"/>
          </a:xfrm>
        </p:spPr>
        <p:txBody>
          <a:bodyPr anchor="ctr">
            <a:normAutofit lnSpcReduction="10000"/>
          </a:bodyPr>
          <a:lstStyle/>
          <a:p>
            <a:pPr marL="0" indent="0">
              <a:buNone/>
            </a:pPr>
            <a:endParaRPr lang="en-US" sz="1800" dirty="0"/>
          </a:p>
          <a:p>
            <a:pPr marL="0" indent="0">
              <a:buNone/>
            </a:pPr>
            <a:r>
              <a:rPr lang="en-US" sz="2400" dirty="0" err="1"/>
              <a:t>XGBoost</a:t>
            </a:r>
            <a:r>
              <a:rPr lang="en-US" sz="2400" dirty="0"/>
              <a:t> was selected as the optimal model due to its ability to minimize Mean Squared Error (MSE) while avoiding overfitting, making it well-suited for addressing our specific problem.</a:t>
            </a:r>
          </a:p>
        </p:txBody>
      </p:sp>
      <p:pic>
        <p:nvPicPr>
          <p:cNvPr id="6" name="Picture 5" descr="A graph of a graph showing a red and blue line&#10;&#10;Description automatically generated with medium confidence">
            <a:extLst>
              <a:ext uri="{FF2B5EF4-FFF2-40B4-BE49-F238E27FC236}">
                <a16:creationId xmlns:a16="http://schemas.microsoft.com/office/drawing/2014/main" id="{E9D8CBE1-71DB-FE07-5A9A-01F33C577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1081" y="2709391"/>
            <a:ext cx="3813135" cy="3116534"/>
          </a:xfrm>
          <a:prstGeom prst="rect">
            <a:avLst/>
          </a:prstGeom>
          <a:noFill/>
        </p:spPr>
      </p:pic>
      <p:pic>
        <p:nvPicPr>
          <p:cNvPr id="8" name="Picture 7" descr="A red and blue line graph&#10;&#10;Description automatically generated">
            <a:extLst>
              <a:ext uri="{FF2B5EF4-FFF2-40B4-BE49-F238E27FC236}">
                <a16:creationId xmlns:a16="http://schemas.microsoft.com/office/drawing/2014/main" id="{11F5E91F-2A73-9A5D-DCC9-0812C40C38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014216" y="2715370"/>
            <a:ext cx="4123199" cy="3116534"/>
          </a:xfrm>
          <a:prstGeom prst="rect">
            <a:avLst/>
          </a:prstGeom>
          <a:noFill/>
        </p:spPr>
      </p:pic>
      <p:pic>
        <p:nvPicPr>
          <p:cNvPr id="3074" name="Picture 2">
            <a:extLst>
              <a:ext uri="{FF2B5EF4-FFF2-40B4-BE49-F238E27FC236}">
                <a16:creationId xmlns:a16="http://schemas.microsoft.com/office/drawing/2014/main" id="{D2FE9CEE-4944-4EA4-EECF-457423CCA97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7415" y="2715370"/>
            <a:ext cx="3853504" cy="30460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1892884-9D80-ED84-DABE-0432EE21FE86}"/>
              </a:ext>
            </a:extLst>
          </p:cNvPr>
          <p:cNvSpPr>
            <a:spLocks noGrp="1"/>
          </p:cNvSpPr>
          <p:nvPr>
            <p:ph type="sldNum" sz="quarter" idx="12"/>
          </p:nvPr>
        </p:nvSpPr>
        <p:spPr/>
        <p:txBody>
          <a:bodyPr/>
          <a:lstStyle/>
          <a:p>
            <a:fld id="{46EC6FAD-556C-41C9-8EC4-B4D90AE7E394}" type="slidenum">
              <a:rPr lang="en-IN" smtClean="0"/>
              <a:t>9</a:t>
            </a:fld>
            <a:endParaRPr lang="en-IN"/>
          </a:p>
        </p:txBody>
      </p:sp>
    </p:spTree>
    <p:extLst>
      <p:ext uri="{BB962C8B-B14F-4D97-AF65-F5344CB8AC3E}">
        <p14:creationId xmlns:p14="http://schemas.microsoft.com/office/powerpoint/2010/main" val="1234772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A33BA40-4B1E-4F86-808F-B8950E06350C}">
  <we:reference id="wa104381909" version="3.14.0.0" store="en-US" storeType="OMEX"/>
  <we:alternateReferences>
    <we:reference id="WA104381909" version="3.14.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60</TotalTime>
  <Words>642</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Söhne</vt:lpstr>
      <vt:lpstr>Aptos</vt:lpstr>
      <vt:lpstr>Aptos Display</vt:lpstr>
      <vt:lpstr>Arial</vt:lpstr>
      <vt:lpstr>Calibri</vt:lpstr>
      <vt:lpstr>Times New Roman</vt:lpstr>
      <vt:lpstr>Office Theme</vt:lpstr>
      <vt:lpstr>Final Project presentation </vt:lpstr>
      <vt:lpstr>Intro</vt:lpstr>
      <vt:lpstr>Objective</vt:lpstr>
      <vt:lpstr>Data Overview</vt:lpstr>
      <vt:lpstr>Types of Variables</vt:lpstr>
      <vt:lpstr>Data Preprocessing </vt:lpstr>
      <vt:lpstr>Methodology</vt:lpstr>
      <vt:lpstr>Results on Test bench dataset</vt:lpstr>
      <vt:lpstr>Analysis of modelling results</vt:lpstr>
      <vt:lpstr>Model Testing on recorded runs of the filter </vt:lpstr>
      <vt:lpstr>Advantages of Predictive Maintenance for Fiber Filter Mats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dc:title>
  <dc:creator>Vijeet Gahlawat</dc:creator>
  <cp:lastModifiedBy>Vijeet Gahlawat</cp:lastModifiedBy>
  <cp:revision>6</cp:revision>
  <dcterms:created xsi:type="dcterms:W3CDTF">2024-04-22T20:04:11Z</dcterms:created>
  <dcterms:modified xsi:type="dcterms:W3CDTF">2024-04-23T19:48:25Z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cc2f4c-2e8a-4413-8ff6-378ece910ea9_Enabled">
    <vt:lpwstr>true</vt:lpwstr>
  </property>
  <property fmtid="{D5CDD505-2E9C-101B-9397-08002B2CF9AE}" pid="3" name="MSIP_Label_a3cc2f4c-2e8a-4413-8ff6-378ece910ea9_SetDate">
    <vt:lpwstr>2024-04-23T00:00:56Z</vt:lpwstr>
  </property>
  <property fmtid="{D5CDD505-2E9C-101B-9397-08002B2CF9AE}" pid="4" name="MSIP_Label_a3cc2f4c-2e8a-4413-8ff6-378ece910ea9_Method">
    <vt:lpwstr>Standard</vt:lpwstr>
  </property>
  <property fmtid="{D5CDD505-2E9C-101B-9397-08002B2CF9AE}" pid="5" name="MSIP_Label_a3cc2f4c-2e8a-4413-8ff6-378ece910ea9_Name">
    <vt:lpwstr>Internal</vt:lpwstr>
  </property>
  <property fmtid="{D5CDD505-2E9C-101B-9397-08002B2CF9AE}" pid="6" name="MSIP_Label_a3cc2f4c-2e8a-4413-8ff6-378ece910ea9_SiteId">
    <vt:lpwstr>491d83df-1091-40f8-bcf9-b112f9a35fcf</vt:lpwstr>
  </property>
  <property fmtid="{D5CDD505-2E9C-101B-9397-08002B2CF9AE}" pid="7" name="MSIP_Label_a3cc2f4c-2e8a-4413-8ff6-378ece910ea9_ActionId">
    <vt:lpwstr>a3df7c08-5e78-429b-adb0-0dcb39caa598</vt:lpwstr>
  </property>
  <property fmtid="{D5CDD505-2E9C-101B-9397-08002B2CF9AE}" pid="8" name="MSIP_Label_a3cc2f4c-2e8a-4413-8ff6-378ece910ea9_ContentBits">
    <vt:lpwstr>0</vt:lpwstr>
  </property>
</Properties>
</file>