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400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0684" y="663232"/>
            <a:ext cx="148148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299" y="4097058"/>
            <a:ext cx="6148250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0128C-A278-8D65-CAFE-7176503F158C}"/>
              </a:ext>
            </a:extLst>
          </p:cNvPr>
          <p:cNvSpPr txBox="1"/>
          <p:nvPr/>
        </p:nvSpPr>
        <p:spPr>
          <a:xfrm>
            <a:off x="958850" y="3594100"/>
            <a:ext cx="563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2 :- Real Estate Price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F04B-FEEC-D3E1-7D8C-A31B0DEAADB5}"/>
              </a:ext>
            </a:extLst>
          </p:cNvPr>
          <p:cNvSpPr txBox="1"/>
          <p:nvPr/>
        </p:nvSpPr>
        <p:spPr>
          <a:xfrm>
            <a:off x="3788287" y="82423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Vijendra Datkhile</a:t>
            </a:r>
          </a:p>
        </p:txBody>
      </p:sp>
    </p:spTree>
    <p:extLst>
      <p:ext uri="{BB962C8B-B14F-4D97-AF65-F5344CB8AC3E}">
        <p14:creationId xmlns:p14="http://schemas.microsoft.com/office/powerpoint/2010/main" val="184300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307" y="663232"/>
            <a:ext cx="32556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Project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199" y="1258290"/>
            <a:ext cx="5873750" cy="2204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 marR="17780">
              <a:lnSpc>
                <a:spcPts val="1700"/>
              </a:lnSpc>
              <a:spcBef>
                <a:spcPts val="240"/>
              </a:spcBef>
            </a:pPr>
            <a:r>
              <a:rPr sz="1500" spc="5" dirty="0">
                <a:latin typeface="Arial"/>
                <a:cs typeface="Arial"/>
              </a:rPr>
              <a:t>Implementation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project model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categorised </a:t>
            </a:r>
            <a:r>
              <a:rPr sz="1500" spc="20" dirty="0">
                <a:latin typeface="Arial"/>
                <a:cs typeface="Arial"/>
              </a:rPr>
              <a:t>into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several  </a:t>
            </a:r>
            <a:r>
              <a:rPr sz="1500" spc="20" dirty="0">
                <a:latin typeface="Arial"/>
                <a:cs typeface="Arial"/>
              </a:rPr>
              <a:t>important </a:t>
            </a:r>
            <a:r>
              <a:rPr sz="1500" spc="10" dirty="0">
                <a:latin typeface="Arial"/>
                <a:cs typeface="Arial"/>
              </a:rPr>
              <a:t>sub-processes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namely: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258445" indent="-208279">
              <a:lnSpc>
                <a:spcPts val="175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-10" dirty="0">
                <a:latin typeface="Arial"/>
                <a:cs typeface="Arial"/>
              </a:rPr>
              <a:t>Data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Preprocessing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0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-10" dirty="0">
                <a:latin typeface="Arial"/>
                <a:cs typeface="Arial"/>
              </a:rPr>
              <a:t>Data</a:t>
            </a:r>
            <a:r>
              <a:rPr sz="1500" spc="-5" dirty="0">
                <a:latin typeface="Arial"/>
                <a:cs typeface="Arial"/>
              </a:rPr>
              <a:t> Cleaning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0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-20" dirty="0">
                <a:latin typeface="Arial"/>
                <a:cs typeface="Arial"/>
              </a:rPr>
              <a:t>Feature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Engineering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0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dirty="0">
                <a:latin typeface="Arial"/>
                <a:cs typeface="Arial"/>
              </a:rPr>
              <a:t>Dimensionality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Reduction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0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-5" dirty="0">
                <a:latin typeface="Arial"/>
                <a:cs typeface="Arial"/>
              </a:rPr>
              <a:t>Outlier </a:t>
            </a:r>
            <a:r>
              <a:rPr sz="1500" spc="-10" dirty="0">
                <a:latin typeface="Arial"/>
                <a:cs typeface="Arial"/>
              </a:rPr>
              <a:t>Removal </a:t>
            </a: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-5" dirty="0">
                <a:latin typeface="Arial"/>
                <a:cs typeface="Arial"/>
              </a:rPr>
              <a:t>Business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Logic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0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20" dirty="0">
                <a:latin typeface="Arial"/>
                <a:cs typeface="Arial"/>
              </a:rPr>
              <a:t>Model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Building</a:t>
            </a:r>
            <a:endParaRPr sz="1500">
              <a:latin typeface="Arial"/>
              <a:cs typeface="Arial"/>
            </a:endParaRPr>
          </a:p>
          <a:p>
            <a:pPr marL="258445" indent="-208279">
              <a:lnSpc>
                <a:spcPts val="1750"/>
              </a:lnSpc>
              <a:buSzPct val="120000"/>
              <a:buChar char="•"/>
              <a:tabLst>
                <a:tab pos="258445" algn="l"/>
                <a:tab pos="259079" algn="l"/>
              </a:tabLst>
            </a:pPr>
            <a:r>
              <a:rPr sz="1500" spc="-20" dirty="0">
                <a:latin typeface="Arial"/>
                <a:cs typeface="Arial"/>
              </a:rPr>
              <a:t>GUI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Application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4097058"/>
            <a:ext cx="6091555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100"/>
              </a:spcBef>
            </a:pPr>
            <a:r>
              <a:rPr sz="2100" b="1" spc="210" dirty="0">
                <a:latin typeface="Arial"/>
                <a:cs typeface="Arial"/>
              </a:rPr>
              <a:t>Data</a:t>
            </a:r>
            <a:r>
              <a:rPr sz="2100" b="1" spc="12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Preprocessing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60" dirty="0">
                <a:latin typeface="Verdana"/>
                <a:cs typeface="Verdana"/>
              </a:rPr>
              <a:t>Data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Verdana"/>
                <a:cs typeface="Verdana"/>
              </a:rPr>
              <a:t>Exploration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4500"/>
              </a:lnSpc>
              <a:spcBef>
                <a:spcPts val="610"/>
              </a:spcBef>
            </a:pPr>
            <a:r>
              <a:rPr sz="1500" b="1" spc="25" dirty="0">
                <a:latin typeface="Arial"/>
                <a:cs typeface="Arial"/>
              </a:rPr>
              <a:t>Data </a:t>
            </a:r>
            <a:r>
              <a:rPr sz="1500" b="1" spc="-5" dirty="0">
                <a:latin typeface="Arial"/>
                <a:cs typeface="Arial"/>
              </a:rPr>
              <a:t>exploration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first </a:t>
            </a:r>
            <a:r>
              <a:rPr sz="1500" spc="20" dirty="0">
                <a:latin typeface="Arial"/>
                <a:cs typeface="Arial"/>
              </a:rPr>
              <a:t>step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5" dirty="0">
                <a:latin typeface="Arial"/>
                <a:cs typeface="Arial"/>
              </a:rPr>
              <a:t>typically </a:t>
            </a:r>
            <a:r>
              <a:rPr sz="1500" spc="-5" dirty="0">
                <a:latin typeface="Arial"/>
                <a:cs typeface="Arial"/>
              </a:rPr>
              <a:t>involves  </a:t>
            </a:r>
            <a:r>
              <a:rPr sz="1500" spc="5" dirty="0">
                <a:latin typeface="Arial"/>
                <a:cs typeface="Arial"/>
              </a:rPr>
              <a:t>summarising the </a:t>
            </a:r>
            <a:r>
              <a:rPr sz="1500" dirty="0">
                <a:latin typeface="Arial"/>
                <a:cs typeface="Arial"/>
              </a:rPr>
              <a:t>main </a:t>
            </a:r>
            <a:r>
              <a:rPr sz="1500" spc="10" dirty="0">
                <a:latin typeface="Arial"/>
                <a:cs typeface="Arial"/>
              </a:rPr>
              <a:t>characteristics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set, </a:t>
            </a:r>
            <a:r>
              <a:rPr sz="1500" spc="15" dirty="0">
                <a:latin typeface="Arial"/>
                <a:cs typeface="Arial"/>
              </a:rPr>
              <a:t>including its </a:t>
            </a:r>
            <a:r>
              <a:rPr sz="1500" spc="-15" dirty="0">
                <a:latin typeface="Arial"/>
                <a:cs typeface="Arial"/>
              </a:rPr>
              <a:t>size,  </a:t>
            </a:r>
            <a:r>
              <a:rPr sz="1500" spc="-5" dirty="0">
                <a:latin typeface="Arial"/>
                <a:cs typeface="Arial"/>
              </a:rPr>
              <a:t>accuracy, </a:t>
            </a:r>
            <a:r>
              <a:rPr sz="1500" dirty="0">
                <a:latin typeface="Arial"/>
                <a:cs typeface="Arial"/>
              </a:rPr>
              <a:t>initial </a:t>
            </a:r>
            <a:r>
              <a:rPr sz="1500" spc="15" dirty="0">
                <a:latin typeface="Arial"/>
                <a:cs typeface="Arial"/>
              </a:rPr>
              <a:t>patterns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attributes. </a:t>
            </a:r>
            <a:r>
              <a:rPr sz="1500" spc="-5" dirty="0">
                <a:latin typeface="Arial"/>
                <a:cs typeface="Arial"/>
              </a:rPr>
              <a:t>Before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5" dirty="0">
                <a:latin typeface="Arial"/>
                <a:cs typeface="Arial"/>
              </a:rPr>
              <a:t>can  </a:t>
            </a:r>
            <a:r>
              <a:rPr sz="1500" spc="35" dirty="0">
                <a:latin typeface="Arial"/>
                <a:cs typeface="Arial"/>
              </a:rPr>
              <a:t>conduct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10" dirty="0">
                <a:latin typeface="Arial"/>
                <a:cs typeface="Arial"/>
              </a:rPr>
              <a:t>on data </a:t>
            </a:r>
            <a:r>
              <a:rPr sz="1500" spc="20" dirty="0">
                <a:latin typeface="Arial"/>
                <a:cs typeface="Arial"/>
              </a:rPr>
              <a:t>collected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10" dirty="0">
                <a:latin typeface="Arial"/>
                <a:cs typeface="Arial"/>
              </a:rPr>
              <a:t>multiple data </a:t>
            </a:r>
            <a:r>
              <a:rPr sz="1500" dirty="0">
                <a:latin typeface="Arial"/>
                <a:cs typeface="Arial"/>
              </a:rPr>
              <a:t>sources </a:t>
            </a:r>
            <a:r>
              <a:rPr sz="1500" spc="5" dirty="0">
                <a:latin typeface="Arial"/>
                <a:cs typeface="Arial"/>
              </a:rPr>
              <a:t>and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stored 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5" dirty="0">
                <a:latin typeface="Arial"/>
                <a:cs typeface="Arial"/>
              </a:rPr>
              <a:t>warehouses,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dirty="0">
                <a:latin typeface="Arial"/>
                <a:cs typeface="Arial"/>
              </a:rPr>
              <a:t>organization </a:t>
            </a:r>
            <a:r>
              <a:rPr sz="1500" spc="20" dirty="0">
                <a:latin typeface="Arial"/>
                <a:cs typeface="Arial"/>
              </a:rPr>
              <a:t>must </a:t>
            </a:r>
            <a:r>
              <a:rPr sz="1500" spc="25" dirty="0">
                <a:latin typeface="Arial"/>
                <a:cs typeface="Arial"/>
              </a:rPr>
              <a:t>know how </a:t>
            </a:r>
            <a:r>
              <a:rPr sz="1500" dirty="0">
                <a:latin typeface="Arial"/>
                <a:cs typeface="Arial"/>
              </a:rPr>
              <a:t>many </a:t>
            </a:r>
            <a:r>
              <a:rPr sz="1500" spc="-5" dirty="0">
                <a:latin typeface="Arial"/>
                <a:cs typeface="Arial"/>
              </a:rPr>
              <a:t>cases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in 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set, </a:t>
            </a:r>
            <a:r>
              <a:rPr sz="1500" spc="20" dirty="0">
                <a:latin typeface="Arial"/>
                <a:cs typeface="Arial"/>
              </a:rPr>
              <a:t>what </a:t>
            </a:r>
            <a:r>
              <a:rPr sz="1500" spc="-5" dirty="0">
                <a:latin typeface="Arial"/>
                <a:cs typeface="Arial"/>
              </a:rPr>
              <a:t>variables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5" dirty="0">
                <a:latin typeface="Arial"/>
                <a:cs typeface="Arial"/>
              </a:rPr>
              <a:t>included, </a:t>
            </a:r>
            <a:r>
              <a:rPr sz="1500" spc="25" dirty="0">
                <a:latin typeface="Arial"/>
                <a:cs typeface="Arial"/>
              </a:rPr>
              <a:t>how </a:t>
            </a:r>
            <a:r>
              <a:rPr sz="1500" dirty="0">
                <a:latin typeface="Arial"/>
                <a:cs typeface="Arial"/>
              </a:rPr>
              <a:t>many </a:t>
            </a:r>
            <a:r>
              <a:rPr sz="1500" spc="5" dirty="0">
                <a:latin typeface="Arial"/>
                <a:cs typeface="Arial"/>
              </a:rPr>
              <a:t>missing </a:t>
            </a:r>
            <a:r>
              <a:rPr sz="1500" spc="-10" dirty="0">
                <a:latin typeface="Arial"/>
                <a:cs typeface="Arial"/>
              </a:rPr>
              <a:t>values there 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20" dirty="0">
                <a:latin typeface="Arial"/>
                <a:cs typeface="Arial"/>
              </a:rPr>
              <a:t>what </a:t>
            </a:r>
            <a:r>
              <a:rPr sz="1500" spc="-10" dirty="0">
                <a:latin typeface="Arial"/>
                <a:cs typeface="Arial"/>
              </a:rPr>
              <a:t>general </a:t>
            </a:r>
            <a:r>
              <a:rPr sz="1500" spc="5" dirty="0">
                <a:latin typeface="Arial"/>
                <a:cs typeface="Arial"/>
              </a:rPr>
              <a:t>hypotheses the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5" dirty="0">
                <a:latin typeface="Arial"/>
                <a:cs typeface="Arial"/>
              </a:rPr>
              <a:t>is likely </a:t>
            </a:r>
            <a:r>
              <a:rPr sz="1500" spc="40" dirty="0">
                <a:latin typeface="Arial"/>
                <a:cs typeface="Arial"/>
              </a:rPr>
              <a:t>to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support.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00"/>
              </a:lnSpc>
            </a:pPr>
            <a:r>
              <a:rPr sz="1500" spc="-75" dirty="0">
                <a:latin typeface="Arial"/>
                <a:cs typeface="Arial"/>
              </a:rPr>
              <a:t>We </a:t>
            </a:r>
            <a:r>
              <a:rPr sz="1500" spc="15" dirty="0">
                <a:latin typeface="Arial"/>
                <a:cs typeface="Arial"/>
              </a:rPr>
              <a:t>divided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dirty="0">
                <a:latin typeface="Arial"/>
                <a:cs typeface="Arial"/>
              </a:rPr>
              <a:t>8:2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-25" dirty="0">
                <a:latin typeface="Arial"/>
                <a:cs typeface="Arial"/>
              </a:rPr>
              <a:t>Training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25" dirty="0">
                <a:latin typeface="Arial"/>
                <a:cs typeface="Arial"/>
              </a:rPr>
              <a:t>Testing </a:t>
            </a:r>
            <a:r>
              <a:rPr sz="1500" spc="15" dirty="0">
                <a:latin typeface="Arial"/>
                <a:cs typeface="Arial"/>
              </a:rPr>
              <a:t>purpose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respectively.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2974" y="7356463"/>
            <a:ext cx="6099810" cy="2256790"/>
            <a:chOff x="742974" y="7356463"/>
            <a:chExt cx="6099810" cy="2256790"/>
          </a:xfrm>
        </p:grpSpPr>
        <p:sp>
          <p:nvSpPr>
            <p:cNvPr id="6" name="object 6"/>
            <p:cNvSpPr/>
            <p:nvPr/>
          </p:nvSpPr>
          <p:spPr>
            <a:xfrm>
              <a:off x="742974" y="7356463"/>
              <a:ext cx="6099568" cy="2256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774" y="7397972"/>
              <a:ext cx="5972505" cy="2129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774" y="7397978"/>
              <a:ext cx="5972810" cy="2129790"/>
            </a:xfrm>
            <a:custGeom>
              <a:avLst/>
              <a:gdLst/>
              <a:ahLst/>
              <a:cxnLst/>
              <a:rect l="l" t="t" r="r" b="b"/>
              <a:pathLst>
                <a:path w="5972809" h="2129790">
                  <a:moveTo>
                    <a:pt x="0" y="0"/>
                  </a:moveTo>
                  <a:lnTo>
                    <a:pt x="0" y="2129624"/>
                  </a:lnTo>
                  <a:lnTo>
                    <a:pt x="5972568" y="2129624"/>
                  </a:lnTo>
                  <a:lnTo>
                    <a:pt x="5972568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61459"/>
            <a:ext cx="5861050" cy="17513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60" dirty="0">
                <a:latin typeface="Verdana"/>
                <a:cs typeface="Verdana"/>
              </a:rPr>
              <a:t>Data</a:t>
            </a:r>
            <a:r>
              <a:rPr sz="1800" b="1" spc="-290" dirty="0">
                <a:latin typeface="Verdana"/>
                <a:cs typeface="Verdana"/>
              </a:rPr>
              <a:t> </a:t>
            </a:r>
            <a:r>
              <a:rPr sz="1800" b="1" spc="-60" dirty="0">
                <a:latin typeface="Verdana"/>
                <a:cs typeface="Verdana"/>
              </a:rPr>
              <a:t>Visualisation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4500"/>
              </a:lnSpc>
              <a:spcBef>
                <a:spcPts val="605"/>
              </a:spcBef>
            </a:pPr>
            <a:r>
              <a:rPr sz="1500" b="1" spc="25" dirty="0">
                <a:latin typeface="Arial"/>
                <a:cs typeface="Arial"/>
              </a:rPr>
              <a:t>Data </a:t>
            </a:r>
            <a:r>
              <a:rPr sz="1500" b="1" spc="-20" dirty="0">
                <a:latin typeface="Arial"/>
                <a:cs typeface="Arial"/>
              </a:rPr>
              <a:t>visualisation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graphical </a:t>
            </a:r>
            <a:r>
              <a:rPr sz="1500" dirty="0">
                <a:latin typeface="Arial"/>
                <a:cs typeface="Arial"/>
              </a:rPr>
              <a:t>representation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information </a:t>
            </a:r>
            <a:r>
              <a:rPr sz="1500" spc="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data. By </a:t>
            </a: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-5" dirty="0">
                <a:latin typeface="Arial"/>
                <a:cs typeface="Arial"/>
              </a:rPr>
              <a:t>visual elements like </a:t>
            </a:r>
            <a:r>
              <a:rPr sz="1500" spc="10" dirty="0">
                <a:latin typeface="Arial"/>
                <a:cs typeface="Arial"/>
              </a:rPr>
              <a:t>charts, </a:t>
            </a:r>
            <a:r>
              <a:rPr sz="1500" spc="5" dirty="0">
                <a:latin typeface="Arial"/>
                <a:cs typeface="Arial"/>
              </a:rPr>
              <a:t>graphs, and </a:t>
            </a:r>
            <a:r>
              <a:rPr sz="1500" spc="10" dirty="0">
                <a:latin typeface="Arial"/>
                <a:cs typeface="Arial"/>
              </a:rPr>
              <a:t>maps, data  </a:t>
            </a:r>
            <a:r>
              <a:rPr sz="1500" dirty="0">
                <a:latin typeface="Arial"/>
                <a:cs typeface="Arial"/>
              </a:rPr>
              <a:t>visualisation </a:t>
            </a:r>
            <a:r>
              <a:rPr sz="1500" spc="20" dirty="0">
                <a:latin typeface="Arial"/>
                <a:cs typeface="Arial"/>
              </a:rPr>
              <a:t>tools </a:t>
            </a: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5" dirty="0">
                <a:latin typeface="Arial"/>
                <a:cs typeface="Arial"/>
              </a:rPr>
              <a:t>accessible way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see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understand  </a:t>
            </a:r>
            <a:r>
              <a:rPr sz="1500" spc="5" dirty="0">
                <a:latin typeface="Arial"/>
                <a:cs typeface="Arial"/>
              </a:rPr>
              <a:t>trends, outliers, and </a:t>
            </a:r>
            <a:r>
              <a:rPr sz="1500" spc="15" dirty="0">
                <a:latin typeface="Arial"/>
                <a:cs typeface="Arial"/>
              </a:rPr>
              <a:t>patterns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data. </a:t>
            </a: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5" dirty="0">
                <a:latin typeface="Arial"/>
                <a:cs typeface="Arial"/>
              </a:rPr>
              <a:t>world of </a:t>
            </a:r>
            <a:r>
              <a:rPr sz="1500" spc="15" dirty="0">
                <a:latin typeface="Arial"/>
                <a:cs typeface="Arial"/>
              </a:rPr>
              <a:t>Big </a:t>
            </a:r>
            <a:r>
              <a:rPr sz="1500" spc="-10" dirty="0">
                <a:latin typeface="Arial"/>
                <a:cs typeface="Arial"/>
              </a:rPr>
              <a:t>Data, </a:t>
            </a:r>
            <a:r>
              <a:rPr sz="1500" spc="10" dirty="0">
                <a:latin typeface="Arial"/>
                <a:cs typeface="Arial"/>
              </a:rPr>
              <a:t>data  </a:t>
            </a:r>
            <a:r>
              <a:rPr sz="1500" dirty="0">
                <a:latin typeface="Arial"/>
                <a:cs typeface="Arial"/>
              </a:rPr>
              <a:t>visualisation </a:t>
            </a:r>
            <a:r>
              <a:rPr sz="1500" spc="20" dirty="0">
                <a:latin typeface="Arial"/>
                <a:cs typeface="Arial"/>
              </a:rPr>
              <a:t>tools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technologies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essential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analyse </a:t>
            </a:r>
            <a:r>
              <a:rPr sz="1500" spc="-5" dirty="0">
                <a:latin typeface="Arial"/>
                <a:cs typeface="Arial"/>
              </a:rPr>
              <a:t>massive  </a:t>
            </a:r>
            <a:r>
              <a:rPr sz="1500" spc="10" dirty="0">
                <a:latin typeface="Arial"/>
                <a:cs typeface="Arial"/>
              </a:rPr>
              <a:t>amounts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information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10" dirty="0">
                <a:latin typeface="Arial"/>
                <a:cs typeface="Arial"/>
              </a:rPr>
              <a:t>data-driven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decisions.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6442956"/>
            <a:ext cx="6007100" cy="8610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40" dirty="0">
                <a:latin typeface="Verdana"/>
                <a:cs typeface="Verdana"/>
              </a:rPr>
              <a:t>Loading </a:t>
            </a:r>
            <a:r>
              <a:rPr sz="1800" b="1" spc="-60" dirty="0">
                <a:latin typeface="Verdana"/>
                <a:cs typeface="Verdana"/>
              </a:rPr>
              <a:t>Data </a:t>
            </a:r>
            <a:r>
              <a:rPr sz="1800" b="1" spc="-70" dirty="0">
                <a:latin typeface="Verdana"/>
                <a:cs typeface="Verdana"/>
              </a:rPr>
              <a:t>and Importing</a:t>
            </a:r>
            <a:r>
              <a:rPr sz="1800" b="1" spc="-350" dirty="0">
                <a:latin typeface="Verdana"/>
                <a:cs typeface="Verdana"/>
              </a:rPr>
              <a:t> </a:t>
            </a:r>
            <a:r>
              <a:rPr sz="1800" b="1" spc="-30" dirty="0"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700"/>
              </a:lnSpc>
              <a:spcBef>
                <a:spcPts val="555"/>
              </a:spcBef>
            </a:pPr>
            <a:r>
              <a:rPr sz="1500" spc="20" dirty="0">
                <a:latin typeface="Arial"/>
                <a:cs typeface="Arial"/>
              </a:rPr>
              <a:t>Import </a:t>
            </a:r>
            <a:r>
              <a:rPr sz="1500" spc="5" dirty="0">
                <a:latin typeface="Arial"/>
                <a:cs typeface="Arial"/>
              </a:rPr>
              <a:t>the dependencies and </a:t>
            </a:r>
            <a:r>
              <a:rPr sz="1500" spc="-5" dirty="0">
                <a:latin typeface="Arial"/>
                <a:cs typeface="Arial"/>
              </a:rPr>
              <a:t>libraries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perform </a:t>
            </a:r>
            <a:r>
              <a:rPr sz="1500" spc="20" dirty="0">
                <a:latin typeface="Arial"/>
                <a:cs typeface="Arial"/>
              </a:rPr>
              <a:t>computations </a:t>
            </a:r>
            <a:r>
              <a:rPr sz="1500" spc="10" dirty="0">
                <a:latin typeface="Arial"/>
                <a:cs typeface="Arial"/>
              </a:rPr>
              <a:t>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0" dirty="0">
                <a:latin typeface="Arial"/>
                <a:cs typeface="Arial"/>
              </a:rPr>
              <a:t>data. </a:t>
            </a:r>
            <a:r>
              <a:rPr sz="1500" spc="-5" dirty="0">
                <a:latin typeface="Arial"/>
                <a:cs typeface="Arial"/>
              </a:rPr>
              <a:t>Also </a:t>
            </a:r>
            <a:r>
              <a:rPr sz="1500" spc="10" dirty="0">
                <a:latin typeface="Arial"/>
                <a:cs typeface="Arial"/>
              </a:rPr>
              <a:t>dataset </a:t>
            </a:r>
            <a:r>
              <a:rPr sz="1500" spc="-30" dirty="0">
                <a:latin typeface="Arial"/>
                <a:cs typeface="Arial"/>
              </a:rPr>
              <a:t>(.csv) </a:t>
            </a:r>
            <a:r>
              <a:rPr sz="1500" spc="-5" dirty="0">
                <a:latin typeface="Arial"/>
                <a:cs typeface="Arial"/>
              </a:rPr>
              <a:t>file is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loaded.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199" y="2646997"/>
            <a:ext cx="6247130" cy="3021965"/>
            <a:chOff x="669199" y="2646997"/>
            <a:chExt cx="6247130" cy="3021965"/>
          </a:xfrm>
        </p:grpSpPr>
        <p:sp>
          <p:nvSpPr>
            <p:cNvPr id="5" name="object 5"/>
            <p:cNvSpPr/>
            <p:nvPr/>
          </p:nvSpPr>
          <p:spPr>
            <a:xfrm>
              <a:off x="669199" y="2646997"/>
              <a:ext cx="6247053" cy="3021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999" y="2688501"/>
              <a:ext cx="6120053" cy="2894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999" y="2688501"/>
              <a:ext cx="6120130" cy="2894965"/>
            </a:xfrm>
            <a:custGeom>
              <a:avLst/>
              <a:gdLst/>
              <a:ahLst/>
              <a:cxnLst/>
              <a:rect l="l" t="t" r="r" b="b"/>
              <a:pathLst>
                <a:path w="6120130" h="2894965">
                  <a:moveTo>
                    <a:pt x="0" y="0"/>
                  </a:moveTo>
                  <a:lnTo>
                    <a:pt x="6120053" y="0"/>
                  </a:lnTo>
                  <a:lnTo>
                    <a:pt x="6120053" y="2894888"/>
                  </a:lnTo>
                  <a:lnTo>
                    <a:pt x="0" y="289488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9200" y="7422197"/>
            <a:ext cx="6967220" cy="1946910"/>
            <a:chOff x="309200" y="7422197"/>
            <a:chExt cx="6967220" cy="1946910"/>
          </a:xfrm>
        </p:grpSpPr>
        <p:sp>
          <p:nvSpPr>
            <p:cNvPr id="9" name="object 9"/>
            <p:cNvSpPr/>
            <p:nvPr/>
          </p:nvSpPr>
          <p:spPr>
            <a:xfrm>
              <a:off x="309200" y="7422197"/>
              <a:ext cx="6967054" cy="19468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000" y="7463700"/>
              <a:ext cx="6840054" cy="18198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000" y="7463700"/>
              <a:ext cx="6840220" cy="1819910"/>
            </a:xfrm>
            <a:custGeom>
              <a:avLst/>
              <a:gdLst/>
              <a:ahLst/>
              <a:cxnLst/>
              <a:rect l="l" t="t" r="r" b="b"/>
              <a:pathLst>
                <a:path w="6840220" h="1819909">
                  <a:moveTo>
                    <a:pt x="0" y="0"/>
                  </a:moveTo>
                  <a:lnTo>
                    <a:pt x="6840054" y="0"/>
                  </a:lnTo>
                  <a:lnTo>
                    <a:pt x="6840054" y="1819897"/>
                  </a:lnTo>
                  <a:lnTo>
                    <a:pt x="0" y="181989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718858"/>
            <a:ext cx="6070600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2100" b="1" spc="210" dirty="0">
                <a:latin typeface="Arial"/>
                <a:cs typeface="Arial"/>
              </a:rPr>
              <a:t>Data</a:t>
            </a:r>
            <a:r>
              <a:rPr sz="2100" b="1" spc="125" dirty="0">
                <a:latin typeface="Arial"/>
                <a:cs typeface="Arial"/>
              </a:rPr>
              <a:t> </a:t>
            </a:r>
            <a:r>
              <a:rPr sz="2100" b="1" spc="110" dirty="0">
                <a:latin typeface="Arial"/>
                <a:cs typeface="Arial"/>
              </a:rPr>
              <a:t>Cleaning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-5" dirty="0">
                <a:latin typeface="Arial"/>
                <a:cs typeface="Arial"/>
              </a:rPr>
              <a:t>involves </a:t>
            </a:r>
            <a:r>
              <a:rPr sz="1500" spc="20" dirty="0">
                <a:latin typeface="Arial"/>
                <a:cs typeface="Arial"/>
              </a:rPr>
              <a:t>dropping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25" dirty="0">
                <a:latin typeface="Arial"/>
                <a:cs typeface="Arial"/>
              </a:rPr>
              <a:t>not </a:t>
            </a:r>
            <a:r>
              <a:rPr sz="1500" spc="-15" dirty="0">
                <a:latin typeface="Arial"/>
                <a:cs typeface="Arial"/>
              </a:rPr>
              <a:t>seen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-5" dirty="0">
                <a:latin typeface="Arial"/>
                <a:cs typeface="Arial"/>
              </a:rPr>
              <a:t>necessary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spc="15" dirty="0">
                <a:latin typeface="Arial"/>
                <a:cs typeface="Arial"/>
              </a:rPr>
              <a:t>price  prediction model </a:t>
            </a:r>
            <a:r>
              <a:rPr sz="1500" spc="5" dirty="0">
                <a:latin typeface="Arial"/>
                <a:cs typeface="Arial"/>
              </a:rPr>
              <a:t>since their </a:t>
            </a:r>
            <a:r>
              <a:rPr sz="1500" spc="25" dirty="0">
                <a:latin typeface="Arial"/>
                <a:cs typeface="Arial"/>
              </a:rPr>
              <a:t>impact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5" dirty="0">
                <a:latin typeface="Arial"/>
                <a:cs typeface="Arial"/>
              </a:rPr>
              <a:t>determining the </a:t>
            </a:r>
            <a:r>
              <a:rPr sz="1500" spc="-5" dirty="0">
                <a:latin typeface="Arial"/>
                <a:cs typeface="Arial"/>
              </a:rPr>
              <a:t>final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25" dirty="0">
                <a:latin typeface="Arial"/>
                <a:cs typeface="Arial"/>
              </a:rPr>
              <a:t>not  </a:t>
            </a:r>
            <a:r>
              <a:rPr sz="1500" spc="15" dirty="0">
                <a:latin typeface="Arial"/>
                <a:cs typeface="Arial"/>
              </a:rPr>
              <a:t>much.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500" spc="10" dirty="0">
                <a:latin typeface="Arial"/>
                <a:cs typeface="Arial"/>
              </a:rPr>
              <a:t>Dropping </a:t>
            </a:r>
            <a:r>
              <a:rPr sz="1500" spc="-5" dirty="0">
                <a:latin typeface="Arial"/>
                <a:cs typeface="Arial"/>
              </a:rPr>
              <a:t>these features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little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no </a:t>
            </a:r>
            <a:r>
              <a:rPr sz="1500" spc="-60" dirty="0">
                <a:latin typeface="Arial"/>
                <a:cs typeface="Arial"/>
              </a:rPr>
              <a:t>eﬀect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5" dirty="0">
                <a:latin typeface="Arial"/>
                <a:cs typeface="Arial"/>
              </a:rPr>
              <a:t>our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model.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5030190"/>
            <a:ext cx="6136640" cy="1130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67005">
              <a:lnSpc>
                <a:spcPts val="1700"/>
              </a:lnSpc>
              <a:spcBef>
                <a:spcPts val="240"/>
              </a:spcBef>
            </a:pPr>
            <a:r>
              <a:rPr sz="1500" spc="-15" dirty="0">
                <a:latin typeface="Arial"/>
                <a:cs typeface="Arial"/>
              </a:rPr>
              <a:t>When </a:t>
            </a:r>
            <a:r>
              <a:rPr sz="1500" spc="15" dirty="0">
                <a:latin typeface="Arial"/>
                <a:cs typeface="Arial"/>
              </a:rPr>
              <a:t>working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-5" dirty="0">
                <a:latin typeface="Arial"/>
                <a:cs typeface="Arial"/>
              </a:rPr>
              <a:t>analysing </a:t>
            </a:r>
            <a:r>
              <a:rPr sz="1500" spc="10" dirty="0">
                <a:latin typeface="Arial"/>
                <a:cs typeface="Arial"/>
              </a:rPr>
              <a:t>data, </a:t>
            </a:r>
            <a:r>
              <a:rPr sz="1500" spc="15" dirty="0">
                <a:latin typeface="Arial"/>
                <a:cs typeface="Arial"/>
              </a:rPr>
              <a:t>you’ll </a:t>
            </a:r>
            <a:r>
              <a:rPr sz="1500" spc="-5" dirty="0">
                <a:latin typeface="Arial"/>
                <a:cs typeface="Arial"/>
              </a:rPr>
              <a:t>likely </a:t>
            </a:r>
            <a:r>
              <a:rPr sz="1500" spc="20" dirty="0">
                <a:latin typeface="Arial"/>
                <a:cs typeface="Arial"/>
              </a:rPr>
              <a:t>come </a:t>
            </a:r>
            <a:r>
              <a:rPr sz="1500" dirty="0">
                <a:latin typeface="Arial"/>
                <a:cs typeface="Arial"/>
              </a:rPr>
              <a:t>across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20" dirty="0">
                <a:latin typeface="Arial"/>
                <a:cs typeface="Arial"/>
              </a:rPr>
              <a:t>that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is  </a:t>
            </a:r>
            <a:r>
              <a:rPr sz="1500" spc="5" dirty="0">
                <a:latin typeface="Arial"/>
                <a:cs typeface="Arial"/>
              </a:rPr>
              <a:t>missing </a:t>
            </a:r>
            <a:r>
              <a:rPr sz="1500" spc="-25" dirty="0">
                <a:latin typeface="Arial"/>
                <a:cs typeface="Arial"/>
              </a:rPr>
              <a:t>(also </a:t>
            </a:r>
            <a:r>
              <a:rPr sz="1500" spc="5" dirty="0">
                <a:latin typeface="Arial"/>
                <a:cs typeface="Arial"/>
              </a:rPr>
              <a:t>called </a:t>
            </a:r>
            <a:r>
              <a:rPr sz="1500" spc="-5" dirty="0">
                <a:latin typeface="Arial"/>
                <a:cs typeface="Arial"/>
              </a:rPr>
              <a:t>null </a:t>
            </a:r>
            <a:r>
              <a:rPr sz="1500" spc="-10" dirty="0">
                <a:latin typeface="Arial"/>
                <a:cs typeface="Arial"/>
              </a:rPr>
              <a:t>values </a:t>
            </a:r>
            <a:r>
              <a:rPr sz="1500" spc="10" dirty="0">
                <a:latin typeface="Arial"/>
                <a:cs typeface="Arial"/>
              </a:rPr>
              <a:t>or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NaNs).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1710"/>
              </a:lnSpc>
            </a:pPr>
            <a:r>
              <a:rPr sz="1500" b="1" spc="25" dirty="0">
                <a:latin typeface="Arial"/>
                <a:cs typeface="Arial"/>
              </a:rPr>
              <a:t>Data </a:t>
            </a:r>
            <a:r>
              <a:rPr sz="1500" b="1" spc="-5" dirty="0">
                <a:latin typeface="Arial"/>
                <a:cs typeface="Arial"/>
              </a:rPr>
              <a:t>cleaning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20" dirty="0">
                <a:latin typeface="Arial"/>
                <a:cs typeface="Arial"/>
              </a:rPr>
              <a:t>important part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5" dirty="0">
                <a:latin typeface="Arial"/>
                <a:cs typeface="Arial"/>
              </a:rPr>
              <a:t>pipeline 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making  </a:t>
            </a:r>
            <a:r>
              <a:rPr sz="1500" spc="-15" dirty="0">
                <a:latin typeface="Arial"/>
                <a:cs typeface="Arial"/>
              </a:rPr>
              <a:t>sure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it’s </a:t>
            </a:r>
            <a:r>
              <a:rPr sz="1500" spc="-10" dirty="0">
                <a:latin typeface="Arial"/>
                <a:cs typeface="Arial"/>
              </a:rPr>
              <a:t>all </a:t>
            </a:r>
            <a:r>
              <a:rPr sz="1500" spc="25" dirty="0">
                <a:latin typeface="Arial"/>
                <a:cs typeface="Arial"/>
              </a:rPr>
              <a:t>tidy up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20" dirty="0">
                <a:latin typeface="Arial"/>
                <a:cs typeface="Arial"/>
              </a:rPr>
              <a:t>much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stronger.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00" y="2558097"/>
            <a:ext cx="7327265" cy="2205990"/>
            <a:chOff x="129200" y="2558097"/>
            <a:chExt cx="7327265" cy="2205990"/>
          </a:xfrm>
        </p:grpSpPr>
        <p:sp>
          <p:nvSpPr>
            <p:cNvPr id="5" name="object 5"/>
            <p:cNvSpPr/>
            <p:nvPr/>
          </p:nvSpPr>
          <p:spPr>
            <a:xfrm>
              <a:off x="129200" y="2558097"/>
              <a:ext cx="7327049" cy="220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99" y="2599601"/>
              <a:ext cx="7200061" cy="2078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999" y="2599601"/>
              <a:ext cx="7200265" cy="2078989"/>
            </a:xfrm>
            <a:custGeom>
              <a:avLst/>
              <a:gdLst/>
              <a:ahLst/>
              <a:cxnLst/>
              <a:rect l="l" t="t" r="r" b="b"/>
              <a:pathLst>
                <a:path w="7200265" h="2078989">
                  <a:moveTo>
                    <a:pt x="0" y="0"/>
                  </a:moveTo>
                  <a:lnTo>
                    <a:pt x="7200061" y="0"/>
                  </a:lnTo>
                  <a:lnTo>
                    <a:pt x="7200061" y="2078888"/>
                  </a:lnTo>
                  <a:lnTo>
                    <a:pt x="0" y="20788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9200" y="6495098"/>
            <a:ext cx="6967220" cy="3345815"/>
            <a:chOff x="309200" y="6495098"/>
            <a:chExt cx="6967220" cy="3345815"/>
          </a:xfrm>
        </p:grpSpPr>
        <p:sp>
          <p:nvSpPr>
            <p:cNvPr id="9" name="object 9"/>
            <p:cNvSpPr/>
            <p:nvPr/>
          </p:nvSpPr>
          <p:spPr>
            <a:xfrm>
              <a:off x="309200" y="6495098"/>
              <a:ext cx="6967054" cy="3345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000" y="6536602"/>
              <a:ext cx="6840054" cy="3218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000" y="6536601"/>
              <a:ext cx="6840220" cy="3218815"/>
            </a:xfrm>
            <a:custGeom>
              <a:avLst/>
              <a:gdLst/>
              <a:ahLst/>
              <a:cxnLst/>
              <a:rect l="l" t="t" r="r" b="b"/>
              <a:pathLst>
                <a:path w="6840220" h="3218815">
                  <a:moveTo>
                    <a:pt x="0" y="0"/>
                  </a:moveTo>
                  <a:lnTo>
                    <a:pt x="6840054" y="0"/>
                  </a:lnTo>
                  <a:lnTo>
                    <a:pt x="6840054" y="3218408"/>
                  </a:lnTo>
                  <a:lnTo>
                    <a:pt x="0" y="32184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86790"/>
            <a:ext cx="5836920" cy="9017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spc="-5" dirty="0">
                <a:latin typeface="Arial"/>
                <a:cs typeface="Arial"/>
              </a:rPr>
              <a:t>So </a:t>
            </a:r>
            <a:r>
              <a:rPr sz="1500" spc="10" dirty="0">
                <a:latin typeface="Arial"/>
                <a:cs typeface="Arial"/>
              </a:rPr>
              <a:t>we just </a:t>
            </a:r>
            <a:r>
              <a:rPr sz="1500" spc="-10" dirty="0">
                <a:latin typeface="Arial"/>
                <a:cs typeface="Arial"/>
              </a:rPr>
              <a:t>remove any </a:t>
            </a:r>
            <a:r>
              <a:rPr sz="1500" spc="10" dirty="0">
                <a:latin typeface="Arial"/>
                <a:cs typeface="Arial"/>
              </a:rPr>
              <a:t>rows or </a:t>
            </a:r>
            <a:r>
              <a:rPr sz="1500" spc="15" dirty="0">
                <a:latin typeface="Arial"/>
                <a:cs typeface="Arial"/>
              </a:rPr>
              <a:t>columns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contain </a:t>
            </a:r>
            <a:r>
              <a:rPr sz="1500" spc="5" dirty="0">
                <a:latin typeface="Arial"/>
                <a:cs typeface="Arial"/>
              </a:rPr>
              <a:t>missing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values.  Pandas </a:t>
            </a:r>
            <a:r>
              <a:rPr sz="1500" spc="10" dirty="0">
                <a:latin typeface="Arial"/>
                <a:cs typeface="Arial"/>
              </a:rPr>
              <a:t>does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handy </a:t>
            </a:r>
            <a:r>
              <a:rPr sz="1500" spc="15" dirty="0">
                <a:latin typeface="Arial"/>
                <a:cs typeface="Arial"/>
              </a:rPr>
              <a:t>function, </a:t>
            </a:r>
            <a:r>
              <a:rPr sz="1500" spc="-20" dirty="0">
                <a:latin typeface="Arial"/>
                <a:cs typeface="Arial"/>
              </a:rPr>
              <a:t>dropna()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help you </a:t>
            </a:r>
            <a:r>
              <a:rPr sz="1500" spc="40" dirty="0">
                <a:latin typeface="Arial"/>
                <a:cs typeface="Arial"/>
              </a:rPr>
              <a:t>do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this.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df2.isnull().sum()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499" y="2413990"/>
            <a:ext cx="1551305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spc="25" dirty="0">
                <a:latin typeface="Arial"/>
                <a:cs typeface="Arial"/>
              </a:rPr>
              <a:t>df3 </a:t>
            </a:r>
            <a:r>
              <a:rPr sz="1500" spc="20" dirty="0">
                <a:latin typeface="Arial"/>
                <a:cs typeface="Arial"/>
              </a:rPr>
              <a:t>=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df2.dropna()  </a:t>
            </a:r>
            <a:r>
              <a:rPr sz="1500" spc="-20" dirty="0">
                <a:latin typeface="Arial"/>
                <a:cs typeface="Arial"/>
              </a:rPr>
              <a:t>df3.isnull().sum()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499" y="3525558"/>
            <a:ext cx="608076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sz="2100" b="1" spc="130" dirty="0">
                <a:latin typeface="Arial"/>
                <a:cs typeface="Arial"/>
              </a:rPr>
              <a:t>Feature</a:t>
            </a:r>
            <a:r>
              <a:rPr sz="2100" b="1" spc="125" dirty="0">
                <a:latin typeface="Arial"/>
                <a:cs typeface="Arial"/>
              </a:rPr>
              <a:t> </a:t>
            </a:r>
            <a:r>
              <a:rPr sz="2100" b="1" spc="100" dirty="0">
                <a:latin typeface="Arial"/>
                <a:cs typeface="Arial"/>
              </a:rPr>
              <a:t>Engineering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63500" marR="328295">
              <a:lnSpc>
                <a:spcPts val="1710"/>
              </a:lnSpc>
            </a:pPr>
            <a:r>
              <a:rPr sz="1500" b="1" dirty="0">
                <a:latin typeface="Arial"/>
                <a:cs typeface="Arial"/>
              </a:rPr>
              <a:t>Feature </a:t>
            </a:r>
            <a:r>
              <a:rPr sz="1500" b="1" spc="-10" dirty="0">
                <a:latin typeface="Arial"/>
                <a:cs typeface="Arial"/>
              </a:rPr>
              <a:t>engineering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process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10" dirty="0">
                <a:latin typeface="Arial"/>
                <a:cs typeface="Arial"/>
              </a:rPr>
              <a:t>domain knowledge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15" dirty="0">
                <a:latin typeface="Arial"/>
                <a:cs typeface="Arial"/>
              </a:rPr>
              <a:t>extract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spc="5" dirty="0">
                <a:latin typeface="Arial"/>
                <a:cs typeface="Arial"/>
              </a:rPr>
              <a:t>raw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via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mining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techniques.</a:t>
            </a:r>
            <a:endParaRPr sz="1500">
              <a:latin typeface="Arial"/>
              <a:cs typeface="Arial"/>
            </a:endParaRPr>
          </a:p>
          <a:p>
            <a:pPr marL="63500">
              <a:lnSpc>
                <a:spcPts val="1605"/>
              </a:lnSpc>
            </a:pPr>
            <a:r>
              <a:rPr sz="1500" spc="-25" dirty="0">
                <a:latin typeface="Arial"/>
                <a:cs typeface="Arial"/>
              </a:rPr>
              <a:t>These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5" dirty="0">
                <a:latin typeface="Arial"/>
                <a:cs typeface="Arial"/>
              </a:rPr>
              <a:t>used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improve the performance </a:t>
            </a:r>
            <a:r>
              <a:rPr sz="1500" spc="25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machine</a:t>
            </a:r>
            <a:endParaRPr sz="1500">
              <a:latin typeface="Arial"/>
              <a:cs typeface="Arial"/>
            </a:endParaRPr>
          </a:p>
          <a:p>
            <a:pPr marL="63500" marR="31750">
              <a:lnSpc>
                <a:spcPts val="1700"/>
              </a:lnSpc>
              <a:spcBef>
                <a:spcPts val="90"/>
              </a:spcBef>
            </a:pP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10" dirty="0">
                <a:latin typeface="Arial"/>
                <a:cs typeface="Arial"/>
              </a:rPr>
              <a:t>algorithms. </a:t>
            </a:r>
            <a:r>
              <a:rPr sz="1500" spc="-20" dirty="0">
                <a:latin typeface="Arial"/>
                <a:cs typeface="Arial"/>
              </a:rPr>
              <a:t>Feature </a:t>
            </a:r>
            <a:r>
              <a:rPr sz="1500" spc="-5" dirty="0">
                <a:latin typeface="Arial"/>
                <a:cs typeface="Arial"/>
              </a:rPr>
              <a:t>engineering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considered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15" dirty="0">
                <a:latin typeface="Arial"/>
                <a:cs typeface="Arial"/>
              </a:rPr>
              <a:t>applied 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5" dirty="0">
                <a:latin typeface="Arial"/>
                <a:cs typeface="Arial"/>
              </a:rPr>
              <a:t>itself.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63500">
              <a:lnSpc>
                <a:spcPts val="175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Importance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feature engineering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is:</a:t>
            </a:r>
            <a:endParaRPr sz="1500">
              <a:latin typeface="Arial"/>
              <a:cs typeface="Arial"/>
            </a:endParaRPr>
          </a:p>
          <a:p>
            <a:pPr marL="575945" indent="-208915">
              <a:lnSpc>
                <a:spcPts val="1700"/>
              </a:lnSpc>
              <a:buSzPct val="120000"/>
              <a:buChar char="•"/>
              <a:tabLst>
                <a:tab pos="575945" algn="l"/>
                <a:tab pos="576580" algn="l"/>
              </a:tabLst>
            </a:pP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-10" dirty="0">
                <a:latin typeface="Arial"/>
                <a:cs typeface="Arial"/>
              </a:rPr>
              <a:t>means </a:t>
            </a:r>
            <a:r>
              <a:rPr sz="1500" dirty="0">
                <a:latin typeface="Arial"/>
                <a:cs typeface="Arial"/>
              </a:rPr>
              <a:t>flexibility.</a:t>
            </a:r>
            <a:endParaRPr sz="1500">
              <a:latin typeface="Arial"/>
              <a:cs typeface="Arial"/>
            </a:endParaRPr>
          </a:p>
          <a:p>
            <a:pPr marL="575945" indent="-208915">
              <a:lnSpc>
                <a:spcPts val="1700"/>
              </a:lnSpc>
              <a:buSzPct val="120000"/>
              <a:buChar char="•"/>
              <a:tabLst>
                <a:tab pos="575945" algn="l"/>
                <a:tab pos="576580" algn="l"/>
              </a:tabLst>
            </a:pP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-10" dirty="0">
                <a:latin typeface="Arial"/>
                <a:cs typeface="Arial"/>
              </a:rPr>
              <a:t>means </a:t>
            </a:r>
            <a:r>
              <a:rPr sz="1500" spc="5" dirty="0">
                <a:latin typeface="Arial"/>
                <a:cs typeface="Arial"/>
              </a:rPr>
              <a:t>simpler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models.</a:t>
            </a:r>
            <a:endParaRPr sz="1500">
              <a:latin typeface="Arial"/>
              <a:cs typeface="Arial"/>
            </a:endParaRPr>
          </a:p>
          <a:p>
            <a:pPr marL="575945" indent="-208915">
              <a:lnSpc>
                <a:spcPts val="1750"/>
              </a:lnSpc>
              <a:buSzPct val="120000"/>
              <a:buChar char="•"/>
              <a:tabLst>
                <a:tab pos="575945" algn="l"/>
                <a:tab pos="576580" algn="l"/>
              </a:tabLst>
            </a:pP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-10" dirty="0">
                <a:latin typeface="Arial"/>
                <a:cs typeface="Arial"/>
              </a:rPr>
              <a:t>means </a:t>
            </a:r>
            <a:r>
              <a:rPr sz="1500" spc="15" dirty="0">
                <a:latin typeface="Arial"/>
                <a:cs typeface="Arial"/>
              </a:rPr>
              <a:t>better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results.</a:t>
            </a:r>
            <a:endParaRPr sz="1500">
              <a:latin typeface="Arial"/>
              <a:cs typeface="Arial"/>
            </a:endParaRPr>
          </a:p>
          <a:p>
            <a:pPr marL="63500" marR="366395">
              <a:lnSpc>
                <a:spcPts val="1700"/>
              </a:lnSpc>
              <a:spcBef>
                <a:spcPts val="1740"/>
              </a:spcBef>
            </a:pPr>
            <a:r>
              <a:rPr sz="1500" spc="-5" dirty="0">
                <a:latin typeface="Arial"/>
                <a:cs typeface="Arial"/>
              </a:rPr>
              <a:t>Since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5" dirty="0">
                <a:latin typeface="Arial"/>
                <a:cs typeface="Arial"/>
              </a:rPr>
              <a:t>can only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numerical  </a:t>
            </a:r>
            <a:r>
              <a:rPr sz="1500" spc="10" dirty="0">
                <a:latin typeface="Arial"/>
                <a:cs typeface="Arial"/>
              </a:rPr>
              <a:t>data, we </a:t>
            </a:r>
            <a:r>
              <a:rPr sz="1500" spc="-10" dirty="0">
                <a:latin typeface="Arial"/>
                <a:cs typeface="Arial"/>
              </a:rPr>
              <a:t>engineer </a:t>
            </a:r>
            <a:r>
              <a:rPr sz="1500" spc="5" dirty="0">
                <a:latin typeface="Arial"/>
                <a:cs typeface="Arial"/>
              </a:rPr>
              <a:t>new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15" dirty="0">
                <a:latin typeface="Arial"/>
                <a:cs typeface="Arial"/>
              </a:rPr>
              <a:t>columns </a:t>
            </a:r>
            <a:r>
              <a:rPr sz="1500" spc="-5" dirty="0">
                <a:latin typeface="Arial"/>
                <a:cs typeface="Arial"/>
              </a:rPr>
              <a:t>having </a:t>
            </a:r>
            <a:r>
              <a:rPr sz="1500" spc="5" dirty="0">
                <a:latin typeface="Arial"/>
                <a:cs typeface="Arial"/>
              </a:rPr>
              <a:t>numeric </a:t>
            </a:r>
            <a:r>
              <a:rPr sz="1500" spc="-10" dirty="0">
                <a:latin typeface="Arial"/>
                <a:cs typeface="Arial"/>
              </a:rPr>
              <a:t>values  </a:t>
            </a:r>
            <a:r>
              <a:rPr sz="1500" spc="10" dirty="0">
                <a:latin typeface="Arial"/>
                <a:cs typeface="Arial"/>
              </a:rPr>
              <a:t>corresponding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columns </a:t>
            </a:r>
            <a:r>
              <a:rPr sz="1500" spc="10" dirty="0">
                <a:latin typeface="Arial"/>
                <a:cs typeface="Arial"/>
              </a:rPr>
              <a:t>containing </a:t>
            </a:r>
            <a:r>
              <a:rPr sz="1500" spc="5" dirty="0">
                <a:latin typeface="Arial"/>
                <a:cs typeface="Arial"/>
              </a:rPr>
              <a:t>character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3500" marR="17780">
              <a:lnSpc>
                <a:spcPts val="1700"/>
              </a:lnSpc>
            </a:pPr>
            <a:r>
              <a:rPr sz="1500" spc="15" dirty="0">
                <a:latin typeface="Arial"/>
                <a:cs typeface="Arial"/>
              </a:rPr>
              <a:t>Adding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new </a:t>
            </a:r>
            <a:r>
              <a:rPr sz="1500" spc="-5" dirty="0">
                <a:latin typeface="Arial"/>
                <a:cs typeface="Arial"/>
              </a:rPr>
              <a:t>feature </a:t>
            </a:r>
            <a:r>
              <a:rPr sz="1500" spc="25" dirty="0">
                <a:latin typeface="Arial"/>
                <a:cs typeface="Arial"/>
              </a:rPr>
              <a:t>bhk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place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15" dirty="0">
                <a:latin typeface="Arial"/>
                <a:cs typeface="Arial"/>
              </a:rPr>
              <a:t>size </a:t>
            </a:r>
            <a:r>
              <a:rPr sz="1500" spc="15" dirty="0">
                <a:latin typeface="Arial"/>
                <a:cs typeface="Arial"/>
              </a:rPr>
              <a:t>column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5" dirty="0">
                <a:latin typeface="Arial"/>
                <a:cs typeface="Arial"/>
              </a:rPr>
              <a:t>adding </a:t>
            </a:r>
            <a:r>
              <a:rPr sz="1500" spc="-30" dirty="0">
                <a:latin typeface="Arial"/>
                <a:cs typeface="Arial"/>
              </a:rPr>
              <a:t>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feature 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5" dirty="0">
                <a:latin typeface="Arial"/>
                <a:cs typeface="Arial"/>
              </a:rPr>
              <a:t>per </a:t>
            </a:r>
            <a:r>
              <a:rPr sz="1500" spc="-10" dirty="0">
                <a:latin typeface="Arial"/>
                <a:cs typeface="Arial"/>
              </a:rPr>
              <a:t>square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feet.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1928" y="1308455"/>
            <a:ext cx="2095500" cy="1689100"/>
            <a:chOff x="3741928" y="1308455"/>
            <a:chExt cx="2095500" cy="1689100"/>
          </a:xfrm>
        </p:grpSpPr>
        <p:sp>
          <p:nvSpPr>
            <p:cNvPr id="6" name="object 6"/>
            <p:cNvSpPr/>
            <p:nvPr/>
          </p:nvSpPr>
          <p:spPr>
            <a:xfrm>
              <a:off x="3741928" y="1308455"/>
              <a:ext cx="2095500" cy="168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2728" y="1349959"/>
              <a:ext cx="1968500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2728" y="1349959"/>
              <a:ext cx="1968500" cy="1562100"/>
            </a:xfrm>
            <a:custGeom>
              <a:avLst/>
              <a:gdLst/>
              <a:ahLst/>
              <a:cxnLst/>
              <a:rect l="l" t="t" r="r" b="b"/>
              <a:pathLst>
                <a:path w="1968500" h="1562100">
                  <a:moveTo>
                    <a:pt x="0" y="0"/>
                  </a:moveTo>
                  <a:lnTo>
                    <a:pt x="1968500" y="0"/>
                  </a:lnTo>
                  <a:lnTo>
                    <a:pt x="1968500" y="1562100"/>
                  </a:lnTo>
                  <a:lnTo>
                    <a:pt x="0" y="1562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9200" y="7968298"/>
            <a:ext cx="6427470" cy="2197735"/>
            <a:chOff x="579200" y="7968298"/>
            <a:chExt cx="6427470" cy="2197735"/>
          </a:xfrm>
        </p:grpSpPr>
        <p:sp>
          <p:nvSpPr>
            <p:cNvPr id="10" name="object 10"/>
            <p:cNvSpPr/>
            <p:nvPr/>
          </p:nvSpPr>
          <p:spPr>
            <a:xfrm>
              <a:off x="579200" y="7968298"/>
              <a:ext cx="6427050" cy="2197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000" y="8009802"/>
              <a:ext cx="6300050" cy="2070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000" y="8009801"/>
              <a:ext cx="6300470" cy="2070735"/>
            </a:xfrm>
            <a:custGeom>
              <a:avLst/>
              <a:gdLst/>
              <a:ahLst/>
              <a:cxnLst/>
              <a:rect l="l" t="t" r="r" b="b"/>
              <a:pathLst>
                <a:path w="6300470" h="2070734">
                  <a:moveTo>
                    <a:pt x="0" y="0"/>
                  </a:moveTo>
                  <a:lnTo>
                    <a:pt x="6300050" y="0"/>
                  </a:lnTo>
                  <a:lnTo>
                    <a:pt x="6300050" y="2070176"/>
                  </a:lnTo>
                  <a:lnTo>
                    <a:pt x="0" y="207017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095" y="718858"/>
            <a:ext cx="36379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20" dirty="0">
                <a:latin typeface="Arial"/>
                <a:cs typeface="Arial"/>
              </a:rPr>
              <a:t>Dimensionality</a:t>
            </a:r>
            <a:r>
              <a:rPr sz="2100" b="1" spc="10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Reduction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1612937"/>
            <a:ext cx="5918200" cy="11188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00"/>
              </a:spcBef>
            </a:pPr>
            <a:r>
              <a:rPr sz="1500" b="1" spc="-10" dirty="0">
                <a:latin typeface="Arial"/>
                <a:cs typeface="Arial"/>
              </a:rPr>
              <a:t>Dimensionality </a:t>
            </a:r>
            <a:r>
              <a:rPr sz="1500" b="1" spc="-5" dirty="0">
                <a:latin typeface="Arial"/>
                <a:cs typeface="Arial"/>
              </a:rPr>
              <a:t>reduction</a:t>
            </a:r>
            <a:r>
              <a:rPr sz="1500" spc="-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5" dirty="0">
                <a:latin typeface="Arial"/>
                <a:cs typeface="Arial"/>
              </a:rPr>
              <a:t>dimension </a:t>
            </a:r>
            <a:r>
              <a:rPr sz="1500" spc="10" dirty="0">
                <a:latin typeface="Arial"/>
                <a:cs typeface="Arial"/>
              </a:rPr>
              <a:t>reduction,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0" dirty="0">
                <a:latin typeface="Arial"/>
                <a:cs typeface="Arial"/>
              </a:rPr>
              <a:t>transformation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data from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high-dimensional space </a:t>
            </a:r>
            <a:r>
              <a:rPr sz="1500" spc="20" dirty="0">
                <a:latin typeface="Arial"/>
                <a:cs typeface="Arial"/>
              </a:rPr>
              <a:t>into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40" dirty="0">
                <a:latin typeface="Arial"/>
                <a:cs typeface="Arial"/>
              </a:rPr>
              <a:t>low-  </a:t>
            </a:r>
            <a:r>
              <a:rPr sz="1500" dirty="0">
                <a:latin typeface="Arial"/>
                <a:cs typeface="Arial"/>
              </a:rPr>
              <a:t>dimensional </a:t>
            </a:r>
            <a:r>
              <a:rPr sz="1500" spc="10" dirty="0">
                <a:latin typeface="Arial"/>
                <a:cs typeface="Arial"/>
              </a:rPr>
              <a:t>space so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low-dimensional </a:t>
            </a:r>
            <a:r>
              <a:rPr sz="1500" dirty="0">
                <a:latin typeface="Arial"/>
                <a:cs typeface="Arial"/>
              </a:rPr>
              <a:t>representation </a:t>
            </a:r>
            <a:r>
              <a:rPr sz="1500" spc="-5" dirty="0">
                <a:latin typeface="Arial"/>
                <a:cs typeface="Arial"/>
              </a:rPr>
              <a:t>retains  </a:t>
            </a:r>
            <a:r>
              <a:rPr sz="1500" spc="5" dirty="0">
                <a:latin typeface="Arial"/>
                <a:cs typeface="Arial"/>
              </a:rPr>
              <a:t>some </a:t>
            </a:r>
            <a:r>
              <a:rPr sz="1500" dirty="0">
                <a:latin typeface="Arial"/>
                <a:cs typeface="Arial"/>
              </a:rPr>
              <a:t>meaningful </a:t>
            </a:r>
            <a:r>
              <a:rPr sz="1500" spc="10" dirty="0">
                <a:latin typeface="Arial"/>
                <a:cs typeface="Arial"/>
              </a:rPr>
              <a:t>properties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original </a:t>
            </a:r>
            <a:r>
              <a:rPr sz="1500" spc="10" dirty="0">
                <a:latin typeface="Arial"/>
                <a:cs typeface="Arial"/>
              </a:rPr>
              <a:t>data, </a:t>
            </a:r>
            <a:r>
              <a:rPr sz="1500" spc="-5" dirty="0">
                <a:latin typeface="Arial"/>
                <a:cs typeface="Arial"/>
              </a:rPr>
              <a:t>ideally </a:t>
            </a:r>
            <a:r>
              <a:rPr sz="1500" spc="10" dirty="0">
                <a:latin typeface="Arial"/>
                <a:cs typeface="Arial"/>
              </a:rPr>
              <a:t>close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its  </a:t>
            </a:r>
            <a:r>
              <a:rPr sz="1500" spc="10" dirty="0">
                <a:latin typeface="Arial"/>
                <a:cs typeface="Arial"/>
              </a:rPr>
              <a:t>intrinsic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dimension.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4306290"/>
            <a:ext cx="5801995" cy="52451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53035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Any </a:t>
            </a:r>
            <a:r>
              <a:rPr sz="1500" spc="15" dirty="0">
                <a:latin typeface="Arial"/>
                <a:cs typeface="Arial"/>
              </a:rPr>
              <a:t>location </a:t>
            </a:r>
            <a:r>
              <a:rPr sz="1500" spc="-5" dirty="0">
                <a:latin typeface="Arial"/>
                <a:cs typeface="Arial"/>
              </a:rPr>
              <a:t>having </a:t>
            </a:r>
            <a:r>
              <a:rPr sz="1500" spc="-10" dirty="0">
                <a:latin typeface="Arial"/>
                <a:cs typeface="Arial"/>
              </a:rPr>
              <a:t>less </a:t>
            </a:r>
            <a:r>
              <a:rPr sz="1500" spc="5" dirty="0">
                <a:latin typeface="Arial"/>
                <a:cs typeface="Arial"/>
              </a:rPr>
              <a:t>than </a:t>
            </a:r>
            <a:r>
              <a:rPr sz="1500" spc="-5" dirty="0">
                <a:latin typeface="Arial"/>
                <a:cs typeface="Arial"/>
              </a:rPr>
              <a:t>10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20" dirty="0">
                <a:latin typeface="Arial"/>
                <a:cs typeface="Arial"/>
              </a:rPr>
              <a:t>points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5" dirty="0">
                <a:latin typeface="Arial"/>
                <a:cs typeface="Arial"/>
              </a:rPr>
              <a:t>tagged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35" dirty="0">
                <a:latin typeface="Arial"/>
                <a:cs typeface="Arial"/>
              </a:rPr>
              <a:t>"other"  </a:t>
            </a:r>
            <a:r>
              <a:rPr sz="1500" spc="15" dirty="0">
                <a:latin typeface="Arial"/>
                <a:cs typeface="Arial"/>
              </a:rPr>
              <a:t>location. </a:t>
            </a: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5" dirty="0">
                <a:latin typeface="Arial"/>
                <a:cs typeface="Arial"/>
              </a:rPr>
              <a:t>way number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categories can </a:t>
            </a:r>
            <a:r>
              <a:rPr sz="1500" spc="10" dirty="0">
                <a:latin typeface="Arial"/>
                <a:cs typeface="Arial"/>
              </a:rPr>
              <a:t>be reduced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-5" dirty="0">
                <a:latin typeface="Arial"/>
                <a:cs typeface="Arial"/>
              </a:rPr>
              <a:t>huge  </a:t>
            </a:r>
            <a:r>
              <a:rPr sz="1500" spc="10" dirty="0">
                <a:latin typeface="Arial"/>
                <a:cs typeface="Arial"/>
              </a:rPr>
              <a:t>amount.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</a:pPr>
            <a:r>
              <a:rPr sz="2100" b="1" spc="140" dirty="0">
                <a:latin typeface="Arial"/>
                <a:cs typeface="Arial"/>
              </a:rPr>
              <a:t>Outlier Removal </a:t>
            </a:r>
            <a:r>
              <a:rPr sz="2100" b="1" spc="85" dirty="0">
                <a:latin typeface="Arial"/>
                <a:cs typeface="Arial"/>
              </a:rPr>
              <a:t>Using </a:t>
            </a:r>
            <a:r>
              <a:rPr sz="2100" b="1" spc="15" dirty="0">
                <a:latin typeface="Arial"/>
                <a:cs typeface="Arial"/>
              </a:rPr>
              <a:t>Business</a:t>
            </a:r>
            <a:r>
              <a:rPr sz="2100" b="1" spc="14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Logic</a:t>
            </a:r>
            <a:endParaRPr sz="2100">
              <a:latin typeface="Arial"/>
              <a:cs typeface="Arial"/>
            </a:endParaRPr>
          </a:p>
          <a:p>
            <a:pPr marL="12700" marR="5715">
              <a:lnSpc>
                <a:spcPct val="94700"/>
              </a:lnSpc>
              <a:spcBef>
                <a:spcPts val="2415"/>
              </a:spcBef>
            </a:pPr>
            <a:r>
              <a:rPr sz="1500" b="1" spc="-10" dirty="0">
                <a:latin typeface="Arial"/>
                <a:cs typeface="Arial"/>
              </a:rPr>
              <a:t>Outliers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unusual </a:t>
            </a:r>
            <a:r>
              <a:rPr sz="1500" spc="-10" dirty="0">
                <a:latin typeface="Arial"/>
                <a:cs typeface="Arial"/>
              </a:rPr>
              <a:t>values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dataset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25" dirty="0">
                <a:latin typeface="Arial"/>
                <a:cs typeface="Arial"/>
              </a:rPr>
              <a:t>distort </a:t>
            </a:r>
            <a:r>
              <a:rPr sz="1500" spc="15" dirty="0">
                <a:latin typeface="Arial"/>
                <a:cs typeface="Arial"/>
              </a:rPr>
              <a:t>statistical 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violate </a:t>
            </a:r>
            <a:r>
              <a:rPr sz="1500" spc="5" dirty="0">
                <a:latin typeface="Arial"/>
                <a:cs typeface="Arial"/>
              </a:rPr>
              <a:t>their </a:t>
            </a:r>
            <a:r>
              <a:rPr sz="1500" spc="10" dirty="0">
                <a:latin typeface="Arial"/>
                <a:cs typeface="Arial"/>
              </a:rPr>
              <a:t>assumptions. </a:t>
            </a:r>
            <a:r>
              <a:rPr sz="1500" spc="-15" dirty="0">
                <a:latin typeface="Arial"/>
                <a:cs typeface="Arial"/>
              </a:rPr>
              <a:t>Given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problems </a:t>
            </a:r>
            <a:r>
              <a:rPr sz="1500" spc="5" dirty="0">
                <a:latin typeface="Arial"/>
                <a:cs typeface="Arial"/>
              </a:rPr>
              <a:t>they can  </a:t>
            </a:r>
            <a:r>
              <a:rPr sz="1500" spc="-5" dirty="0">
                <a:latin typeface="Arial"/>
                <a:cs typeface="Arial"/>
              </a:rPr>
              <a:t>cause, </a:t>
            </a:r>
            <a:r>
              <a:rPr sz="1500" spc="5" dirty="0">
                <a:latin typeface="Arial"/>
                <a:cs typeface="Arial"/>
              </a:rPr>
              <a:t>you </a:t>
            </a:r>
            <a:r>
              <a:rPr sz="1500" spc="20" dirty="0">
                <a:latin typeface="Arial"/>
                <a:cs typeface="Arial"/>
              </a:rPr>
              <a:t>might </a:t>
            </a:r>
            <a:r>
              <a:rPr sz="1500" spc="15" dirty="0">
                <a:latin typeface="Arial"/>
                <a:cs typeface="Arial"/>
              </a:rPr>
              <a:t>think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it’s </a:t>
            </a:r>
            <a:r>
              <a:rPr sz="1500" spc="20" dirty="0">
                <a:latin typeface="Arial"/>
                <a:cs typeface="Arial"/>
              </a:rPr>
              <a:t>best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remove </a:t>
            </a:r>
            <a:r>
              <a:rPr sz="1500" spc="10" dirty="0">
                <a:latin typeface="Arial"/>
                <a:cs typeface="Arial"/>
              </a:rPr>
              <a:t>them from </a:t>
            </a:r>
            <a:r>
              <a:rPr sz="1500" spc="5" dirty="0">
                <a:latin typeface="Arial"/>
                <a:cs typeface="Arial"/>
              </a:rPr>
              <a:t>your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 marR="4196080">
              <a:lnSpc>
                <a:spcPct val="95400"/>
              </a:lnSpc>
              <a:spcBef>
                <a:spcPts val="1520"/>
              </a:spcBef>
            </a:pPr>
            <a:r>
              <a:rPr sz="1500" dirty="0">
                <a:latin typeface="Arial"/>
                <a:cs typeface="Arial"/>
              </a:rPr>
              <a:t>Normally </a:t>
            </a:r>
            <a:r>
              <a:rPr sz="1500" b="1" spc="-10" dirty="0">
                <a:latin typeface="Arial"/>
                <a:cs typeface="Arial"/>
              </a:rPr>
              <a:t>square  </a:t>
            </a:r>
            <a:r>
              <a:rPr sz="1500" b="1" spc="10" dirty="0">
                <a:latin typeface="Arial"/>
                <a:cs typeface="Arial"/>
              </a:rPr>
              <a:t>ft </a:t>
            </a:r>
            <a:r>
              <a:rPr sz="1500" b="1" spc="5" dirty="0">
                <a:latin typeface="Arial"/>
                <a:cs typeface="Arial"/>
              </a:rPr>
              <a:t>per </a:t>
            </a:r>
            <a:r>
              <a:rPr sz="1500" b="1" dirty="0">
                <a:latin typeface="Arial"/>
                <a:cs typeface="Arial"/>
              </a:rPr>
              <a:t>bedroom </a:t>
            </a:r>
            <a:r>
              <a:rPr sz="1500" spc="-5" dirty="0">
                <a:latin typeface="Arial"/>
                <a:cs typeface="Arial"/>
              </a:rPr>
              <a:t>is  300 </a:t>
            </a:r>
            <a:r>
              <a:rPr sz="1500" spc="-30" dirty="0">
                <a:latin typeface="Arial"/>
                <a:cs typeface="Arial"/>
              </a:rPr>
              <a:t>(i.e. </a:t>
            </a:r>
            <a:r>
              <a:rPr sz="1500" spc="-5" dirty="0">
                <a:latin typeface="Arial"/>
                <a:cs typeface="Arial"/>
              </a:rPr>
              <a:t>2 </a:t>
            </a:r>
            <a:r>
              <a:rPr sz="1500" spc="25" dirty="0">
                <a:latin typeface="Arial"/>
                <a:cs typeface="Arial"/>
              </a:rPr>
              <a:t>bhk  </a:t>
            </a:r>
            <a:r>
              <a:rPr sz="1500" spc="10" dirty="0">
                <a:latin typeface="Arial"/>
                <a:cs typeface="Arial"/>
              </a:rPr>
              <a:t>apartment </a:t>
            </a:r>
            <a:r>
              <a:rPr sz="1500" spc="-5" dirty="0">
                <a:latin typeface="Arial"/>
                <a:cs typeface="Arial"/>
              </a:rPr>
              <a:t>is  </a:t>
            </a:r>
            <a:r>
              <a:rPr sz="1500" spc="10" dirty="0">
                <a:latin typeface="Arial"/>
                <a:cs typeface="Arial"/>
              </a:rPr>
              <a:t>minimum </a:t>
            </a:r>
            <a:r>
              <a:rPr sz="1500" spc="-5" dirty="0">
                <a:latin typeface="Arial"/>
                <a:cs typeface="Arial"/>
              </a:rPr>
              <a:t>600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sqft.  </a:t>
            </a:r>
            <a:r>
              <a:rPr sz="1500" spc="-5" dirty="0">
                <a:latin typeface="Arial"/>
                <a:cs typeface="Arial"/>
              </a:rPr>
              <a:t>If </a:t>
            </a:r>
            <a:r>
              <a:rPr sz="1500" spc="5" dirty="0">
                <a:latin typeface="Arial"/>
                <a:cs typeface="Arial"/>
              </a:rPr>
              <a:t>you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15" dirty="0">
                <a:latin typeface="Arial"/>
                <a:cs typeface="Arial"/>
              </a:rPr>
              <a:t>for  </a:t>
            </a:r>
            <a:r>
              <a:rPr sz="1500" dirty="0">
                <a:latin typeface="Arial"/>
                <a:cs typeface="Arial"/>
              </a:rPr>
              <a:t>example </a:t>
            </a:r>
            <a:r>
              <a:rPr sz="1500" spc="-5" dirty="0">
                <a:latin typeface="Arial"/>
                <a:cs typeface="Arial"/>
              </a:rPr>
              <a:t>400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sqft</a:t>
            </a:r>
            <a:endParaRPr sz="1500">
              <a:latin typeface="Arial"/>
              <a:cs typeface="Arial"/>
            </a:endParaRPr>
          </a:p>
          <a:p>
            <a:pPr marL="12700" marR="4257675" algn="just">
              <a:lnSpc>
                <a:spcPts val="1700"/>
              </a:lnSpc>
              <a:spcBef>
                <a:spcPts val="40"/>
              </a:spcBef>
            </a:pPr>
            <a:r>
              <a:rPr sz="1500" spc="10" dirty="0">
                <a:latin typeface="Arial"/>
                <a:cs typeface="Arial"/>
              </a:rPr>
              <a:t>apartment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-5" dirty="0">
                <a:latin typeface="Arial"/>
                <a:cs typeface="Arial"/>
              </a:rPr>
              <a:t>2  </a:t>
            </a:r>
            <a:r>
              <a:rPr sz="1500" spc="25" dirty="0">
                <a:latin typeface="Arial"/>
                <a:cs typeface="Arial"/>
              </a:rPr>
              <a:t>bhk </a:t>
            </a:r>
            <a:r>
              <a:rPr sz="1500" spc="5" dirty="0">
                <a:latin typeface="Arial"/>
                <a:cs typeface="Arial"/>
              </a:rPr>
              <a:t>then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can 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dirty="0">
                <a:latin typeface="Arial"/>
                <a:cs typeface="Arial"/>
              </a:rPr>
              <a:t>removed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as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outlier.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200" y="2861386"/>
            <a:ext cx="6967220" cy="1390015"/>
            <a:chOff x="309200" y="2861386"/>
            <a:chExt cx="6967220" cy="1390015"/>
          </a:xfrm>
        </p:grpSpPr>
        <p:sp>
          <p:nvSpPr>
            <p:cNvPr id="6" name="object 6"/>
            <p:cNvSpPr/>
            <p:nvPr/>
          </p:nvSpPr>
          <p:spPr>
            <a:xfrm>
              <a:off x="309200" y="2861386"/>
              <a:ext cx="6967054" cy="13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0" y="2902893"/>
              <a:ext cx="6840054" cy="1262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000" y="2902889"/>
              <a:ext cx="6840220" cy="1263015"/>
            </a:xfrm>
            <a:custGeom>
              <a:avLst/>
              <a:gdLst/>
              <a:ahLst/>
              <a:cxnLst/>
              <a:rect l="l" t="t" r="r" b="b"/>
              <a:pathLst>
                <a:path w="6840220" h="1263014">
                  <a:moveTo>
                    <a:pt x="0" y="0"/>
                  </a:moveTo>
                  <a:lnTo>
                    <a:pt x="6840054" y="0"/>
                  </a:lnTo>
                  <a:lnTo>
                    <a:pt x="6840054" y="1262884"/>
                  </a:lnTo>
                  <a:lnTo>
                    <a:pt x="0" y="126288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41955" y="7320457"/>
            <a:ext cx="4462145" cy="2049145"/>
            <a:chOff x="2441955" y="7320457"/>
            <a:chExt cx="4462145" cy="2049145"/>
          </a:xfrm>
        </p:grpSpPr>
        <p:sp>
          <p:nvSpPr>
            <p:cNvPr id="10" name="object 10"/>
            <p:cNvSpPr/>
            <p:nvPr/>
          </p:nvSpPr>
          <p:spPr>
            <a:xfrm>
              <a:off x="2441955" y="7320457"/>
              <a:ext cx="4461598" cy="20487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2755" y="7361961"/>
              <a:ext cx="4334598" cy="19217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2755" y="7361974"/>
              <a:ext cx="4335145" cy="1922145"/>
            </a:xfrm>
            <a:custGeom>
              <a:avLst/>
              <a:gdLst/>
              <a:ahLst/>
              <a:cxnLst/>
              <a:rect l="l" t="t" r="r" b="b"/>
              <a:pathLst>
                <a:path w="4335145" h="1922145">
                  <a:moveTo>
                    <a:pt x="0" y="0"/>
                  </a:moveTo>
                  <a:lnTo>
                    <a:pt x="4334598" y="0"/>
                  </a:lnTo>
                  <a:lnTo>
                    <a:pt x="4334598" y="1921789"/>
                  </a:lnTo>
                  <a:lnTo>
                    <a:pt x="0" y="19217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914437"/>
            <a:ext cx="3007360" cy="13347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195"/>
              </a:spcBef>
            </a:pPr>
            <a:r>
              <a:rPr sz="1500" spc="-20" dirty="0">
                <a:latin typeface="Arial"/>
                <a:cs typeface="Arial"/>
              </a:rPr>
              <a:t>Here, </a:t>
            </a:r>
            <a:r>
              <a:rPr sz="1500" spc="5" dirty="0">
                <a:latin typeface="Arial"/>
                <a:cs typeface="Arial"/>
              </a:rPr>
              <a:t>min </a:t>
            </a:r>
            <a:r>
              <a:rPr sz="1500" b="1" dirty="0">
                <a:latin typeface="Arial"/>
                <a:cs typeface="Arial"/>
              </a:rPr>
              <a:t>price </a:t>
            </a:r>
            <a:r>
              <a:rPr sz="1500" b="1" spc="5" dirty="0">
                <a:latin typeface="Arial"/>
                <a:cs typeface="Arial"/>
              </a:rPr>
              <a:t>per </a:t>
            </a:r>
            <a:r>
              <a:rPr sz="1500" b="1" dirty="0">
                <a:latin typeface="Arial"/>
                <a:cs typeface="Arial"/>
              </a:rPr>
              <a:t>sqft </a:t>
            </a:r>
            <a:r>
              <a:rPr sz="1500" spc="-5" dirty="0">
                <a:latin typeface="Arial"/>
                <a:cs typeface="Arial"/>
              </a:rPr>
              <a:t>is 267  </a:t>
            </a:r>
            <a:r>
              <a:rPr sz="1500" spc="-10" dirty="0">
                <a:latin typeface="Arial"/>
                <a:cs typeface="Arial"/>
              </a:rPr>
              <a:t>whereas </a:t>
            </a:r>
            <a:r>
              <a:rPr sz="1500" spc="5" dirty="0">
                <a:latin typeface="Arial"/>
                <a:cs typeface="Arial"/>
              </a:rPr>
              <a:t>max </a:t>
            </a:r>
            <a:r>
              <a:rPr sz="1500" spc="-5" dirty="0">
                <a:latin typeface="Arial"/>
                <a:cs typeface="Arial"/>
              </a:rPr>
              <a:t>is 176470, </a:t>
            </a:r>
            <a:r>
              <a:rPr sz="1500" spc="15" dirty="0">
                <a:latin typeface="Arial"/>
                <a:cs typeface="Arial"/>
              </a:rPr>
              <a:t>showing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spc="20" dirty="0">
                <a:latin typeface="Arial"/>
                <a:cs typeface="Arial"/>
              </a:rPr>
              <a:t>wide </a:t>
            </a:r>
            <a:r>
              <a:rPr sz="1500" dirty="0">
                <a:latin typeface="Arial"/>
                <a:cs typeface="Arial"/>
              </a:rPr>
              <a:t>variation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property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prices.</a:t>
            </a:r>
            <a:endParaRPr sz="1500">
              <a:latin typeface="Arial"/>
              <a:cs typeface="Arial"/>
            </a:endParaRPr>
          </a:p>
          <a:p>
            <a:pPr marL="12700" marR="350520">
              <a:lnSpc>
                <a:spcPts val="1700"/>
              </a:lnSpc>
              <a:spcBef>
                <a:spcPts val="40"/>
              </a:spcBef>
            </a:pPr>
            <a:r>
              <a:rPr sz="1500" spc="-25" dirty="0">
                <a:latin typeface="Arial"/>
                <a:cs typeface="Arial"/>
              </a:rPr>
              <a:t>These </a:t>
            </a:r>
            <a:r>
              <a:rPr sz="1500" spc="5" dirty="0">
                <a:latin typeface="Arial"/>
                <a:cs typeface="Arial"/>
              </a:rPr>
              <a:t>outliers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removed </a:t>
            </a:r>
            <a:r>
              <a:rPr sz="1500" spc="5" dirty="0">
                <a:latin typeface="Arial"/>
                <a:cs typeface="Arial"/>
              </a:rPr>
              <a:t>per  </a:t>
            </a:r>
            <a:r>
              <a:rPr sz="1500" spc="15" dirty="0">
                <a:latin typeface="Arial"/>
                <a:cs typeface="Arial"/>
              </a:rPr>
              <a:t>location </a:t>
            </a: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-10" dirty="0">
                <a:latin typeface="Arial"/>
                <a:cs typeface="Arial"/>
              </a:rPr>
              <a:t>mean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one  </a:t>
            </a:r>
            <a:r>
              <a:rPr sz="1500" spc="5" dirty="0">
                <a:latin typeface="Arial"/>
                <a:cs typeface="Arial"/>
              </a:rPr>
              <a:t>standard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deviation.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5245138"/>
            <a:ext cx="6122670" cy="45097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102870">
              <a:lnSpc>
                <a:spcPts val="1710"/>
              </a:lnSpc>
              <a:spcBef>
                <a:spcPts val="229"/>
              </a:spcBef>
            </a:pPr>
            <a:r>
              <a:rPr sz="1500" spc="-30" dirty="0">
                <a:latin typeface="Arial"/>
                <a:cs typeface="Arial"/>
              </a:rPr>
              <a:t>Even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4 </a:t>
            </a:r>
            <a:r>
              <a:rPr sz="1500" spc="20" dirty="0">
                <a:latin typeface="Arial"/>
                <a:cs typeface="Arial"/>
              </a:rPr>
              <a:t>bhk,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30" dirty="0">
                <a:latin typeface="Arial"/>
                <a:cs typeface="Arial"/>
              </a:rPr>
              <a:t>at-most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b="1" dirty="0">
                <a:latin typeface="Arial"/>
                <a:cs typeface="Arial"/>
              </a:rPr>
              <a:t>bathroom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10" dirty="0">
                <a:latin typeface="Arial"/>
                <a:cs typeface="Arial"/>
              </a:rPr>
              <a:t>all </a:t>
            </a:r>
            <a:r>
              <a:rPr sz="1500" spc="-5" dirty="0">
                <a:latin typeface="Arial"/>
                <a:cs typeface="Arial"/>
              </a:rPr>
              <a:t>4 </a:t>
            </a:r>
            <a:r>
              <a:rPr sz="1500" spc="10" dirty="0">
                <a:latin typeface="Arial"/>
                <a:cs typeface="Arial"/>
              </a:rPr>
              <a:t>rooms plus </a:t>
            </a:r>
            <a:r>
              <a:rPr sz="1500" spc="-5" dirty="0">
                <a:latin typeface="Arial"/>
                <a:cs typeface="Arial"/>
              </a:rPr>
              <a:t>one  </a:t>
            </a:r>
            <a:r>
              <a:rPr sz="1500" spc="10" dirty="0">
                <a:latin typeface="Arial"/>
                <a:cs typeface="Arial"/>
              </a:rPr>
              <a:t>guest </a:t>
            </a:r>
            <a:r>
              <a:rPr sz="1500" spc="15" dirty="0">
                <a:latin typeface="Arial"/>
                <a:cs typeface="Arial"/>
              </a:rPr>
              <a:t>bathroom. </a:t>
            </a:r>
            <a:r>
              <a:rPr sz="1500" spc="5" dirty="0">
                <a:latin typeface="Arial"/>
                <a:cs typeface="Arial"/>
              </a:rPr>
              <a:t>Anything </a:t>
            </a:r>
            <a:r>
              <a:rPr sz="1500" dirty="0">
                <a:latin typeface="Arial"/>
                <a:cs typeface="Arial"/>
              </a:rPr>
              <a:t>above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5" dirty="0">
                <a:latin typeface="Arial"/>
                <a:cs typeface="Arial"/>
              </a:rPr>
              <a:t>outlier </a:t>
            </a:r>
            <a:r>
              <a:rPr sz="1500" spc="20" dirty="0">
                <a:latin typeface="Arial"/>
                <a:cs typeface="Arial"/>
              </a:rPr>
              <a:t>which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removed.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</a:pPr>
            <a:r>
              <a:rPr sz="2100" b="1" spc="204" dirty="0">
                <a:latin typeface="Arial"/>
                <a:cs typeface="Arial"/>
              </a:rPr>
              <a:t>Model</a:t>
            </a:r>
            <a:r>
              <a:rPr sz="2100" b="1" spc="125" dirty="0">
                <a:latin typeface="Arial"/>
                <a:cs typeface="Arial"/>
              </a:rPr>
              <a:t> </a:t>
            </a:r>
            <a:r>
              <a:rPr sz="2100" b="1" spc="85" dirty="0">
                <a:latin typeface="Arial"/>
                <a:cs typeface="Arial"/>
              </a:rPr>
              <a:t>Building</a:t>
            </a:r>
            <a:endParaRPr sz="2100">
              <a:latin typeface="Arial"/>
              <a:cs typeface="Arial"/>
            </a:endParaRPr>
          </a:p>
          <a:p>
            <a:pPr marL="12700" marR="22225">
              <a:lnSpc>
                <a:spcPct val="100000"/>
              </a:lnSpc>
              <a:spcBef>
                <a:spcPts val="1730"/>
              </a:spcBef>
            </a:pP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15" dirty="0">
                <a:latin typeface="Arial"/>
                <a:cs typeface="Arial"/>
              </a:rPr>
              <a:t>Scikit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dirty="0">
                <a:latin typeface="Arial"/>
                <a:cs typeface="Arial"/>
              </a:rPr>
              <a:t>library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5" dirty="0">
                <a:latin typeface="Arial"/>
                <a:cs typeface="Arial"/>
              </a:rPr>
              <a:t>the Python </a:t>
            </a:r>
            <a:r>
              <a:rPr sz="1500" spc="10" dirty="0">
                <a:latin typeface="Arial"/>
                <a:cs typeface="Arial"/>
              </a:rPr>
              <a:t>programming  </a:t>
            </a:r>
            <a:r>
              <a:rPr sz="1500" spc="-5" dirty="0">
                <a:latin typeface="Arial"/>
                <a:cs typeface="Arial"/>
              </a:rPr>
              <a:t>language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5" dirty="0">
                <a:latin typeface="Arial"/>
                <a:cs typeface="Arial"/>
              </a:rPr>
              <a:t>initialize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b="1" spc="-10" dirty="0">
                <a:latin typeface="Arial"/>
                <a:cs typeface="Arial"/>
              </a:rPr>
              <a:t>linear </a:t>
            </a:r>
            <a:r>
              <a:rPr sz="1500" b="1" spc="-15" dirty="0">
                <a:latin typeface="Arial"/>
                <a:cs typeface="Arial"/>
              </a:rPr>
              <a:t>regression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model.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 marR="433705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Furthermore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0" dirty="0">
                <a:latin typeface="Arial"/>
                <a:cs typeface="Arial"/>
              </a:rPr>
              <a:t>dataset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20" dirty="0">
                <a:latin typeface="Arial"/>
                <a:cs typeface="Arial"/>
              </a:rPr>
              <a:t>split into  </a:t>
            </a:r>
            <a:r>
              <a:rPr sz="1500" spc="55" dirty="0">
                <a:latin typeface="Arial"/>
                <a:cs typeface="Arial"/>
              </a:rPr>
              <a:t>80%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5" dirty="0">
                <a:latin typeface="Arial"/>
                <a:cs typeface="Arial"/>
              </a:rPr>
              <a:t>training and  </a:t>
            </a:r>
            <a:r>
              <a:rPr sz="1500" spc="55" dirty="0">
                <a:latin typeface="Arial"/>
                <a:cs typeface="Arial"/>
              </a:rPr>
              <a:t>20%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15" dirty="0">
                <a:latin typeface="Arial"/>
                <a:cs typeface="Arial"/>
              </a:rPr>
              <a:t>testing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4467860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Finally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model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is  </a:t>
            </a:r>
            <a:r>
              <a:rPr sz="1500" spc="5" dirty="0">
                <a:latin typeface="Arial"/>
                <a:cs typeface="Arial"/>
              </a:rPr>
              <a:t>trained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5" dirty="0">
                <a:latin typeface="Arial"/>
                <a:cs typeface="Arial"/>
              </a:rPr>
              <a:t>our  training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</a:pPr>
            <a:r>
              <a:rPr sz="1500" spc="20" dirty="0">
                <a:latin typeface="Arial"/>
                <a:cs typeface="Arial"/>
              </a:rPr>
              <a:t>Upon </a:t>
            </a:r>
            <a:r>
              <a:rPr sz="1500" spc="15" dirty="0">
                <a:latin typeface="Arial"/>
                <a:cs typeface="Arial"/>
              </a:rPr>
              <a:t>testing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dirty="0">
                <a:latin typeface="Arial"/>
                <a:cs typeface="Arial"/>
              </a:rPr>
              <a:t>returns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prediction </a:t>
            </a:r>
            <a:r>
              <a:rPr sz="1500" spc="10" dirty="0">
                <a:latin typeface="Arial"/>
                <a:cs typeface="Arial"/>
              </a:rPr>
              <a:t>accuracy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5" dirty="0">
                <a:latin typeface="Arial"/>
                <a:cs typeface="Arial"/>
              </a:rPr>
              <a:t>86% </a:t>
            </a:r>
            <a:r>
              <a:rPr sz="1500" spc="20" dirty="0">
                <a:latin typeface="Arial"/>
                <a:cs typeface="Arial"/>
              </a:rPr>
              <a:t>which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will  </a:t>
            </a:r>
            <a:r>
              <a:rPr sz="1500" spc="25" dirty="0">
                <a:latin typeface="Arial"/>
                <a:cs typeface="Arial"/>
              </a:rPr>
              <a:t>work </a:t>
            </a:r>
            <a:r>
              <a:rPr sz="1500" spc="5" dirty="0">
                <a:latin typeface="Arial"/>
                <a:cs typeface="Arial"/>
              </a:rPr>
              <a:t>well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enough.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89056" y="691197"/>
            <a:ext cx="2814955" cy="1871980"/>
            <a:chOff x="4089056" y="691197"/>
            <a:chExt cx="2814955" cy="1871980"/>
          </a:xfrm>
        </p:grpSpPr>
        <p:sp>
          <p:nvSpPr>
            <p:cNvPr id="5" name="object 5"/>
            <p:cNvSpPr/>
            <p:nvPr/>
          </p:nvSpPr>
          <p:spPr>
            <a:xfrm>
              <a:off x="4089056" y="691197"/>
              <a:ext cx="2814497" cy="1871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9856" y="732701"/>
              <a:ext cx="2687497" cy="17448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9856" y="732701"/>
              <a:ext cx="2687955" cy="1744980"/>
            </a:xfrm>
            <a:custGeom>
              <a:avLst/>
              <a:gdLst/>
              <a:ahLst/>
              <a:cxnLst/>
              <a:rect l="l" t="t" r="r" b="b"/>
              <a:pathLst>
                <a:path w="2687954" h="1744980">
                  <a:moveTo>
                    <a:pt x="0" y="0"/>
                  </a:moveTo>
                  <a:lnTo>
                    <a:pt x="2687497" y="0"/>
                  </a:lnTo>
                  <a:lnTo>
                    <a:pt x="2687497" y="1744802"/>
                  </a:lnTo>
                  <a:lnTo>
                    <a:pt x="0" y="17448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09200" y="2825775"/>
            <a:ext cx="5167630" cy="2225040"/>
            <a:chOff x="1209200" y="2825775"/>
            <a:chExt cx="5167630" cy="2225040"/>
          </a:xfrm>
        </p:grpSpPr>
        <p:sp>
          <p:nvSpPr>
            <p:cNvPr id="9" name="object 9"/>
            <p:cNvSpPr/>
            <p:nvPr/>
          </p:nvSpPr>
          <p:spPr>
            <a:xfrm>
              <a:off x="1209200" y="2825775"/>
              <a:ext cx="5167058" cy="2224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0000" y="2867279"/>
              <a:ext cx="5040058" cy="2097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000" y="2867266"/>
              <a:ext cx="5040630" cy="2098040"/>
            </a:xfrm>
            <a:custGeom>
              <a:avLst/>
              <a:gdLst/>
              <a:ahLst/>
              <a:cxnLst/>
              <a:rect l="l" t="t" r="r" b="b"/>
              <a:pathLst>
                <a:path w="5040630" h="2098040">
                  <a:moveTo>
                    <a:pt x="0" y="0"/>
                  </a:moveTo>
                  <a:lnTo>
                    <a:pt x="5040058" y="0"/>
                  </a:lnTo>
                  <a:lnTo>
                    <a:pt x="5040058" y="2097532"/>
                  </a:lnTo>
                  <a:lnTo>
                    <a:pt x="0" y="2097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36494" y="7330681"/>
            <a:ext cx="4267200" cy="1853564"/>
            <a:chOff x="2636494" y="7330681"/>
            <a:chExt cx="4267200" cy="1853564"/>
          </a:xfrm>
        </p:grpSpPr>
        <p:sp>
          <p:nvSpPr>
            <p:cNvPr id="13" name="object 13"/>
            <p:cNvSpPr/>
            <p:nvPr/>
          </p:nvSpPr>
          <p:spPr>
            <a:xfrm>
              <a:off x="2636494" y="7330681"/>
              <a:ext cx="4267060" cy="1853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7294" y="7372184"/>
              <a:ext cx="4140060" cy="17264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7294" y="7372184"/>
              <a:ext cx="4140200" cy="1726564"/>
            </a:xfrm>
            <a:custGeom>
              <a:avLst/>
              <a:gdLst/>
              <a:ahLst/>
              <a:cxnLst/>
              <a:rect l="l" t="t" r="r" b="b"/>
              <a:pathLst>
                <a:path w="4140200" h="1726565">
                  <a:moveTo>
                    <a:pt x="0" y="0"/>
                  </a:moveTo>
                  <a:lnTo>
                    <a:pt x="4140060" y="0"/>
                  </a:lnTo>
                  <a:lnTo>
                    <a:pt x="4140060" y="1726450"/>
                  </a:lnTo>
                  <a:lnTo>
                    <a:pt x="0" y="1726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599" y="698537"/>
            <a:ext cx="2351405" cy="21983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3045" marR="116839" indent="-208279">
              <a:lnSpc>
                <a:spcPct val="94600"/>
              </a:lnSpc>
              <a:spcBef>
                <a:spcPts val="195"/>
              </a:spcBef>
              <a:buSzPct val="120000"/>
              <a:buFont typeface="Arial"/>
              <a:buChar char="•"/>
              <a:tabLst>
                <a:tab pos="233045" algn="l"/>
                <a:tab pos="233679" algn="l"/>
              </a:tabLst>
            </a:pPr>
            <a:r>
              <a:rPr sz="1500" b="1" spc="-5" dirty="0">
                <a:latin typeface="Arial"/>
                <a:cs typeface="Arial"/>
              </a:rPr>
              <a:t>Linear </a:t>
            </a:r>
            <a:r>
              <a:rPr sz="1500" b="1" spc="-10" dirty="0">
                <a:latin typeface="Arial"/>
                <a:cs typeface="Arial"/>
              </a:rPr>
              <a:t>Regression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 </a:t>
            </a:r>
            <a:r>
              <a:rPr sz="1500" spc="10" dirty="0">
                <a:latin typeface="Arial"/>
                <a:cs typeface="Arial"/>
              </a:rPr>
              <a:t>algorithm based on  </a:t>
            </a:r>
            <a:r>
              <a:rPr sz="1500" spc="5" dirty="0">
                <a:latin typeface="Arial"/>
                <a:cs typeface="Arial"/>
              </a:rPr>
              <a:t>supervised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learning.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marL="233045" marR="17780" indent="-208279">
              <a:lnSpc>
                <a:spcPts val="1700"/>
              </a:lnSpc>
              <a:buSzPct val="120000"/>
              <a:buChar char="•"/>
              <a:tabLst>
                <a:tab pos="233045" algn="l"/>
                <a:tab pos="233679" algn="l"/>
              </a:tabLst>
            </a:pPr>
            <a:r>
              <a:rPr sz="1500" spc="10" dirty="0">
                <a:latin typeface="Arial"/>
                <a:cs typeface="Arial"/>
              </a:rPr>
              <a:t>It performs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10" dirty="0">
                <a:latin typeface="Arial"/>
                <a:cs typeface="Arial"/>
              </a:rPr>
              <a:t>regression  </a:t>
            </a:r>
            <a:r>
              <a:rPr sz="1500" spc="10" dirty="0">
                <a:latin typeface="Arial"/>
                <a:cs typeface="Arial"/>
              </a:rPr>
              <a:t>task. </a:t>
            </a:r>
            <a:r>
              <a:rPr sz="1500" spc="-10" dirty="0">
                <a:latin typeface="Arial"/>
                <a:cs typeface="Arial"/>
              </a:rPr>
              <a:t>Regression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models 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target </a:t>
            </a:r>
            <a:r>
              <a:rPr sz="1500" spc="15" dirty="0">
                <a:latin typeface="Arial"/>
                <a:cs typeface="Arial"/>
              </a:rPr>
              <a:t>prediction </a:t>
            </a:r>
            <a:r>
              <a:rPr sz="1500" spc="-15" dirty="0">
                <a:latin typeface="Arial"/>
                <a:cs typeface="Arial"/>
              </a:rPr>
              <a:t>value  </a:t>
            </a:r>
            <a:r>
              <a:rPr sz="1500" spc="10" dirty="0">
                <a:latin typeface="Arial"/>
                <a:cs typeface="Arial"/>
              </a:rPr>
              <a:t>based on independent  </a:t>
            </a:r>
            <a:r>
              <a:rPr sz="1500" spc="-5" dirty="0">
                <a:latin typeface="Arial"/>
                <a:cs typeface="Arial"/>
              </a:rPr>
              <a:t>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3506190"/>
            <a:ext cx="5836920" cy="6858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spc="-3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final </a:t>
            </a:r>
            <a:r>
              <a:rPr sz="1500" spc="15" dirty="0">
                <a:latin typeface="Arial"/>
                <a:cs typeface="Arial"/>
              </a:rPr>
              <a:t>price prediction </a:t>
            </a:r>
            <a:r>
              <a:rPr sz="1500" spc="20" dirty="0">
                <a:latin typeface="Arial"/>
                <a:cs typeface="Arial"/>
              </a:rPr>
              <a:t>function </a:t>
            </a:r>
            <a:r>
              <a:rPr sz="1500" spc="5" dirty="0">
                <a:latin typeface="Arial"/>
                <a:cs typeface="Arial"/>
              </a:rPr>
              <a:t>takes </a:t>
            </a:r>
            <a:r>
              <a:rPr sz="1500" spc="15" dirty="0">
                <a:latin typeface="Arial"/>
                <a:cs typeface="Arial"/>
              </a:rPr>
              <a:t>location, </a:t>
            </a:r>
            <a:r>
              <a:rPr sz="1500" spc="-30" dirty="0">
                <a:latin typeface="Arial"/>
                <a:cs typeface="Arial"/>
              </a:rPr>
              <a:t>area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10" dirty="0">
                <a:latin typeface="Arial"/>
                <a:cs typeface="Arial"/>
              </a:rPr>
              <a:t>square </a:t>
            </a:r>
            <a:r>
              <a:rPr sz="1500" spc="5" dirty="0">
                <a:latin typeface="Arial"/>
                <a:cs typeface="Arial"/>
              </a:rPr>
              <a:t>feet,  number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bedrooms </a:t>
            </a:r>
            <a:r>
              <a:rPr sz="1500" spc="-30" dirty="0">
                <a:latin typeface="Arial"/>
                <a:cs typeface="Arial"/>
              </a:rPr>
              <a:t>(bhk) </a:t>
            </a:r>
            <a:r>
              <a:rPr sz="1500" spc="5" dirty="0">
                <a:latin typeface="Arial"/>
                <a:cs typeface="Arial"/>
              </a:rPr>
              <a:t>and number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bathrooms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15" dirty="0">
                <a:latin typeface="Arial"/>
                <a:cs typeface="Arial"/>
              </a:rPr>
              <a:t>inputs </a:t>
            </a:r>
            <a:r>
              <a:rPr sz="1500" spc="5" dirty="0">
                <a:latin typeface="Arial"/>
                <a:cs typeface="Arial"/>
              </a:rPr>
              <a:t>and  </a:t>
            </a:r>
            <a:r>
              <a:rPr sz="1500" dirty="0">
                <a:latin typeface="Arial"/>
                <a:cs typeface="Arial"/>
              </a:rPr>
              <a:t>returns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predicted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-5" dirty="0">
                <a:latin typeface="Arial"/>
                <a:cs typeface="Arial"/>
              </a:rPr>
              <a:t>in lakhs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(rupees).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6498" y="691197"/>
            <a:ext cx="3727450" cy="2253615"/>
            <a:chOff x="3176498" y="691197"/>
            <a:chExt cx="3727450" cy="2253615"/>
          </a:xfrm>
        </p:grpSpPr>
        <p:sp>
          <p:nvSpPr>
            <p:cNvPr id="5" name="object 5"/>
            <p:cNvSpPr/>
            <p:nvPr/>
          </p:nvSpPr>
          <p:spPr>
            <a:xfrm>
              <a:off x="3176498" y="691197"/>
              <a:ext cx="3727056" cy="2253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7298" y="732701"/>
              <a:ext cx="3600056" cy="21263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7298" y="732701"/>
              <a:ext cx="3600450" cy="2126615"/>
            </a:xfrm>
            <a:custGeom>
              <a:avLst/>
              <a:gdLst/>
              <a:ahLst/>
              <a:cxnLst/>
              <a:rect l="l" t="t" r="r" b="b"/>
              <a:pathLst>
                <a:path w="3600450" h="2126615">
                  <a:moveTo>
                    <a:pt x="0" y="0"/>
                  </a:moveTo>
                  <a:lnTo>
                    <a:pt x="3600056" y="0"/>
                  </a:lnTo>
                  <a:lnTo>
                    <a:pt x="3600056" y="2126310"/>
                  </a:lnTo>
                  <a:lnTo>
                    <a:pt x="0" y="212631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01078" y="4526597"/>
            <a:ext cx="5183505" cy="3081020"/>
            <a:chOff x="1201078" y="4526597"/>
            <a:chExt cx="5183505" cy="3081020"/>
          </a:xfrm>
        </p:grpSpPr>
        <p:sp>
          <p:nvSpPr>
            <p:cNvPr id="9" name="object 9"/>
            <p:cNvSpPr/>
            <p:nvPr/>
          </p:nvSpPr>
          <p:spPr>
            <a:xfrm>
              <a:off x="1201078" y="4526597"/>
              <a:ext cx="5183301" cy="30809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1878" y="4568088"/>
              <a:ext cx="5056301" cy="29540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1878" y="4568101"/>
              <a:ext cx="5056505" cy="2954020"/>
            </a:xfrm>
            <a:custGeom>
              <a:avLst/>
              <a:gdLst/>
              <a:ahLst/>
              <a:cxnLst/>
              <a:rect l="l" t="t" r="r" b="b"/>
              <a:pathLst>
                <a:path w="5056505" h="2954020">
                  <a:moveTo>
                    <a:pt x="0" y="0"/>
                  </a:moveTo>
                  <a:lnTo>
                    <a:pt x="5056301" y="0"/>
                  </a:lnTo>
                  <a:lnTo>
                    <a:pt x="5056301" y="2954007"/>
                  </a:lnTo>
                  <a:lnTo>
                    <a:pt x="0" y="295400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718858"/>
            <a:ext cx="5815965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algn="ctr">
              <a:lnSpc>
                <a:spcPct val="100000"/>
              </a:lnSpc>
              <a:spcBef>
                <a:spcPts val="100"/>
              </a:spcBef>
            </a:pPr>
            <a:r>
              <a:rPr sz="2100" b="1" spc="185" dirty="0">
                <a:latin typeface="Arial"/>
                <a:cs typeface="Arial"/>
              </a:rPr>
              <a:t>GUI</a:t>
            </a:r>
            <a:r>
              <a:rPr sz="2100" b="1" spc="125" dirty="0">
                <a:latin typeface="Arial"/>
                <a:cs typeface="Arial"/>
              </a:rPr>
              <a:t> </a:t>
            </a:r>
            <a:r>
              <a:rPr sz="2100" b="1" spc="114" dirty="0">
                <a:latin typeface="Arial"/>
                <a:cs typeface="Arial"/>
              </a:rPr>
              <a:t>Application</a:t>
            </a:r>
            <a:endParaRPr sz="2100">
              <a:latin typeface="Arial"/>
              <a:cs typeface="Arial"/>
            </a:endParaRPr>
          </a:p>
          <a:p>
            <a:pPr marL="12700" marR="26034">
              <a:lnSpc>
                <a:spcPct val="100000"/>
              </a:lnSpc>
              <a:spcBef>
                <a:spcPts val="2320"/>
              </a:spcBef>
            </a:pPr>
            <a:r>
              <a:rPr sz="1500" spc="-25" dirty="0">
                <a:latin typeface="Arial"/>
                <a:cs typeface="Arial"/>
              </a:rPr>
              <a:t>Here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linear regression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deployed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Graphical </a:t>
            </a:r>
            <a:r>
              <a:rPr sz="1500" b="1" spc="5" dirty="0">
                <a:latin typeface="Arial"/>
                <a:cs typeface="Arial"/>
              </a:rPr>
              <a:t>User  </a:t>
            </a:r>
            <a:r>
              <a:rPr sz="1500" b="1" spc="10" dirty="0">
                <a:latin typeface="Arial"/>
                <a:cs typeface="Arial"/>
              </a:rPr>
              <a:t>Interface </a:t>
            </a:r>
            <a:r>
              <a:rPr sz="1500" b="1" spc="-20" dirty="0">
                <a:latin typeface="Arial"/>
                <a:cs typeface="Arial"/>
              </a:rPr>
              <a:t>(GUI)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order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more </a:t>
            </a:r>
            <a:r>
              <a:rPr sz="1500" spc="5" dirty="0">
                <a:latin typeface="Arial"/>
                <a:cs typeface="Arial"/>
              </a:rPr>
              <a:t>appealing and </a:t>
            </a:r>
            <a:r>
              <a:rPr sz="1500" dirty="0">
                <a:latin typeface="Arial"/>
                <a:cs typeface="Arial"/>
              </a:rPr>
              <a:t>presentable.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500" spc="-30" dirty="0">
                <a:latin typeface="Arial"/>
                <a:cs typeface="Arial"/>
              </a:rPr>
              <a:t>The </a:t>
            </a:r>
            <a:r>
              <a:rPr sz="1500" spc="-20" dirty="0">
                <a:latin typeface="Arial"/>
                <a:cs typeface="Arial"/>
              </a:rPr>
              <a:t>GUI </a:t>
            </a:r>
            <a:r>
              <a:rPr sz="1500" spc="15" dirty="0">
                <a:latin typeface="Arial"/>
                <a:cs typeface="Arial"/>
              </a:rPr>
              <a:t>application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made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20" dirty="0">
                <a:latin typeface="Arial"/>
                <a:cs typeface="Arial"/>
              </a:rPr>
              <a:t>python </a:t>
            </a:r>
            <a:r>
              <a:rPr sz="1500" spc="5" dirty="0">
                <a:latin typeface="Arial"/>
                <a:cs typeface="Arial"/>
              </a:rPr>
              <a:t>itself using the </a:t>
            </a:r>
            <a:r>
              <a:rPr sz="1500" dirty="0">
                <a:latin typeface="Arial"/>
                <a:cs typeface="Arial"/>
              </a:rPr>
              <a:t>Tkinter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library.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 marR="233679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Tkinter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Python </a:t>
            </a:r>
            <a:r>
              <a:rPr sz="1500" spc="15" dirty="0">
                <a:latin typeface="Arial"/>
                <a:cs typeface="Arial"/>
              </a:rPr>
              <a:t>binding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5" dirty="0">
                <a:latin typeface="Arial"/>
                <a:cs typeface="Arial"/>
              </a:rPr>
              <a:t>Tk </a:t>
            </a:r>
            <a:r>
              <a:rPr sz="1500" spc="-20" dirty="0">
                <a:latin typeface="Arial"/>
                <a:cs typeface="Arial"/>
              </a:rPr>
              <a:t>GUI </a:t>
            </a:r>
            <a:r>
              <a:rPr sz="1500" spc="20" dirty="0">
                <a:latin typeface="Arial"/>
                <a:cs typeface="Arial"/>
              </a:rPr>
              <a:t>toolkit. </a:t>
            </a: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standard  Python interface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5" dirty="0">
                <a:latin typeface="Arial"/>
                <a:cs typeface="Arial"/>
              </a:rPr>
              <a:t>Tk </a:t>
            </a:r>
            <a:r>
              <a:rPr sz="1500" spc="-20" dirty="0">
                <a:latin typeface="Arial"/>
                <a:cs typeface="Arial"/>
              </a:rPr>
              <a:t>GUI </a:t>
            </a:r>
            <a:r>
              <a:rPr sz="1500" spc="20" dirty="0">
                <a:latin typeface="Arial"/>
                <a:cs typeface="Arial"/>
              </a:rPr>
              <a:t>toolkit,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20" dirty="0">
                <a:latin typeface="Arial"/>
                <a:cs typeface="Arial"/>
              </a:rPr>
              <a:t>Python's </a:t>
            </a:r>
            <a:r>
              <a:rPr sz="1500" spc="10" dirty="0">
                <a:latin typeface="Arial"/>
                <a:cs typeface="Arial"/>
              </a:rPr>
              <a:t>de </a:t>
            </a:r>
            <a:r>
              <a:rPr sz="1500" spc="25" dirty="0">
                <a:latin typeface="Arial"/>
                <a:cs typeface="Arial"/>
              </a:rPr>
              <a:t>facto  </a:t>
            </a:r>
            <a:r>
              <a:rPr sz="1500" spc="5" dirty="0">
                <a:latin typeface="Arial"/>
                <a:cs typeface="Arial"/>
              </a:rPr>
              <a:t>standard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GUI.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200" y="3447097"/>
            <a:ext cx="7327265" cy="3006090"/>
            <a:chOff x="129200" y="3447097"/>
            <a:chExt cx="7327265" cy="3006090"/>
          </a:xfrm>
        </p:grpSpPr>
        <p:sp>
          <p:nvSpPr>
            <p:cNvPr id="4" name="object 4"/>
            <p:cNvSpPr/>
            <p:nvPr/>
          </p:nvSpPr>
          <p:spPr>
            <a:xfrm>
              <a:off x="129200" y="3447097"/>
              <a:ext cx="7327049" cy="3005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999" y="3488601"/>
              <a:ext cx="7200061" cy="2878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99" y="3488601"/>
              <a:ext cx="7200265" cy="2879090"/>
            </a:xfrm>
            <a:custGeom>
              <a:avLst/>
              <a:gdLst/>
              <a:ahLst/>
              <a:cxnLst/>
              <a:rect l="l" t="t" r="r" b="b"/>
              <a:pathLst>
                <a:path w="7200265" h="2879090">
                  <a:moveTo>
                    <a:pt x="0" y="0"/>
                  </a:moveTo>
                  <a:lnTo>
                    <a:pt x="7200061" y="0"/>
                  </a:lnTo>
                  <a:lnTo>
                    <a:pt x="7200061" y="2878493"/>
                  </a:lnTo>
                  <a:lnTo>
                    <a:pt x="0" y="28784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9200" y="7091998"/>
            <a:ext cx="7327265" cy="3006090"/>
            <a:chOff x="129200" y="7091998"/>
            <a:chExt cx="7327265" cy="3006090"/>
          </a:xfrm>
        </p:grpSpPr>
        <p:sp>
          <p:nvSpPr>
            <p:cNvPr id="8" name="object 8"/>
            <p:cNvSpPr/>
            <p:nvPr/>
          </p:nvSpPr>
          <p:spPr>
            <a:xfrm>
              <a:off x="129200" y="7091998"/>
              <a:ext cx="7327049" cy="3005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999" y="7133502"/>
              <a:ext cx="7200061" cy="28784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999" y="7133501"/>
              <a:ext cx="7200265" cy="2879090"/>
            </a:xfrm>
            <a:custGeom>
              <a:avLst/>
              <a:gdLst/>
              <a:ahLst/>
              <a:cxnLst/>
              <a:rect l="l" t="t" r="r" b="b"/>
              <a:pathLst>
                <a:path w="7200265" h="2879090">
                  <a:moveTo>
                    <a:pt x="0" y="0"/>
                  </a:moveTo>
                  <a:lnTo>
                    <a:pt x="7200061" y="0"/>
                  </a:lnTo>
                  <a:lnTo>
                    <a:pt x="7200061" y="2878493"/>
                  </a:lnTo>
                  <a:lnTo>
                    <a:pt x="0" y="28784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185" y="663232"/>
            <a:ext cx="89026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su</a:t>
            </a:r>
            <a:r>
              <a:rPr spc="-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474190"/>
            <a:ext cx="6141085" cy="1358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66775">
              <a:lnSpc>
                <a:spcPts val="1700"/>
              </a:lnSpc>
              <a:spcBef>
                <a:spcPts val="240"/>
              </a:spcBef>
            </a:pPr>
            <a:r>
              <a:rPr sz="1500" spc="-5" dirty="0">
                <a:latin typeface="Arial"/>
                <a:cs typeface="Arial"/>
              </a:rPr>
              <a:t>So,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dirty="0">
                <a:latin typeface="Arial"/>
                <a:cs typeface="Arial"/>
              </a:rPr>
              <a:t>Aim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achieved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5" dirty="0">
                <a:latin typeface="Arial"/>
                <a:cs typeface="Arial"/>
              </a:rPr>
              <a:t>successfully </a:t>
            </a:r>
            <a:r>
              <a:rPr sz="1500" spc="25" dirty="0">
                <a:latin typeface="Arial"/>
                <a:cs typeface="Arial"/>
              </a:rPr>
              <a:t>ticked </a:t>
            </a:r>
            <a:r>
              <a:rPr sz="1500" spc="-10" dirty="0">
                <a:latin typeface="Arial"/>
                <a:cs typeface="Arial"/>
              </a:rPr>
              <a:t>all </a:t>
            </a:r>
            <a:r>
              <a:rPr sz="1500" spc="5" dirty="0">
                <a:latin typeface="Arial"/>
                <a:cs typeface="Arial"/>
              </a:rPr>
              <a:t>our  </a:t>
            </a:r>
            <a:r>
              <a:rPr sz="1500" dirty="0">
                <a:latin typeface="Arial"/>
                <a:cs typeface="Arial"/>
              </a:rPr>
              <a:t>parameters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15" dirty="0">
                <a:latin typeface="Arial"/>
                <a:cs typeface="Arial"/>
              </a:rPr>
              <a:t>sought </a:t>
            </a:r>
            <a:r>
              <a:rPr sz="1500" spc="40" dirty="0">
                <a:latin typeface="Arial"/>
                <a:cs typeface="Arial"/>
              </a:rPr>
              <a:t>to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complete.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97400"/>
              </a:lnSpc>
            </a:pP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seen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b="1" spc="-5" dirty="0">
                <a:latin typeface="Arial"/>
                <a:cs typeface="Arial"/>
              </a:rPr>
              <a:t>Location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5" dirty="0">
                <a:latin typeface="Arial"/>
                <a:cs typeface="Arial"/>
              </a:rPr>
              <a:t>most </a:t>
            </a:r>
            <a:r>
              <a:rPr sz="1500" spc="-45" dirty="0">
                <a:latin typeface="Arial"/>
                <a:cs typeface="Arial"/>
              </a:rPr>
              <a:t>eﬀective </a:t>
            </a:r>
            <a:r>
              <a:rPr sz="1500" spc="15" dirty="0">
                <a:latin typeface="Arial"/>
                <a:cs typeface="Arial"/>
              </a:rPr>
              <a:t>attribute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predicting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-5" dirty="0">
                <a:latin typeface="Arial"/>
                <a:cs typeface="Arial"/>
              </a:rPr>
              <a:t>house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Linear </a:t>
            </a:r>
            <a:r>
              <a:rPr sz="1500" b="1" spc="-10" dirty="0">
                <a:latin typeface="Arial"/>
                <a:cs typeface="Arial"/>
              </a:rPr>
              <a:t>Regression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5" dirty="0">
                <a:latin typeface="Arial"/>
                <a:cs typeface="Arial"/>
              </a:rPr>
              <a:t>most </a:t>
            </a:r>
            <a:r>
              <a:rPr sz="1500" spc="-45" dirty="0">
                <a:latin typeface="Arial"/>
                <a:cs typeface="Arial"/>
              </a:rPr>
              <a:t>eﬀective </a:t>
            </a:r>
            <a:r>
              <a:rPr sz="1500" spc="-50" dirty="0">
                <a:latin typeface="Arial"/>
                <a:cs typeface="Arial"/>
              </a:rPr>
              <a:t>model 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spc="-5" dirty="0">
                <a:latin typeface="Arial"/>
                <a:cs typeface="Arial"/>
              </a:rPr>
              <a:t>Dataset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10" dirty="0">
                <a:latin typeface="Arial"/>
                <a:cs typeface="Arial"/>
              </a:rPr>
              <a:t>accuracy </a:t>
            </a:r>
            <a:r>
              <a:rPr sz="1500" dirty="0">
                <a:latin typeface="Arial"/>
                <a:cs typeface="Arial"/>
              </a:rPr>
              <a:t>score </a:t>
            </a:r>
            <a:r>
              <a:rPr sz="1500" spc="25" dirty="0">
                <a:latin typeface="Arial"/>
                <a:cs typeface="Arial"/>
              </a:rPr>
              <a:t>of</a:t>
            </a:r>
            <a:r>
              <a:rPr sz="1500" spc="37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86%.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3874490"/>
            <a:ext cx="1987550" cy="1549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spc="10" dirty="0">
                <a:latin typeface="Arial"/>
                <a:cs typeface="Arial"/>
              </a:rPr>
              <a:t>Comparing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price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property </a:t>
            </a:r>
            <a:r>
              <a:rPr sz="1500" spc="20" dirty="0">
                <a:latin typeface="Arial"/>
                <a:cs typeface="Arial"/>
              </a:rPr>
              <a:t>found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dirty="0">
                <a:latin typeface="Arial"/>
                <a:cs typeface="Arial"/>
              </a:rPr>
              <a:t>estate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  <a:p>
            <a:pPr marL="12700" marR="89535">
              <a:lnSpc>
                <a:spcPts val="1700"/>
              </a:lnSpc>
            </a:pPr>
            <a:r>
              <a:rPr sz="1500" spc="-114" dirty="0">
                <a:latin typeface="Arial"/>
                <a:cs typeface="Arial"/>
              </a:rPr>
              <a:t>( </a:t>
            </a:r>
            <a:r>
              <a:rPr sz="1500" i="1" spc="10" dirty="0">
                <a:latin typeface="Arial"/>
                <a:cs typeface="Arial"/>
              </a:rPr>
              <a:t>magic </a:t>
            </a:r>
            <a:r>
              <a:rPr sz="1500" i="1" spc="5" dirty="0">
                <a:latin typeface="Arial"/>
                <a:cs typeface="Arial"/>
              </a:rPr>
              <a:t>bricks </a:t>
            </a:r>
            <a:r>
              <a:rPr sz="1500" spc="-114" dirty="0">
                <a:latin typeface="Arial"/>
                <a:cs typeface="Arial"/>
              </a:rPr>
              <a:t>)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20" dirty="0">
                <a:latin typeface="Arial"/>
                <a:cs typeface="Arial"/>
              </a:rPr>
              <a:t>predicted </a:t>
            </a:r>
            <a:r>
              <a:rPr sz="1500" spc="25" dirty="0">
                <a:latin typeface="Arial"/>
                <a:cs typeface="Arial"/>
              </a:rPr>
              <a:t>by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our  </a:t>
            </a:r>
            <a:r>
              <a:rPr sz="1500" spc="-10" dirty="0">
                <a:latin typeface="Arial"/>
                <a:cs typeface="Arial"/>
              </a:rPr>
              <a:t>Linear Regression  </a:t>
            </a:r>
            <a:r>
              <a:rPr sz="1500" spc="15" dirty="0">
                <a:latin typeface="Arial"/>
                <a:cs typeface="Arial"/>
              </a:rPr>
              <a:t>Model.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6261138"/>
            <a:ext cx="2459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Actual </a:t>
            </a:r>
            <a:r>
              <a:rPr sz="1500" b="1" dirty="0">
                <a:latin typeface="Arial"/>
                <a:cs typeface="Arial"/>
              </a:rPr>
              <a:t>Price </a:t>
            </a:r>
            <a:r>
              <a:rPr sz="1500" spc="80" dirty="0">
                <a:latin typeface="Arial"/>
                <a:cs typeface="Arial"/>
              </a:rPr>
              <a:t>- </a:t>
            </a:r>
            <a:r>
              <a:rPr sz="1500" spc="-5" dirty="0">
                <a:latin typeface="Arial"/>
                <a:cs typeface="Arial"/>
              </a:rPr>
              <a:t>1.26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crore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Predicted </a:t>
            </a:r>
            <a:r>
              <a:rPr sz="1500" b="1" dirty="0">
                <a:latin typeface="Arial"/>
                <a:cs typeface="Arial"/>
              </a:rPr>
              <a:t>Price </a:t>
            </a:r>
            <a:r>
              <a:rPr sz="1500" spc="80" dirty="0">
                <a:latin typeface="Arial"/>
                <a:cs typeface="Arial"/>
              </a:rPr>
              <a:t>- </a:t>
            </a:r>
            <a:r>
              <a:rPr sz="1500" spc="-5" dirty="0">
                <a:latin typeface="Arial"/>
                <a:cs typeface="Arial"/>
              </a:rPr>
              <a:t>1.25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crore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6555" y="3262465"/>
            <a:ext cx="4087495" cy="2806700"/>
            <a:chOff x="2816555" y="3262465"/>
            <a:chExt cx="4087495" cy="2806700"/>
          </a:xfrm>
        </p:grpSpPr>
        <p:sp>
          <p:nvSpPr>
            <p:cNvPr id="7" name="object 7"/>
            <p:cNvSpPr/>
            <p:nvPr/>
          </p:nvSpPr>
          <p:spPr>
            <a:xfrm>
              <a:off x="2816555" y="3262465"/>
              <a:ext cx="4086999" cy="2806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7355" y="3303968"/>
              <a:ext cx="3959999" cy="2679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7355" y="3303968"/>
              <a:ext cx="3960495" cy="2679700"/>
            </a:xfrm>
            <a:custGeom>
              <a:avLst/>
              <a:gdLst/>
              <a:ahLst/>
              <a:cxnLst/>
              <a:rect l="l" t="t" r="r" b="b"/>
              <a:pathLst>
                <a:path w="3960495" h="2679700">
                  <a:moveTo>
                    <a:pt x="0" y="0"/>
                  </a:moveTo>
                  <a:lnTo>
                    <a:pt x="3959999" y="0"/>
                  </a:lnTo>
                  <a:lnTo>
                    <a:pt x="3959999" y="2679522"/>
                  </a:lnTo>
                  <a:lnTo>
                    <a:pt x="0" y="26795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4156" y="6984703"/>
            <a:ext cx="6537325" cy="2694305"/>
            <a:chOff x="524156" y="6984703"/>
            <a:chExt cx="6537325" cy="2694305"/>
          </a:xfrm>
        </p:grpSpPr>
        <p:sp>
          <p:nvSpPr>
            <p:cNvPr id="11" name="object 11"/>
            <p:cNvSpPr/>
            <p:nvPr/>
          </p:nvSpPr>
          <p:spPr>
            <a:xfrm>
              <a:off x="524156" y="6984703"/>
              <a:ext cx="6537147" cy="26937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956" y="7026206"/>
              <a:ext cx="6410147" cy="25667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956" y="7026211"/>
              <a:ext cx="6410325" cy="2567305"/>
            </a:xfrm>
            <a:custGeom>
              <a:avLst/>
              <a:gdLst/>
              <a:ahLst/>
              <a:cxnLst/>
              <a:rect l="l" t="t" r="r" b="b"/>
              <a:pathLst>
                <a:path w="6410325" h="2567304">
                  <a:moveTo>
                    <a:pt x="0" y="0"/>
                  </a:moveTo>
                  <a:lnTo>
                    <a:pt x="6410147" y="0"/>
                  </a:lnTo>
                  <a:lnTo>
                    <a:pt x="6410147" y="2566758"/>
                  </a:lnTo>
                  <a:lnTo>
                    <a:pt x="0" y="25667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259" y="663232"/>
            <a:ext cx="40163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 </a:t>
            </a:r>
            <a:r>
              <a:rPr dirty="0"/>
              <a:t>and </a:t>
            </a:r>
            <a:r>
              <a:rPr spc="-10" dirty="0"/>
              <a:t>Future</a:t>
            </a:r>
            <a:r>
              <a:rPr spc="-40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474063"/>
            <a:ext cx="6094095" cy="15621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96545">
              <a:lnSpc>
                <a:spcPts val="1700"/>
              </a:lnSpc>
              <a:spcBef>
                <a:spcPts val="240"/>
              </a:spcBef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today’s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dirty="0">
                <a:latin typeface="Arial"/>
                <a:cs typeface="Arial"/>
              </a:rPr>
              <a:t>estate </a:t>
            </a:r>
            <a:r>
              <a:rPr sz="1500" spc="20" dirty="0">
                <a:latin typeface="Arial"/>
                <a:cs typeface="Arial"/>
              </a:rPr>
              <a:t>world,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-10" dirty="0">
                <a:latin typeface="Arial"/>
                <a:cs typeface="Arial"/>
              </a:rPr>
              <a:t>has </a:t>
            </a:r>
            <a:r>
              <a:rPr sz="1500" spc="15" dirty="0">
                <a:latin typeface="Arial"/>
                <a:cs typeface="Arial"/>
              </a:rPr>
              <a:t>become </a:t>
            </a:r>
            <a:r>
              <a:rPr sz="1500" spc="20" dirty="0">
                <a:latin typeface="Arial"/>
                <a:cs typeface="Arial"/>
              </a:rPr>
              <a:t>tough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store </a:t>
            </a:r>
            <a:r>
              <a:rPr sz="1500" spc="10" dirty="0">
                <a:latin typeface="Arial"/>
                <a:cs typeface="Arial"/>
              </a:rPr>
              <a:t>such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huge 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5" dirty="0">
                <a:latin typeface="Arial"/>
                <a:cs typeface="Arial"/>
              </a:rPr>
              <a:t>extract </a:t>
            </a:r>
            <a:r>
              <a:rPr sz="1500" spc="10" dirty="0">
                <a:latin typeface="Arial"/>
                <a:cs typeface="Arial"/>
              </a:rPr>
              <a:t>them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-10" dirty="0">
                <a:latin typeface="Arial"/>
                <a:cs typeface="Arial"/>
              </a:rPr>
              <a:t>one’s </a:t>
            </a:r>
            <a:r>
              <a:rPr sz="1500" spc="25" dirty="0">
                <a:latin typeface="Arial"/>
                <a:cs typeface="Arial"/>
              </a:rPr>
              <a:t>own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requirement.</a:t>
            </a:r>
            <a:endParaRPr sz="1500">
              <a:latin typeface="Arial"/>
              <a:cs typeface="Arial"/>
            </a:endParaRPr>
          </a:p>
          <a:p>
            <a:pPr marL="12700" marR="332105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Also,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extraction,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cleaning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has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 done </a:t>
            </a:r>
            <a:r>
              <a:rPr sz="1500" spc="-5" dirty="0">
                <a:latin typeface="Arial"/>
                <a:cs typeface="Arial"/>
              </a:rPr>
              <a:t>is  </a:t>
            </a:r>
            <a:r>
              <a:rPr sz="1500" spc="10" dirty="0">
                <a:latin typeface="Arial"/>
                <a:cs typeface="Arial"/>
              </a:rPr>
              <a:t>such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way </a:t>
            </a:r>
            <a:r>
              <a:rPr sz="1500" spc="10" dirty="0">
                <a:latin typeface="Arial"/>
                <a:cs typeface="Arial"/>
              </a:rPr>
              <a:t>such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dirty="0">
                <a:latin typeface="Arial"/>
                <a:cs typeface="Arial"/>
              </a:rPr>
              <a:t>proves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useful.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1710"/>
              </a:lnSpc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5" dirty="0">
                <a:latin typeface="Arial"/>
                <a:cs typeface="Arial"/>
              </a:rPr>
              <a:t>system </a:t>
            </a:r>
            <a:r>
              <a:rPr sz="1500" dirty="0">
                <a:latin typeface="Arial"/>
                <a:cs typeface="Arial"/>
              </a:rPr>
              <a:t>makes </a:t>
            </a:r>
            <a:r>
              <a:rPr sz="1500" spc="15" dirty="0">
                <a:latin typeface="Arial"/>
                <a:cs typeface="Arial"/>
              </a:rPr>
              <a:t>optimal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Linear </a:t>
            </a:r>
            <a:r>
              <a:rPr sz="1500" b="1" spc="-10" dirty="0">
                <a:latin typeface="Arial"/>
                <a:cs typeface="Arial"/>
              </a:rPr>
              <a:t>Regression Algorithm</a:t>
            </a:r>
            <a:r>
              <a:rPr sz="1500" spc="-10" dirty="0">
                <a:latin typeface="Arial"/>
                <a:cs typeface="Arial"/>
              </a:rPr>
              <a:t>. </a:t>
            </a:r>
            <a:r>
              <a:rPr sz="1500" spc="10" dirty="0">
                <a:latin typeface="Arial"/>
                <a:cs typeface="Arial"/>
              </a:rPr>
              <a:t>It  </a:t>
            </a:r>
            <a:r>
              <a:rPr sz="1500" dirty="0">
                <a:latin typeface="Arial"/>
                <a:cs typeface="Arial"/>
              </a:rPr>
              <a:t>makes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such data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5" dirty="0">
                <a:latin typeface="Arial"/>
                <a:cs typeface="Arial"/>
              </a:rPr>
              <a:t>most </a:t>
            </a:r>
            <a:r>
              <a:rPr sz="1500" spc="20" dirty="0">
                <a:latin typeface="Arial"/>
                <a:cs typeface="Arial"/>
              </a:rPr>
              <a:t>eﬃcient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way.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499" y="6300190"/>
            <a:ext cx="6100445" cy="34925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500" marR="30480">
              <a:lnSpc>
                <a:spcPts val="1700"/>
              </a:lnSpc>
              <a:spcBef>
                <a:spcPts val="240"/>
              </a:spcBef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25" dirty="0">
                <a:latin typeface="Arial"/>
                <a:cs typeface="Arial"/>
              </a:rPr>
              <a:t>could </a:t>
            </a:r>
            <a:r>
              <a:rPr sz="1500" spc="5" dirty="0">
                <a:latin typeface="Arial"/>
                <a:cs typeface="Arial"/>
              </a:rPr>
              <a:t>help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fulfil </a:t>
            </a:r>
            <a:r>
              <a:rPr sz="1500" spc="15" dirty="0">
                <a:latin typeface="Arial"/>
                <a:cs typeface="Arial"/>
              </a:rPr>
              <a:t>customers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-5" dirty="0">
                <a:latin typeface="Arial"/>
                <a:cs typeface="Arial"/>
              </a:rPr>
              <a:t>increasing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accuracy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dirty="0">
                <a:latin typeface="Arial"/>
                <a:cs typeface="Arial"/>
              </a:rPr>
              <a:t>estate </a:t>
            </a:r>
            <a:r>
              <a:rPr sz="1500" spc="15" dirty="0">
                <a:latin typeface="Arial"/>
                <a:cs typeface="Arial"/>
              </a:rPr>
              <a:t>choice </a:t>
            </a:r>
            <a:r>
              <a:rPr sz="1500" spc="5" dirty="0">
                <a:latin typeface="Arial"/>
                <a:cs typeface="Arial"/>
              </a:rPr>
              <a:t>and reducing the risk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investing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15" dirty="0">
                <a:latin typeface="Arial"/>
                <a:cs typeface="Arial"/>
              </a:rPr>
              <a:t>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estate.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3500" marR="650875">
              <a:lnSpc>
                <a:spcPts val="1700"/>
              </a:lnSpc>
            </a:pP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25" dirty="0">
                <a:latin typeface="Arial"/>
                <a:cs typeface="Arial"/>
              </a:rPr>
              <a:t>lot of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20" dirty="0">
                <a:latin typeface="Arial"/>
                <a:cs typeface="Arial"/>
              </a:rPr>
              <a:t>added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5" dirty="0">
                <a:latin typeface="Arial"/>
                <a:cs typeface="Arial"/>
              </a:rPr>
              <a:t>the system </a:t>
            </a:r>
            <a:r>
              <a:rPr sz="1500" spc="-5" dirty="0">
                <a:latin typeface="Arial"/>
                <a:cs typeface="Arial"/>
              </a:rPr>
              <a:t>more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widely  </a:t>
            </a:r>
            <a:r>
              <a:rPr sz="1500" spc="15" dirty="0">
                <a:latin typeface="Arial"/>
                <a:cs typeface="Arial"/>
              </a:rPr>
              <a:t>acceptable </a:t>
            </a:r>
            <a:r>
              <a:rPr sz="1500" spc="10" dirty="0">
                <a:latin typeface="Arial"/>
                <a:cs typeface="Arial"/>
              </a:rPr>
              <a:t>such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as: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271145" marR="108585" indent="-208279">
              <a:lnSpc>
                <a:spcPts val="1700"/>
              </a:lnSpc>
              <a:buSzPct val="120000"/>
              <a:buChar char="•"/>
              <a:tabLst>
                <a:tab pos="271145" algn="l"/>
                <a:tab pos="271780" algn="l"/>
              </a:tabLst>
            </a:pPr>
            <a:r>
              <a:rPr sz="1500" spc="-20" dirty="0">
                <a:latin typeface="Arial"/>
                <a:cs typeface="Arial"/>
              </a:rPr>
              <a:t>One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major </a:t>
            </a:r>
            <a:r>
              <a:rPr sz="1500" dirty="0">
                <a:latin typeface="Arial"/>
                <a:cs typeface="Arial"/>
              </a:rPr>
              <a:t>future </a:t>
            </a:r>
            <a:r>
              <a:rPr sz="1500" spc="15" dirty="0">
                <a:latin typeface="Arial"/>
                <a:cs typeface="Arial"/>
              </a:rPr>
              <a:t>scopes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adding </a:t>
            </a:r>
            <a:r>
              <a:rPr sz="1500" dirty="0">
                <a:latin typeface="Arial"/>
                <a:cs typeface="Arial"/>
              </a:rPr>
              <a:t>estate </a:t>
            </a:r>
            <a:r>
              <a:rPr sz="1500" spc="5" dirty="0">
                <a:latin typeface="Arial"/>
                <a:cs typeface="Arial"/>
              </a:rPr>
              <a:t>database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more  </a:t>
            </a:r>
            <a:r>
              <a:rPr sz="1500" spc="10" dirty="0">
                <a:latin typeface="Arial"/>
                <a:cs typeface="Arial"/>
              </a:rPr>
              <a:t>cities </a:t>
            </a:r>
            <a:r>
              <a:rPr sz="1500" spc="20" dirty="0">
                <a:latin typeface="Arial"/>
                <a:cs typeface="Arial"/>
              </a:rPr>
              <a:t>which </a:t>
            </a:r>
            <a:r>
              <a:rPr sz="1500" spc="10" dirty="0">
                <a:latin typeface="Arial"/>
                <a:cs typeface="Arial"/>
              </a:rPr>
              <a:t>will provide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user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explore </a:t>
            </a:r>
            <a:r>
              <a:rPr sz="1500" spc="-5" dirty="0">
                <a:latin typeface="Arial"/>
                <a:cs typeface="Arial"/>
              </a:rPr>
              <a:t>more </a:t>
            </a:r>
            <a:r>
              <a:rPr sz="1500" dirty="0">
                <a:latin typeface="Arial"/>
                <a:cs typeface="Arial"/>
              </a:rPr>
              <a:t>estates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10" dirty="0">
                <a:latin typeface="Arial"/>
                <a:cs typeface="Arial"/>
              </a:rPr>
              <a:t>reach 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accurate decision.</a:t>
            </a:r>
            <a:endParaRPr sz="1500">
              <a:latin typeface="Arial"/>
              <a:cs typeface="Arial"/>
            </a:endParaRPr>
          </a:p>
          <a:p>
            <a:pPr marL="271145" marR="365125" indent="-208279">
              <a:lnSpc>
                <a:spcPts val="1700"/>
              </a:lnSpc>
              <a:buSzPct val="120000"/>
              <a:buChar char="•"/>
              <a:tabLst>
                <a:tab pos="271145" algn="l"/>
                <a:tab pos="271780" algn="l"/>
              </a:tabLst>
            </a:pPr>
            <a:r>
              <a:rPr sz="1500" spc="5" dirty="0">
                <a:latin typeface="Arial"/>
                <a:cs typeface="Arial"/>
              </a:rPr>
              <a:t>More </a:t>
            </a:r>
            <a:r>
              <a:rPr sz="1500" spc="15" dirty="0">
                <a:latin typeface="Arial"/>
                <a:cs typeface="Arial"/>
              </a:rPr>
              <a:t>factors </a:t>
            </a:r>
            <a:r>
              <a:rPr sz="1500" spc="-5" dirty="0">
                <a:latin typeface="Arial"/>
                <a:cs typeface="Arial"/>
              </a:rPr>
              <a:t>like recession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-60" dirty="0">
                <a:latin typeface="Arial"/>
                <a:cs typeface="Arial"/>
              </a:rPr>
              <a:t>aﬀect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house </a:t>
            </a:r>
            <a:r>
              <a:rPr sz="1500" spc="10" dirty="0">
                <a:latin typeface="Arial"/>
                <a:cs typeface="Arial"/>
              </a:rPr>
              <a:t>prices </a:t>
            </a:r>
            <a:r>
              <a:rPr sz="1500" spc="25" dirty="0">
                <a:latin typeface="Arial"/>
                <a:cs typeface="Arial"/>
              </a:rPr>
              <a:t>could </a:t>
            </a:r>
            <a:r>
              <a:rPr sz="1500" spc="-150" dirty="0">
                <a:latin typeface="Arial"/>
                <a:cs typeface="Arial"/>
              </a:rPr>
              <a:t>be  </a:t>
            </a:r>
            <a:r>
              <a:rPr sz="1500" spc="15" dirty="0">
                <a:latin typeface="Arial"/>
                <a:cs typeface="Arial"/>
              </a:rPr>
              <a:t>added.</a:t>
            </a:r>
            <a:endParaRPr sz="1500">
              <a:latin typeface="Arial"/>
              <a:cs typeface="Arial"/>
            </a:endParaRPr>
          </a:p>
          <a:p>
            <a:pPr marL="271145" marR="111125" indent="-208279">
              <a:lnSpc>
                <a:spcPts val="1700"/>
              </a:lnSpc>
              <a:buSzPct val="120000"/>
              <a:buChar char="•"/>
              <a:tabLst>
                <a:tab pos="271145" algn="l"/>
                <a:tab pos="271780" algn="l"/>
              </a:tabLst>
            </a:pPr>
            <a:r>
              <a:rPr sz="1500" spc="20" dirty="0">
                <a:latin typeface="Arial"/>
                <a:cs typeface="Arial"/>
              </a:rPr>
              <a:t>In-depth </a:t>
            </a:r>
            <a:r>
              <a:rPr sz="1500" spc="5" dirty="0">
                <a:latin typeface="Arial"/>
                <a:cs typeface="Arial"/>
              </a:rPr>
              <a:t>details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15" dirty="0">
                <a:latin typeface="Arial"/>
                <a:cs typeface="Arial"/>
              </a:rPr>
              <a:t>every </a:t>
            </a:r>
            <a:r>
              <a:rPr sz="1500" spc="15" dirty="0">
                <a:latin typeface="Arial"/>
                <a:cs typeface="Arial"/>
              </a:rPr>
              <a:t>property </a:t>
            </a:r>
            <a:r>
              <a:rPr sz="1500" spc="25" dirty="0">
                <a:latin typeface="Arial"/>
                <a:cs typeface="Arial"/>
              </a:rPr>
              <a:t>could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20" dirty="0">
                <a:latin typeface="Arial"/>
                <a:cs typeface="Arial"/>
              </a:rPr>
              <a:t>added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provide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ample  details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desired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estate.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3500" marR="123825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5" dirty="0">
                <a:latin typeface="Arial"/>
                <a:cs typeface="Arial"/>
              </a:rPr>
              <a:t>help the system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run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larger level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thus </a:t>
            </a:r>
            <a:r>
              <a:rPr sz="1500" spc="5" dirty="0">
                <a:latin typeface="Arial"/>
                <a:cs typeface="Arial"/>
              </a:rPr>
              <a:t>scaling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for  </a:t>
            </a:r>
            <a:r>
              <a:rPr sz="1500" spc="10" dirty="0">
                <a:latin typeface="Arial"/>
                <a:cs typeface="Arial"/>
              </a:rPr>
              <a:t>widespread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use.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8872" y="3287217"/>
            <a:ext cx="3288029" cy="2901950"/>
            <a:chOff x="1248872" y="3287217"/>
            <a:chExt cx="3288029" cy="2901950"/>
          </a:xfrm>
        </p:grpSpPr>
        <p:sp>
          <p:nvSpPr>
            <p:cNvPr id="6" name="object 6"/>
            <p:cNvSpPr/>
            <p:nvPr/>
          </p:nvSpPr>
          <p:spPr>
            <a:xfrm>
              <a:off x="1248872" y="3287217"/>
              <a:ext cx="3287712" cy="2901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9667" y="3328721"/>
              <a:ext cx="3160737" cy="27743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9667" y="3328721"/>
              <a:ext cx="3161030" cy="2774950"/>
            </a:xfrm>
            <a:custGeom>
              <a:avLst/>
              <a:gdLst/>
              <a:ahLst/>
              <a:cxnLst/>
              <a:rect l="l" t="t" r="r" b="b"/>
              <a:pathLst>
                <a:path w="3161029" h="2774950">
                  <a:moveTo>
                    <a:pt x="0" y="0"/>
                  </a:moveTo>
                  <a:lnTo>
                    <a:pt x="0" y="2774556"/>
                  </a:lnTo>
                  <a:lnTo>
                    <a:pt x="3160712" y="2774556"/>
                  </a:lnTo>
                  <a:lnTo>
                    <a:pt x="3160712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32528" y="4549838"/>
            <a:ext cx="1750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RED </a:t>
            </a:r>
            <a:r>
              <a:rPr sz="1000" b="1" dirty="0">
                <a:latin typeface="Arial"/>
                <a:cs typeface="Arial"/>
              </a:rPr>
              <a:t>— TRUE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BLUE </a:t>
            </a:r>
            <a:r>
              <a:rPr sz="1000" b="1" dirty="0">
                <a:latin typeface="Arial"/>
                <a:cs typeface="Arial"/>
              </a:rPr>
              <a:t>— PREDICTED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30" y="663232"/>
            <a:ext cx="34131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TABLE </a:t>
            </a:r>
            <a:r>
              <a:rPr spc="-5" dirty="0"/>
              <a:t>OF</a:t>
            </a:r>
            <a:r>
              <a:rPr spc="-10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999" y="2520619"/>
            <a:ext cx="3970654" cy="441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0574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07340" algn="l"/>
              </a:tabLst>
            </a:pPr>
            <a:r>
              <a:rPr sz="2000" spc="80" dirty="0">
                <a:latin typeface="Arial"/>
                <a:cs typeface="Arial"/>
              </a:rPr>
              <a:t>Machine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114" dirty="0">
                <a:latin typeface="Arial"/>
                <a:cs typeface="Arial"/>
              </a:rPr>
              <a:t>Introduction </a:t>
            </a:r>
            <a:r>
              <a:rPr sz="2000" spc="120" dirty="0">
                <a:latin typeface="Arial"/>
                <a:cs typeface="Arial"/>
              </a:rPr>
              <a:t>to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100" dirty="0">
                <a:latin typeface="Arial"/>
                <a:cs typeface="Arial"/>
              </a:rPr>
              <a:t>Aim and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Importance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50" dirty="0">
                <a:latin typeface="Arial"/>
                <a:cs typeface="Arial"/>
              </a:rPr>
              <a:t>Tools </a:t>
            </a:r>
            <a:r>
              <a:rPr sz="2000" spc="100" dirty="0">
                <a:latin typeface="Arial"/>
                <a:cs typeface="Arial"/>
              </a:rPr>
              <a:t>and </a:t>
            </a:r>
            <a:r>
              <a:rPr sz="2000" spc="80" dirty="0">
                <a:latin typeface="Arial"/>
                <a:cs typeface="Arial"/>
              </a:rPr>
              <a:t>Technologies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85" dirty="0"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105" dirty="0">
                <a:latin typeface="Arial"/>
                <a:cs typeface="Arial"/>
              </a:rPr>
              <a:t>Project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70" dirty="0"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>
              <a:latin typeface="Arial"/>
              <a:cs typeface="Arial"/>
            </a:endParaRPr>
          </a:p>
          <a:p>
            <a:pPr marL="307340" indent="-205740">
              <a:lnSpc>
                <a:spcPct val="100000"/>
              </a:lnSpc>
              <a:buFont typeface="Symbol"/>
              <a:buChar char=""/>
              <a:tabLst>
                <a:tab pos="307340" algn="l"/>
              </a:tabLst>
            </a:pPr>
            <a:r>
              <a:rPr sz="2000" spc="90" dirty="0">
                <a:latin typeface="Arial"/>
                <a:cs typeface="Arial"/>
              </a:rPr>
              <a:t>Conclusion </a:t>
            </a:r>
            <a:r>
              <a:rPr sz="2000" spc="100" dirty="0">
                <a:latin typeface="Arial"/>
                <a:cs typeface="Arial"/>
              </a:rPr>
              <a:t>and </a:t>
            </a:r>
            <a:r>
              <a:rPr sz="2000" spc="90" dirty="0">
                <a:latin typeface="Arial"/>
                <a:cs typeface="Arial"/>
              </a:rPr>
              <a:t>Future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586" y="663232"/>
            <a:ext cx="2538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5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501965"/>
            <a:ext cx="6113780" cy="302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Verdana"/>
                <a:cs typeface="Verdana"/>
              </a:rPr>
              <a:t>Definition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Verdana"/>
              <a:cs typeface="Verdana"/>
            </a:endParaRPr>
          </a:p>
          <a:p>
            <a:pPr marL="12700" marR="242570">
              <a:lnSpc>
                <a:spcPts val="1700"/>
              </a:lnSpc>
            </a:pPr>
            <a:r>
              <a:rPr sz="1500" spc="10" dirty="0">
                <a:latin typeface="Arial"/>
                <a:cs typeface="Arial"/>
              </a:rPr>
              <a:t>"Field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20" dirty="0">
                <a:latin typeface="Arial"/>
                <a:cs typeface="Arial"/>
              </a:rPr>
              <a:t>study that </a:t>
            </a:r>
            <a:r>
              <a:rPr sz="1500" spc="-5" dirty="0">
                <a:latin typeface="Arial"/>
                <a:cs typeface="Arial"/>
              </a:rPr>
              <a:t>gives </a:t>
            </a:r>
            <a:r>
              <a:rPr sz="1500" spc="20" dirty="0">
                <a:latin typeface="Arial"/>
                <a:cs typeface="Arial"/>
              </a:rPr>
              <a:t>computers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ability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spc="25" dirty="0">
                <a:latin typeface="Arial"/>
                <a:cs typeface="Arial"/>
              </a:rPr>
              <a:t>without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being  </a:t>
            </a:r>
            <a:r>
              <a:rPr sz="1500" spc="15" dirty="0">
                <a:latin typeface="Arial"/>
                <a:cs typeface="Arial"/>
              </a:rPr>
              <a:t>explicitly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programmed"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5080" algn="just">
              <a:lnSpc>
                <a:spcPts val="1700"/>
              </a:lnSpc>
            </a:pPr>
            <a:r>
              <a:rPr sz="1500" spc="35" dirty="0">
                <a:latin typeface="Arial"/>
                <a:cs typeface="Arial"/>
              </a:rPr>
              <a:t>"A </a:t>
            </a:r>
            <a:r>
              <a:rPr sz="1500" spc="20" dirty="0">
                <a:latin typeface="Arial"/>
                <a:cs typeface="Arial"/>
              </a:rPr>
              <a:t>computer </a:t>
            </a:r>
            <a:r>
              <a:rPr sz="1500" spc="10" dirty="0">
                <a:latin typeface="Arial"/>
                <a:cs typeface="Arial"/>
              </a:rPr>
              <a:t>program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said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dirty="0">
                <a:latin typeface="Arial"/>
                <a:cs typeface="Arial"/>
              </a:rPr>
              <a:t>experience </a:t>
            </a:r>
            <a:r>
              <a:rPr sz="1500" spc="-85" dirty="0">
                <a:latin typeface="Arial"/>
                <a:cs typeface="Arial"/>
              </a:rPr>
              <a:t>E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10" dirty="0">
                <a:latin typeface="Arial"/>
                <a:cs typeface="Arial"/>
              </a:rPr>
              <a:t>respect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5" dirty="0">
                <a:latin typeface="Arial"/>
                <a:cs typeface="Arial"/>
              </a:rPr>
              <a:t>some class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tasks </a:t>
            </a:r>
            <a:r>
              <a:rPr sz="1500" spc="-60" dirty="0">
                <a:latin typeface="Arial"/>
                <a:cs typeface="Arial"/>
              </a:rPr>
              <a:t>T </a:t>
            </a:r>
            <a:r>
              <a:rPr sz="1500" spc="5" dirty="0">
                <a:latin typeface="Arial"/>
                <a:cs typeface="Arial"/>
              </a:rPr>
              <a:t>and performance </a:t>
            </a:r>
            <a:r>
              <a:rPr sz="1500" spc="-15" dirty="0">
                <a:latin typeface="Arial"/>
                <a:cs typeface="Arial"/>
              </a:rPr>
              <a:t>measure </a:t>
            </a:r>
            <a:r>
              <a:rPr sz="1500" spc="-150" dirty="0">
                <a:latin typeface="Arial"/>
                <a:cs typeface="Arial"/>
              </a:rPr>
              <a:t>P, </a:t>
            </a:r>
            <a:r>
              <a:rPr sz="1500" spc="10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its </a:t>
            </a:r>
            <a:r>
              <a:rPr sz="1500" spc="5" dirty="0">
                <a:latin typeface="Arial"/>
                <a:cs typeface="Arial"/>
              </a:rPr>
              <a:t>performance </a:t>
            </a:r>
            <a:r>
              <a:rPr sz="1500" spc="10" dirty="0">
                <a:latin typeface="Arial"/>
                <a:cs typeface="Arial"/>
              </a:rPr>
              <a:t>at  tasks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114" dirty="0">
                <a:latin typeface="Arial"/>
                <a:cs typeface="Arial"/>
              </a:rPr>
              <a:t>T,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-5" dirty="0">
                <a:latin typeface="Arial"/>
                <a:cs typeface="Arial"/>
              </a:rPr>
              <a:t>measured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-150" dirty="0">
                <a:latin typeface="Arial"/>
                <a:cs typeface="Arial"/>
              </a:rPr>
              <a:t>P, </a:t>
            </a:r>
            <a:r>
              <a:rPr sz="1500" spc="5" dirty="0">
                <a:latin typeface="Arial"/>
                <a:cs typeface="Arial"/>
              </a:rPr>
              <a:t>improves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experience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E."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439420">
              <a:lnSpc>
                <a:spcPts val="1700"/>
              </a:lnSpc>
            </a:pPr>
            <a:r>
              <a:rPr sz="1500" spc="-30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complexity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traditional </a:t>
            </a:r>
            <a:r>
              <a:rPr sz="1500" spc="20" dirty="0">
                <a:latin typeface="Arial"/>
                <a:cs typeface="Arial"/>
              </a:rPr>
              <a:t>computer </a:t>
            </a:r>
            <a:r>
              <a:rPr sz="1500" spc="10" dirty="0">
                <a:latin typeface="Arial"/>
                <a:cs typeface="Arial"/>
              </a:rPr>
              <a:t>programming </a:t>
            </a:r>
            <a:r>
              <a:rPr sz="1500" spc="-5" dirty="0">
                <a:latin typeface="Arial"/>
                <a:cs typeface="Arial"/>
              </a:rPr>
              <a:t>is 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5" dirty="0">
                <a:latin typeface="Arial"/>
                <a:cs typeface="Arial"/>
              </a:rPr>
              <a:t>code  </a:t>
            </a:r>
            <a:r>
              <a:rPr sz="1500" spc="-5" dirty="0">
                <a:latin typeface="Arial"/>
                <a:cs typeface="Arial"/>
              </a:rPr>
              <a:t>(programs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10" dirty="0">
                <a:latin typeface="Arial"/>
                <a:cs typeface="Arial"/>
              </a:rPr>
              <a:t>people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write).</a:t>
            </a:r>
            <a:endParaRPr sz="1500">
              <a:latin typeface="Arial"/>
              <a:cs typeface="Arial"/>
            </a:endParaRPr>
          </a:p>
          <a:p>
            <a:pPr marL="12700" marR="70485">
              <a:lnSpc>
                <a:spcPts val="1710"/>
              </a:lnSpc>
              <a:spcBef>
                <a:spcPts val="85"/>
              </a:spcBef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b="1" dirty="0">
                <a:latin typeface="Arial"/>
                <a:cs typeface="Arial"/>
              </a:rPr>
              <a:t>machine </a:t>
            </a:r>
            <a:r>
              <a:rPr sz="1500" b="1" spc="-5" dirty="0">
                <a:latin typeface="Arial"/>
                <a:cs typeface="Arial"/>
              </a:rPr>
              <a:t>learning</a:t>
            </a:r>
            <a:r>
              <a:rPr sz="1500" spc="-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algorithms </a:t>
            </a:r>
            <a:r>
              <a:rPr sz="1500" spc="-15" dirty="0">
                <a:latin typeface="Arial"/>
                <a:cs typeface="Arial"/>
              </a:rPr>
              <a:t>(programs)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principle </a:t>
            </a:r>
            <a:r>
              <a:rPr sz="1500" spc="5" dirty="0">
                <a:latin typeface="Arial"/>
                <a:cs typeface="Arial"/>
              </a:rPr>
              <a:t>simple and  the </a:t>
            </a:r>
            <a:r>
              <a:rPr sz="1500" spc="20" dirty="0">
                <a:latin typeface="Arial"/>
                <a:cs typeface="Arial"/>
              </a:rPr>
              <a:t>complexity </a:t>
            </a:r>
            <a:r>
              <a:rPr sz="1500" spc="-15" dirty="0">
                <a:latin typeface="Arial"/>
                <a:cs typeface="Arial"/>
              </a:rPr>
              <a:t>(structure) </a:t>
            </a:r>
            <a:r>
              <a:rPr sz="1500" spc="-5" dirty="0">
                <a:latin typeface="Arial"/>
                <a:cs typeface="Arial"/>
              </a:rPr>
              <a:t>is in </a:t>
            </a:r>
            <a:r>
              <a:rPr sz="1500" spc="5" dirty="0">
                <a:latin typeface="Arial"/>
                <a:cs typeface="Arial"/>
              </a:rPr>
              <a:t>the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8776690"/>
            <a:ext cx="5760085" cy="9017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That </a:t>
            </a:r>
            <a:r>
              <a:rPr sz="1500" dirty="0">
                <a:latin typeface="Arial"/>
                <a:cs typeface="Arial"/>
              </a:rPr>
              <a:t>is, machine </a:t>
            </a:r>
            <a:r>
              <a:rPr sz="1500" spc="-5" dirty="0">
                <a:latin typeface="Arial"/>
                <a:cs typeface="Arial"/>
              </a:rPr>
              <a:t>learning is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about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construction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20" dirty="0">
                <a:latin typeface="Arial"/>
                <a:cs typeface="Arial"/>
              </a:rPr>
              <a:t>study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spc="5" dirty="0">
                <a:latin typeface="Arial"/>
                <a:cs typeface="Arial"/>
              </a:rPr>
              <a:t>systems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spc="10" dirty="0">
                <a:latin typeface="Arial"/>
                <a:cs typeface="Arial"/>
              </a:rPr>
              <a:t>from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0" dirty="0">
                <a:latin typeface="Arial"/>
                <a:cs typeface="Arial"/>
              </a:rPr>
              <a:t>very </a:t>
            </a:r>
            <a:r>
              <a:rPr sz="1500" spc="-45" dirty="0">
                <a:latin typeface="Arial"/>
                <a:cs typeface="Arial"/>
              </a:rPr>
              <a:t>diﬀerent </a:t>
            </a:r>
            <a:r>
              <a:rPr sz="1500" spc="5" dirty="0">
                <a:latin typeface="Arial"/>
                <a:cs typeface="Arial"/>
              </a:rPr>
              <a:t>than </a:t>
            </a:r>
            <a:r>
              <a:rPr sz="1500" spc="10" dirty="0">
                <a:latin typeface="Arial"/>
                <a:cs typeface="Arial"/>
              </a:rPr>
              <a:t>traditional </a:t>
            </a:r>
            <a:r>
              <a:rPr sz="1500" spc="20" dirty="0">
                <a:latin typeface="Arial"/>
                <a:cs typeface="Arial"/>
              </a:rPr>
              <a:t>computer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programming.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999" y="189915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1965" y="5026342"/>
            <a:ext cx="4781550" cy="3260725"/>
            <a:chOff x="1401965" y="5026342"/>
            <a:chExt cx="4781550" cy="3260725"/>
          </a:xfrm>
        </p:grpSpPr>
        <p:sp>
          <p:nvSpPr>
            <p:cNvPr id="7" name="object 7"/>
            <p:cNvSpPr/>
            <p:nvPr/>
          </p:nvSpPr>
          <p:spPr>
            <a:xfrm>
              <a:off x="1401965" y="5026342"/>
              <a:ext cx="4781524" cy="3260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2765" y="5067846"/>
              <a:ext cx="4654524" cy="31333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765" y="5067846"/>
              <a:ext cx="4654550" cy="3133725"/>
            </a:xfrm>
            <a:custGeom>
              <a:avLst/>
              <a:gdLst/>
              <a:ahLst/>
              <a:cxnLst/>
              <a:rect l="l" t="t" r="r" b="b"/>
              <a:pathLst>
                <a:path w="4654550" h="3133725">
                  <a:moveTo>
                    <a:pt x="0" y="0"/>
                  </a:moveTo>
                  <a:lnTo>
                    <a:pt x="4654524" y="0"/>
                  </a:lnTo>
                  <a:lnTo>
                    <a:pt x="4654524" y="3133331"/>
                  </a:lnTo>
                  <a:lnTo>
                    <a:pt x="0" y="31333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39000"/>
            <a:ext cx="5991225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Verdana"/>
                <a:cs typeface="Verdana"/>
              </a:rPr>
              <a:t>Types </a:t>
            </a:r>
            <a:r>
              <a:rPr sz="1800" b="1" spc="-114" dirty="0">
                <a:latin typeface="Verdana"/>
                <a:cs typeface="Verdana"/>
              </a:rPr>
              <a:t>of </a:t>
            </a:r>
            <a:r>
              <a:rPr sz="1800" b="1" spc="-25" dirty="0">
                <a:latin typeface="Verdana"/>
                <a:cs typeface="Verdana"/>
              </a:rPr>
              <a:t>Learning</a:t>
            </a:r>
            <a:r>
              <a:rPr sz="1800" b="1" spc="-245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Verdana"/>
                <a:cs typeface="Verdana"/>
              </a:rPr>
              <a:t>Algorithms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500" spc="-50" dirty="0">
                <a:latin typeface="Arial"/>
                <a:cs typeface="Arial"/>
              </a:rPr>
              <a:t>Two </a:t>
            </a:r>
            <a:r>
              <a:rPr sz="1500" spc="15" dirty="0">
                <a:latin typeface="Arial"/>
                <a:cs typeface="Arial"/>
              </a:rPr>
              <a:t>types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10" dirty="0">
                <a:latin typeface="Arial"/>
                <a:cs typeface="Arial"/>
              </a:rPr>
              <a:t>algorithms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20" dirty="0">
                <a:latin typeface="Arial"/>
                <a:cs typeface="Arial"/>
              </a:rPr>
              <a:t>commonly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used: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220345" indent="-208279">
              <a:lnSpc>
                <a:spcPts val="1755"/>
              </a:lnSpc>
              <a:buSzPct val="120000"/>
              <a:buFont typeface="Arial"/>
              <a:buChar char="•"/>
              <a:tabLst>
                <a:tab pos="220345" algn="l"/>
                <a:tab pos="220979" algn="l"/>
              </a:tabLst>
            </a:pPr>
            <a:r>
              <a:rPr sz="1500" b="1" spc="-15" dirty="0">
                <a:latin typeface="Arial"/>
                <a:cs typeface="Arial"/>
              </a:rPr>
              <a:t>Supervised</a:t>
            </a:r>
            <a:r>
              <a:rPr sz="1500" b="1" spc="-5" dirty="0">
                <a:latin typeface="Arial"/>
                <a:cs typeface="Arial"/>
              </a:rPr>
              <a:t> learning</a:t>
            </a:r>
            <a:endParaRPr sz="1500">
              <a:latin typeface="Arial"/>
              <a:cs typeface="Arial"/>
            </a:endParaRPr>
          </a:p>
          <a:p>
            <a:pPr marL="469265" marR="5080">
              <a:lnSpc>
                <a:spcPts val="1700"/>
              </a:lnSpc>
              <a:spcBef>
                <a:spcPts val="95"/>
              </a:spcBef>
            </a:pPr>
            <a:r>
              <a:rPr sz="1500" spc="-50" dirty="0">
                <a:latin typeface="Arial"/>
                <a:cs typeface="Arial"/>
              </a:rPr>
              <a:t>Teach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computer </a:t>
            </a:r>
            <a:r>
              <a:rPr sz="1500" spc="25" dirty="0">
                <a:latin typeface="Arial"/>
                <a:cs typeface="Arial"/>
              </a:rPr>
              <a:t>how </a:t>
            </a:r>
            <a:r>
              <a:rPr sz="1500" spc="40" dirty="0">
                <a:latin typeface="Arial"/>
                <a:cs typeface="Arial"/>
              </a:rPr>
              <a:t>to do </a:t>
            </a:r>
            <a:r>
              <a:rPr sz="1500" spc="10" dirty="0">
                <a:latin typeface="Arial"/>
                <a:cs typeface="Arial"/>
              </a:rPr>
              <a:t>something, </a:t>
            </a:r>
            <a:r>
              <a:rPr sz="1500" spc="5" dirty="0">
                <a:latin typeface="Arial"/>
                <a:cs typeface="Arial"/>
              </a:rPr>
              <a:t>then let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45" dirty="0">
                <a:latin typeface="Arial"/>
                <a:cs typeface="Arial"/>
              </a:rPr>
              <a:t>it's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new  </a:t>
            </a:r>
            <a:r>
              <a:rPr sz="1500" spc="20" dirty="0">
                <a:latin typeface="Arial"/>
                <a:cs typeface="Arial"/>
              </a:rPr>
              <a:t>found </a:t>
            </a:r>
            <a:r>
              <a:rPr sz="1500" spc="10" dirty="0">
                <a:latin typeface="Arial"/>
                <a:cs typeface="Arial"/>
              </a:rPr>
              <a:t>knowledge </a:t>
            </a:r>
            <a:r>
              <a:rPr sz="1500" spc="40" dirty="0">
                <a:latin typeface="Arial"/>
                <a:cs typeface="Arial"/>
              </a:rPr>
              <a:t>to do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it.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L="220345" indent="-208279">
              <a:lnSpc>
                <a:spcPts val="1755"/>
              </a:lnSpc>
              <a:buSzPct val="120000"/>
              <a:buFont typeface="Arial"/>
              <a:buChar char="•"/>
              <a:tabLst>
                <a:tab pos="220345" algn="l"/>
                <a:tab pos="220979" algn="l"/>
              </a:tabLst>
            </a:pPr>
            <a:r>
              <a:rPr sz="1500" b="1" spc="-10" dirty="0">
                <a:latin typeface="Arial"/>
                <a:cs typeface="Arial"/>
              </a:rPr>
              <a:t>Unsupervised</a:t>
            </a:r>
            <a:r>
              <a:rPr sz="1500" b="1" spc="-5" dirty="0">
                <a:latin typeface="Arial"/>
                <a:cs typeface="Arial"/>
              </a:rPr>
              <a:t> learning</a:t>
            </a:r>
            <a:endParaRPr sz="1500">
              <a:latin typeface="Arial"/>
              <a:cs typeface="Arial"/>
            </a:endParaRPr>
          </a:p>
          <a:p>
            <a:pPr marL="469265" marR="361315">
              <a:lnSpc>
                <a:spcPts val="1700"/>
              </a:lnSpc>
              <a:spcBef>
                <a:spcPts val="90"/>
              </a:spcBef>
            </a:pPr>
            <a:r>
              <a:rPr sz="1500" spc="5" dirty="0">
                <a:latin typeface="Arial"/>
                <a:cs typeface="Arial"/>
              </a:rPr>
              <a:t>Let the </a:t>
            </a:r>
            <a:r>
              <a:rPr sz="1500" spc="20" dirty="0">
                <a:latin typeface="Arial"/>
                <a:cs typeface="Arial"/>
              </a:rPr>
              <a:t>computer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spc="25" dirty="0">
                <a:latin typeface="Arial"/>
                <a:cs typeface="Arial"/>
              </a:rPr>
              <a:t>how </a:t>
            </a:r>
            <a:r>
              <a:rPr sz="1500" spc="40" dirty="0">
                <a:latin typeface="Arial"/>
                <a:cs typeface="Arial"/>
              </a:rPr>
              <a:t>to do </a:t>
            </a:r>
            <a:r>
              <a:rPr sz="1500" spc="10" dirty="0">
                <a:latin typeface="Arial"/>
                <a:cs typeface="Arial"/>
              </a:rPr>
              <a:t>something,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this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5" dirty="0">
                <a:latin typeface="Arial"/>
                <a:cs typeface="Arial"/>
              </a:rPr>
              <a:t>determine </a:t>
            </a:r>
            <a:r>
              <a:rPr sz="1500" spc="10" dirty="0">
                <a:latin typeface="Arial"/>
                <a:cs typeface="Arial"/>
              </a:rPr>
              <a:t>structure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5" dirty="0">
                <a:latin typeface="Arial"/>
                <a:cs typeface="Arial"/>
              </a:rPr>
              <a:t>patterns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80" dirty="0">
                <a:latin typeface="Verdana"/>
                <a:cs typeface="Verdana"/>
              </a:rPr>
              <a:t>Supervised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Learning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8382038"/>
            <a:ext cx="6017260" cy="13347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195"/>
              </a:spcBef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b="1" spc="-15" dirty="0">
                <a:latin typeface="Arial"/>
                <a:cs typeface="Arial"/>
              </a:rPr>
              <a:t>Supervised </a:t>
            </a:r>
            <a:r>
              <a:rPr sz="1500" b="1" spc="-5" dirty="0">
                <a:latin typeface="Arial"/>
                <a:cs typeface="Arial"/>
              </a:rPr>
              <a:t>Learning</a:t>
            </a:r>
            <a:r>
              <a:rPr sz="1500" spc="-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given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set and </a:t>
            </a:r>
            <a:r>
              <a:rPr sz="1500" spc="-10" dirty="0">
                <a:latin typeface="Arial"/>
                <a:cs typeface="Arial"/>
              </a:rPr>
              <a:t>already </a:t>
            </a:r>
            <a:r>
              <a:rPr sz="1500" spc="25" dirty="0">
                <a:latin typeface="Arial"/>
                <a:cs typeface="Arial"/>
              </a:rPr>
              <a:t>know  </a:t>
            </a:r>
            <a:r>
              <a:rPr sz="1500" spc="20" dirty="0">
                <a:latin typeface="Arial"/>
                <a:cs typeface="Arial"/>
              </a:rPr>
              <a:t>what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spc="15" dirty="0">
                <a:latin typeface="Arial"/>
                <a:cs typeface="Arial"/>
              </a:rPr>
              <a:t>correct </a:t>
            </a:r>
            <a:r>
              <a:rPr sz="1500" spc="30" dirty="0">
                <a:latin typeface="Arial"/>
                <a:cs typeface="Arial"/>
              </a:rPr>
              <a:t>output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20" dirty="0">
                <a:latin typeface="Arial"/>
                <a:cs typeface="Arial"/>
              </a:rPr>
              <a:t>look </a:t>
            </a:r>
            <a:r>
              <a:rPr sz="1500" spc="-5" dirty="0">
                <a:latin typeface="Arial"/>
                <a:cs typeface="Arial"/>
              </a:rPr>
              <a:t>like, having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idea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-10" dirty="0">
                <a:latin typeface="Arial"/>
                <a:cs typeface="Arial"/>
              </a:rPr>
              <a:t>there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dirty="0">
                <a:latin typeface="Arial"/>
                <a:cs typeface="Arial"/>
              </a:rPr>
              <a:t>relationship </a:t>
            </a:r>
            <a:r>
              <a:rPr sz="1500" spc="10" dirty="0">
                <a:latin typeface="Arial"/>
                <a:cs typeface="Arial"/>
              </a:rPr>
              <a:t>between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input </a:t>
            </a:r>
            <a:r>
              <a:rPr sz="1500" spc="5" dirty="0">
                <a:latin typeface="Arial"/>
                <a:cs typeface="Arial"/>
              </a:rPr>
              <a:t>and the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output.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 marR="252729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Supervised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10" dirty="0">
                <a:latin typeface="Arial"/>
                <a:cs typeface="Arial"/>
              </a:rPr>
              <a:t>problems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0" dirty="0">
                <a:latin typeface="Arial"/>
                <a:cs typeface="Arial"/>
              </a:rPr>
              <a:t>categorised </a:t>
            </a:r>
            <a:r>
              <a:rPr sz="1500" spc="20" dirty="0">
                <a:latin typeface="Arial"/>
                <a:cs typeface="Arial"/>
              </a:rPr>
              <a:t>into </a:t>
            </a:r>
            <a:r>
              <a:rPr sz="1500" spc="5" dirty="0">
                <a:latin typeface="Arial"/>
                <a:cs typeface="Arial"/>
              </a:rPr>
              <a:t>"</a:t>
            </a:r>
            <a:r>
              <a:rPr sz="1500" i="1" spc="5" dirty="0">
                <a:latin typeface="Arial"/>
                <a:cs typeface="Arial"/>
              </a:rPr>
              <a:t>regression</a:t>
            </a:r>
            <a:r>
              <a:rPr sz="1500" spc="5" dirty="0">
                <a:latin typeface="Arial"/>
                <a:cs typeface="Arial"/>
              </a:rPr>
              <a:t>" and  </a:t>
            </a:r>
            <a:r>
              <a:rPr sz="1500" spc="15" dirty="0">
                <a:latin typeface="Arial"/>
                <a:cs typeface="Arial"/>
              </a:rPr>
              <a:t>"</a:t>
            </a:r>
            <a:r>
              <a:rPr sz="1500" i="1" spc="15" dirty="0">
                <a:latin typeface="Arial"/>
                <a:cs typeface="Arial"/>
              </a:rPr>
              <a:t>classification</a:t>
            </a:r>
            <a:r>
              <a:rPr sz="1500" spc="15" dirty="0">
                <a:latin typeface="Arial"/>
                <a:cs typeface="Arial"/>
              </a:rPr>
              <a:t>"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problems.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999" y="1036186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999" y="433818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47726" y="4670692"/>
            <a:ext cx="5290185" cy="3292475"/>
            <a:chOff x="1147726" y="4670692"/>
            <a:chExt cx="5290185" cy="3292475"/>
          </a:xfrm>
        </p:grpSpPr>
        <p:sp>
          <p:nvSpPr>
            <p:cNvPr id="7" name="object 7"/>
            <p:cNvSpPr/>
            <p:nvPr/>
          </p:nvSpPr>
          <p:spPr>
            <a:xfrm>
              <a:off x="1147726" y="4670692"/>
              <a:ext cx="5290007" cy="3292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8526" y="4712195"/>
              <a:ext cx="5163007" cy="3165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8526" y="4712195"/>
              <a:ext cx="5163185" cy="3165475"/>
            </a:xfrm>
            <a:custGeom>
              <a:avLst/>
              <a:gdLst/>
              <a:ahLst/>
              <a:cxnLst/>
              <a:rect l="l" t="t" r="r" b="b"/>
              <a:pathLst>
                <a:path w="5163185" h="3165475">
                  <a:moveTo>
                    <a:pt x="0" y="0"/>
                  </a:moveTo>
                  <a:lnTo>
                    <a:pt x="5163007" y="0"/>
                  </a:lnTo>
                  <a:lnTo>
                    <a:pt x="5163007" y="3165144"/>
                  </a:lnTo>
                  <a:lnTo>
                    <a:pt x="0" y="31651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98537"/>
            <a:ext cx="6142990" cy="15633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20345" marR="56515" indent="-208279">
              <a:lnSpc>
                <a:spcPct val="94700"/>
              </a:lnSpc>
              <a:spcBef>
                <a:spcPts val="195"/>
              </a:spcBef>
              <a:buSzPct val="120000"/>
              <a:buChar char="•"/>
              <a:tabLst>
                <a:tab pos="220345" algn="l"/>
                <a:tab pos="220979" algn="l"/>
              </a:tabLst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b="1" spc="-10" dirty="0">
                <a:latin typeface="Arial"/>
                <a:cs typeface="Arial"/>
              </a:rPr>
              <a:t>Regression </a:t>
            </a:r>
            <a:r>
              <a:rPr sz="1500" spc="10" dirty="0">
                <a:latin typeface="Arial"/>
                <a:cs typeface="Arial"/>
              </a:rPr>
              <a:t>problem, we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0" dirty="0">
                <a:latin typeface="Arial"/>
                <a:cs typeface="Arial"/>
              </a:rPr>
              <a:t>trying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20" dirty="0">
                <a:latin typeface="Arial"/>
                <a:cs typeface="Arial"/>
              </a:rPr>
              <a:t>predict </a:t>
            </a:r>
            <a:r>
              <a:rPr sz="1500" spc="-5" dirty="0">
                <a:latin typeface="Arial"/>
                <a:cs typeface="Arial"/>
              </a:rPr>
              <a:t>results </a:t>
            </a:r>
            <a:r>
              <a:rPr sz="1500" spc="15" dirty="0">
                <a:latin typeface="Arial"/>
                <a:cs typeface="Arial"/>
              </a:rPr>
              <a:t>within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spc="15" dirty="0">
                <a:latin typeface="Arial"/>
                <a:cs typeface="Arial"/>
              </a:rPr>
              <a:t>continuous </a:t>
            </a:r>
            <a:r>
              <a:rPr sz="1500" spc="25" dirty="0">
                <a:latin typeface="Arial"/>
                <a:cs typeface="Arial"/>
              </a:rPr>
              <a:t>output, </a:t>
            </a:r>
            <a:r>
              <a:rPr sz="1500" spc="-5" dirty="0">
                <a:latin typeface="Arial"/>
                <a:cs typeface="Arial"/>
              </a:rPr>
              <a:t>meaning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0" dirty="0">
                <a:latin typeface="Arial"/>
                <a:cs typeface="Arial"/>
              </a:rPr>
              <a:t>trying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map </a:t>
            </a:r>
            <a:r>
              <a:rPr sz="1500" spc="20" dirty="0">
                <a:latin typeface="Arial"/>
                <a:cs typeface="Arial"/>
              </a:rPr>
              <a:t>input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variables 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some </a:t>
            </a:r>
            <a:r>
              <a:rPr sz="1500" spc="15" dirty="0">
                <a:latin typeface="Arial"/>
                <a:cs typeface="Arial"/>
              </a:rPr>
              <a:t>continuous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function.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20345" marR="5080" indent="-208279">
              <a:lnSpc>
                <a:spcPct val="94700"/>
              </a:lnSpc>
              <a:buSzPct val="120000"/>
              <a:buChar char="•"/>
              <a:tabLst>
                <a:tab pos="220345" algn="l"/>
                <a:tab pos="220979" algn="l"/>
              </a:tabLst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Classification </a:t>
            </a:r>
            <a:r>
              <a:rPr sz="1500" spc="10" dirty="0">
                <a:latin typeface="Arial"/>
                <a:cs typeface="Arial"/>
              </a:rPr>
              <a:t>problem, we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5" dirty="0">
                <a:latin typeface="Arial"/>
                <a:cs typeface="Arial"/>
              </a:rPr>
              <a:t>instead </a:t>
            </a:r>
            <a:r>
              <a:rPr sz="1500" spc="10" dirty="0">
                <a:latin typeface="Arial"/>
                <a:cs typeface="Arial"/>
              </a:rPr>
              <a:t>trying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20" dirty="0">
                <a:latin typeface="Arial"/>
                <a:cs typeface="Arial"/>
              </a:rPr>
              <a:t>predict </a:t>
            </a:r>
            <a:r>
              <a:rPr sz="1500" spc="-5" dirty="0">
                <a:latin typeface="Arial"/>
                <a:cs typeface="Arial"/>
              </a:rPr>
              <a:t>results in 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discrete </a:t>
            </a:r>
            <a:r>
              <a:rPr sz="1500" spc="25" dirty="0">
                <a:latin typeface="Arial"/>
                <a:cs typeface="Arial"/>
              </a:rPr>
              <a:t>output. </a:t>
            </a: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words,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10" dirty="0">
                <a:latin typeface="Arial"/>
                <a:cs typeface="Arial"/>
              </a:rPr>
              <a:t>trying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map </a:t>
            </a:r>
            <a:r>
              <a:rPr sz="1500" spc="20" dirty="0">
                <a:latin typeface="Arial"/>
                <a:cs typeface="Arial"/>
              </a:rPr>
              <a:t>input  </a:t>
            </a:r>
            <a:r>
              <a:rPr sz="1500" spc="-5" dirty="0">
                <a:latin typeface="Arial"/>
                <a:cs typeface="Arial"/>
              </a:rPr>
              <a:t>variables </a:t>
            </a:r>
            <a:r>
              <a:rPr sz="1500" spc="20" dirty="0">
                <a:latin typeface="Arial"/>
                <a:cs typeface="Arial"/>
              </a:rPr>
              <a:t>into </a:t>
            </a:r>
            <a:r>
              <a:rPr sz="1500" spc="5" dirty="0">
                <a:latin typeface="Arial"/>
                <a:cs typeface="Arial"/>
              </a:rPr>
              <a:t>discrete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categories.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3101886"/>
            <a:ext cx="606996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sz="1500" b="1" spc="-5" dirty="0">
                <a:solidFill>
                  <a:srgbClr val="1F1F1F"/>
                </a:solidFill>
                <a:latin typeface="Arial"/>
                <a:cs typeface="Arial"/>
              </a:rPr>
              <a:t>Example </a:t>
            </a:r>
            <a:r>
              <a:rPr sz="1500" b="1" dirty="0">
                <a:solidFill>
                  <a:srgbClr val="1F1F1F"/>
                </a:solidFill>
                <a:latin typeface="Arial"/>
                <a:cs typeface="Arial"/>
              </a:rPr>
              <a:t>1: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  <a:spcBef>
                <a:spcPts val="80"/>
              </a:spcBef>
            </a:pPr>
            <a:r>
              <a:rPr sz="1500" spc="-15" dirty="0">
                <a:latin typeface="Arial"/>
                <a:cs typeface="Arial"/>
              </a:rPr>
              <a:t>Given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20" dirty="0">
                <a:latin typeface="Arial"/>
                <a:cs typeface="Arial"/>
              </a:rPr>
              <a:t>about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15" dirty="0">
                <a:latin typeface="Arial"/>
                <a:cs typeface="Arial"/>
              </a:rPr>
              <a:t>size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houses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dirty="0">
                <a:latin typeface="Arial"/>
                <a:cs typeface="Arial"/>
              </a:rPr>
              <a:t>estate </a:t>
            </a:r>
            <a:r>
              <a:rPr sz="1500" spc="5" dirty="0">
                <a:latin typeface="Arial"/>
                <a:cs typeface="Arial"/>
              </a:rPr>
              <a:t>market, </a:t>
            </a:r>
            <a:r>
              <a:rPr sz="1500" spc="15" dirty="0">
                <a:latin typeface="Arial"/>
                <a:cs typeface="Arial"/>
              </a:rPr>
              <a:t>try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20" dirty="0">
                <a:latin typeface="Arial"/>
                <a:cs typeface="Arial"/>
              </a:rPr>
              <a:t>predict </a:t>
            </a:r>
            <a:r>
              <a:rPr sz="1500" spc="5" dirty="0">
                <a:latin typeface="Arial"/>
                <a:cs typeface="Arial"/>
              </a:rPr>
              <a:t>their </a:t>
            </a:r>
            <a:r>
              <a:rPr sz="1500" spc="10" dirty="0">
                <a:latin typeface="Arial"/>
                <a:cs typeface="Arial"/>
              </a:rPr>
              <a:t>price. </a:t>
            </a:r>
            <a:r>
              <a:rPr sz="1500" spc="-5" dirty="0">
                <a:latin typeface="Arial"/>
                <a:cs typeface="Arial"/>
              </a:rPr>
              <a:t>Price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20" dirty="0">
                <a:latin typeface="Arial"/>
                <a:cs typeface="Arial"/>
              </a:rPr>
              <a:t>function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15" dirty="0">
                <a:latin typeface="Arial"/>
                <a:cs typeface="Arial"/>
              </a:rPr>
              <a:t>size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continuous </a:t>
            </a:r>
            <a:r>
              <a:rPr sz="1500" spc="25" dirty="0">
                <a:latin typeface="Arial"/>
                <a:cs typeface="Arial"/>
              </a:rPr>
              <a:t>output,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b="1" spc="-15" dirty="0">
                <a:latin typeface="Arial"/>
                <a:cs typeface="Arial"/>
              </a:rPr>
              <a:t>regression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problem</a:t>
            </a:r>
            <a:r>
              <a:rPr sz="1500" spc="-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6899186"/>
            <a:ext cx="613791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sz="1500" b="1" spc="-5" dirty="0">
                <a:solidFill>
                  <a:srgbClr val="1F1F1F"/>
                </a:solidFill>
                <a:latin typeface="Arial"/>
                <a:cs typeface="Arial"/>
              </a:rPr>
              <a:t>Example 2</a:t>
            </a:r>
            <a:r>
              <a:rPr sz="1500" spc="-5" dirty="0">
                <a:solidFill>
                  <a:srgbClr val="1F1F1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  <a:spcBef>
                <a:spcPts val="80"/>
              </a:spcBef>
            </a:pPr>
            <a:r>
              <a:rPr sz="1500" spc="-15" dirty="0">
                <a:latin typeface="Arial"/>
                <a:cs typeface="Arial"/>
              </a:rPr>
              <a:t>Given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patient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tumor,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20" dirty="0">
                <a:latin typeface="Arial"/>
                <a:cs typeface="Arial"/>
              </a:rPr>
              <a:t>predict </a:t>
            </a:r>
            <a:r>
              <a:rPr sz="1500" spc="5" dirty="0">
                <a:latin typeface="Arial"/>
                <a:cs typeface="Arial"/>
              </a:rPr>
              <a:t>whether the </a:t>
            </a:r>
            <a:r>
              <a:rPr sz="1500" spc="20" dirty="0">
                <a:latin typeface="Arial"/>
                <a:cs typeface="Arial"/>
              </a:rPr>
              <a:t>tumor </a:t>
            </a:r>
            <a:r>
              <a:rPr sz="1500" spc="-5" dirty="0">
                <a:latin typeface="Arial"/>
                <a:cs typeface="Arial"/>
              </a:rPr>
              <a:t>is  </a:t>
            </a:r>
            <a:r>
              <a:rPr sz="1500" spc="5" dirty="0">
                <a:latin typeface="Arial"/>
                <a:cs typeface="Arial"/>
              </a:rPr>
              <a:t>malignant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5" dirty="0">
                <a:latin typeface="Arial"/>
                <a:cs typeface="Arial"/>
              </a:rPr>
              <a:t>benign. </a:t>
            </a:r>
            <a:r>
              <a:rPr sz="1500" spc="-5" dirty="0">
                <a:latin typeface="Arial"/>
                <a:cs typeface="Arial"/>
              </a:rPr>
              <a:t>Since </a:t>
            </a:r>
            <a:r>
              <a:rPr sz="1500" spc="30" dirty="0">
                <a:latin typeface="Arial"/>
                <a:cs typeface="Arial"/>
              </a:rPr>
              <a:t>output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-5" dirty="0">
                <a:latin typeface="Arial"/>
                <a:cs typeface="Arial"/>
              </a:rPr>
              <a:t>either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25" dirty="0">
                <a:latin typeface="Arial"/>
                <a:cs typeface="Arial"/>
              </a:rPr>
              <a:t>not </a:t>
            </a:r>
            <a:r>
              <a:rPr sz="1500" spc="30" dirty="0">
                <a:latin typeface="Arial"/>
                <a:cs typeface="Arial"/>
              </a:rPr>
              <a:t>both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55"/>
              </a:lnSpc>
            </a:pPr>
            <a:r>
              <a:rPr sz="1500" b="1" spc="-5" dirty="0">
                <a:latin typeface="Arial"/>
                <a:cs typeface="Arial"/>
              </a:rPr>
              <a:t>classification problem</a:t>
            </a:r>
            <a:r>
              <a:rPr sz="1500" spc="-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9224" y="4130345"/>
            <a:ext cx="4447540" cy="2266315"/>
            <a:chOff x="1569224" y="4130345"/>
            <a:chExt cx="4447540" cy="2266315"/>
          </a:xfrm>
        </p:grpSpPr>
        <p:sp>
          <p:nvSpPr>
            <p:cNvPr id="6" name="object 6"/>
            <p:cNvSpPr/>
            <p:nvPr/>
          </p:nvSpPr>
          <p:spPr>
            <a:xfrm>
              <a:off x="1569224" y="4130345"/>
              <a:ext cx="4447006" cy="2266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0024" y="4171848"/>
              <a:ext cx="4320006" cy="21390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0024" y="4171861"/>
              <a:ext cx="4320540" cy="2139315"/>
            </a:xfrm>
            <a:custGeom>
              <a:avLst/>
              <a:gdLst/>
              <a:ahLst/>
              <a:cxnLst/>
              <a:rect l="l" t="t" r="r" b="b"/>
              <a:pathLst>
                <a:path w="4320540" h="2139315">
                  <a:moveTo>
                    <a:pt x="0" y="0"/>
                  </a:moveTo>
                  <a:lnTo>
                    <a:pt x="4320006" y="0"/>
                  </a:lnTo>
                  <a:lnTo>
                    <a:pt x="4320006" y="2139035"/>
                  </a:lnTo>
                  <a:lnTo>
                    <a:pt x="0" y="213903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36090" y="7928006"/>
            <a:ext cx="4713605" cy="1708150"/>
            <a:chOff x="1436090" y="7928006"/>
            <a:chExt cx="4713605" cy="1708150"/>
          </a:xfrm>
        </p:grpSpPr>
        <p:sp>
          <p:nvSpPr>
            <p:cNvPr id="10" name="object 10"/>
            <p:cNvSpPr/>
            <p:nvPr/>
          </p:nvSpPr>
          <p:spPr>
            <a:xfrm>
              <a:off x="1436090" y="7928006"/>
              <a:ext cx="4713287" cy="1708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877" y="7969510"/>
              <a:ext cx="4586211" cy="1581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6877" y="7969504"/>
              <a:ext cx="4586605" cy="1581150"/>
            </a:xfrm>
            <a:custGeom>
              <a:avLst/>
              <a:gdLst/>
              <a:ahLst/>
              <a:cxnLst/>
              <a:rect l="l" t="t" r="r" b="b"/>
              <a:pathLst>
                <a:path w="4586605" h="1581150">
                  <a:moveTo>
                    <a:pt x="0" y="0"/>
                  </a:moveTo>
                  <a:lnTo>
                    <a:pt x="0" y="1581150"/>
                  </a:lnTo>
                  <a:lnTo>
                    <a:pt x="4586287" y="1581150"/>
                  </a:lnTo>
                  <a:lnTo>
                    <a:pt x="4586287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551" y="663232"/>
            <a:ext cx="31534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</a:t>
            </a:r>
            <a:r>
              <a:rPr dirty="0"/>
              <a:t>to</a:t>
            </a:r>
            <a:r>
              <a:rPr spc="-8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701837"/>
            <a:ext cx="6083300" cy="531619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0965" algn="just">
              <a:lnSpc>
                <a:spcPct val="94700"/>
              </a:lnSpc>
              <a:spcBef>
                <a:spcPts val="195"/>
              </a:spcBef>
            </a:pPr>
            <a:r>
              <a:rPr sz="1500" b="1" spc="15" dirty="0">
                <a:latin typeface="Arial"/>
                <a:cs typeface="Arial"/>
              </a:rPr>
              <a:t>Machine </a:t>
            </a:r>
            <a:r>
              <a:rPr sz="1500" b="1" spc="-5" dirty="0">
                <a:latin typeface="Arial"/>
                <a:cs typeface="Arial"/>
              </a:rPr>
              <a:t>learning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branch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Artificial </a:t>
            </a:r>
            <a:r>
              <a:rPr sz="1500" dirty="0">
                <a:latin typeface="Arial"/>
                <a:cs typeface="Arial"/>
              </a:rPr>
              <a:t>Intelligence </a:t>
            </a:r>
            <a:r>
              <a:rPr sz="1500" spc="20" dirty="0">
                <a:latin typeface="Arial"/>
                <a:cs typeface="Arial"/>
              </a:rPr>
              <a:t>which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5" dirty="0">
                <a:latin typeface="Arial"/>
                <a:cs typeface="Arial"/>
              </a:rPr>
              <a:t>used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-15" dirty="0">
                <a:latin typeface="Arial"/>
                <a:cs typeface="Arial"/>
              </a:rPr>
              <a:t>analyse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5" dirty="0">
                <a:latin typeface="Arial"/>
                <a:cs typeface="Arial"/>
              </a:rPr>
              <a:t>more </a:t>
            </a:r>
            <a:r>
              <a:rPr sz="1500" spc="-10" dirty="0">
                <a:latin typeface="Arial"/>
                <a:cs typeface="Arial"/>
              </a:rPr>
              <a:t>smartly. </a:t>
            </a: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5" dirty="0">
                <a:latin typeface="Arial"/>
                <a:cs typeface="Arial"/>
              </a:rPr>
              <a:t>automates the </a:t>
            </a:r>
            <a:r>
              <a:rPr sz="1500" spc="10" dirty="0">
                <a:latin typeface="Arial"/>
                <a:cs typeface="Arial"/>
              </a:rPr>
              <a:t>process </a:t>
            </a:r>
            <a:r>
              <a:rPr sz="1500" spc="5" dirty="0">
                <a:latin typeface="Arial"/>
                <a:cs typeface="Arial"/>
              </a:rPr>
              <a:t>using certain  </a:t>
            </a:r>
            <a:r>
              <a:rPr sz="1500" spc="10" dirty="0">
                <a:latin typeface="Arial"/>
                <a:cs typeface="Arial"/>
              </a:rPr>
              <a:t>algorithms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minimise human </a:t>
            </a:r>
            <a:r>
              <a:rPr sz="1500" spc="5" dirty="0">
                <a:latin typeface="Arial"/>
                <a:cs typeface="Arial"/>
              </a:rPr>
              <a:t>intervention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process.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marL="12700" marR="99695">
              <a:lnSpc>
                <a:spcPct val="94700"/>
              </a:lnSpc>
            </a:pPr>
            <a:r>
              <a:rPr sz="1500" b="1" spc="-5" dirty="0">
                <a:latin typeface="Arial"/>
                <a:cs typeface="Arial"/>
              </a:rPr>
              <a:t>Linear </a:t>
            </a:r>
            <a:r>
              <a:rPr sz="1500" b="1" spc="-15" dirty="0">
                <a:latin typeface="Arial"/>
                <a:cs typeface="Arial"/>
              </a:rPr>
              <a:t>regression </a:t>
            </a:r>
            <a:r>
              <a:rPr sz="1500" spc="-5" dirty="0">
                <a:latin typeface="Arial"/>
                <a:cs typeface="Arial"/>
              </a:rPr>
              <a:t>is one </a:t>
            </a:r>
            <a:r>
              <a:rPr sz="1500" spc="10" dirty="0">
                <a:latin typeface="Arial"/>
                <a:cs typeface="Arial"/>
              </a:rPr>
              <a:t>such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spc="25" dirty="0">
                <a:latin typeface="Arial"/>
                <a:cs typeface="Arial"/>
              </a:rPr>
              <a:t>tool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helps you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15" dirty="0">
                <a:latin typeface="Arial"/>
                <a:cs typeface="Arial"/>
              </a:rPr>
              <a:t>predictions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5" dirty="0">
                <a:latin typeface="Arial"/>
                <a:cs typeface="Arial"/>
              </a:rPr>
              <a:t>using the </a:t>
            </a:r>
            <a:r>
              <a:rPr sz="1500" spc="10" dirty="0">
                <a:latin typeface="Arial"/>
                <a:cs typeface="Arial"/>
              </a:rPr>
              <a:t>existing data </a:t>
            </a:r>
            <a:r>
              <a:rPr sz="1500" spc="-10" dirty="0">
                <a:latin typeface="Arial"/>
                <a:cs typeface="Arial"/>
              </a:rPr>
              <a:t>(basically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relationship  </a:t>
            </a:r>
            <a:r>
              <a:rPr sz="1500" spc="10" dirty="0">
                <a:latin typeface="Arial"/>
                <a:cs typeface="Arial"/>
              </a:rPr>
              <a:t>between </a:t>
            </a:r>
            <a:r>
              <a:rPr sz="1500" spc="5" dirty="0">
                <a:latin typeface="Arial"/>
                <a:cs typeface="Arial"/>
              </a:rPr>
              <a:t>the target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and set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other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data).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i="1" spc="-10" dirty="0">
                <a:latin typeface="Arial"/>
                <a:cs typeface="Arial"/>
              </a:rPr>
              <a:t>House </a:t>
            </a:r>
            <a:r>
              <a:rPr sz="1500" i="1" spc="15" dirty="0">
                <a:latin typeface="Arial"/>
                <a:cs typeface="Arial"/>
              </a:rPr>
              <a:t>price </a:t>
            </a:r>
            <a:r>
              <a:rPr sz="1500" i="1" dirty="0">
                <a:latin typeface="Arial"/>
                <a:cs typeface="Arial"/>
              </a:rPr>
              <a:t>forecasting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20" dirty="0">
                <a:latin typeface="Arial"/>
                <a:cs typeface="Arial"/>
              </a:rPr>
              <a:t>important </a:t>
            </a:r>
            <a:r>
              <a:rPr sz="1500" spc="35" dirty="0">
                <a:latin typeface="Arial"/>
                <a:cs typeface="Arial"/>
              </a:rPr>
              <a:t>topic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25" dirty="0">
                <a:latin typeface="Arial"/>
                <a:cs typeface="Arial"/>
              </a:rPr>
              <a:t>real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estate.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Arial"/>
              <a:cs typeface="Arial"/>
            </a:endParaRPr>
          </a:p>
          <a:p>
            <a:pPr marL="12700" marR="117475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project, </a:t>
            </a:r>
            <a:r>
              <a:rPr sz="1500" spc="10" dirty="0">
                <a:latin typeface="Arial"/>
                <a:cs typeface="Arial"/>
              </a:rPr>
              <a:t>we will develop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10" dirty="0">
                <a:latin typeface="Arial"/>
                <a:cs typeface="Arial"/>
              </a:rPr>
              <a:t>evaluate </a:t>
            </a:r>
            <a:r>
              <a:rPr sz="1500" spc="5" dirty="0">
                <a:latin typeface="Arial"/>
                <a:cs typeface="Arial"/>
              </a:rPr>
              <a:t>the performance and the  </a:t>
            </a:r>
            <a:r>
              <a:rPr sz="1500" spc="10" dirty="0">
                <a:latin typeface="Arial"/>
                <a:cs typeface="Arial"/>
              </a:rPr>
              <a:t>predictive </a:t>
            </a:r>
            <a:r>
              <a:rPr sz="1500" spc="20" dirty="0">
                <a:latin typeface="Arial"/>
                <a:cs typeface="Arial"/>
              </a:rPr>
              <a:t>power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5" dirty="0">
                <a:latin typeface="Arial"/>
                <a:cs typeface="Arial"/>
              </a:rPr>
              <a:t>trained and </a:t>
            </a:r>
            <a:r>
              <a:rPr sz="1500" spc="15" dirty="0">
                <a:latin typeface="Arial"/>
                <a:cs typeface="Arial"/>
              </a:rPr>
              <a:t>tested </a:t>
            </a:r>
            <a:r>
              <a:rPr sz="1500" spc="10" dirty="0">
                <a:latin typeface="Arial"/>
                <a:cs typeface="Arial"/>
              </a:rPr>
              <a:t>on data </a:t>
            </a:r>
            <a:r>
              <a:rPr sz="1500" spc="20" dirty="0">
                <a:latin typeface="Arial"/>
                <a:cs typeface="Arial"/>
              </a:rPr>
              <a:t>collected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from  </a:t>
            </a:r>
            <a:r>
              <a:rPr sz="1500" spc="-5" dirty="0">
                <a:latin typeface="Arial"/>
                <a:cs typeface="Arial"/>
              </a:rPr>
              <a:t>India </a:t>
            </a:r>
            <a:r>
              <a:rPr sz="1500" spc="-25" dirty="0">
                <a:latin typeface="Arial"/>
                <a:cs typeface="Arial"/>
              </a:rPr>
              <a:t>(Bangalore).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/>
              <a:cs typeface="Arial"/>
            </a:endParaRPr>
          </a:p>
          <a:p>
            <a:pPr marL="12700" marR="5080" algn="just">
              <a:lnSpc>
                <a:spcPts val="1700"/>
              </a:lnSpc>
            </a:pPr>
            <a:r>
              <a:rPr sz="1500" spc="-10" dirty="0">
                <a:latin typeface="Arial"/>
                <a:cs typeface="Arial"/>
              </a:rPr>
              <a:t>Linear Regression</a:t>
            </a:r>
            <a:r>
              <a:rPr lang="en-IN" sz="1500" spc="-10" dirty="0">
                <a:latin typeface="Arial"/>
                <a:cs typeface="Arial"/>
              </a:rPr>
              <a:t> and other Regression models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lang="en-IN" sz="1500" spc="-5" dirty="0">
                <a:latin typeface="Arial"/>
                <a:cs typeface="Arial"/>
              </a:rPr>
              <a:t>are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applied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analyse </a:t>
            </a:r>
            <a:r>
              <a:rPr sz="1500" spc="10" dirty="0">
                <a:latin typeface="Arial"/>
                <a:cs typeface="Arial"/>
              </a:rPr>
              <a:t>historical </a:t>
            </a:r>
            <a:r>
              <a:rPr sz="1500" spc="15" dirty="0">
                <a:latin typeface="Arial"/>
                <a:cs typeface="Arial"/>
              </a:rPr>
              <a:t>property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transactions.  </a:t>
            </a: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spc="-5" dirty="0">
                <a:latin typeface="Arial"/>
                <a:cs typeface="Arial"/>
              </a:rPr>
              <a:t>case,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house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5" dirty="0">
                <a:latin typeface="Arial"/>
                <a:cs typeface="Arial"/>
              </a:rPr>
              <a:t>basically </a:t>
            </a:r>
            <a:r>
              <a:rPr sz="1500" spc="15" dirty="0">
                <a:latin typeface="Arial"/>
                <a:cs typeface="Arial"/>
              </a:rPr>
              <a:t>depends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parameters </a:t>
            </a:r>
            <a:r>
              <a:rPr sz="1500" spc="10" dirty="0">
                <a:latin typeface="Arial"/>
                <a:cs typeface="Arial"/>
              </a:rPr>
              <a:t>such 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5" dirty="0">
                <a:latin typeface="Arial"/>
                <a:cs typeface="Arial"/>
              </a:rPr>
              <a:t>the number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bedrooms, location, </a:t>
            </a:r>
            <a:r>
              <a:rPr sz="1500" spc="-15" dirty="0">
                <a:latin typeface="Arial"/>
                <a:cs typeface="Arial"/>
              </a:rPr>
              <a:t>size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living </a:t>
            </a:r>
            <a:r>
              <a:rPr sz="1500" spc="-30" dirty="0">
                <a:latin typeface="Arial"/>
                <a:cs typeface="Arial"/>
              </a:rPr>
              <a:t>area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etc.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Arial"/>
              <a:cs typeface="Arial"/>
            </a:endParaRPr>
          </a:p>
          <a:p>
            <a:pPr marL="12700" marR="114300" algn="just">
              <a:lnSpc>
                <a:spcPts val="17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Once </a:t>
            </a:r>
            <a:r>
              <a:rPr sz="1500" spc="10" dirty="0">
                <a:latin typeface="Arial"/>
                <a:cs typeface="Arial"/>
              </a:rPr>
              <a:t>we </a:t>
            </a:r>
            <a:r>
              <a:rPr sz="1500" spc="15" dirty="0">
                <a:latin typeface="Arial"/>
                <a:cs typeface="Arial"/>
              </a:rPr>
              <a:t>get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30" dirty="0">
                <a:latin typeface="Arial"/>
                <a:cs typeface="Arial"/>
              </a:rPr>
              <a:t>good </a:t>
            </a:r>
            <a:r>
              <a:rPr sz="1500" spc="20" dirty="0">
                <a:latin typeface="Arial"/>
                <a:cs typeface="Arial"/>
              </a:rPr>
              <a:t>fit, </a:t>
            </a:r>
            <a:r>
              <a:rPr sz="1500" spc="10" dirty="0">
                <a:latin typeface="Arial"/>
                <a:cs typeface="Arial"/>
              </a:rPr>
              <a:t>we will </a:t>
            </a:r>
            <a:r>
              <a:rPr sz="1500" spc="-10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i="1" spc="20" dirty="0">
                <a:latin typeface="Arial"/>
                <a:cs typeface="Arial"/>
              </a:rPr>
              <a:t>predict </a:t>
            </a:r>
            <a:r>
              <a:rPr sz="1500" i="1" spc="5" dirty="0">
                <a:latin typeface="Arial"/>
                <a:cs typeface="Arial"/>
              </a:rPr>
              <a:t>the</a:t>
            </a:r>
            <a:r>
              <a:rPr sz="1500" i="1" spc="-6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monetary  </a:t>
            </a:r>
            <a:r>
              <a:rPr sz="1500" i="1" spc="-25" dirty="0">
                <a:latin typeface="Arial"/>
                <a:cs typeface="Arial"/>
              </a:rPr>
              <a:t>value </a:t>
            </a:r>
            <a:r>
              <a:rPr sz="1500" i="1" spc="25" dirty="0">
                <a:latin typeface="Arial"/>
                <a:cs typeface="Arial"/>
              </a:rPr>
              <a:t>of </a:t>
            </a:r>
            <a:r>
              <a:rPr sz="1500" i="1" spc="-60" dirty="0">
                <a:latin typeface="Arial"/>
                <a:cs typeface="Arial"/>
              </a:rPr>
              <a:t>a </a:t>
            </a:r>
            <a:r>
              <a:rPr sz="1500" i="1" spc="-10" dirty="0">
                <a:latin typeface="Arial"/>
                <a:cs typeface="Arial"/>
              </a:rPr>
              <a:t>house </a:t>
            </a:r>
            <a:r>
              <a:rPr sz="1500" spc="15" dirty="0">
                <a:latin typeface="Arial"/>
                <a:cs typeface="Arial"/>
              </a:rPr>
              <a:t>located </a:t>
            </a:r>
            <a:r>
              <a:rPr sz="1500" spc="10" dirty="0">
                <a:latin typeface="Arial"/>
                <a:cs typeface="Arial"/>
              </a:rPr>
              <a:t>at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Bangalore</a:t>
            </a:r>
            <a:r>
              <a:rPr sz="1500" spc="4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area.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Arial"/>
              <a:cs typeface="Arial"/>
            </a:endParaRPr>
          </a:p>
          <a:p>
            <a:pPr marL="12700" marR="22225" algn="just">
              <a:lnSpc>
                <a:spcPts val="1700"/>
              </a:lnSpc>
            </a:pP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-5" dirty="0">
                <a:latin typeface="Arial"/>
                <a:cs typeface="Arial"/>
              </a:rPr>
              <a:t>like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25" dirty="0">
                <a:latin typeface="Arial"/>
                <a:cs typeface="Arial"/>
              </a:rPr>
              <a:t>would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-10" dirty="0">
                <a:latin typeface="Arial"/>
                <a:cs typeface="Arial"/>
              </a:rPr>
              <a:t>very </a:t>
            </a:r>
            <a:r>
              <a:rPr sz="1500" spc="5" dirty="0">
                <a:latin typeface="Arial"/>
                <a:cs typeface="Arial"/>
              </a:rPr>
              <a:t>helpful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spc="10" dirty="0">
                <a:latin typeface="Arial"/>
                <a:cs typeface="Arial"/>
              </a:rPr>
              <a:t>state </a:t>
            </a:r>
            <a:r>
              <a:rPr sz="1500" spc="5" dirty="0">
                <a:latin typeface="Arial"/>
                <a:cs typeface="Arial"/>
              </a:rPr>
              <a:t>agent and </a:t>
            </a:r>
            <a:r>
              <a:rPr sz="1500" spc="-10" dirty="0">
                <a:latin typeface="Arial"/>
                <a:cs typeface="Arial"/>
              </a:rPr>
              <a:t>sellers 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buyers </a:t>
            </a:r>
            <a:r>
              <a:rPr sz="1500" spc="10" dirty="0">
                <a:latin typeface="Arial"/>
                <a:cs typeface="Arial"/>
              </a:rPr>
              <a:t>so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have an </a:t>
            </a:r>
            <a:r>
              <a:rPr sz="1500" dirty="0">
                <a:latin typeface="Arial"/>
                <a:cs typeface="Arial"/>
              </a:rPr>
              <a:t>overview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dirty="0">
                <a:latin typeface="Arial"/>
                <a:cs typeface="Arial"/>
              </a:rPr>
              <a:t>estate</a:t>
            </a:r>
            <a:r>
              <a:rPr sz="1500" spc="5" dirty="0">
                <a:latin typeface="Arial"/>
                <a:cs typeface="Arial"/>
              </a:rPr>
              <a:t> market.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417" y="663232"/>
            <a:ext cx="2865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Aim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804390"/>
            <a:ext cx="6115685" cy="45720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24460">
              <a:lnSpc>
                <a:spcPts val="1700"/>
              </a:lnSpc>
              <a:spcBef>
                <a:spcPts val="240"/>
              </a:spcBef>
            </a:pP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-5" dirty="0">
                <a:latin typeface="Arial"/>
                <a:cs typeface="Arial"/>
              </a:rPr>
              <a:t>India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10" dirty="0">
                <a:latin typeface="Arial"/>
                <a:cs typeface="Arial"/>
              </a:rPr>
              <a:t>so </a:t>
            </a:r>
            <a:r>
              <a:rPr sz="1500" dirty="0">
                <a:latin typeface="Arial"/>
                <a:cs typeface="Arial"/>
              </a:rPr>
              <a:t>many </a:t>
            </a:r>
            <a:r>
              <a:rPr sz="1500" spc="-15" dirty="0">
                <a:latin typeface="Arial"/>
                <a:cs typeface="Arial"/>
              </a:rPr>
              <a:t>years </a:t>
            </a:r>
            <a:r>
              <a:rPr sz="1500" spc="5" dirty="0">
                <a:latin typeface="Arial"/>
                <a:cs typeface="Arial"/>
              </a:rPr>
              <a:t>housing and </a:t>
            </a:r>
            <a:r>
              <a:rPr sz="1500" spc="-10" dirty="0">
                <a:latin typeface="Arial"/>
                <a:cs typeface="Arial"/>
              </a:rPr>
              <a:t>rental </a:t>
            </a:r>
            <a:r>
              <a:rPr sz="1500" spc="10" dirty="0">
                <a:latin typeface="Arial"/>
                <a:cs typeface="Arial"/>
              </a:rPr>
              <a:t>prices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15" dirty="0">
                <a:latin typeface="Arial"/>
                <a:cs typeface="Arial"/>
              </a:rPr>
              <a:t>continued </a:t>
            </a:r>
            <a:r>
              <a:rPr sz="1500" spc="40" dirty="0">
                <a:latin typeface="Arial"/>
                <a:cs typeface="Arial"/>
              </a:rPr>
              <a:t>to  </a:t>
            </a:r>
            <a:r>
              <a:rPr sz="1500" spc="-10" dirty="0">
                <a:latin typeface="Arial"/>
                <a:cs typeface="Arial"/>
              </a:rPr>
              <a:t>rise. </a:t>
            </a:r>
            <a:r>
              <a:rPr sz="1500" spc="-5" dirty="0">
                <a:latin typeface="Arial"/>
                <a:cs typeface="Arial"/>
              </a:rPr>
              <a:t>Since </a:t>
            </a:r>
            <a:r>
              <a:rPr sz="1500" spc="5" dirty="0">
                <a:latin typeface="Arial"/>
                <a:cs typeface="Arial"/>
              </a:rPr>
              <a:t>the housing crisis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2008, </a:t>
            </a:r>
            <a:r>
              <a:rPr sz="1500" spc="5" dirty="0">
                <a:latin typeface="Arial"/>
                <a:cs typeface="Arial"/>
              </a:rPr>
              <a:t>housing </a:t>
            </a:r>
            <a:r>
              <a:rPr sz="1500" spc="10" dirty="0">
                <a:latin typeface="Arial"/>
                <a:cs typeface="Arial"/>
              </a:rPr>
              <a:t>prices </a:t>
            </a:r>
            <a:r>
              <a:rPr sz="1500" spc="-15" dirty="0">
                <a:latin typeface="Arial"/>
                <a:cs typeface="Arial"/>
              </a:rPr>
              <a:t>have </a:t>
            </a:r>
            <a:r>
              <a:rPr sz="1500" spc="-5" dirty="0">
                <a:latin typeface="Arial"/>
                <a:cs typeface="Arial"/>
              </a:rPr>
              <a:t>recovered  remarkably </a:t>
            </a:r>
            <a:r>
              <a:rPr sz="1500" spc="5" dirty="0">
                <a:latin typeface="Arial"/>
                <a:cs typeface="Arial"/>
              </a:rPr>
              <a:t>well, </a:t>
            </a:r>
            <a:r>
              <a:rPr sz="1500" dirty="0">
                <a:latin typeface="Arial"/>
                <a:cs typeface="Arial"/>
              </a:rPr>
              <a:t>especially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major housing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markets.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51435">
              <a:lnSpc>
                <a:spcPts val="1700"/>
              </a:lnSpc>
            </a:pPr>
            <a:r>
              <a:rPr sz="1500" spc="25" dirty="0">
                <a:latin typeface="Arial"/>
                <a:cs typeface="Arial"/>
              </a:rPr>
              <a:t>Now with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lingering </a:t>
            </a:r>
            <a:r>
              <a:rPr sz="1500" spc="25" dirty="0">
                <a:latin typeface="Arial"/>
                <a:cs typeface="Arial"/>
              </a:rPr>
              <a:t>impact of </a:t>
            </a:r>
            <a:r>
              <a:rPr sz="1500" spc="10" dirty="0">
                <a:latin typeface="Arial"/>
                <a:cs typeface="Arial"/>
              </a:rPr>
              <a:t>demonetisation, </a:t>
            </a:r>
            <a:r>
              <a:rPr sz="1500" spc="5" dirty="0">
                <a:latin typeface="Arial"/>
                <a:cs typeface="Arial"/>
              </a:rPr>
              <a:t>the enforcement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30" dirty="0">
                <a:latin typeface="Arial"/>
                <a:cs typeface="Arial"/>
              </a:rPr>
              <a:t>Real </a:t>
            </a:r>
            <a:r>
              <a:rPr sz="1500" spc="-5" dirty="0">
                <a:latin typeface="Arial"/>
                <a:cs typeface="Arial"/>
              </a:rPr>
              <a:t>Estate </a:t>
            </a:r>
            <a:r>
              <a:rPr sz="1500" spc="-15" dirty="0">
                <a:latin typeface="Arial"/>
                <a:cs typeface="Arial"/>
              </a:rPr>
              <a:t>(Regulation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Development) </a:t>
            </a:r>
            <a:r>
              <a:rPr sz="1500" spc="25" dirty="0">
                <a:latin typeface="Arial"/>
                <a:cs typeface="Arial"/>
              </a:rPr>
              <a:t>Act </a:t>
            </a:r>
            <a:r>
              <a:rPr sz="1500" spc="-65" dirty="0">
                <a:latin typeface="Arial"/>
                <a:cs typeface="Arial"/>
              </a:rPr>
              <a:t>(RERA), </a:t>
            </a:r>
            <a:r>
              <a:rPr sz="1500" spc="5" dirty="0">
                <a:latin typeface="Arial"/>
                <a:cs typeface="Arial"/>
              </a:rPr>
              <a:t>and the </a:t>
            </a:r>
            <a:r>
              <a:rPr sz="1500" spc="10" dirty="0">
                <a:latin typeface="Arial"/>
                <a:cs typeface="Arial"/>
              </a:rPr>
              <a:t>lack 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20" dirty="0">
                <a:latin typeface="Arial"/>
                <a:cs typeface="Arial"/>
              </a:rPr>
              <a:t>trust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property </a:t>
            </a:r>
            <a:r>
              <a:rPr sz="1500" spc="5" dirty="0">
                <a:latin typeface="Arial"/>
                <a:cs typeface="Arial"/>
              </a:rPr>
              <a:t>developers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city, </a:t>
            </a:r>
            <a:r>
              <a:rPr sz="1500" spc="5" dirty="0">
                <a:latin typeface="Arial"/>
                <a:cs typeface="Arial"/>
              </a:rPr>
              <a:t>housing </a:t>
            </a:r>
            <a:r>
              <a:rPr sz="1500" spc="10" dirty="0">
                <a:latin typeface="Arial"/>
                <a:cs typeface="Arial"/>
              </a:rPr>
              <a:t>units </a:t>
            </a:r>
            <a:r>
              <a:rPr sz="1500" spc="20" dirty="0">
                <a:latin typeface="Arial"/>
                <a:cs typeface="Arial"/>
              </a:rPr>
              <a:t>sold </a:t>
            </a:r>
            <a:r>
              <a:rPr sz="1500" dirty="0">
                <a:latin typeface="Arial"/>
                <a:cs typeface="Arial"/>
              </a:rPr>
              <a:t>across  </a:t>
            </a:r>
            <a:r>
              <a:rPr sz="1500" spc="-5" dirty="0">
                <a:latin typeface="Arial"/>
                <a:cs typeface="Arial"/>
              </a:rPr>
              <a:t>India in 2017 </a:t>
            </a:r>
            <a:r>
              <a:rPr sz="1500" spc="25" dirty="0">
                <a:latin typeface="Arial"/>
                <a:cs typeface="Arial"/>
              </a:rPr>
              <a:t>dropped by </a:t>
            </a:r>
            <a:r>
              <a:rPr sz="1500" spc="-5" dirty="0">
                <a:latin typeface="Arial"/>
                <a:cs typeface="Arial"/>
              </a:rPr>
              <a:t>7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percent.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</a:pPr>
            <a:r>
              <a:rPr sz="1500" spc="5" dirty="0">
                <a:latin typeface="Arial"/>
                <a:cs typeface="Arial"/>
              </a:rPr>
              <a:t>Buying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home, </a:t>
            </a:r>
            <a:r>
              <a:rPr sz="1500" dirty="0">
                <a:latin typeface="Arial"/>
                <a:cs typeface="Arial"/>
              </a:rPr>
              <a:t>especially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25" dirty="0">
                <a:latin typeface="Arial"/>
                <a:cs typeface="Arial"/>
              </a:rPr>
              <a:t>city </a:t>
            </a:r>
            <a:r>
              <a:rPr sz="1500" spc="-5" dirty="0">
                <a:latin typeface="Arial"/>
                <a:cs typeface="Arial"/>
              </a:rPr>
              <a:t>like Bengaluru, 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20" dirty="0">
                <a:latin typeface="Arial"/>
                <a:cs typeface="Arial"/>
              </a:rPr>
              <a:t>tricky </a:t>
            </a:r>
            <a:r>
              <a:rPr sz="1500" spc="15" dirty="0">
                <a:latin typeface="Arial"/>
                <a:cs typeface="Arial"/>
              </a:rPr>
              <a:t>choice.  </a:t>
            </a:r>
            <a:r>
              <a:rPr sz="1500" spc="5" dirty="0">
                <a:latin typeface="Arial"/>
                <a:cs typeface="Arial"/>
              </a:rPr>
              <a:t>With </a:t>
            </a:r>
            <a:r>
              <a:rPr sz="1500" spc="15" dirty="0">
                <a:latin typeface="Arial"/>
                <a:cs typeface="Arial"/>
              </a:rPr>
              <a:t>its </a:t>
            </a:r>
            <a:r>
              <a:rPr sz="1500" spc="-5" dirty="0">
                <a:latin typeface="Arial"/>
                <a:cs typeface="Arial"/>
              </a:rPr>
              <a:t>millennial </a:t>
            </a:r>
            <a:r>
              <a:rPr sz="1500" spc="25" dirty="0">
                <a:latin typeface="Arial"/>
                <a:cs typeface="Arial"/>
              </a:rPr>
              <a:t>crowd, </a:t>
            </a:r>
            <a:r>
              <a:rPr sz="1500" spc="10" dirty="0">
                <a:latin typeface="Arial"/>
                <a:cs typeface="Arial"/>
              </a:rPr>
              <a:t>vibrant </a:t>
            </a:r>
            <a:r>
              <a:rPr sz="1500" spc="5" dirty="0">
                <a:latin typeface="Arial"/>
                <a:cs typeface="Arial"/>
              </a:rPr>
              <a:t>culture, </a:t>
            </a:r>
            <a:r>
              <a:rPr sz="1500" spc="-5" dirty="0">
                <a:latin typeface="Arial"/>
                <a:cs typeface="Arial"/>
              </a:rPr>
              <a:t>great </a:t>
            </a:r>
            <a:r>
              <a:rPr sz="1500" spc="10" dirty="0">
                <a:latin typeface="Arial"/>
                <a:cs typeface="Arial"/>
              </a:rPr>
              <a:t>climate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slew </a:t>
            </a:r>
            <a:r>
              <a:rPr sz="1500" spc="25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job  </a:t>
            </a:r>
            <a:r>
              <a:rPr sz="1500" spc="15" dirty="0">
                <a:latin typeface="Arial"/>
                <a:cs typeface="Arial"/>
              </a:rPr>
              <a:t>opportunities, </a:t>
            </a:r>
            <a:r>
              <a:rPr sz="1500" spc="25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35" dirty="0">
                <a:latin typeface="Arial"/>
                <a:cs typeface="Arial"/>
              </a:rPr>
              <a:t>diﬃcult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ascertain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30" dirty="0">
                <a:latin typeface="Arial"/>
                <a:cs typeface="Arial"/>
              </a:rPr>
              <a:t>a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house.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81280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Thus,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5" dirty="0">
                <a:latin typeface="Arial"/>
                <a:cs typeface="Arial"/>
              </a:rPr>
              <a:t>model </a:t>
            </a:r>
            <a:r>
              <a:rPr sz="1500" spc="-5" dirty="0">
                <a:latin typeface="Arial"/>
                <a:cs typeface="Arial"/>
              </a:rPr>
              <a:t>like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25" dirty="0">
                <a:latin typeface="Arial"/>
                <a:cs typeface="Arial"/>
              </a:rPr>
              <a:t>would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10" dirty="0">
                <a:latin typeface="Arial"/>
                <a:cs typeface="Arial"/>
              </a:rPr>
              <a:t>people </a:t>
            </a:r>
            <a:r>
              <a:rPr sz="1500" spc="-15" dirty="0">
                <a:latin typeface="Arial"/>
                <a:cs typeface="Arial"/>
              </a:rPr>
              <a:t>aware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periodic  </a:t>
            </a:r>
            <a:r>
              <a:rPr sz="1500" spc="15" dirty="0">
                <a:latin typeface="Arial"/>
                <a:cs typeface="Arial"/>
              </a:rPr>
              <a:t>fluctuations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25" dirty="0">
                <a:latin typeface="Arial"/>
                <a:cs typeface="Arial"/>
              </a:rPr>
              <a:t>real </a:t>
            </a:r>
            <a:r>
              <a:rPr sz="1500" dirty="0">
                <a:latin typeface="Arial"/>
                <a:cs typeface="Arial"/>
              </a:rPr>
              <a:t>estate </a:t>
            </a:r>
            <a:r>
              <a:rPr sz="1500" spc="5" dirty="0">
                <a:latin typeface="Arial"/>
                <a:cs typeface="Arial"/>
              </a:rPr>
              <a:t>market </a:t>
            </a:r>
            <a:r>
              <a:rPr sz="1500" dirty="0">
                <a:latin typeface="Arial"/>
                <a:cs typeface="Arial"/>
              </a:rPr>
              <a:t>thereby maintaining</a:t>
            </a:r>
            <a:r>
              <a:rPr sz="1500" spc="80" dirty="0">
                <a:latin typeface="Arial"/>
                <a:cs typeface="Arial"/>
              </a:rPr>
              <a:t> </a:t>
            </a:r>
            <a:r>
              <a:rPr sz="15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transparency</a:t>
            </a:r>
            <a:r>
              <a:rPr sz="1500" spc="-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27178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customer finds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house </a:t>
            </a:r>
            <a:r>
              <a:rPr sz="1500" spc="10" dirty="0">
                <a:latin typeface="Arial"/>
                <a:cs typeface="Arial"/>
              </a:rPr>
              <a:t>at </a:t>
            </a:r>
            <a:r>
              <a:rPr sz="1500" spc="5" dirty="0">
                <a:latin typeface="Arial"/>
                <a:cs typeface="Arial"/>
              </a:rPr>
              <a:t>some </a:t>
            </a:r>
            <a:r>
              <a:rPr sz="1500" spc="-5" dirty="0">
                <a:latin typeface="Arial"/>
                <a:cs typeface="Arial"/>
              </a:rPr>
              <a:t>given </a:t>
            </a:r>
            <a:r>
              <a:rPr sz="1500" spc="15" dirty="0">
                <a:latin typeface="Arial"/>
                <a:cs typeface="Arial"/>
              </a:rPr>
              <a:t>website </a:t>
            </a:r>
            <a:r>
              <a:rPr sz="1500" spc="-5" dirty="0">
                <a:latin typeface="Arial"/>
                <a:cs typeface="Arial"/>
              </a:rPr>
              <a:t>higher  </a:t>
            </a:r>
            <a:r>
              <a:rPr sz="1500" spc="5" dirty="0">
                <a:latin typeface="Arial"/>
                <a:cs typeface="Arial"/>
              </a:rPr>
              <a:t>than the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spc="20" dirty="0">
                <a:latin typeface="Arial"/>
                <a:cs typeface="Arial"/>
              </a:rPr>
              <a:t>predicted </a:t>
            </a:r>
            <a:r>
              <a:rPr sz="1500" spc="25" dirty="0">
                <a:latin typeface="Arial"/>
                <a:cs typeface="Arial"/>
              </a:rPr>
              <a:t>by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model,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property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rejected.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155575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Therefore, </a:t>
            </a:r>
            <a:r>
              <a:rPr sz="1500" spc="15" dirty="0">
                <a:latin typeface="Arial"/>
                <a:cs typeface="Arial"/>
              </a:rPr>
              <a:t>comparisons </a:t>
            </a:r>
            <a:r>
              <a:rPr sz="1500" spc="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5" dirty="0">
                <a:latin typeface="Arial"/>
                <a:cs typeface="Arial"/>
              </a:rPr>
              <a:t>made </a:t>
            </a:r>
            <a:r>
              <a:rPr sz="1500" spc="-10" dirty="0">
                <a:latin typeface="Arial"/>
                <a:cs typeface="Arial"/>
              </a:rPr>
              <a:t>easily </a:t>
            </a:r>
            <a:r>
              <a:rPr sz="1500" spc="5" dirty="0">
                <a:latin typeface="Arial"/>
                <a:cs typeface="Arial"/>
              </a:rPr>
              <a:t>using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model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enabling  </a:t>
            </a:r>
            <a:r>
              <a:rPr sz="1500" spc="15" dirty="0">
                <a:latin typeface="Arial"/>
                <a:cs typeface="Arial"/>
              </a:rPr>
              <a:t>customers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more </a:t>
            </a:r>
            <a:r>
              <a:rPr sz="15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informed</a:t>
            </a:r>
            <a:r>
              <a:rPr sz="15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decision</a:t>
            </a:r>
            <a:r>
              <a:rPr sz="1500" spc="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799" y="7619352"/>
            <a:ext cx="110976" cy="110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799" y="8063852"/>
            <a:ext cx="110976" cy="110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799" y="8724252"/>
            <a:ext cx="110976" cy="110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299" y="7100290"/>
            <a:ext cx="5577205" cy="1802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Hence, </a:t>
            </a:r>
            <a:r>
              <a:rPr sz="1500" spc="5" dirty="0">
                <a:latin typeface="Arial"/>
                <a:cs typeface="Arial"/>
              </a:rPr>
              <a:t>our </a:t>
            </a:r>
            <a:r>
              <a:rPr sz="1500" dirty="0">
                <a:latin typeface="Arial"/>
                <a:cs typeface="Arial"/>
              </a:rPr>
              <a:t>aim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project </a:t>
            </a:r>
            <a:r>
              <a:rPr sz="1500" spc="25" dirty="0">
                <a:latin typeface="Arial"/>
                <a:cs typeface="Arial"/>
              </a:rPr>
              <a:t>would </a:t>
            </a:r>
            <a:r>
              <a:rPr sz="1500" spc="10" dirty="0">
                <a:latin typeface="Arial"/>
                <a:cs typeface="Arial"/>
              </a:rPr>
              <a:t>be </a:t>
            </a:r>
            <a:r>
              <a:rPr sz="1500" spc="40" dirty="0">
                <a:latin typeface="Arial"/>
                <a:cs typeface="Arial"/>
              </a:rPr>
              <a:t>to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Create an </a:t>
            </a:r>
            <a:r>
              <a:rPr sz="1500" spc="-45" dirty="0">
                <a:latin typeface="Arial"/>
                <a:cs typeface="Arial"/>
              </a:rPr>
              <a:t>eﬀective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b="1" spc="-5" dirty="0">
                <a:latin typeface="Arial"/>
                <a:cs typeface="Arial"/>
              </a:rPr>
              <a:t>prediction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model.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507365" marR="5080">
              <a:lnSpc>
                <a:spcPts val="171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Identify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20" dirty="0">
                <a:latin typeface="Arial"/>
                <a:cs typeface="Arial"/>
              </a:rPr>
              <a:t>important </a:t>
            </a:r>
            <a:r>
              <a:rPr sz="1500" spc="5" dirty="0">
                <a:latin typeface="Arial"/>
                <a:cs typeface="Arial"/>
              </a:rPr>
              <a:t>home </a:t>
            </a:r>
            <a:r>
              <a:rPr sz="1500" spc="15" dirty="0">
                <a:latin typeface="Arial"/>
                <a:cs typeface="Arial"/>
              </a:rPr>
              <a:t>price </a:t>
            </a:r>
            <a:r>
              <a:rPr sz="1500" b="1" spc="5" dirty="0">
                <a:latin typeface="Arial"/>
                <a:cs typeface="Arial"/>
              </a:rPr>
              <a:t>attributes </a:t>
            </a:r>
            <a:r>
              <a:rPr sz="1500" spc="20" dirty="0">
                <a:latin typeface="Arial"/>
                <a:cs typeface="Arial"/>
              </a:rPr>
              <a:t>which </a:t>
            </a:r>
            <a:r>
              <a:rPr sz="1500" spc="5" dirty="0">
                <a:latin typeface="Arial"/>
                <a:cs typeface="Arial"/>
              </a:rPr>
              <a:t>feed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the  model’s </a:t>
            </a:r>
            <a:r>
              <a:rPr sz="1500" spc="10" dirty="0">
                <a:latin typeface="Arial"/>
                <a:cs typeface="Arial"/>
              </a:rPr>
              <a:t>predictive</a:t>
            </a:r>
            <a:r>
              <a:rPr sz="1500" spc="-10" dirty="0">
                <a:latin typeface="Arial"/>
                <a:cs typeface="Arial"/>
              </a:rPr>
              <a:t> power.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Validate </a:t>
            </a:r>
            <a:r>
              <a:rPr sz="1500" spc="5" dirty="0">
                <a:latin typeface="Arial"/>
                <a:cs typeface="Arial"/>
              </a:rPr>
              <a:t>the model’s </a:t>
            </a:r>
            <a:r>
              <a:rPr sz="1500" spc="15" dirty="0">
                <a:latin typeface="Arial"/>
                <a:cs typeface="Arial"/>
              </a:rPr>
              <a:t>prediction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accuracy.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673" y="663232"/>
            <a:ext cx="3886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Tools </a:t>
            </a:r>
            <a:r>
              <a:rPr dirty="0"/>
              <a:t>and </a:t>
            </a:r>
            <a:r>
              <a:rPr spc="-25" dirty="0"/>
              <a:t>Technologies </a:t>
            </a:r>
            <a:r>
              <a:rPr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485937"/>
            <a:ext cx="4685665" cy="26428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0345" marR="5080" indent="-208279">
              <a:lnSpc>
                <a:spcPct val="94500"/>
              </a:lnSpc>
              <a:spcBef>
                <a:spcPts val="200"/>
              </a:spcBef>
              <a:buSzPct val="120000"/>
              <a:buFont typeface="Arial"/>
              <a:buChar char="•"/>
              <a:tabLst>
                <a:tab pos="220345" algn="l"/>
                <a:tab pos="220979" algn="l"/>
              </a:tabLst>
            </a:pPr>
            <a:r>
              <a:rPr sz="1500" b="1" spc="15" dirty="0">
                <a:latin typeface="Arial"/>
                <a:cs typeface="Arial"/>
              </a:rPr>
              <a:t>Machine </a:t>
            </a:r>
            <a:r>
              <a:rPr sz="1500" b="1" spc="-5" dirty="0">
                <a:latin typeface="Arial"/>
                <a:cs typeface="Arial"/>
              </a:rPr>
              <a:t>learning </a:t>
            </a:r>
            <a:r>
              <a:rPr sz="1500" b="1" spc="-85" dirty="0">
                <a:latin typeface="Arial"/>
                <a:cs typeface="Arial"/>
              </a:rPr>
              <a:t>: </a:t>
            </a:r>
            <a:r>
              <a:rPr sz="1500" spc="5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20" dirty="0">
                <a:latin typeface="Arial"/>
                <a:cs typeface="Arial"/>
              </a:rPr>
              <a:t>method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automates </a:t>
            </a:r>
            <a:r>
              <a:rPr sz="1500" dirty="0">
                <a:latin typeface="Arial"/>
                <a:cs typeface="Arial"/>
              </a:rPr>
              <a:t>analytical </a:t>
            </a:r>
            <a:r>
              <a:rPr sz="1500" spc="15" dirty="0">
                <a:latin typeface="Arial"/>
                <a:cs typeface="Arial"/>
              </a:rPr>
              <a:t>model  building. </a:t>
            </a: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branch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artificial </a:t>
            </a:r>
            <a:r>
              <a:rPr sz="1500" dirty="0">
                <a:latin typeface="Arial"/>
                <a:cs typeface="Arial"/>
              </a:rPr>
              <a:t>intelligence </a:t>
            </a:r>
            <a:r>
              <a:rPr sz="1500" spc="10" dirty="0">
                <a:latin typeface="Arial"/>
                <a:cs typeface="Arial"/>
              </a:rPr>
              <a:t>based  on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idea </a:t>
            </a:r>
            <a:r>
              <a:rPr sz="1500" spc="20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systems can </a:t>
            </a:r>
            <a:r>
              <a:rPr sz="1500" spc="-10" dirty="0">
                <a:latin typeface="Arial"/>
                <a:cs typeface="Arial"/>
              </a:rPr>
              <a:t>learn </a:t>
            </a:r>
            <a:r>
              <a:rPr sz="1500" spc="10" dirty="0">
                <a:latin typeface="Arial"/>
                <a:cs typeface="Arial"/>
              </a:rPr>
              <a:t>from data,  identify </a:t>
            </a:r>
            <a:r>
              <a:rPr sz="1500" spc="15" dirty="0">
                <a:latin typeface="Arial"/>
                <a:cs typeface="Arial"/>
              </a:rPr>
              <a:t>patterns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make </a:t>
            </a:r>
            <a:r>
              <a:rPr sz="1500" spc="10" dirty="0">
                <a:latin typeface="Arial"/>
                <a:cs typeface="Arial"/>
              </a:rPr>
              <a:t>decisions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minimal  human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intervention.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20345" marR="113664" indent="-208279">
              <a:lnSpc>
                <a:spcPct val="94600"/>
              </a:lnSpc>
              <a:buSzPct val="120000"/>
              <a:buFont typeface="Arial"/>
              <a:buChar char="•"/>
              <a:tabLst>
                <a:tab pos="220345" algn="l"/>
                <a:tab pos="220979" algn="l"/>
              </a:tabLst>
            </a:pPr>
            <a:r>
              <a:rPr sz="1500" b="1" spc="-15" dirty="0">
                <a:latin typeface="Arial"/>
                <a:cs typeface="Arial"/>
              </a:rPr>
              <a:t>Python </a:t>
            </a:r>
            <a:r>
              <a:rPr sz="1500" b="1" spc="-85" dirty="0">
                <a:latin typeface="Arial"/>
                <a:cs typeface="Arial"/>
              </a:rPr>
              <a:t>: </a:t>
            </a:r>
            <a:r>
              <a:rPr sz="1500" spc="5" dirty="0">
                <a:latin typeface="Arial"/>
                <a:cs typeface="Arial"/>
              </a:rPr>
              <a:t>Python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5" dirty="0">
                <a:latin typeface="Arial"/>
                <a:cs typeface="Arial"/>
              </a:rPr>
              <a:t>interpreted, high-level and  general-purpose </a:t>
            </a:r>
            <a:r>
              <a:rPr sz="1500" spc="10" dirty="0">
                <a:latin typeface="Arial"/>
                <a:cs typeface="Arial"/>
              </a:rPr>
              <a:t>programming </a:t>
            </a:r>
            <a:r>
              <a:rPr sz="1500" spc="-5" dirty="0">
                <a:latin typeface="Arial"/>
                <a:cs typeface="Arial"/>
              </a:rPr>
              <a:t>language </a:t>
            </a:r>
            <a:r>
              <a:rPr sz="1500" spc="20" dirty="0">
                <a:latin typeface="Arial"/>
                <a:cs typeface="Arial"/>
              </a:rPr>
              <a:t>which  </a:t>
            </a:r>
            <a:r>
              <a:rPr sz="1500" spc="-5" dirty="0">
                <a:latin typeface="Arial"/>
                <a:cs typeface="Arial"/>
              </a:rPr>
              <a:t>emphasises </a:t>
            </a:r>
            <a:r>
              <a:rPr sz="1500" spc="25" dirty="0">
                <a:latin typeface="Arial"/>
                <a:cs typeface="Arial"/>
              </a:rPr>
              <a:t>code </a:t>
            </a:r>
            <a:r>
              <a:rPr sz="1500" dirty="0">
                <a:latin typeface="Arial"/>
                <a:cs typeface="Arial"/>
              </a:rPr>
              <a:t>readability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1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notable </a:t>
            </a:r>
            <a:r>
              <a:rPr sz="1500" spc="-10" dirty="0">
                <a:latin typeface="Arial"/>
                <a:cs typeface="Arial"/>
              </a:rPr>
              <a:t>use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of  </a:t>
            </a:r>
            <a:r>
              <a:rPr sz="1500" spc="10" dirty="0">
                <a:latin typeface="Arial"/>
                <a:cs typeface="Arial"/>
              </a:rPr>
              <a:t>significant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whitespace.</a:t>
            </a:r>
            <a:endParaRPr sz="1500">
              <a:latin typeface="Arial"/>
              <a:cs typeface="Arial"/>
            </a:endParaRPr>
          </a:p>
          <a:p>
            <a:pPr marL="220345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Libraries </a:t>
            </a:r>
            <a:r>
              <a:rPr sz="1500" spc="5" dirty="0">
                <a:latin typeface="Arial"/>
                <a:cs typeface="Arial"/>
              </a:rPr>
              <a:t>used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project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include: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699" y="4749838"/>
            <a:ext cx="4509770" cy="461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8279">
              <a:lnSpc>
                <a:spcPts val="1885"/>
              </a:lnSpc>
              <a:buSzPct val="120000"/>
              <a:buFont typeface="Arial"/>
              <a:buChar char="-"/>
              <a:tabLst>
                <a:tab pos="220979" algn="l"/>
              </a:tabLst>
            </a:pPr>
            <a:r>
              <a:rPr sz="1500" b="1" spc="-5" dirty="0">
                <a:latin typeface="Arial"/>
                <a:cs typeface="Arial"/>
              </a:rPr>
              <a:t>Pandas </a:t>
            </a:r>
            <a:r>
              <a:rPr sz="1500" dirty="0">
                <a:latin typeface="Arial"/>
                <a:cs typeface="Arial"/>
              </a:rPr>
              <a:t>: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fast, powerful, </a:t>
            </a:r>
            <a:r>
              <a:rPr sz="1500" spc="5" dirty="0">
                <a:latin typeface="Arial"/>
                <a:cs typeface="Arial"/>
              </a:rPr>
              <a:t>flexible and </a:t>
            </a:r>
            <a:r>
              <a:rPr sz="1500" spc="-15" dirty="0">
                <a:latin typeface="Arial"/>
                <a:cs typeface="Arial"/>
              </a:rPr>
              <a:t>easy </a:t>
            </a:r>
            <a:r>
              <a:rPr sz="1500" spc="40" dirty="0">
                <a:latin typeface="Arial"/>
                <a:cs typeface="Arial"/>
              </a:rPr>
              <a:t>to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use</a:t>
            </a:r>
            <a:endParaRPr sz="1500">
              <a:latin typeface="Arial"/>
              <a:cs typeface="Arial"/>
            </a:endParaRPr>
          </a:p>
          <a:p>
            <a:pPr marL="220345" marR="42545">
              <a:lnSpc>
                <a:spcPts val="1700"/>
              </a:lnSpc>
              <a:spcBef>
                <a:spcPts val="60"/>
              </a:spcBef>
            </a:pPr>
            <a:r>
              <a:rPr sz="1500" spc="10" dirty="0">
                <a:latin typeface="Arial"/>
                <a:cs typeface="Arial"/>
              </a:rPr>
              <a:t>open </a:t>
            </a:r>
            <a:r>
              <a:rPr sz="1500" dirty="0">
                <a:latin typeface="Arial"/>
                <a:cs typeface="Arial"/>
              </a:rPr>
              <a:t>source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analysis </a:t>
            </a:r>
            <a:r>
              <a:rPr sz="1500" spc="5" dirty="0">
                <a:latin typeface="Arial"/>
                <a:cs typeface="Arial"/>
              </a:rPr>
              <a:t>and manipulation </a:t>
            </a:r>
            <a:r>
              <a:rPr sz="1500" spc="20" dirty="0">
                <a:latin typeface="Arial"/>
                <a:cs typeface="Arial"/>
              </a:rPr>
              <a:t>tool,  built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45" dirty="0">
                <a:latin typeface="Arial"/>
                <a:cs typeface="Arial"/>
              </a:rPr>
              <a:t>top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5" dirty="0">
                <a:solidFill>
                  <a:srgbClr val="130654"/>
                </a:solidFill>
                <a:latin typeface="Arial"/>
                <a:cs typeface="Arial"/>
              </a:rPr>
              <a:t>Python </a:t>
            </a:r>
            <a:r>
              <a:rPr sz="1500" spc="10" dirty="0">
                <a:latin typeface="Arial"/>
                <a:cs typeface="Arial"/>
              </a:rPr>
              <a:t>programming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language.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220345" marR="389255" indent="-208279">
              <a:lnSpc>
                <a:spcPct val="93800"/>
              </a:lnSpc>
              <a:spcBef>
                <a:spcPts val="1235"/>
              </a:spcBef>
              <a:buSzPct val="120000"/>
              <a:buFont typeface="Arial"/>
              <a:buChar char="-"/>
              <a:tabLst>
                <a:tab pos="220979" algn="l"/>
              </a:tabLst>
            </a:pPr>
            <a:r>
              <a:rPr sz="1500" b="1" spc="-10" dirty="0">
                <a:latin typeface="Arial"/>
                <a:cs typeface="Arial"/>
              </a:rPr>
              <a:t>NumPy </a:t>
            </a:r>
            <a:r>
              <a:rPr sz="1500" dirty="0">
                <a:latin typeface="Arial"/>
                <a:cs typeface="Arial"/>
              </a:rPr>
              <a:t>: Library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5" dirty="0">
                <a:latin typeface="Arial"/>
                <a:cs typeface="Arial"/>
              </a:rPr>
              <a:t>the Python </a:t>
            </a:r>
            <a:r>
              <a:rPr sz="1500" spc="10" dirty="0">
                <a:latin typeface="Arial"/>
                <a:cs typeface="Arial"/>
              </a:rPr>
              <a:t>programming  </a:t>
            </a:r>
            <a:r>
              <a:rPr sz="1500" spc="-5" dirty="0">
                <a:latin typeface="Arial"/>
                <a:cs typeface="Arial"/>
              </a:rPr>
              <a:t>language, </a:t>
            </a:r>
            <a:r>
              <a:rPr sz="1500" spc="15" dirty="0">
                <a:latin typeface="Arial"/>
                <a:cs typeface="Arial"/>
              </a:rPr>
              <a:t>adding </a:t>
            </a:r>
            <a:r>
              <a:rPr sz="1500" spc="25" dirty="0">
                <a:latin typeface="Arial"/>
                <a:cs typeface="Arial"/>
              </a:rPr>
              <a:t>support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-15" dirty="0">
                <a:latin typeface="Arial"/>
                <a:cs typeface="Arial"/>
              </a:rPr>
              <a:t>large, </a:t>
            </a:r>
            <a:r>
              <a:rPr sz="1500" spc="25" dirty="0">
                <a:latin typeface="Arial"/>
                <a:cs typeface="Arial"/>
              </a:rPr>
              <a:t>multi-  </a:t>
            </a:r>
            <a:r>
              <a:rPr sz="1500" dirty="0">
                <a:latin typeface="Arial"/>
                <a:cs typeface="Arial"/>
              </a:rPr>
              <a:t>dimensional </a:t>
            </a:r>
            <a:r>
              <a:rPr sz="1500" spc="-10" dirty="0">
                <a:latin typeface="Arial"/>
                <a:cs typeface="Arial"/>
              </a:rPr>
              <a:t>arrays </a:t>
            </a:r>
            <a:r>
              <a:rPr sz="1500" spc="5" dirty="0">
                <a:latin typeface="Arial"/>
                <a:cs typeface="Arial"/>
              </a:rPr>
              <a:t>and matrices, </a:t>
            </a:r>
            <a:r>
              <a:rPr sz="1500" dirty="0">
                <a:latin typeface="Arial"/>
                <a:cs typeface="Arial"/>
              </a:rPr>
              <a:t>along </a:t>
            </a:r>
            <a:r>
              <a:rPr sz="1500" spc="25" dirty="0">
                <a:latin typeface="Arial"/>
                <a:cs typeface="Arial"/>
              </a:rPr>
              <a:t>with </a:t>
            </a:r>
            <a:r>
              <a:rPr sz="1500" spc="-30" dirty="0">
                <a:latin typeface="Arial"/>
                <a:cs typeface="Arial"/>
              </a:rPr>
              <a:t>a  </a:t>
            </a:r>
            <a:r>
              <a:rPr sz="1500" spc="-20" dirty="0">
                <a:latin typeface="Arial"/>
                <a:cs typeface="Arial"/>
              </a:rPr>
              <a:t>large </a:t>
            </a:r>
            <a:r>
              <a:rPr sz="1500" spc="15" dirty="0">
                <a:latin typeface="Arial"/>
                <a:cs typeface="Arial"/>
              </a:rPr>
              <a:t>collection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high-level mathematical  </a:t>
            </a:r>
            <a:r>
              <a:rPr sz="1500" spc="15" dirty="0">
                <a:latin typeface="Arial"/>
                <a:cs typeface="Arial"/>
              </a:rPr>
              <a:t>functions </a:t>
            </a:r>
            <a:r>
              <a:rPr sz="1500" spc="4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operate </a:t>
            </a:r>
            <a:r>
              <a:rPr sz="1500" spc="10" dirty="0">
                <a:latin typeface="Arial"/>
                <a:cs typeface="Arial"/>
              </a:rPr>
              <a:t>on </a:t>
            </a:r>
            <a:r>
              <a:rPr sz="1500" spc="-5" dirty="0">
                <a:latin typeface="Arial"/>
                <a:cs typeface="Arial"/>
              </a:rPr>
              <a:t>these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arrays.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700">
              <a:latin typeface="Arial"/>
              <a:cs typeface="Arial"/>
            </a:endParaRPr>
          </a:p>
          <a:p>
            <a:pPr marL="220345" marR="86360" indent="-208279">
              <a:lnSpc>
                <a:spcPct val="93100"/>
              </a:lnSpc>
              <a:spcBef>
                <a:spcPts val="1285"/>
              </a:spcBef>
              <a:buSzPct val="120000"/>
              <a:buFont typeface="Arial"/>
              <a:buChar char="-"/>
              <a:tabLst>
                <a:tab pos="220979" algn="l"/>
              </a:tabLst>
            </a:pPr>
            <a:r>
              <a:rPr sz="1500" b="1" spc="10" dirty="0">
                <a:latin typeface="Arial"/>
                <a:cs typeface="Arial"/>
              </a:rPr>
              <a:t>Matplotlib </a:t>
            </a:r>
            <a:r>
              <a:rPr sz="1500" dirty="0">
                <a:latin typeface="Arial"/>
                <a:cs typeface="Arial"/>
              </a:rPr>
              <a:t>: </a:t>
            </a:r>
            <a:r>
              <a:rPr sz="1500" spc="25" dirty="0">
                <a:latin typeface="Arial"/>
                <a:cs typeface="Arial"/>
              </a:rPr>
              <a:t>Matplotlib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comprehensive library  </a:t>
            </a:r>
            <a:r>
              <a:rPr sz="1500" spc="15" dirty="0">
                <a:latin typeface="Arial"/>
                <a:cs typeface="Arial"/>
              </a:rPr>
              <a:t>for </a:t>
            </a:r>
            <a:r>
              <a:rPr sz="1500" spc="5" dirty="0">
                <a:latin typeface="Arial"/>
                <a:cs typeface="Arial"/>
              </a:rPr>
              <a:t>creating </a:t>
            </a:r>
            <a:r>
              <a:rPr sz="1500" spc="15" dirty="0">
                <a:latin typeface="Arial"/>
                <a:cs typeface="Arial"/>
              </a:rPr>
              <a:t>static, </a:t>
            </a:r>
            <a:r>
              <a:rPr sz="1500" spc="5" dirty="0">
                <a:latin typeface="Arial"/>
                <a:cs typeface="Arial"/>
              </a:rPr>
              <a:t>animated, and interactive  </a:t>
            </a:r>
            <a:r>
              <a:rPr sz="1500" spc="-5" dirty="0">
                <a:latin typeface="Arial"/>
                <a:cs typeface="Arial"/>
              </a:rPr>
              <a:t>visualizations in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Python.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700">
              <a:latin typeface="Arial"/>
              <a:cs typeface="Arial"/>
            </a:endParaRPr>
          </a:p>
          <a:p>
            <a:pPr marL="220345" marR="220345" indent="-208279">
              <a:lnSpc>
                <a:spcPct val="93500"/>
              </a:lnSpc>
              <a:spcBef>
                <a:spcPts val="1280"/>
              </a:spcBef>
              <a:buSzPct val="120000"/>
              <a:buFont typeface="Arial"/>
              <a:buChar char="-"/>
              <a:tabLst>
                <a:tab pos="220979" algn="l"/>
              </a:tabLst>
            </a:pPr>
            <a:r>
              <a:rPr sz="1500" b="1" spc="-5" dirty="0">
                <a:latin typeface="Arial"/>
                <a:cs typeface="Arial"/>
              </a:rPr>
              <a:t>Scikit </a:t>
            </a:r>
            <a:r>
              <a:rPr sz="1500" b="1" spc="5" dirty="0">
                <a:latin typeface="Arial"/>
                <a:cs typeface="Arial"/>
              </a:rPr>
              <a:t>Learn </a:t>
            </a:r>
            <a:r>
              <a:rPr sz="1500" dirty="0">
                <a:latin typeface="Arial"/>
                <a:cs typeface="Arial"/>
              </a:rPr>
              <a:t>: </a:t>
            </a: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</a:t>
            </a:r>
            <a:r>
              <a:rPr sz="1500" dirty="0">
                <a:latin typeface="Arial"/>
                <a:cs typeface="Arial"/>
              </a:rPr>
              <a:t>library </a:t>
            </a:r>
            <a:r>
              <a:rPr sz="1500" spc="15" dirty="0">
                <a:latin typeface="Arial"/>
                <a:cs typeface="Arial"/>
              </a:rPr>
              <a:t>for  </a:t>
            </a:r>
            <a:r>
              <a:rPr sz="1500" spc="5" dirty="0">
                <a:latin typeface="Arial"/>
                <a:cs typeface="Arial"/>
              </a:rPr>
              <a:t>the Python </a:t>
            </a:r>
            <a:r>
              <a:rPr sz="1500" spc="10" dirty="0">
                <a:latin typeface="Arial"/>
                <a:cs typeface="Arial"/>
              </a:rPr>
              <a:t>programming </a:t>
            </a:r>
            <a:r>
              <a:rPr sz="1500" spc="-5" dirty="0">
                <a:latin typeface="Arial"/>
                <a:cs typeface="Arial"/>
              </a:rPr>
              <a:t>language. </a:t>
            </a:r>
            <a:r>
              <a:rPr sz="1500" spc="1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features  various </a:t>
            </a:r>
            <a:r>
              <a:rPr sz="1500" spc="10" dirty="0">
                <a:latin typeface="Arial"/>
                <a:cs typeface="Arial"/>
              </a:rPr>
              <a:t>classification, </a:t>
            </a:r>
            <a:r>
              <a:rPr sz="1500" spc="-10" dirty="0">
                <a:latin typeface="Arial"/>
                <a:cs typeface="Arial"/>
              </a:rPr>
              <a:t>regression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clustering  algorithms.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22264" y="1538713"/>
            <a:ext cx="1236345" cy="1236345"/>
            <a:chOff x="5522264" y="1538713"/>
            <a:chExt cx="1236345" cy="1236345"/>
          </a:xfrm>
        </p:grpSpPr>
        <p:sp>
          <p:nvSpPr>
            <p:cNvPr id="6" name="object 6"/>
            <p:cNvSpPr/>
            <p:nvPr/>
          </p:nvSpPr>
          <p:spPr>
            <a:xfrm>
              <a:off x="5522264" y="1538713"/>
              <a:ext cx="1235868" cy="12358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3064" y="1580209"/>
              <a:ext cx="1108800" cy="110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3064" y="1580210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0" y="0"/>
                  </a:moveTo>
                  <a:lnTo>
                    <a:pt x="0" y="1108868"/>
                  </a:lnTo>
                  <a:lnTo>
                    <a:pt x="1108868" y="1108868"/>
                  </a:lnTo>
                  <a:lnTo>
                    <a:pt x="1108868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60440" y="3024365"/>
            <a:ext cx="1134745" cy="1134745"/>
            <a:chOff x="5560440" y="3024365"/>
            <a:chExt cx="1134745" cy="1134745"/>
          </a:xfrm>
        </p:grpSpPr>
        <p:sp>
          <p:nvSpPr>
            <p:cNvPr id="10" name="object 10"/>
            <p:cNvSpPr/>
            <p:nvPr/>
          </p:nvSpPr>
          <p:spPr>
            <a:xfrm>
              <a:off x="5722331" y="3063967"/>
              <a:ext cx="812260" cy="1054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3140" y="303706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0" y="0"/>
                  </a:moveTo>
                  <a:lnTo>
                    <a:pt x="1108800" y="0"/>
                  </a:lnTo>
                  <a:lnTo>
                    <a:pt x="1108800" y="1108800"/>
                  </a:lnTo>
                  <a:lnTo>
                    <a:pt x="0" y="110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59234" y="4518825"/>
            <a:ext cx="1136015" cy="1136015"/>
            <a:chOff x="5559234" y="4518825"/>
            <a:chExt cx="1136015" cy="1136015"/>
          </a:xfrm>
        </p:grpSpPr>
        <p:sp>
          <p:nvSpPr>
            <p:cNvPr id="13" name="object 13"/>
            <p:cNvSpPr/>
            <p:nvPr/>
          </p:nvSpPr>
          <p:spPr>
            <a:xfrm>
              <a:off x="5571934" y="4531530"/>
              <a:ext cx="1110000" cy="111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1934" y="4531525"/>
              <a:ext cx="1110615" cy="1110615"/>
            </a:xfrm>
            <a:custGeom>
              <a:avLst/>
              <a:gdLst/>
              <a:ahLst/>
              <a:cxnLst/>
              <a:rect l="l" t="t" r="r" b="b"/>
              <a:pathLst>
                <a:path w="1110615" h="1110614">
                  <a:moveTo>
                    <a:pt x="0" y="0"/>
                  </a:moveTo>
                  <a:lnTo>
                    <a:pt x="1110000" y="0"/>
                  </a:lnTo>
                  <a:lnTo>
                    <a:pt x="1110000" y="1110000"/>
                  </a:lnTo>
                  <a:lnTo>
                    <a:pt x="0" y="1110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60364" y="5856998"/>
            <a:ext cx="1134745" cy="1134745"/>
            <a:chOff x="5560364" y="5856998"/>
            <a:chExt cx="1134745" cy="1134745"/>
          </a:xfrm>
        </p:grpSpPr>
        <p:sp>
          <p:nvSpPr>
            <p:cNvPr id="16" name="object 16"/>
            <p:cNvSpPr/>
            <p:nvPr/>
          </p:nvSpPr>
          <p:spPr>
            <a:xfrm>
              <a:off x="5573064" y="5869697"/>
              <a:ext cx="1108800" cy="1108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3064" y="5869698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0" y="0"/>
                  </a:moveTo>
                  <a:lnTo>
                    <a:pt x="1108800" y="0"/>
                  </a:lnTo>
                  <a:lnTo>
                    <a:pt x="1108800" y="1108800"/>
                  </a:lnTo>
                  <a:lnTo>
                    <a:pt x="0" y="110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60301" y="7204405"/>
            <a:ext cx="1134745" cy="1134745"/>
            <a:chOff x="5560301" y="7204405"/>
            <a:chExt cx="1134745" cy="1134745"/>
          </a:xfrm>
        </p:grpSpPr>
        <p:sp>
          <p:nvSpPr>
            <p:cNvPr id="19" name="object 19"/>
            <p:cNvSpPr/>
            <p:nvPr/>
          </p:nvSpPr>
          <p:spPr>
            <a:xfrm>
              <a:off x="5682033" y="7669494"/>
              <a:ext cx="879648" cy="2151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3001" y="721710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0" y="0"/>
                  </a:moveTo>
                  <a:lnTo>
                    <a:pt x="1108800" y="0"/>
                  </a:lnTo>
                  <a:lnTo>
                    <a:pt x="1108800" y="1108800"/>
                  </a:lnTo>
                  <a:lnTo>
                    <a:pt x="0" y="110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60440" y="8591461"/>
            <a:ext cx="1134745" cy="1134745"/>
            <a:chOff x="5560440" y="8591461"/>
            <a:chExt cx="1134745" cy="1134745"/>
          </a:xfrm>
        </p:grpSpPr>
        <p:sp>
          <p:nvSpPr>
            <p:cNvPr id="22" name="object 22"/>
            <p:cNvSpPr/>
            <p:nvPr/>
          </p:nvSpPr>
          <p:spPr>
            <a:xfrm>
              <a:off x="5573140" y="8604160"/>
              <a:ext cx="1108800" cy="1108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3140" y="8604161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0" y="0"/>
                  </a:moveTo>
                  <a:lnTo>
                    <a:pt x="1108800" y="0"/>
                  </a:lnTo>
                  <a:lnTo>
                    <a:pt x="1108800" y="1108800"/>
                  </a:lnTo>
                  <a:lnTo>
                    <a:pt x="0" y="110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190" dirty="0"/>
              <a:t>AT</a:t>
            </a:r>
            <a:r>
              <a:rPr dirty="0"/>
              <a:t>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1474190"/>
            <a:ext cx="5572760" cy="1981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2550">
              <a:lnSpc>
                <a:spcPts val="1700"/>
              </a:lnSpc>
              <a:spcBef>
                <a:spcPts val="240"/>
              </a:spcBef>
            </a:pPr>
            <a:r>
              <a:rPr sz="1500" spc="-30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dataset </a:t>
            </a:r>
            <a:r>
              <a:rPr sz="1500" spc="5" dirty="0">
                <a:latin typeface="Arial"/>
                <a:cs typeface="Arial"/>
              </a:rPr>
              <a:t>used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10" dirty="0">
                <a:latin typeface="Arial"/>
                <a:cs typeface="Arial"/>
              </a:rPr>
              <a:t>this </a:t>
            </a:r>
            <a:r>
              <a:rPr sz="1500" spc="15" dirty="0">
                <a:latin typeface="Arial"/>
                <a:cs typeface="Arial"/>
              </a:rPr>
              <a:t>project comes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spc="-3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Machine </a:t>
            </a:r>
            <a:r>
              <a:rPr sz="1500" spc="-5" dirty="0">
                <a:latin typeface="Arial"/>
                <a:cs typeface="Arial"/>
              </a:rPr>
              <a:t>Learning  Repository.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00"/>
              </a:lnSpc>
            </a:pPr>
            <a:r>
              <a:rPr sz="1500" spc="-15" dirty="0">
                <a:latin typeface="Arial"/>
                <a:cs typeface="Arial"/>
              </a:rPr>
              <a:t>This </a:t>
            </a:r>
            <a:r>
              <a:rPr sz="1500" spc="1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was </a:t>
            </a:r>
            <a:r>
              <a:rPr sz="1500" spc="20" dirty="0">
                <a:latin typeface="Arial"/>
                <a:cs typeface="Arial"/>
              </a:rPr>
              <a:t>collected </a:t>
            </a:r>
            <a:r>
              <a:rPr sz="1500" spc="-5" dirty="0">
                <a:latin typeface="Arial"/>
                <a:cs typeface="Arial"/>
              </a:rPr>
              <a:t>in 2018 </a:t>
            </a:r>
            <a:r>
              <a:rPr sz="1500" spc="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each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13320 entries  represents aggregate </a:t>
            </a:r>
            <a:r>
              <a:rPr sz="1500" spc="10" dirty="0">
                <a:latin typeface="Arial"/>
                <a:cs typeface="Arial"/>
              </a:rPr>
              <a:t>information </a:t>
            </a:r>
            <a:r>
              <a:rPr sz="1500" spc="20" dirty="0">
                <a:latin typeface="Arial"/>
                <a:cs typeface="Arial"/>
              </a:rPr>
              <a:t>about </a:t>
            </a:r>
            <a:r>
              <a:rPr sz="1500" spc="-5" dirty="0">
                <a:latin typeface="Arial"/>
                <a:cs typeface="Arial"/>
              </a:rPr>
              <a:t>9 features </a:t>
            </a:r>
            <a:r>
              <a:rPr sz="1500" spc="25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homes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from  </a:t>
            </a:r>
            <a:r>
              <a:rPr sz="1500" spc="-5" dirty="0">
                <a:latin typeface="Arial"/>
                <a:cs typeface="Arial"/>
              </a:rPr>
              <a:t>various </a:t>
            </a:r>
            <a:r>
              <a:rPr sz="1500" spc="10" dirty="0">
                <a:latin typeface="Arial"/>
                <a:cs typeface="Arial"/>
              </a:rPr>
              <a:t>properties </a:t>
            </a:r>
            <a:r>
              <a:rPr sz="1500" spc="15" dirty="0">
                <a:latin typeface="Arial"/>
                <a:cs typeface="Arial"/>
              </a:rPr>
              <a:t>located </a:t>
            </a:r>
            <a:r>
              <a:rPr sz="1500" spc="-5" dirty="0">
                <a:latin typeface="Arial"/>
                <a:cs typeface="Arial"/>
              </a:rPr>
              <a:t>in Bangalore,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India.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1981200">
              <a:lnSpc>
                <a:spcPts val="1700"/>
              </a:lnSpc>
            </a:pPr>
            <a:r>
              <a:rPr sz="1500" spc="-10" dirty="0">
                <a:latin typeface="Arial"/>
                <a:cs typeface="Arial"/>
              </a:rPr>
              <a:t>Our Data </a:t>
            </a:r>
            <a:r>
              <a:rPr sz="1500" spc="10" dirty="0">
                <a:latin typeface="Arial"/>
                <a:cs typeface="Arial"/>
              </a:rPr>
              <a:t>contains </a:t>
            </a:r>
            <a:r>
              <a:rPr sz="1500" spc="-5" dirty="0">
                <a:latin typeface="Arial"/>
                <a:cs typeface="Arial"/>
              </a:rPr>
              <a:t>Bangalore houses </a:t>
            </a:r>
            <a:r>
              <a:rPr sz="1500" spc="-20" dirty="0">
                <a:latin typeface="Arial"/>
                <a:cs typeface="Arial"/>
              </a:rPr>
              <a:t>only.  </a:t>
            </a:r>
            <a:r>
              <a:rPr sz="1500" spc="-5" dirty="0">
                <a:latin typeface="Arial"/>
                <a:cs typeface="Arial"/>
              </a:rPr>
              <a:t>Dataset </a:t>
            </a:r>
            <a:r>
              <a:rPr sz="1500" spc="15" dirty="0">
                <a:latin typeface="Arial"/>
                <a:cs typeface="Arial"/>
              </a:rPr>
              <a:t>looks </a:t>
            </a:r>
            <a:r>
              <a:rPr sz="1500" spc="-15" dirty="0">
                <a:latin typeface="Arial"/>
                <a:cs typeface="Arial"/>
              </a:rPr>
              <a:t>as </a:t>
            </a:r>
            <a:r>
              <a:rPr sz="1500" spc="25" dirty="0">
                <a:latin typeface="Arial"/>
                <a:cs typeface="Arial"/>
              </a:rPr>
              <a:t>follows-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6109690"/>
            <a:ext cx="4816475" cy="274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features </a:t>
            </a:r>
            <a:r>
              <a:rPr sz="1500" spc="15" dirty="0">
                <a:latin typeface="Arial"/>
                <a:cs typeface="Arial"/>
              </a:rPr>
              <a:t>extracted for </a:t>
            </a:r>
            <a:r>
              <a:rPr sz="1500" spc="-5" dirty="0">
                <a:latin typeface="Arial"/>
                <a:cs typeface="Arial"/>
              </a:rPr>
              <a:t>each house </a:t>
            </a:r>
            <a:r>
              <a:rPr sz="1500" spc="-30" dirty="0">
                <a:latin typeface="Arial"/>
                <a:cs typeface="Arial"/>
              </a:rPr>
              <a:t>are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following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spcBef>
                <a:spcPts val="1435"/>
              </a:spcBef>
              <a:buChar char="•"/>
              <a:tabLst>
                <a:tab pos="283210" algn="l"/>
              </a:tabLst>
            </a:pPr>
            <a:r>
              <a:rPr sz="1500" b="1" spc="-5" dirty="0">
                <a:latin typeface="Arial"/>
                <a:cs typeface="Arial"/>
              </a:rPr>
              <a:t>area_type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15" dirty="0">
                <a:latin typeface="Arial"/>
                <a:cs typeface="Arial"/>
              </a:rPr>
              <a:t>availability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5" dirty="0">
                <a:latin typeface="Arial"/>
                <a:cs typeface="Arial"/>
              </a:rPr>
              <a:t>location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5" dirty="0">
                <a:latin typeface="Arial"/>
                <a:cs typeface="Arial"/>
              </a:rPr>
              <a:t>size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5" dirty="0">
                <a:latin typeface="Arial"/>
                <a:cs typeface="Arial"/>
              </a:rPr>
              <a:t>society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5" dirty="0">
                <a:latin typeface="Arial"/>
                <a:cs typeface="Arial"/>
              </a:rPr>
              <a:t>total_sqft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5" dirty="0">
                <a:latin typeface="Arial"/>
                <a:cs typeface="Arial"/>
              </a:rPr>
              <a:t>bath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spc="-10" dirty="0">
                <a:latin typeface="Arial"/>
                <a:cs typeface="Arial"/>
              </a:rPr>
              <a:t>balcony</a:t>
            </a:r>
            <a:endParaRPr sz="1500">
              <a:latin typeface="Arial"/>
              <a:cs typeface="Arial"/>
            </a:endParaRPr>
          </a:p>
          <a:p>
            <a:pPr marL="282575" indent="-156845">
              <a:lnSpc>
                <a:spcPct val="100000"/>
              </a:lnSpc>
              <a:buChar char="•"/>
              <a:tabLst>
                <a:tab pos="283210" algn="l"/>
              </a:tabLst>
            </a:pPr>
            <a:r>
              <a:rPr sz="1500" b="1" dirty="0">
                <a:latin typeface="Arial"/>
                <a:cs typeface="Arial"/>
              </a:rPr>
              <a:t>price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200" y="3789997"/>
            <a:ext cx="7327265" cy="1835150"/>
            <a:chOff x="129200" y="3789997"/>
            <a:chExt cx="7327265" cy="1835150"/>
          </a:xfrm>
        </p:grpSpPr>
        <p:sp>
          <p:nvSpPr>
            <p:cNvPr id="6" name="object 6"/>
            <p:cNvSpPr/>
            <p:nvPr/>
          </p:nvSpPr>
          <p:spPr>
            <a:xfrm>
              <a:off x="129200" y="3789997"/>
              <a:ext cx="7327049" cy="18345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999" y="3831501"/>
              <a:ext cx="7200061" cy="17075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999" y="3831501"/>
              <a:ext cx="7200265" cy="1708150"/>
            </a:xfrm>
            <a:custGeom>
              <a:avLst/>
              <a:gdLst/>
              <a:ahLst/>
              <a:cxnLst/>
              <a:rect l="l" t="t" r="r" b="b"/>
              <a:pathLst>
                <a:path w="7200265" h="1708150">
                  <a:moveTo>
                    <a:pt x="0" y="0"/>
                  </a:moveTo>
                  <a:lnTo>
                    <a:pt x="7200061" y="0"/>
                  </a:lnTo>
                  <a:lnTo>
                    <a:pt x="7200061" y="1707553"/>
                  </a:lnTo>
                  <a:lnTo>
                    <a:pt x="0" y="170755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80954" y="6773735"/>
            <a:ext cx="3022600" cy="2501900"/>
            <a:chOff x="3880954" y="6773735"/>
            <a:chExt cx="3022600" cy="2501900"/>
          </a:xfrm>
        </p:grpSpPr>
        <p:sp>
          <p:nvSpPr>
            <p:cNvPr id="10" name="object 10"/>
            <p:cNvSpPr/>
            <p:nvPr/>
          </p:nvSpPr>
          <p:spPr>
            <a:xfrm>
              <a:off x="3880954" y="6773735"/>
              <a:ext cx="3022600" cy="2501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754" y="6815238"/>
              <a:ext cx="2895600" cy="237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754" y="6815238"/>
              <a:ext cx="2895600" cy="2374900"/>
            </a:xfrm>
            <a:custGeom>
              <a:avLst/>
              <a:gdLst/>
              <a:ahLst/>
              <a:cxnLst/>
              <a:rect l="l" t="t" r="r" b="b"/>
              <a:pathLst>
                <a:path w="2895600" h="2374900">
                  <a:moveTo>
                    <a:pt x="0" y="0"/>
                  </a:moveTo>
                  <a:lnTo>
                    <a:pt x="2895600" y="0"/>
                  </a:lnTo>
                  <a:lnTo>
                    <a:pt x="2895600" y="2374900"/>
                  </a:lnTo>
                  <a:lnTo>
                    <a:pt x="0" y="2374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2315</Words>
  <Application>Microsoft Office PowerPoint</Application>
  <PresentationFormat>Custom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Verdana</vt:lpstr>
      <vt:lpstr>Office Theme</vt:lpstr>
      <vt:lpstr>PowerPoint Presentation</vt:lpstr>
      <vt:lpstr>TABLE OF CONTENTS</vt:lpstr>
      <vt:lpstr>Machine Learning</vt:lpstr>
      <vt:lpstr>PowerPoint Presentation</vt:lpstr>
      <vt:lpstr>PowerPoint Presentation</vt:lpstr>
      <vt:lpstr>Introduction to Project</vt:lpstr>
      <vt:lpstr>Aim and Importance</vt:lpstr>
      <vt:lpstr>Tools and Technologies Used</vt:lpstr>
      <vt:lpstr>DATASET</vt:lpstr>
      <vt:lpstr>Project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Report</dc:title>
  <cp:lastModifiedBy>Vijendra Datkhile</cp:lastModifiedBy>
  <cp:revision>2</cp:revision>
  <dcterms:created xsi:type="dcterms:W3CDTF">2022-08-01T14:52:25Z</dcterms:created>
  <dcterms:modified xsi:type="dcterms:W3CDTF">2022-08-01T21:13:57Z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2021-02-07T00:00:00Z</vt:filetime>
  </property>
  <property fmtid="{D5CDD505-2E9C-101B-9397-08002B2CF9AE}" pid="3" name="Creator">
    <vt:lpwstr>Pages</vt:lpwstr>
  </property>
  <property fmtid="{D5CDD505-2E9C-101B-9397-08002B2CF9AE}" pid="4" name="LastSaved">
    <vt:filetime>2022-08-01T00:00:00Z</vt:filetime>
  </property>
</Properties>
</file>