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Montserrat Bold" pitchFamily="2" charset="0"/>
      <p:regular r:id="rId10"/>
    </p:embeddedFont>
    <p:embeddedFont>
      <p:font typeface="Open Sans" panose="02000000000000000000" pitchFamily="2" charset="0"/>
      <p:regular r:id="rId11"/>
      <p:bold r:id="rId12"/>
    </p:embeddedFont>
    <p:embeddedFont>
      <p:font typeface="Open Sans Bold" pitchFamily="2" charset="0"/>
      <p:regular r:id="rId13"/>
    </p:embeddedFont>
    <p:embeddedFont>
      <p:font typeface="Open Sans Bold Italics" pitchFamily="2" charset="0"/>
      <p:regular r:id="rId14"/>
    </p:embeddedFont>
    <p:embeddedFont>
      <p:font typeface="Open Sans Italics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18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4.fntdata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3.fntdata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2.fntdata" /><Relationship Id="rId5" Type="http://schemas.openxmlformats.org/officeDocument/2006/relationships/slide" Target="slides/slide4.xml" /><Relationship Id="rId15" Type="http://schemas.openxmlformats.org/officeDocument/2006/relationships/font" Target="fonts/font6.fntdata" /><Relationship Id="rId10" Type="http://schemas.openxmlformats.org/officeDocument/2006/relationships/font" Target="fonts/font1.fntdata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5.fntdat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 /><Relationship Id="rId7" Type="http://schemas.openxmlformats.org/officeDocument/2006/relationships/image" Target="../media/image2.sv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.png" /><Relationship Id="rId5" Type="http://schemas.openxmlformats.org/officeDocument/2006/relationships/image" Target="../media/image8.svg" /><Relationship Id="rId4" Type="http://schemas.openxmlformats.org/officeDocument/2006/relationships/image" Target="../media/image7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283" y="903751"/>
            <a:ext cx="2451190" cy="32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"/>
              </a:lnSpc>
              <a:spcBef>
                <a:spcPct val="0"/>
              </a:spcBef>
            </a:pPr>
            <a:r>
              <a:rPr lang="en-US" sz="1901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ER MODEL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13093" y="2969734"/>
            <a:ext cx="10831024" cy="4400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66"/>
              </a:lnSpc>
              <a:spcBef>
                <a:spcPct val="0"/>
              </a:spcBef>
            </a:pPr>
            <a:r>
              <a:rPr lang="en-US" sz="8974" b="1">
                <a:solidFill>
                  <a:srgbClr val="64736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VEHICLE REGISTRATION IN RTO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1835353" y="2672611"/>
            <a:ext cx="7970609" cy="4941778"/>
          </a:xfrm>
          <a:custGeom>
            <a:avLst/>
            <a:gdLst/>
            <a:ahLst/>
            <a:cxnLst/>
            <a:rect l="l" t="t" r="r" b="b"/>
            <a:pathLst>
              <a:path w="7970609" h="4941778">
                <a:moveTo>
                  <a:pt x="7970610" y="0"/>
                </a:moveTo>
                <a:lnTo>
                  <a:pt x="0" y="0"/>
                </a:lnTo>
                <a:lnTo>
                  <a:pt x="0" y="4941778"/>
                </a:lnTo>
                <a:lnTo>
                  <a:pt x="7970610" y="4941778"/>
                </a:lnTo>
                <a:lnTo>
                  <a:pt x="79706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 flipH="1">
            <a:off x="817473" y="865876"/>
            <a:ext cx="704895" cy="437035"/>
          </a:xfrm>
          <a:custGeom>
            <a:avLst/>
            <a:gdLst/>
            <a:ahLst/>
            <a:cxnLst/>
            <a:rect l="l" t="t" r="r" b="b"/>
            <a:pathLst>
              <a:path w="704895" h="437035">
                <a:moveTo>
                  <a:pt x="704894" y="0"/>
                </a:moveTo>
                <a:lnTo>
                  <a:pt x="0" y="0"/>
                </a:lnTo>
                <a:lnTo>
                  <a:pt x="0" y="437035"/>
                </a:lnTo>
                <a:lnTo>
                  <a:pt x="704894" y="437035"/>
                </a:lnTo>
                <a:lnTo>
                  <a:pt x="7048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817473" y="865876"/>
            <a:ext cx="704895" cy="437035"/>
          </a:xfrm>
          <a:custGeom>
            <a:avLst/>
            <a:gdLst/>
            <a:ahLst/>
            <a:cxnLst/>
            <a:rect l="l" t="t" r="r" b="b"/>
            <a:pathLst>
              <a:path w="704895" h="437035">
                <a:moveTo>
                  <a:pt x="704894" y="0"/>
                </a:moveTo>
                <a:lnTo>
                  <a:pt x="0" y="0"/>
                </a:lnTo>
                <a:lnTo>
                  <a:pt x="0" y="437035"/>
                </a:lnTo>
                <a:lnTo>
                  <a:pt x="704894" y="437035"/>
                </a:lnTo>
                <a:lnTo>
                  <a:pt x="7048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4149659" y="7153274"/>
            <a:ext cx="7200306" cy="4464190"/>
          </a:xfrm>
          <a:custGeom>
            <a:avLst/>
            <a:gdLst/>
            <a:ahLst/>
            <a:cxnLst/>
            <a:rect l="l" t="t" r="r" b="b"/>
            <a:pathLst>
              <a:path w="7200306" h="4464190">
                <a:moveTo>
                  <a:pt x="7200306" y="0"/>
                </a:moveTo>
                <a:lnTo>
                  <a:pt x="0" y="0"/>
                </a:lnTo>
                <a:lnTo>
                  <a:pt x="0" y="4464190"/>
                </a:lnTo>
                <a:lnTo>
                  <a:pt x="7200306" y="4464190"/>
                </a:lnTo>
                <a:lnTo>
                  <a:pt x="72003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 flipV="1">
            <a:off x="2950878" y="1828009"/>
            <a:ext cx="11949214" cy="0"/>
          </a:xfrm>
          <a:prstGeom prst="line">
            <a:avLst/>
          </a:prstGeom>
          <a:ln w="38100" cap="flat">
            <a:solidFill>
              <a:srgbClr val="64736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630033" y="903751"/>
            <a:ext cx="2451190" cy="32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"/>
              </a:lnSpc>
              <a:spcBef>
                <a:spcPct val="0"/>
              </a:spcBef>
            </a:pPr>
            <a:r>
              <a:rPr lang="en-US" sz="1901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ER MODEL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14011" y="600220"/>
            <a:ext cx="5692257" cy="863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1"/>
              </a:lnSpc>
              <a:spcBef>
                <a:spcPct val="0"/>
              </a:spcBef>
            </a:pPr>
            <a:r>
              <a:rPr lang="en-US" sz="5001" b="1">
                <a:solidFill>
                  <a:srgbClr val="1C40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STEPS INVOLVED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4085" y="2514314"/>
            <a:ext cx="15005521" cy="6168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900" lvl="1" indent="-377950" algn="l">
              <a:lnSpc>
                <a:spcPts val="4901"/>
              </a:lnSpc>
              <a:buFont typeface="Arial"/>
              <a:buChar char="•"/>
            </a:pPr>
            <a:r>
              <a:rPr lang="en-US" sz="3501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Each RTO can have multiple departments. (1:N)</a:t>
            </a:r>
          </a:p>
          <a:p>
            <a:pPr marL="755900" lvl="1" indent="-377950" algn="l">
              <a:lnSpc>
                <a:spcPts val="4901"/>
              </a:lnSpc>
              <a:buFont typeface="Arial"/>
              <a:buChar char="•"/>
            </a:pPr>
            <a:r>
              <a:rPr lang="en-US" sz="3501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Each RTO serves multiple customers. (1:N)</a:t>
            </a:r>
          </a:p>
          <a:p>
            <a:pPr marL="755900" lvl="1" indent="-377950" algn="l">
              <a:lnSpc>
                <a:spcPts val="4901"/>
              </a:lnSpc>
              <a:buFont typeface="Arial"/>
              <a:buChar char="•"/>
            </a:pPr>
            <a:r>
              <a:rPr lang="en-US" sz="3501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Each department can have multiple employees. (1:N)</a:t>
            </a:r>
          </a:p>
          <a:p>
            <a:pPr marL="755900" lvl="1" indent="-377950" algn="l">
              <a:lnSpc>
                <a:spcPts val="4901"/>
              </a:lnSpc>
              <a:buFont typeface="Arial"/>
              <a:buChar char="•"/>
            </a:pPr>
            <a:r>
              <a:rPr lang="en-US" sz="3501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Each employee can handle multiple registrations. (1:N)</a:t>
            </a:r>
          </a:p>
          <a:p>
            <a:pPr marL="755900" lvl="1" indent="-377950" algn="l">
              <a:lnSpc>
                <a:spcPts val="4901"/>
              </a:lnSpc>
              <a:buFont typeface="Arial"/>
              <a:buChar char="•"/>
            </a:pPr>
            <a:r>
              <a:rPr lang="en-US" sz="3501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Each employee can handle multiple renewals. (1:N)</a:t>
            </a:r>
          </a:p>
          <a:p>
            <a:pPr marL="755900" lvl="1" indent="-377950" algn="l">
              <a:lnSpc>
                <a:spcPts val="4901"/>
              </a:lnSpc>
              <a:buFont typeface="Arial"/>
              <a:buChar char="•"/>
            </a:pPr>
            <a:r>
              <a:rPr lang="en-US" sz="3501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Each customer can own multiple vehicles. (1:N)</a:t>
            </a:r>
          </a:p>
          <a:p>
            <a:pPr marL="755900" lvl="1" indent="-377950" algn="l">
              <a:lnSpc>
                <a:spcPts val="4901"/>
              </a:lnSpc>
              <a:buFont typeface="Arial"/>
              <a:buChar char="•"/>
            </a:pPr>
            <a:r>
              <a:rPr lang="en-US" sz="3501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Each customer can do multiple registrations. (1:N)</a:t>
            </a:r>
          </a:p>
          <a:p>
            <a:pPr marL="755900" lvl="1" indent="-377950" algn="l">
              <a:lnSpc>
                <a:spcPts val="4901"/>
              </a:lnSpc>
              <a:buFont typeface="Arial"/>
              <a:buChar char="•"/>
            </a:pPr>
            <a:r>
              <a:rPr lang="en-US" sz="3501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Each registration generates one RC for the a customer at a time. (1:1)</a:t>
            </a:r>
          </a:p>
          <a:p>
            <a:pPr marL="755900" lvl="1" indent="-377950" algn="l">
              <a:lnSpc>
                <a:spcPts val="4901"/>
              </a:lnSpc>
              <a:buFont typeface="Arial"/>
              <a:buChar char="•"/>
            </a:pPr>
            <a:r>
              <a:rPr lang="en-US" sz="3501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Each vehicle can have only one registration at a time. (1:1)</a:t>
            </a:r>
          </a:p>
          <a:p>
            <a:pPr marL="755900" lvl="1" indent="-377950" algn="l">
              <a:lnSpc>
                <a:spcPts val="4901"/>
              </a:lnSpc>
              <a:buFont typeface="Arial"/>
              <a:buChar char="•"/>
            </a:pPr>
            <a:r>
              <a:rPr lang="en-US" sz="3501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Each vehicle can incur multiple fines. (1:N)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817473" y="865876"/>
            <a:ext cx="704895" cy="437035"/>
          </a:xfrm>
          <a:custGeom>
            <a:avLst/>
            <a:gdLst/>
            <a:ahLst/>
            <a:cxnLst/>
            <a:rect l="l" t="t" r="r" b="b"/>
            <a:pathLst>
              <a:path w="704895" h="437035">
                <a:moveTo>
                  <a:pt x="704894" y="0"/>
                </a:moveTo>
                <a:lnTo>
                  <a:pt x="0" y="0"/>
                </a:lnTo>
                <a:lnTo>
                  <a:pt x="0" y="437035"/>
                </a:lnTo>
                <a:lnTo>
                  <a:pt x="704894" y="437035"/>
                </a:lnTo>
                <a:lnTo>
                  <a:pt x="7048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2950878" y="1828009"/>
            <a:ext cx="11949214" cy="0"/>
          </a:xfrm>
          <a:prstGeom prst="line">
            <a:avLst/>
          </a:prstGeom>
          <a:ln w="38100" cap="flat">
            <a:solidFill>
              <a:srgbClr val="64736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725283" y="903751"/>
            <a:ext cx="2451190" cy="32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"/>
              </a:lnSpc>
              <a:spcBef>
                <a:spcPct val="0"/>
              </a:spcBef>
            </a:pPr>
            <a:r>
              <a:rPr lang="en-US" sz="1901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ER MODEL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14011" y="600220"/>
            <a:ext cx="5692257" cy="863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1"/>
              </a:lnSpc>
              <a:spcBef>
                <a:spcPct val="0"/>
              </a:spcBef>
            </a:pPr>
            <a:r>
              <a:rPr lang="en-US" sz="5001" b="1">
                <a:solidFill>
                  <a:srgbClr val="1C40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STEPS INVOLVED</a:t>
            </a:r>
          </a:p>
        </p:txBody>
      </p:sp>
      <p:sp>
        <p:nvSpPr>
          <p:cNvPr id="6" name="Freeform 6"/>
          <p:cNvSpPr/>
          <p:nvPr/>
        </p:nvSpPr>
        <p:spPr>
          <a:xfrm rot="1330375">
            <a:off x="11722128" y="6375026"/>
            <a:ext cx="9921661" cy="9849504"/>
          </a:xfrm>
          <a:custGeom>
            <a:avLst/>
            <a:gdLst/>
            <a:ahLst/>
            <a:cxnLst/>
            <a:rect l="l" t="t" r="r" b="b"/>
            <a:pathLst>
              <a:path w="9921661" h="9849504">
                <a:moveTo>
                  <a:pt x="0" y="0"/>
                </a:moveTo>
                <a:lnTo>
                  <a:pt x="9921662" y="0"/>
                </a:lnTo>
                <a:lnTo>
                  <a:pt x="9921662" y="9849504"/>
                </a:lnTo>
                <a:lnTo>
                  <a:pt x="0" y="98495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2753174"/>
            <a:ext cx="13871392" cy="56141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900" lvl="1" indent="-377950" algn="l">
              <a:lnSpc>
                <a:spcPts val="4901"/>
              </a:lnSpc>
              <a:buFont typeface="Arial"/>
              <a:buChar char="•"/>
            </a:pPr>
            <a:r>
              <a:rPr lang="en-US" sz="3501" dirty="0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Each vehicle may have only one name transfer at a time. (1:1)</a:t>
            </a:r>
          </a:p>
          <a:p>
            <a:pPr marL="755900" lvl="1" indent="-377950" algn="l">
              <a:lnSpc>
                <a:spcPts val="4901"/>
              </a:lnSpc>
              <a:buFont typeface="Arial"/>
              <a:buChar char="•"/>
            </a:pPr>
            <a:r>
              <a:rPr lang="en-US" sz="3501" dirty="0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Each registration has one corresponding RC. (1:1)</a:t>
            </a:r>
          </a:p>
          <a:p>
            <a:pPr marL="755900" lvl="1" indent="-377950" algn="l">
              <a:lnSpc>
                <a:spcPts val="4901"/>
              </a:lnSpc>
              <a:buFont typeface="Arial"/>
              <a:buChar char="•"/>
            </a:pPr>
            <a:r>
              <a:rPr lang="en-US" sz="3501" dirty="0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Each registration has one renewal at a time.(1:1)</a:t>
            </a:r>
          </a:p>
          <a:p>
            <a:pPr marL="755900" lvl="1" indent="-377950" algn="l">
              <a:lnSpc>
                <a:spcPts val="4901"/>
              </a:lnSpc>
              <a:buFont typeface="Arial"/>
              <a:buChar char="•"/>
            </a:pPr>
            <a:r>
              <a:rPr lang="en-US" sz="3501" dirty="0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Each payment is associated with one registration. (N:1)</a:t>
            </a:r>
          </a:p>
          <a:p>
            <a:pPr marL="755900" lvl="1" indent="-377950" algn="l">
              <a:lnSpc>
                <a:spcPts val="4901"/>
              </a:lnSpc>
              <a:buFont typeface="Arial"/>
              <a:buChar char="•"/>
            </a:pPr>
            <a:r>
              <a:rPr lang="en-US" sz="3501" dirty="0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Each payment clears one fine of vehicle at a time.(1:1)</a:t>
            </a:r>
          </a:p>
          <a:p>
            <a:pPr marL="755900" lvl="1" indent="-377950" algn="l">
              <a:lnSpc>
                <a:spcPts val="4901"/>
              </a:lnSpc>
              <a:buFont typeface="Arial"/>
              <a:buChar char="•"/>
            </a:pPr>
            <a:r>
              <a:rPr lang="en-US" sz="3501" dirty="0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Each fine is associated with one vehicle. (N:1)</a:t>
            </a:r>
          </a:p>
          <a:p>
            <a:pPr marL="755900" lvl="1" indent="-377950" algn="l">
              <a:lnSpc>
                <a:spcPts val="4901"/>
              </a:lnSpc>
              <a:buFont typeface="Arial"/>
              <a:buChar char="•"/>
            </a:pPr>
            <a:r>
              <a:rPr lang="en-US" sz="3501" dirty="0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Each fine should be cleared for a </a:t>
            </a:r>
            <a:r>
              <a:rPr lang="en-US" sz="3501" dirty="0" err="1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NameTransfer</a:t>
            </a:r>
            <a:r>
              <a:rPr lang="en-US" sz="3501" dirty="0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.(N:1)</a:t>
            </a:r>
          </a:p>
          <a:p>
            <a:pPr marL="755900" lvl="1" indent="-377950" algn="l">
              <a:lnSpc>
                <a:spcPts val="4901"/>
              </a:lnSpc>
              <a:buFont typeface="Arial"/>
              <a:buChar char="•"/>
            </a:pPr>
            <a:r>
              <a:rPr lang="en-US" sz="3501" dirty="0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Each name transfer is associated with one vehicle. (1:1)</a:t>
            </a:r>
          </a:p>
          <a:p>
            <a:pPr marL="755900" lvl="1" indent="-377950" algn="l">
              <a:lnSpc>
                <a:spcPts val="4901"/>
              </a:lnSpc>
              <a:buFont typeface="Arial"/>
              <a:buChar char="•"/>
            </a:pPr>
            <a:r>
              <a:rPr lang="en-US" sz="3501" dirty="0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Each name transfer is handled by one employee. (N:1)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7671080" y="-179015"/>
            <a:ext cx="915601" cy="1821396"/>
          </a:xfrm>
          <a:custGeom>
            <a:avLst/>
            <a:gdLst/>
            <a:ahLst/>
            <a:cxnLst/>
            <a:rect l="l" t="t" r="r" b="b"/>
            <a:pathLst>
              <a:path w="915601" h="1821396">
                <a:moveTo>
                  <a:pt x="0" y="0"/>
                </a:moveTo>
                <a:lnTo>
                  <a:pt x="915600" y="0"/>
                </a:lnTo>
                <a:lnTo>
                  <a:pt x="915600" y="1821396"/>
                </a:lnTo>
                <a:lnTo>
                  <a:pt x="0" y="18213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5212675" y="2130574"/>
            <a:ext cx="915601" cy="1821396"/>
          </a:xfrm>
          <a:custGeom>
            <a:avLst/>
            <a:gdLst/>
            <a:ahLst/>
            <a:cxnLst/>
            <a:rect l="l" t="t" r="r" b="b"/>
            <a:pathLst>
              <a:path w="915601" h="1821396">
                <a:moveTo>
                  <a:pt x="0" y="0"/>
                </a:moveTo>
                <a:lnTo>
                  <a:pt x="915600" y="0"/>
                </a:lnTo>
                <a:lnTo>
                  <a:pt x="915600" y="1821395"/>
                </a:lnTo>
                <a:lnTo>
                  <a:pt x="0" y="1821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1500117" y="2135561"/>
            <a:ext cx="915601" cy="1821396"/>
          </a:xfrm>
          <a:custGeom>
            <a:avLst/>
            <a:gdLst/>
            <a:ahLst/>
            <a:cxnLst/>
            <a:rect l="l" t="t" r="r" b="b"/>
            <a:pathLst>
              <a:path w="915601" h="1821396">
                <a:moveTo>
                  <a:pt x="0" y="0"/>
                </a:moveTo>
                <a:lnTo>
                  <a:pt x="915601" y="0"/>
                </a:lnTo>
                <a:lnTo>
                  <a:pt x="915601" y="1821395"/>
                </a:lnTo>
                <a:lnTo>
                  <a:pt x="0" y="1821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10277550" y="1219023"/>
            <a:ext cx="915601" cy="1821396"/>
          </a:xfrm>
          <a:custGeom>
            <a:avLst/>
            <a:gdLst/>
            <a:ahLst/>
            <a:cxnLst/>
            <a:rect l="l" t="t" r="r" b="b"/>
            <a:pathLst>
              <a:path w="915601" h="1821396">
                <a:moveTo>
                  <a:pt x="0" y="0"/>
                </a:moveTo>
                <a:lnTo>
                  <a:pt x="915601" y="0"/>
                </a:lnTo>
                <a:lnTo>
                  <a:pt x="915601" y="1821396"/>
                </a:lnTo>
                <a:lnTo>
                  <a:pt x="0" y="18213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10292560" y="3774200"/>
            <a:ext cx="915601" cy="1821396"/>
          </a:xfrm>
          <a:custGeom>
            <a:avLst/>
            <a:gdLst/>
            <a:ahLst/>
            <a:cxnLst/>
            <a:rect l="l" t="t" r="r" b="b"/>
            <a:pathLst>
              <a:path w="915601" h="1821396">
                <a:moveTo>
                  <a:pt x="0" y="0"/>
                </a:moveTo>
                <a:lnTo>
                  <a:pt x="915601" y="0"/>
                </a:lnTo>
                <a:lnTo>
                  <a:pt x="915601" y="1821396"/>
                </a:lnTo>
                <a:lnTo>
                  <a:pt x="0" y="18213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7671080" y="5800363"/>
            <a:ext cx="915601" cy="1821396"/>
          </a:xfrm>
          <a:custGeom>
            <a:avLst/>
            <a:gdLst/>
            <a:ahLst/>
            <a:cxnLst/>
            <a:rect l="l" t="t" r="r" b="b"/>
            <a:pathLst>
              <a:path w="915601" h="1821396">
                <a:moveTo>
                  <a:pt x="0" y="0"/>
                </a:moveTo>
                <a:lnTo>
                  <a:pt x="915600" y="0"/>
                </a:lnTo>
                <a:lnTo>
                  <a:pt x="915600" y="1821396"/>
                </a:lnTo>
                <a:lnTo>
                  <a:pt x="0" y="18213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>
            <a:off x="11328959" y="6649766"/>
            <a:ext cx="915601" cy="1821396"/>
          </a:xfrm>
          <a:custGeom>
            <a:avLst/>
            <a:gdLst/>
            <a:ahLst/>
            <a:cxnLst/>
            <a:rect l="l" t="t" r="r" b="b"/>
            <a:pathLst>
              <a:path w="915601" h="1821396">
                <a:moveTo>
                  <a:pt x="0" y="0"/>
                </a:moveTo>
                <a:lnTo>
                  <a:pt x="915601" y="0"/>
                </a:lnTo>
                <a:lnTo>
                  <a:pt x="915601" y="1821395"/>
                </a:lnTo>
                <a:lnTo>
                  <a:pt x="0" y="1821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400000">
            <a:off x="7117539" y="8490631"/>
            <a:ext cx="915601" cy="1821396"/>
          </a:xfrm>
          <a:custGeom>
            <a:avLst/>
            <a:gdLst/>
            <a:ahLst/>
            <a:cxnLst/>
            <a:rect l="l" t="t" r="r" b="b"/>
            <a:pathLst>
              <a:path w="915601" h="1821396">
                <a:moveTo>
                  <a:pt x="0" y="0"/>
                </a:moveTo>
                <a:lnTo>
                  <a:pt x="915600" y="0"/>
                </a:lnTo>
                <a:lnTo>
                  <a:pt x="915600" y="1821395"/>
                </a:lnTo>
                <a:lnTo>
                  <a:pt x="0" y="1821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1667252" y="6904548"/>
            <a:ext cx="915601" cy="1821396"/>
          </a:xfrm>
          <a:custGeom>
            <a:avLst/>
            <a:gdLst/>
            <a:ahLst/>
            <a:cxnLst/>
            <a:rect l="l" t="t" r="r" b="b"/>
            <a:pathLst>
              <a:path w="915601" h="1821396">
                <a:moveTo>
                  <a:pt x="0" y="0"/>
                </a:moveTo>
                <a:lnTo>
                  <a:pt x="915600" y="0"/>
                </a:lnTo>
                <a:lnTo>
                  <a:pt x="915600" y="1821395"/>
                </a:lnTo>
                <a:lnTo>
                  <a:pt x="0" y="1821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16196624" y="2466277"/>
            <a:ext cx="915601" cy="1821396"/>
          </a:xfrm>
          <a:custGeom>
            <a:avLst/>
            <a:gdLst/>
            <a:ahLst/>
            <a:cxnLst/>
            <a:rect l="l" t="t" r="r" b="b"/>
            <a:pathLst>
              <a:path w="915601" h="1821396">
                <a:moveTo>
                  <a:pt x="0" y="0"/>
                </a:moveTo>
                <a:lnTo>
                  <a:pt x="915601" y="0"/>
                </a:lnTo>
                <a:lnTo>
                  <a:pt x="915601" y="1821395"/>
                </a:lnTo>
                <a:lnTo>
                  <a:pt x="0" y="1821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7077471" y="547182"/>
            <a:ext cx="2102818" cy="32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1"/>
              </a:lnSpc>
              <a:spcBef>
                <a:spcPct val="0"/>
              </a:spcBef>
            </a:pPr>
            <a:r>
              <a:rPr lang="en-US" sz="1901" b="1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RTO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656639" y="2851693"/>
            <a:ext cx="2102818" cy="32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1"/>
              </a:lnSpc>
              <a:spcBef>
                <a:spcPct val="0"/>
              </a:spcBef>
            </a:pPr>
            <a:r>
              <a:rPr lang="en-US" sz="1901" b="1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Department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87989" y="2881074"/>
            <a:ext cx="2102818" cy="32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1"/>
              </a:lnSpc>
              <a:spcBef>
                <a:spcPct val="0"/>
              </a:spcBef>
            </a:pPr>
            <a:r>
              <a:rPr lang="en-US" sz="1901" b="1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Employee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684664" y="1949079"/>
            <a:ext cx="2102818" cy="32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1"/>
              </a:lnSpc>
              <a:spcBef>
                <a:spcPct val="0"/>
              </a:spcBef>
            </a:pPr>
            <a:r>
              <a:rPr lang="en-US" sz="1901" b="1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Customers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824653" y="4505057"/>
            <a:ext cx="2102818" cy="32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1"/>
              </a:lnSpc>
              <a:spcBef>
                <a:spcPct val="0"/>
              </a:spcBef>
            </a:pPr>
            <a:r>
              <a:rPr lang="en-US" sz="1901" b="1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Vehicles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77471" y="6488091"/>
            <a:ext cx="2102818" cy="32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1"/>
              </a:lnSpc>
              <a:spcBef>
                <a:spcPct val="0"/>
              </a:spcBef>
            </a:pPr>
            <a:r>
              <a:rPr lang="en-US" sz="1901" b="1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Registration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735351" y="7379821"/>
            <a:ext cx="2102818" cy="32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1"/>
              </a:lnSpc>
              <a:spcBef>
                <a:spcPct val="0"/>
              </a:spcBef>
            </a:pPr>
            <a:r>
              <a:rPr lang="en-US" sz="1901" b="1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NameTransfer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603015" y="3245347"/>
            <a:ext cx="2102818" cy="32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1"/>
              </a:lnSpc>
              <a:spcBef>
                <a:spcPct val="0"/>
              </a:spcBef>
            </a:pPr>
            <a:r>
              <a:rPr lang="en-US" sz="1901" b="1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Payment</a:t>
            </a:r>
          </a:p>
        </p:txBody>
      </p:sp>
      <p:sp>
        <p:nvSpPr>
          <p:cNvPr id="20" name="Freeform 20"/>
          <p:cNvSpPr/>
          <p:nvPr/>
        </p:nvSpPr>
        <p:spPr>
          <a:xfrm>
            <a:off x="10338749" y="3238945"/>
            <a:ext cx="794649" cy="794649"/>
          </a:xfrm>
          <a:custGeom>
            <a:avLst/>
            <a:gdLst/>
            <a:ahLst/>
            <a:cxnLst/>
            <a:rect l="l" t="t" r="r" b="b"/>
            <a:pathLst>
              <a:path w="794649" h="794649">
                <a:moveTo>
                  <a:pt x="0" y="0"/>
                </a:moveTo>
                <a:lnTo>
                  <a:pt x="794649" y="0"/>
                </a:lnTo>
                <a:lnTo>
                  <a:pt x="794649" y="794648"/>
                </a:lnTo>
                <a:lnTo>
                  <a:pt x="0" y="794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9824653" y="347157"/>
            <a:ext cx="761335" cy="761335"/>
          </a:xfrm>
          <a:custGeom>
            <a:avLst/>
            <a:gdLst/>
            <a:ahLst/>
            <a:cxnLst/>
            <a:rect l="l" t="t" r="r" b="b"/>
            <a:pathLst>
              <a:path w="761335" h="761335">
                <a:moveTo>
                  <a:pt x="0" y="0"/>
                </a:moveTo>
                <a:lnTo>
                  <a:pt x="761335" y="0"/>
                </a:lnTo>
                <a:lnTo>
                  <a:pt x="761335" y="761334"/>
                </a:lnTo>
                <a:lnTo>
                  <a:pt x="0" y="761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5251747" y="359075"/>
            <a:ext cx="739364" cy="739364"/>
          </a:xfrm>
          <a:custGeom>
            <a:avLst/>
            <a:gdLst/>
            <a:ahLst/>
            <a:cxnLst/>
            <a:rect l="l" t="t" r="r" b="b"/>
            <a:pathLst>
              <a:path w="739364" h="739364">
                <a:moveTo>
                  <a:pt x="0" y="0"/>
                </a:moveTo>
                <a:lnTo>
                  <a:pt x="739364" y="0"/>
                </a:lnTo>
                <a:lnTo>
                  <a:pt x="739364" y="739364"/>
                </a:lnTo>
                <a:lnTo>
                  <a:pt x="0" y="7393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AutoShape 23"/>
          <p:cNvSpPr/>
          <p:nvPr/>
        </p:nvSpPr>
        <p:spPr>
          <a:xfrm>
            <a:off x="5991111" y="729434"/>
            <a:ext cx="1227072" cy="2249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2850106" y="3061979"/>
            <a:ext cx="808662" cy="0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flipV="1">
            <a:off x="4420103" y="3041271"/>
            <a:ext cx="339674" cy="20445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 flipH="1" flipV="1">
            <a:off x="10735351" y="2587521"/>
            <a:ext cx="722" cy="651424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 flipV="1">
            <a:off x="9039578" y="698726"/>
            <a:ext cx="818664" cy="32957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flipV="1">
            <a:off x="9507625" y="4684898"/>
            <a:ext cx="332038" cy="802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 flipV="1">
            <a:off x="11661058" y="4671412"/>
            <a:ext cx="932255" cy="13486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 flipV="1">
            <a:off x="11646049" y="2129721"/>
            <a:ext cx="4627709" cy="0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10434599" y="7560464"/>
            <a:ext cx="441463" cy="0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5946700" y="6696991"/>
            <a:ext cx="1271483" cy="14070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9039578" y="6711061"/>
            <a:ext cx="979780" cy="33390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 flipH="1">
            <a:off x="10007036" y="6758738"/>
            <a:ext cx="12321" cy="374163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flipH="1">
            <a:off x="8097011" y="1233472"/>
            <a:ext cx="6829" cy="1314899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Freeform 36"/>
          <p:cNvSpPr/>
          <p:nvPr/>
        </p:nvSpPr>
        <p:spPr>
          <a:xfrm>
            <a:off x="12611225" y="4305032"/>
            <a:ext cx="761335" cy="761335"/>
          </a:xfrm>
          <a:custGeom>
            <a:avLst/>
            <a:gdLst/>
            <a:ahLst/>
            <a:cxnLst/>
            <a:rect l="l" t="t" r="r" b="b"/>
            <a:pathLst>
              <a:path w="761335" h="761335">
                <a:moveTo>
                  <a:pt x="0" y="0"/>
                </a:moveTo>
                <a:lnTo>
                  <a:pt x="761335" y="0"/>
                </a:lnTo>
                <a:lnTo>
                  <a:pt x="761335" y="761335"/>
                </a:lnTo>
                <a:lnTo>
                  <a:pt x="0" y="761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6273757" y="1749054"/>
            <a:ext cx="761335" cy="761335"/>
          </a:xfrm>
          <a:custGeom>
            <a:avLst/>
            <a:gdLst/>
            <a:ahLst/>
            <a:cxnLst/>
            <a:rect l="l" t="t" r="r" b="b"/>
            <a:pathLst>
              <a:path w="761335" h="761335">
                <a:moveTo>
                  <a:pt x="0" y="0"/>
                </a:moveTo>
                <a:lnTo>
                  <a:pt x="761335" y="0"/>
                </a:lnTo>
                <a:lnTo>
                  <a:pt x="761335" y="761334"/>
                </a:lnTo>
                <a:lnTo>
                  <a:pt x="0" y="761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3658769" y="2681311"/>
            <a:ext cx="761335" cy="761335"/>
          </a:xfrm>
          <a:custGeom>
            <a:avLst/>
            <a:gdLst/>
            <a:ahLst/>
            <a:cxnLst/>
            <a:rect l="l" t="t" r="r" b="b"/>
            <a:pathLst>
              <a:path w="761335" h="761335">
                <a:moveTo>
                  <a:pt x="0" y="0"/>
                </a:moveTo>
                <a:lnTo>
                  <a:pt x="761334" y="0"/>
                </a:lnTo>
                <a:lnTo>
                  <a:pt x="761334" y="761335"/>
                </a:lnTo>
                <a:lnTo>
                  <a:pt x="0" y="761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7552650" y="2503996"/>
            <a:ext cx="1082898" cy="761335"/>
          </a:xfrm>
          <a:custGeom>
            <a:avLst/>
            <a:gdLst/>
            <a:ahLst/>
            <a:cxnLst/>
            <a:rect l="l" t="t" r="r" b="b"/>
            <a:pathLst>
              <a:path w="761335" h="761335">
                <a:moveTo>
                  <a:pt x="0" y="0"/>
                </a:moveTo>
                <a:lnTo>
                  <a:pt x="761335" y="0"/>
                </a:lnTo>
                <a:lnTo>
                  <a:pt x="761335" y="761335"/>
                </a:lnTo>
                <a:lnTo>
                  <a:pt x="0" y="761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897404" y="4185104"/>
            <a:ext cx="878636" cy="878636"/>
          </a:xfrm>
          <a:custGeom>
            <a:avLst/>
            <a:gdLst/>
            <a:ahLst/>
            <a:cxnLst/>
            <a:rect l="l" t="t" r="r" b="b"/>
            <a:pathLst>
              <a:path w="878636" h="878636">
                <a:moveTo>
                  <a:pt x="0" y="0"/>
                </a:moveTo>
                <a:lnTo>
                  <a:pt x="878636" y="0"/>
                </a:lnTo>
                <a:lnTo>
                  <a:pt x="878636" y="878636"/>
                </a:lnTo>
                <a:lnTo>
                  <a:pt x="0" y="878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5152051" y="6299667"/>
            <a:ext cx="794649" cy="794649"/>
          </a:xfrm>
          <a:custGeom>
            <a:avLst/>
            <a:gdLst/>
            <a:ahLst/>
            <a:cxnLst/>
            <a:rect l="l" t="t" r="r" b="b"/>
            <a:pathLst>
              <a:path w="794649" h="794649">
                <a:moveTo>
                  <a:pt x="0" y="0"/>
                </a:moveTo>
                <a:lnTo>
                  <a:pt x="794649" y="0"/>
                </a:lnTo>
                <a:lnTo>
                  <a:pt x="794649" y="794648"/>
                </a:lnTo>
                <a:lnTo>
                  <a:pt x="0" y="794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42"/>
          <p:cNvSpPr/>
          <p:nvPr/>
        </p:nvSpPr>
        <p:spPr>
          <a:xfrm>
            <a:off x="9579474" y="7132901"/>
            <a:ext cx="855125" cy="855125"/>
          </a:xfrm>
          <a:custGeom>
            <a:avLst/>
            <a:gdLst/>
            <a:ahLst/>
            <a:cxnLst/>
            <a:rect l="l" t="t" r="r" b="b"/>
            <a:pathLst>
              <a:path w="855125" h="855125">
                <a:moveTo>
                  <a:pt x="0" y="0"/>
                </a:moveTo>
                <a:lnTo>
                  <a:pt x="855125" y="0"/>
                </a:lnTo>
                <a:lnTo>
                  <a:pt x="855125" y="855125"/>
                </a:lnTo>
                <a:lnTo>
                  <a:pt x="0" y="8551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43"/>
          <p:cNvSpPr/>
          <p:nvPr/>
        </p:nvSpPr>
        <p:spPr>
          <a:xfrm>
            <a:off x="8486037" y="4170143"/>
            <a:ext cx="1002538" cy="1002538"/>
          </a:xfrm>
          <a:custGeom>
            <a:avLst/>
            <a:gdLst/>
            <a:ahLst/>
            <a:cxnLst/>
            <a:rect l="l" t="t" r="r" b="b"/>
            <a:pathLst>
              <a:path w="1002538" h="1002538">
                <a:moveTo>
                  <a:pt x="0" y="0"/>
                </a:moveTo>
                <a:lnTo>
                  <a:pt x="1002538" y="0"/>
                </a:lnTo>
                <a:lnTo>
                  <a:pt x="1002538" y="1002538"/>
                </a:lnTo>
                <a:lnTo>
                  <a:pt x="0" y="10025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4" name="Freeform 44"/>
          <p:cNvSpPr/>
          <p:nvPr/>
        </p:nvSpPr>
        <p:spPr>
          <a:xfrm>
            <a:off x="56701" y="4430918"/>
            <a:ext cx="794649" cy="794649"/>
          </a:xfrm>
          <a:custGeom>
            <a:avLst/>
            <a:gdLst/>
            <a:ahLst/>
            <a:cxnLst/>
            <a:rect l="l" t="t" r="r" b="b"/>
            <a:pathLst>
              <a:path w="794649" h="794649">
                <a:moveTo>
                  <a:pt x="0" y="0"/>
                </a:moveTo>
                <a:lnTo>
                  <a:pt x="794649" y="0"/>
                </a:lnTo>
                <a:lnTo>
                  <a:pt x="794649" y="794648"/>
                </a:lnTo>
                <a:lnTo>
                  <a:pt x="0" y="794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5" name="Group 45"/>
          <p:cNvGrpSpPr/>
          <p:nvPr/>
        </p:nvGrpSpPr>
        <p:grpSpPr>
          <a:xfrm>
            <a:off x="15603015" y="3936818"/>
            <a:ext cx="1149349" cy="535537"/>
            <a:chOff x="0" y="0"/>
            <a:chExt cx="1425246" cy="664091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7" name="TextBox 47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48" name="Freeform 48"/>
          <p:cNvSpPr/>
          <p:nvPr/>
        </p:nvSpPr>
        <p:spPr>
          <a:xfrm rot="5400000">
            <a:off x="14139782" y="3775002"/>
            <a:ext cx="915601" cy="1821396"/>
          </a:xfrm>
          <a:custGeom>
            <a:avLst/>
            <a:gdLst/>
            <a:ahLst/>
            <a:cxnLst/>
            <a:rect l="l" t="t" r="r" b="b"/>
            <a:pathLst>
              <a:path w="915601" h="1821396">
                <a:moveTo>
                  <a:pt x="0" y="0"/>
                </a:moveTo>
                <a:lnTo>
                  <a:pt x="915601" y="0"/>
                </a:lnTo>
                <a:lnTo>
                  <a:pt x="915601" y="1821395"/>
                </a:lnTo>
                <a:lnTo>
                  <a:pt x="0" y="1821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9" name="Freeform 49"/>
          <p:cNvSpPr/>
          <p:nvPr/>
        </p:nvSpPr>
        <p:spPr>
          <a:xfrm>
            <a:off x="16512006" y="6129583"/>
            <a:ext cx="906246" cy="906246"/>
          </a:xfrm>
          <a:custGeom>
            <a:avLst/>
            <a:gdLst/>
            <a:ahLst/>
            <a:cxnLst/>
            <a:rect l="l" t="t" r="r" b="b"/>
            <a:pathLst>
              <a:path w="906246" h="906246">
                <a:moveTo>
                  <a:pt x="0" y="0"/>
                </a:moveTo>
                <a:lnTo>
                  <a:pt x="906246" y="0"/>
                </a:lnTo>
                <a:lnTo>
                  <a:pt x="906246" y="906247"/>
                </a:lnTo>
                <a:lnTo>
                  <a:pt x="0" y="9062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0" name="Group 50"/>
          <p:cNvGrpSpPr/>
          <p:nvPr/>
        </p:nvGrpSpPr>
        <p:grpSpPr>
          <a:xfrm>
            <a:off x="6113860" y="7315415"/>
            <a:ext cx="1149349" cy="535537"/>
            <a:chOff x="0" y="0"/>
            <a:chExt cx="1425246" cy="66409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53" name="Freeform 53"/>
          <p:cNvSpPr/>
          <p:nvPr/>
        </p:nvSpPr>
        <p:spPr>
          <a:xfrm>
            <a:off x="7085793" y="7617146"/>
            <a:ext cx="993007" cy="993007"/>
          </a:xfrm>
          <a:custGeom>
            <a:avLst/>
            <a:gdLst/>
            <a:ahLst/>
            <a:cxnLst/>
            <a:rect l="l" t="t" r="r" b="b"/>
            <a:pathLst>
              <a:path w="993007" h="993007">
                <a:moveTo>
                  <a:pt x="0" y="0"/>
                </a:moveTo>
                <a:lnTo>
                  <a:pt x="993007" y="0"/>
                </a:lnTo>
                <a:lnTo>
                  <a:pt x="993007" y="993007"/>
                </a:lnTo>
                <a:lnTo>
                  <a:pt x="0" y="993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4" name="Freeform 54"/>
          <p:cNvSpPr/>
          <p:nvPr/>
        </p:nvSpPr>
        <p:spPr>
          <a:xfrm rot="-74494">
            <a:off x="10673321" y="5527868"/>
            <a:ext cx="987738" cy="987738"/>
          </a:xfrm>
          <a:custGeom>
            <a:avLst/>
            <a:gdLst/>
            <a:ahLst/>
            <a:cxnLst/>
            <a:rect l="l" t="t" r="r" b="b"/>
            <a:pathLst>
              <a:path w="987738" h="987738">
                <a:moveTo>
                  <a:pt x="0" y="0"/>
                </a:moveTo>
                <a:lnTo>
                  <a:pt x="987737" y="0"/>
                </a:lnTo>
                <a:lnTo>
                  <a:pt x="987737" y="987738"/>
                </a:lnTo>
                <a:lnTo>
                  <a:pt x="0" y="987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5" name="TextBox 55"/>
          <p:cNvSpPr txBox="1"/>
          <p:nvPr/>
        </p:nvSpPr>
        <p:spPr>
          <a:xfrm>
            <a:off x="13500198" y="4453305"/>
            <a:ext cx="2102818" cy="32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1"/>
              </a:lnSpc>
              <a:spcBef>
                <a:spcPct val="0"/>
              </a:spcBef>
            </a:pPr>
            <a:r>
              <a:rPr lang="en-US" sz="1901" b="1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Fines</a:t>
            </a:r>
          </a:p>
        </p:txBody>
      </p:sp>
      <p:sp>
        <p:nvSpPr>
          <p:cNvPr id="56" name="Freeform 56"/>
          <p:cNvSpPr/>
          <p:nvPr/>
        </p:nvSpPr>
        <p:spPr>
          <a:xfrm rot="5400000">
            <a:off x="14179029" y="3851202"/>
            <a:ext cx="838990" cy="1668996"/>
          </a:xfrm>
          <a:custGeom>
            <a:avLst/>
            <a:gdLst/>
            <a:ahLst/>
            <a:cxnLst/>
            <a:rect l="l" t="t" r="r" b="b"/>
            <a:pathLst>
              <a:path w="838990" h="1668996">
                <a:moveTo>
                  <a:pt x="0" y="0"/>
                </a:moveTo>
                <a:lnTo>
                  <a:pt x="838990" y="0"/>
                </a:lnTo>
                <a:lnTo>
                  <a:pt x="838990" y="1668995"/>
                </a:lnTo>
                <a:lnTo>
                  <a:pt x="0" y="1668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7" name="TextBox 57"/>
          <p:cNvSpPr txBox="1"/>
          <p:nvPr/>
        </p:nvSpPr>
        <p:spPr>
          <a:xfrm>
            <a:off x="7765903" y="4535855"/>
            <a:ext cx="2442805" cy="24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1"/>
              </a:lnSpc>
              <a:spcBef>
                <a:spcPct val="0"/>
              </a:spcBef>
            </a:pPr>
            <a:r>
              <a:rPr lang="en-US" sz="14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undergoes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2151628" y="4420603"/>
            <a:ext cx="1602070" cy="40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may</a:t>
            </a:r>
          </a:p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have</a:t>
            </a:r>
          </a:p>
        </p:txBody>
      </p:sp>
      <p:sp>
        <p:nvSpPr>
          <p:cNvPr id="59" name="AutoShape 59"/>
          <p:cNvSpPr/>
          <p:nvPr/>
        </p:nvSpPr>
        <p:spPr>
          <a:xfrm flipH="1">
            <a:off x="13372560" y="4685700"/>
            <a:ext cx="314325" cy="0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10750361" y="4019973"/>
            <a:ext cx="0" cy="207125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16654424" y="2479653"/>
            <a:ext cx="14287" cy="439522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Freeform 62"/>
          <p:cNvSpPr/>
          <p:nvPr/>
        </p:nvSpPr>
        <p:spPr>
          <a:xfrm>
            <a:off x="14217857" y="3038579"/>
            <a:ext cx="761335" cy="761335"/>
          </a:xfrm>
          <a:custGeom>
            <a:avLst/>
            <a:gdLst/>
            <a:ahLst/>
            <a:cxnLst/>
            <a:rect l="l" t="t" r="r" b="b"/>
            <a:pathLst>
              <a:path w="761335" h="761335">
                <a:moveTo>
                  <a:pt x="0" y="0"/>
                </a:moveTo>
                <a:lnTo>
                  <a:pt x="761334" y="0"/>
                </a:lnTo>
                <a:lnTo>
                  <a:pt x="761334" y="761334"/>
                </a:lnTo>
                <a:lnTo>
                  <a:pt x="0" y="761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3" name="AutoShape 63"/>
          <p:cNvSpPr/>
          <p:nvPr/>
        </p:nvSpPr>
        <p:spPr>
          <a:xfrm>
            <a:off x="14979191" y="3419246"/>
            <a:ext cx="764329" cy="0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V="1">
            <a:off x="14598524" y="3731213"/>
            <a:ext cx="0" cy="534992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>
            <a:off x="16946718" y="3799960"/>
            <a:ext cx="18411" cy="2329623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V="1">
            <a:off x="8768377" y="9217609"/>
            <a:ext cx="8266714" cy="0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AutoShape 67"/>
          <p:cNvSpPr/>
          <p:nvPr/>
        </p:nvSpPr>
        <p:spPr>
          <a:xfrm flipH="1">
            <a:off x="16965129" y="7035830"/>
            <a:ext cx="0" cy="2181780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8" name="AutoShape 68"/>
          <p:cNvSpPr/>
          <p:nvPr/>
        </p:nvSpPr>
        <p:spPr>
          <a:xfrm>
            <a:off x="8627838" y="7169079"/>
            <a:ext cx="0" cy="2048530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9" name="Freeform 69"/>
          <p:cNvSpPr/>
          <p:nvPr/>
        </p:nvSpPr>
        <p:spPr>
          <a:xfrm>
            <a:off x="14153169" y="5895975"/>
            <a:ext cx="825451" cy="825451"/>
          </a:xfrm>
          <a:custGeom>
            <a:avLst/>
            <a:gdLst/>
            <a:ahLst/>
            <a:cxnLst/>
            <a:rect l="l" t="t" r="r" b="b"/>
            <a:pathLst>
              <a:path w="825451" h="825451">
                <a:moveTo>
                  <a:pt x="0" y="0"/>
                </a:moveTo>
                <a:lnTo>
                  <a:pt x="825451" y="0"/>
                </a:lnTo>
                <a:lnTo>
                  <a:pt x="825451" y="825451"/>
                </a:lnTo>
                <a:lnTo>
                  <a:pt x="0" y="8254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0" name="AutoShape 70"/>
          <p:cNvSpPr/>
          <p:nvPr/>
        </p:nvSpPr>
        <p:spPr>
          <a:xfrm>
            <a:off x="14565894" y="5084371"/>
            <a:ext cx="0" cy="811604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1" name="AutoShape 71"/>
          <p:cNvSpPr/>
          <p:nvPr/>
        </p:nvSpPr>
        <p:spPr>
          <a:xfrm flipH="1">
            <a:off x="14551607" y="6683191"/>
            <a:ext cx="0" cy="877272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2" name="AutoShape 72"/>
          <p:cNvSpPr/>
          <p:nvPr/>
        </p:nvSpPr>
        <p:spPr>
          <a:xfrm flipH="1">
            <a:off x="12697457" y="7560464"/>
            <a:ext cx="1854149" cy="0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3" name="AutoShape 73"/>
          <p:cNvSpPr/>
          <p:nvPr/>
        </p:nvSpPr>
        <p:spPr>
          <a:xfrm flipV="1">
            <a:off x="7575339" y="8610153"/>
            <a:ext cx="6958" cy="333375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4" name="AutoShape 74"/>
          <p:cNvSpPr/>
          <p:nvPr/>
        </p:nvSpPr>
        <p:spPr>
          <a:xfrm>
            <a:off x="2326465" y="3494505"/>
            <a:ext cx="10257" cy="690599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5" name="AutoShape 75"/>
          <p:cNvSpPr/>
          <p:nvPr/>
        </p:nvSpPr>
        <p:spPr>
          <a:xfrm>
            <a:off x="2351008" y="5021958"/>
            <a:ext cx="10257" cy="690599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6" name="AutoShape 76"/>
          <p:cNvSpPr/>
          <p:nvPr/>
        </p:nvSpPr>
        <p:spPr>
          <a:xfrm>
            <a:off x="2361265" y="5698270"/>
            <a:ext cx="5266929" cy="0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7" name="AutoShape 77"/>
          <p:cNvSpPr/>
          <p:nvPr/>
        </p:nvSpPr>
        <p:spPr>
          <a:xfrm>
            <a:off x="7628195" y="5698270"/>
            <a:ext cx="0" cy="610430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8" name="AutoShape 78"/>
          <p:cNvSpPr/>
          <p:nvPr/>
        </p:nvSpPr>
        <p:spPr>
          <a:xfrm>
            <a:off x="8122051" y="3255743"/>
            <a:ext cx="6829" cy="2997518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9" name="AutoShape 79"/>
          <p:cNvSpPr/>
          <p:nvPr/>
        </p:nvSpPr>
        <p:spPr>
          <a:xfrm flipH="1">
            <a:off x="11167190" y="6515490"/>
            <a:ext cx="10701" cy="587173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0" name="AutoShape 80"/>
          <p:cNvSpPr/>
          <p:nvPr/>
        </p:nvSpPr>
        <p:spPr>
          <a:xfrm>
            <a:off x="11133398" y="5142698"/>
            <a:ext cx="23091" cy="385286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1" name="Group 81"/>
          <p:cNvGrpSpPr/>
          <p:nvPr/>
        </p:nvGrpSpPr>
        <p:grpSpPr>
          <a:xfrm>
            <a:off x="5928122" y="951863"/>
            <a:ext cx="1149349" cy="492658"/>
            <a:chOff x="0" y="0"/>
            <a:chExt cx="1425246" cy="610919"/>
          </a:xfrm>
        </p:grpSpPr>
        <p:sp>
          <p:nvSpPr>
            <p:cNvPr id="82" name="Freeform 82"/>
            <p:cNvSpPr/>
            <p:nvPr/>
          </p:nvSpPr>
          <p:spPr>
            <a:xfrm>
              <a:off x="0" y="0"/>
              <a:ext cx="1425246" cy="610919"/>
            </a:xfrm>
            <a:custGeom>
              <a:avLst/>
              <a:gdLst/>
              <a:ahLst/>
              <a:cxnLst/>
              <a:rect l="l" t="t" r="r" b="b"/>
              <a:pathLst>
                <a:path w="1425246" h="610919">
                  <a:moveTo>
                    <a:pt x="712623" y="0"/>
                  </a:moveTo>
                  <a:cubicBezTo>
                    <a:pt x="319052" y="0"/>
                    <a:pt x="0" y="136759"/>
                    <a:pt x="0" y="305459"/>
                  </a:cubicBezTo>
                  <a:cubicBezTo>
                    <a:pt x="0" y="474160"/>
                    <a:pt x="319052" y="610919"/>
                    <a:pt x="712623" y="610919"/>
                  </a:cubicBezTo>
                  <a:cubicBezTo>
                    <a:pt x="1106194" y="610919"/>
                    <a:pt x="1425246" y="474160"/>
                    <a:pt x="1425246" y="305459"/>
                  </a:cubicBezTo>
                  <a:cubicBezTo>
                    <a:pt x="1425246" y="136759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3" name="TextBox 83"/>
            <p:cNvSpPr txBox="1"/>
            <p:nvPr/>
          </p:nvSpPr>
          <p:spPr>
            <a:xfrm>
              <a:off x="133617" y="28699"/>
              <a:ext cx="1158013" cy="524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84" name="TextBox 84"/>
          <p:cNvSpPr txBox="1"/>
          <p:nvPr/>
        </p:nvSpPr>
        <p:spPr>
          <a:xfrm>
            <a:off x="6399901" y="9146489"/>
            <a:ext cx="2102818" cy="32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1"/>
              </a:lnSpc>
              <a:spcBef>
                <a:spcPct val="0"/>
              </a:spcBef>
            </a:pPr>
            <a:r>
              <a:rPr lang="en-US" sz="1901" b="1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RC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1073643" y="7634603"/>
            <a:ext cx="2102818" cy="32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1"/>
              </a:lnSpc>
              <a:spcBef>
                <a:spcPct val="0"/>
              </a:spcBef>
            </a:pPr>
            <a:r>
              <a:rPr lang="en-US" sz="1901" b="1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Renewal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4400026" y="614155"/>
            <a:ext cx="2442805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8983918" y="570678"/>
            <a:ext cx="2442805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2818033" y="2928887"/>
            <a:ext cx="2442805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15433022" y="1958604"/>
            <a:ext cx="2442805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pays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6841621" y="2776369"/>
            <a:ext cx="2442805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offers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9488575" y="3465930"/>
            <a:ext cx="2442805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4327973" y="6554131"/>
            <a:ext cx="2442805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needs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1115319" y="4462611"/>
            <a:ext cx="2442805" cy="24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1"/>
              </a:lnSpc>
              <a:spcBef>
                <a:spcPct val="0"/>
              </a:spcBef>
            </a:pPr>
            <a:r>
              <a:rPr lang="en-US" sz="14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approves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6360894" y="7942892"/>
            <a:ext cx="2442805" cy="24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1"/>
              </a:lnSpc>
              <a:spcBef>
                <a:spcPct val="0"/>
              </a:spcBef>
            </a:pPr>
            <a:r>
              <a:rPr lang="en-US" sz="14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generates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8783876" y="7397679"/>
            <a:ext cx="2446321" cy="240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4"/>
              </a:lnSpc>
              <a:spcBef>
                <a:spcPct val="0"/>
              </a:spcBef>
            </a:pPr>
            <a:r>
              <a:rPr lang="en-US" sz="140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requires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9956488" y="5887132"/>
            <a:ext cx="2442805" cy="24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1"/>
              </a:lnSpc>
              <a:spcBef>
                <a:spcPct val="0"/>
              </a:spcBef>
            </a:pPr>
            <a:r>
              <a:rPr lang="en-US" sz="14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undergoes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13372560" y="3254872"/>
            <a:ext cx="2442805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clears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15743727" y="6425877"/>
            <a:ext cx="2442805" cy="24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1"/>
              </a:lnSpc>
              <a:spcBef>
                <a:spcPct val="0"/>
              </a:spcBef>
            </a:pPr>
            <a:r>
              <a:rPr lang="en-US" sz="14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proceeds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9139238" y="5476701"/>
            <a:ext cx="9525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endParaRPr/>
          </a:p>
        </p:txBody>
      </p:sp>
      <p:sp>
        <p:nvSpPr>
          <p:cNvPr id="100" name="TextBox 100"/>
          <p:cNvSpPr txBox="1"/>
          <p:nvPr/>
        </p:nvSpPr>
        <p:spPr>
          <a:xfrm>
            <a:off x="8627838" y="9046492"/>
            <a:ext cx="139065" cy="280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1"/>
              </a:lnSpc>
              <a:spcBef>
                <a:spcPct val="0"/>
              </a:spcBef>
            </a:pPr>
            <a:r>
              <a:rPr lang="en-US" sz="170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--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13372560" y="6156807"/>
            <a:ext cx="2442805" cy="24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1"/>
              </a:lnSpc>
              <a:spcBef>
                <a:spcPct val="0"/>
              </a:spcBef>
            </a:pPr>
            <a:r>
              <a:rPr lang="en-US" sz="14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clearance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6643508" y="1502725"/>
            <a:ext cx="1149349" cy="492658"/>
            <a:chOff x="0" y="0"/>
            <a:chExt cx="1425246" cy="610919"/>
          </a:xfrm>
        </p:grpSpPr>
        <p:sp>
          <p:nvSpPr>
            <p:cNvPr id="103" name="Freeform 103"/>
            <p:cNvSpPr/>
            <p:nvPr/>
          </p:nvSpPr>
          <p:spPr>
            <a:xfrm>
              <a:off x="0" y="0"/>
              <a:ext cx="1425246" cy="610919"/>
            </a:xfrm>
            <a:custGeom>
              <a:avLst/>
              <a:gdLst/>
              <a:ahLst/>
              <a:cxnLst/>
              <a:rect l="l" t="t" r="r" b="b"/>
              <a:pathLst>
                <a:path w="1425246" h="610919">
                  <a:moveTo>
                    <a:pt x="712623" y="0"/>
                  </a:moveTo>
                  <a:cubicBezTo>
                    <a:pt x="319052" y="0"/>
                    <a:pt x="0" y="136759"/>
                    <a:pt x="0" y="305459"/>
                  </a:cubicBezTo>
                  <a:cubicBezTo>
                    <a:pt x="0" y="474160"/>
                    <a:pt x="319052" y="610919"/>
                    <a:pt x="712623" y="610919"/>
                  </a:cubicBezTo>
                  <a:cubicBezTo>
                    <a:pt x="1106194" y="610919"/>
                    <a:pt x="1425246" y="474160"/>
                    <a:pt x="1425246" y="305459"/>
                  </a:cubicBezTo>
                  <a:cubicBezTo>
                    <a:pt x="1425246" y="136759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4" name="TextBox 104"/>
            <p:cNvSpPr txBox="1"/>
            <p:nvPr/>
          </p:nvSpPr>
          <p:spPr>
            <a:xfrm>
              <a:off x="133617" y="28699"/>
              <a:ext cx="1158013" cy="524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8213472" y="1335000"/>
            <a:ext cx="1149349" cy="492658"/>
            <a:chOff x="0" y="0"/>
            <a:chExt cx="1425246" cy="610919"/>
          </a:xfrm>
        </p:grpSpPr>
        <p:sp>
          <p:nvSpPr>
            <p:cNvPr id="106" name="Freeform 106"/>
            <p:cNvSpPr/>
            <p:nvPr/>
          </p:nvSpPr>
          <p:spPr>
            <a:xfrm>
              <a:off x="0" y="0"/>
              <a:ext cx="1425246" cy="610919"/>
            </a:xfrm>
            <a:custGeom>
              <a:avLst/>
              <a:gdLst/>
              <a:ahLst/>
              <a:cxnLst/>
              <a:rect l="l" t="t" r="r" b="b"/>
              <a:pathLst>
                <a:path w="1425246" h="610919">
                  <a:moveTo>
                    <a:pt x="712623" y="0"/>
                  </a:moveTo>
                  <a:cubicBezTo>
                    <a:pt x="319052" y="0"/>
                    <a:pt x="0" y="136759"/>
                    <a:pt x="0" y="305459"/>
                  </a:cubicBezTo>
                  <a:cubicBezTo>
                    <a:pt x="0" y="474160"/>
                    <a:pt x="319052" y="610919"/>
                    <a:pt x="712623" y="610919"/>
                  </a:cubicBezTo>
                  <a:cubicBezTo>
                    <a:pt x="1106194" y="610919"/>
                    <a:pt x="1425246" y="474160"/>
                    <a:pt x="1425246" y="305459"/>
                  </a:cubicBezTo>
                  <a:cubicBezTo>
                    <a:pt x="1425246" y="136759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7" name="TextBox 107"/>
            <p:cNvSpPr txBox="1"/>
            <p:nvPr/>
          </p:nvSpPr>
          <p:spPr>
            <a:xfrm>
              <a:off x="133617" y="28699"/>
              <a:ext cx="1158013" cy="524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108" name="TextBox 108"/>
          <p:cNvSpPr txBox="1"/>
          <p:nvPr/>
        </p:nvSpPr>
        <p:spPr>
          <a:xfrm>
            <a:off x="6643508" y="1593732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RTO_id</a:t>
            </a:r>
          </a:p>
        </p:txBody>
      </p:sp>
      <p:sp>
        <p:nvSpPr>
          <p:cNvPr id="109" name="TextBox 109"/>
          <p:cNvSpPr txBox="1"/>
          <p:nvPr/>
        </p:nvSpPr>
        <p:spPr>
          <a:xfrm>
            <a:off x="5928122" y="1079389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</a:p>
        </p:txBody>
      </p:sp>
      <p:sp>
        <p:nvSpPr>
          <p:cNvPr id="110" name="TextBox 110"/>
          <p:cNvSpPr txBox="1"/>
          <p:nvPr/>
        </p:nvSpPr>
        <p:spPr>
          <a:xfrm>
            <a:off x="8192229" y="1483675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Address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10637410" y="945883"/>
            <a:ext cx="1149349" cy="535537"/>
            <a:chOff x="0" y="0"/>
            <a:chExt cx="1425246" cy="664091"/>
          </a:xfrm>
        </p:grpSpPr>
        <p:sp>
          <p:nvSpPr>
            <p:cNvPr id="112" name="Freeform 112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3" name="TextBox 113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114" name="TextBox 114"/>
          <p:cNvSpPr txBox="1"/>
          <p:nvPr/>
        </p:nvSpPr>
        <p:spPr>
          <a:xfrm>
            <a:off x="10638133" y="1073781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Customer_id</a:t>
            </a:r>
          </a:p>
        </p:txBody>
      </p:sp>
      <p:grpSp>
        <p:nvGrpSpPr>
          <p:cNvPr id="115" name="Group 115"/>
          <p:cNvGrpSpPr/>
          <p:nvPr/>
        </p:nvGrpSpPr>
        <p:grpSpPr>
          <a:xfrm>
            <a:off x="11167190" y="2668722"/>
            <a:ext cx="1149349" cy="535537"/>
            <a:chOff x="0" y="0"/>
            <a:chExt cx="1425246" cy="664091"/>
          </a:xfrm>
        </p:grpSpPr>
        <p:sp>
          <p:nvSpPr>
            <p:cNvPr id="116" name="Freeform 116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7" name="TextBox 117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118" name="TextBox 118"/>
          <p:cNvSpPr txBox="1"/>
          <p:nvPr/>
        </p:nvSpPr>
        <p:spPr>
          <a:xfrm>
            <a:off x="11150411" y="2791591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Address</a:t>
            </a:r>
          </a:p>
        </p:txBody>
      </p:sp>
      <p:grpSp>
        <p:nvGrpSpPr>
          <p:cNvPr id="119" name="Group 119"/>
          <p:cNvGrpSpPr/>
          <p:nvPr/>
        </p:nvGrpSpPr>
        <p:grpSpPr>
          <a:xfrm>
            <a:off x="9169469" y="2728893"/>
            <a:ext cx="1149349" cy="535537"/>
            <a:chOff x="0" y="0"/>
            <a:chExt cx="1425246" cy="664091"/>
          </a:xfrm>
        </p:grpSpPr>
        <p:sp>
          <p:nvSpPr>
            <p:cNvPr id="120" name="Freeform 120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21" name="TextBox 121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122" name="TextBox 122"/>
          <p:cNvSpPr txBox="1"/>
          <p:nvPr/>
        </p:nvSpPr>
        <p:spPr>
          <a:xfrm>
            <a:off x="9148762" y="2888092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Phone_no</a:t>
            </a:r>
          </a:p>
        </p:txBody>
      </p:sp>
      <p:sp>
        <p:nvSpPr>
          <p:cNvPr id="123" name="AutoShape 123"/>
          <p:cNvSpPr/>
          <p:nvPr/>
        </p:nvSpPr>
        <p:spPr>
          <a:xfrm flipH="1" flipV="1">
            <a:off x="10204959" y="1081789"/>
            <a:ext cx="722" cy="651424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4" name="Group 124"/>
          <p:cNvGrpSpPr/>
          <p:nvPr/>
        </p:nvGrpSpPr>
        <p:grpSpPr>
          <a:xfrm>
            <a:off x="11787482" y="1271871"/>
            <a:ext cx="1149349" cy="535537"/>
            <a:chOff x="0" y="0"/>
            <a:chExt cx="1425246" cy="664091"/>
          </a:xfrm>
        </p:grpSpPr>
        <p:sp>
          <p:nvSpPr>
            <p:cNvPr id="125" name="Freeform 125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26" name="TextBox 126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127" name="TextBox 127"/>
          <p:cNvSpPr txBox="1"/>
          <p:nvPr/>
        </p:nvSpPr>
        <p:spPr>
          <a:xfrm>
            <a:off x="11741864" y="1414693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</a:p>
        </p:txBody>
      </p:sp>
      <p:grpSp>
        <p:nvGrpSpPr>
          <p:cNvPr id="128" name="Group 128"/>
          <p:cNvGrpSpPr/>
          <p:nvPr/>
        </p:nvGrpSpPr>
        <p:grpSpPr>
          <a:xfrm>
            <a:off x="11230197" y="3604309"/>
            <a:ext cx="1149349" cy="535537"/>
            <a:chOff x="0" y="0"/>
            <a:chExt cx="1425246" cy="664091"/>
          </a:xfrm>
        </p:grpSpPr>
        <p:sp>
          <p:nvSpPr>
            <p:cNvPr id="129" name="Freeform 129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0" name="TextBox 130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11352796" y="5199848"/>
            <a:ext cx="1149349" cy="535537"/>
            <a:chOff x="0" y="0"/>
            <a:chExt cx="1425246" cy="664091"/>
          </a:xfrm>
        </p:grpSpPr>
        <p:sp>
          <p:nvSpPr>
            <p:cNvPr id="132" name="Freeform 132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3" name="TextBox 133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8535315" y="5237508"/>
            <a:ext cx="1149349" cy="535537"/>
            <a:chOff x="0" y="0"/>
            <a:chExt cx="1425246" cy="664091"/>
          </a:xfrm>
        </p:grpSpPr>
        <p:sp>
          <p:nvSpPr>
            <p:cNvPr id="135" name="Freeform 135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6" name="TextBox 136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8987306" y="3532192"/>
            <a:ext cx="1149349" cy="535537"/>
            <a:chOff x="0" y="0"/>
            <a:chExt cx="1425246" cy="664091"/>
          </a:xfrm>
        </p:grpSpPr>
        <p:sp>
          <p:nvSpPr>
            <p:cNvPr id="138" name="Freeform 138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9" name="TextBox 139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grpSp>
        <p:nvGrpSpPr>
          <p:cNvPr id="140" name="Group 140"/>
          <p:cNvGrpSpPr/>
          <p:nvPr/>
        </p:nvGrpSpPr>
        <p:grpSpPr>
          <a:xfrm>
            <a:off x="9331074" y="5698270"/>
            <a:ext cx="1149349" cy="535537"/>
            <a:chOff x="0" y="0"/>
            <a:chExt cx="1425246" cy="664091"/>
          </a:xfrm>
        </p:grpSpPr>
        <p:sp>
          <p:nvSpPr>
            <p:cNvPr id="141" name="Freeform 141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2" name="TextBox 142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143" name="TextBox 143"/>
          <p:cNvSpPr txBox="1"/>
          <p:nvPr/>
        </p:nvSpPr>
        <p:spPr>
          <a:xfrm>
            <a:off x="8932951" y="3673988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Vehicle_id</a:t>
            </a:r>
          </a:p>
        </p:txBody>
      </p:sp>
      <p:grpSp>
        <p:nvGrpSpPr>
          <p:cNvPr id="144" name="Group 144"/>
          <p:cNvGrpSpPr/>
          <p:nvPr/>
        </p:nvGrpSpPr>
        <p:grpSpPr>
          <a:xfrm>
            <a:off x="12960571" y="3174877"/>
            <a:ext cx="1149349" cy="535537"/>
            <a:chOff x="0" y="0"/>
            <a:chExt cx="1425246" cy="664091"/>
          </a:xfrm>
        </p:grpSpPr>
        <p:sp>
          <p:nvSpPr>
            <p:cNvPr id="145" name="Freeform 145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6" name="TextBox 146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147" name="TextBox 147"/>
          <p:cNvSpPr txBox="1"/>
          <p:nvPr/>
        </p:nvSpPr>
        <p:spPr>
          <a:xfrm>
            <a:off x="11230197" y="3726205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Customer_id</a:t>
            </a:r>
          </a:p>
        </p:txBody>
      </p:sp>
      <p:sp>
        <p:nvSpPr>
          <p:cNvPr id="148" name="TextBox 148"/>
          <p:cNvSpPr txBox="1"/>
          <p:nvPr/>
        </p:nvSpPr>
        <p:spPr>
          <a:xfrm>
            <a:off x="12880611" y="3355159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Vehicle_id</a:t>
            </a:r>
          </a:p>
        </p:txBody>
      </p:sp>
      <p:grpSp>
        <p:nvGrpSpPr>
          <p:cNvPr id="149" name="Group 149"/>
          <p:cNvGrpSpPr/>
          <p:nvPr/>
        </p:nvGrpSpPr>
        <p:grpSpPr>
          <a:xfrm>
            <a:off x="12579571" y="3731213"/>
            <a:ext cx="1149349" cy="535537"/>
            <a:chOff x="0" y="0"/>
            <a:chExt cx="1425246" cy="664091"/>
          </a:xfrm>
        </p:grpSpPr>
        <p:sp>
          <p:nvSpPr>
            <p:cNvPr id="150" name="Freeform 150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51" name="TextBox 151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grpSp>
        <p:nvGrpSpPr>
          <p:cNvPr id="152" name="Group 152"/>
          <p:cNvGrpSpPr/>
          <p:nvPr/>
        </p:nvGrpSpPr>
        <p:grpSpPr>
          <a:xfrm>
            <a:off x="12733873" y="5181600"/>
            <a:ext cx="1149349" cy="535537"/>
            <a:chOff x="0" y="0"/>
            <a:chExt cx="1425246" cy="664091"/>
          </a:xfrm>
        </p:grpSpPr>
        <p:sp>
          <p:nvSpPr>
            <p:cNvPr id="153" name="Freeform 153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54" name="TextBox 154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155" name="TextBox 155"/>
          <p:cNvSpPr txBox="1"/>
          <p:nvPr/>
        </p:nvSpPr>
        <p:spPr>
          <a:xfrm>
            <a:off x="12502145" y="3890412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Fine_id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12733873" y="5343525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Customer_id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8486037" y="5382231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Engine_no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9341578" y="5849245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Chassis_no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11312452" y="5343229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Make</a:t>
            </a:r>
          </a:p>
        </p:txBody>
      </p:sp>
      <p:grpSp>
        <p:nvGrpSpPr>
          <p:cNvPr id="160" name="Group 160"/>
          <p:cNvGrpSpPr/>
          <p:nvPr/>
        </p:nvGrpSpPr>
        <p:grpSpPr>
          <a:xfrm>
            <a:off x="14770682" y="5574929"/>
            <a:ext cx="1149349" cy="535537"/>
            <a:chOff x="0" y="0"/>
            <a:chExt cx="1425246" cy="664091"/>
          </a:xfrm>
        </p:grpSpPr>
        <p:sp>
          <p:nvSpPr>
            <p:cNvPr id="161" name="Freeform 161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2" name="TextBox 162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13189351" y="5717723"/>
            <a:ext cx="1149349" cy="535537"/>
            <a:chOff x="0" y="0"/>
            <a:chExt cx="1425246" cy="664091"/>
          </a:xfrm>
        </p:grpSpPr>
        <p:sp>
          <p:nvSpPr>
            <p:cNvPr id="164" name="Freeform 164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5" name="TextBox 165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166" name="TextBox 166"/>
          <p:cNvSpPr txBox="1"/>
          <p:nvPr/>
        </p:nvSpPr>
        <p:spPr>
          <a:xfrm>
            <a:off x="13189351" y="5913168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Amount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14789732" y="5734128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Status</a:t>
            </a:r>
          </a:p>
        </p:txBody>
      </p:sp>
      <p:grpSp>
        <p:nvGrpSpPr>
          <p:cNvPr id="168" name="Group 168"/>
          <p:cNvGrpSpPr/>
          <p:nvPr/>
        </p:nvGrpSpPr>
        <p:grpSpPr>
          <a:xfrm>
            <a:off x="15519362" y="5094806"/>
            <a:ext cx="1149349" cy="535537"/>
            <a:chOff x="0" y="0"/>
            <a:chExt cx="1425246" cy="664091"/>
          </a:xfrm>
        </p:grpSpPr>
        <p:sp>
          <p:nvSpPr>
            <p:cNvPr id="169" name="Freeform 169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70" name="TextBox 170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171" name="TextBox 171"/>
          <p:cNvSpPr txBox="1"/>
          <p:nvPr/>
        </p:nvSpPr>
        <p:spPr>
          <a:xfrm>
            <a:off x="15433022" y="5250645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Date</a:t>
            </a:r>
          </a:p>
        </p:txBody>
      </p:sp>
      <p:grpSp>
        <p:nvGrpSpPr>
          <p:cNvPr id="172" name="Group 172"/>
          <p:cNvGrpSpPr/>
          <p:nvPr/>
        </p:nvGrpSpPr>
        <p:grpSpPr>
          <a:xfrm>
            <a:off x="15124408" y="2193356"/>
            <a:ext cx="1149349" cy="535537"/>
            <a:chOff x="0" y="0"/>
            <a:chExt cx="1425246" cy="664091"/>
          </a:xfrm>
        </p:grpSpPr>
        <p:sp>
          <p:nvSpPr>
            <p:cNvPr id="173" name="Freeform 173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74" name="TextBox 174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175" name="TextBox 175"/>
          <p:cNvSpPr txBox="1"/>
          <p:nvPr/>
        </p:nvSpPr>
        <p:spPr>
          <a:xfrm>
            <a:off x="15124408" y="2312299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Payment_id</a:t>
            </a:r>
          </a:p>
        </p:txBody>
      </p:sp>
      <p:grpSp>
        <p:nvGrpSpPr>
          <p:cNvPr id="176" name="Group 176"/>
          <p:cNvGrpSpPr/>
          <p:nvPr/>
        </p:nvGrpSpPr>
        <p:grpSpPr>
          <a:xfrm>
            <a:off x="17101767" y="2215748"/>
            <a:ext cx="1149349" cy="535537"/>
            <a:chOff x="0" y="0"/>
            <a:chExt cx="1425246" cy="664091"/>
          </a:xfrm>
        </p:grpSpPr>
        <p:sp>
          <p:nvSpPr>
            <p:cNvPr id="177" name="Freeform 177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78" name="TextBox 178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179" name="TextBox 179"/>
          <p:cNvSpPr txBox="1"/>
          <p:nvPr/>
        </p:nvSpPr>
        <p:spPr>
          <a:xfrm>
            <a:off x="17131158" y="2371083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Registratio_id</a:t>
            </a:r>
          </a:p>
        </p:txBody>
      </p:sp>
      <p:sp>
        <p:nvSpPr>
          <p:cNvPr id="180" name="TextBox 180"/>
          <p:cNvSpPr txBox="1"/>
          <p:nvPr/>
        </p:nvSpPr>
        <p:spPr>
          <a:xfrm>
            <a:off x="15603015" y="4061573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Fine_id</a:t>
            </a:r>
          </a:p>
        </p:txBody>
      </p:sp>
      <p:grpSp>
        <p:nvGrpSpPr>
          <p:cNvPr id="181" name="Group 181"/>
          <p:cNvGrpSpPr/>
          <p:nvPr/>
        </p:nvGrpSpPr>
        <p:grpSpPr>
          <a:xfrm>
            <a:off x="14019288" y="2454143"/>
            <a:ext cx="1149349" cy="535537"/>
            <a:chOff x="0" y="0"/>
            <a:chExt cx="1425246" cy="664091"/>
          </a:xfrm>
        </p:grpSpPr>
        <p:sp>
          <p:nvSpPr>
            <p:cNvPr id="182" name="Freeform 182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3" name="TextBox 183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184" name="TextBox 184"/>
          <p:cNvSpPr txBox="1"/>
          <p:nvPr/>
        </p:nvSpPr>
        <p:spPr>
          <a:xfrm>
            <a:off x="14023849" y="2620323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Amount</a:t>
            </a:r>
          </a:p>
        </p:txBody>
      </p:sp>
      <p:grpSp>
        <p:nvGrpSpPr>
          <p:cNvPr id="185" name="Group 185"/>
          <p:cNvGrpSpPr/>
          <p:nvPr/>
        </p:nvGrpSpPr>
        <p:grpSpPr>
          <a:xfrm>
            <a:off x="17035092" y="3977650"/>
            <a:ext cx="1149349" cy="535537"/>
            <a:chOff x="0" y="0"/>
            <a:chExt cx="1425246" cy="664091"/>
          </a:xfrm>
        </p:grpSpPr>
        <p:sp>
          <p:nvSpPr>
            <p:cNvPr id="186" name="Freeform 186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7" name="TextBox 187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188" name="TextBox 188"/>
          <p:cNvSpPr txBox="1"/>
          <p:nvPr/>
        </p:nvSpPr>
        <p:spPr>
          <a:xfrm>
            <a:off x="16965129" y="4106943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Benificiary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17082717" y="1612782"/>
            <a:ext cx="1149349" cy="535537"/>
            <a:chOff x="0" y="0"/>
            <a:chExt cx="1425246" cy="664091"/>
          </a:xfrm>
        </p:grpSpPr>
        <p:sp>
          <p:nvSpPr>
            <p:cNvPr id="190" name="Freeform 190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1" name="TextBox 191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192" name="TextBox 192"/>
          <p:cNvSpPr txBox="1"/>
          <p:nvPr/>
        </p:nvSpPr>
        <p:spPr>
          <a:xfrm>
            <a:off x="16990447" y="1760514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Date</a:t>
            </a:r>
          </a:p>
        </p:txBody>
      </p:sp>
      <p:grpSp>
        <p:nvGrpSpPr>
          <p:cNvPr id="193" name="Group 193"/>
          <p:cNvGrpSpPr/>
          <p:nvPr/>
        </p:nvGrpSpPr>
        <p:grpSpPr>
          <a:xfrm>
            <a:off x="2008008" y="1655661"/>
            <a:ext cx="1149349" cy="492658"/>
            <a:chOff x="0" y="0"/>
            <a:chExt cx="1425246" cy="610919"/>
          </a:xfrm>
        </p:grpSpPr>
        <p:sp>
          <p:nvSpPr>
            <p:cNvPr id="194" name="Freeform 194"/>
            <p:cNvSpPr/>
            <p:nvPr/>
          </p:nvSpPr>
          <p:spPr>
            <a:xfrm>
              <a:off x="0" y="0"/>
              <a:ext cx="1425246" cy="610919"/>
            </a:xfrm>
            <a:custGeom>
              <a:avLst/>
              <a:gdLst/>
              <a:ahLst/>
              <a:cxnLst/>
              <a:rect l="l" t="t" r="r" b="b"/>
              <a:pathLst>
                <a:path w="1425246" h="610919">
                  <a:moveTo>
                    <a:pt x="712623" y="0"/>
                  </a:moveTo>
                  <a:cubicBezTo>
                    <a:pt x="319052" y="0"/>
                    <a:pt x="0" y="136759"/>
                    <a:pt x="0" y="305459"/>
                  </a:cubicBezTo>
                  <a:cubicBezTo>
                    <a:pt x="0" y="474160"/>
                    <a:pt x="319052" y="610919"/>
                    <a:pt x="712623" y="610919"/>
                  </a:cubicBezTo>
                  <a:cubicBezTo>
                    <a:pt x="1106194" y="610919"/>
                    <a:pt x="1425246" y="474160"/>
                    <a:pt x="1425246" y="305459"/>
                  </a:cubicBezTo>
                  <a:cubicBezTo>
                    <a:pt x="1425246" y="136759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5" name="TextBox 195"/>
            <p:cNvSpPr txBox="1"/>
            <p:nvPr/>
          </p:nvSpPr>
          <p:spPr>
            <a:xfrm>
              <a:off x="133617" y="28699"/>
              <a:ext cx="1158013" cy="524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grpSp>
        <p:nvGrpSpPr>
          <p:cNvPr id="196" name="Group 196"/>
          <p:cNvGrpSpPr/>
          <p:nvPr/>
        </p:nvGrpSpPr>
        <p:grpSpPr>
          <a:xfrm>
            <a:off x="454025" y="1681764"/>
            <a:ext cx="1149349" cy="492658"/>
            <a:chOff x="0" y="0"/>
            <a:chExt cx="1425246" cy="610919"/>
          </a:xfrm>
        </p:grpSpPr>
        <p:sp>
          <p:nvSpPr>
            <p:cNvPr id="197" name="Freeform 197"/>
            <p:cNvSpPr/>
            <p:nvPr/>
          </p:nvSpPr>
          <p:spPr>
            <a:xfrm>
              <a:off x="0" y="0"/>
              <a:ext cx="1425246" cy="610919"/>
            </a:xfrm>
            <a:custGeom>
              <a:avLst/>
              <a:gdLst/>
              <a:ahLst/>
              <a:cxnLst/>
              <a:rect l="l" t="t" r="r" b="b"/>
              <a:pathLst>
                <a:path w="1425246" h="610919">
                  <a:moveTo>
                    <a:pt x="712623" y="0"/>
                  </a:moveTo>
                  <a:cubicBezTo>
                    <a:pt x="319052" y="0"/>
                    <a:pt x="0" y="136759"/>
                    <a:pt x="0" y="305459"/>
                  </a:cubicBezTo>
                  <a:cubicBezTo>
                    <a:pt x="0" y="474160"/>
                    <a:pt x="319052" y="610919"/>
                    <a:pt x="712623" y="610919"/>
                  </a:cubicBezTo>
                  <a:cubicBezTo>
                    <a:pt x="1106194" y="610919"/>
                    <a:pt x="1425246" y="474160"/>
                    <a:pt x="1425246" y="305459"/>
                  </a:cubicBezTo>
                  <a:cubicBezTo>
                    <a:pt x="1425246" y="136759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8" name="TextBox 198"/>
            <p:cNvSpPr txBox="1"/>
            <p:nvPr/>
          </p:nvSpPr>
          <p:spPr>
            <a:xfrm>
              <a:off x="133617" y="28699"/>
              <a:ext cx="1158013" cy="524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199" name="TextBox 199"/>
          <p:cNvSpPr txBox="1"/>
          <p:nvPr/>
        </p:nvSpPr>
        <p:spPr>
          <a:xfrm>
            <a:off x="401459" y="1797293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Employee_id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2008008" y="1788358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Dept_id</a:t>
            </a:r>
          </a:p>
        </p:txBody>
      </p:sp>
      <p:grpSp>
        <p:nvGrpSpPr>
          <p:cNvPr id="201" name="Group 201"/>
          <p:cNvGrpSpPr/>
          <p:nvPr/>
        </p:nvGrpSpPr>
        <p:grpSpPr>
          <a:xfrm>
            <a:off x="709955" y="3714470"/>
            <a:ext cx="1149349" cy="513430"/>
            <a:chOff x="0" y="0"/>
            <a:chExt cx="1425246" cy="636677"/>
          </a:xfrm>
        </p:grpSpPr>
        <p:sp>
          <p:nvSpPr>
            <p:cNvPr id="202" name="Freeform 202"/>
            <p:cNvSpPr/>
            <p:nvPr/>
          </p:nvSpPr>
          <p:spPr>
            <a:xfrm>
              <a:off x="0" y="0"/>
              <a:ext cx="1425246" cy="636677"/>
            </a:xfrm>
            <a:custGeom>
              <a:avLst/>
              <a:gdLst/>
              <a:ahLst/>
              <a:cxnLst/>
              <a:rect l="l" t="t" r="r" b="b"/>
              <a:pathLst>
                <a:path w="1425246" h="636677">
                  <a:moveTo>
                    <a:pt x="712623" y="0"/>
                  </a:moveTo>
                  <a:cubicBezTo>
                    <a:pt x="319052" y="0"/>
                    <a:pt x="0" y="142525"/>
                    <a:pt x="0" y="318338"/>
                  </a:cubicBezTo>
                  <a:cubicBezTo>
                    <a:pt x="0" y="494152"/>
                    <a:pt x="319052" y="636677"/>
                    <a:pt x="712623" y="636677"/>
                  </a:cubicBezTo>
                  <a:cubicBezTo>
                    <a:pt x="1106194" y="636677"/>
                    <a:pt x="1425246" y="494152"/>
                    <a:pt x="1425246" y="318338"/>
                  </a:cubicBezTo>
                  <a:cubicBezTo>
                    <a:pt x="1425246" y="142525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03" name="TextBox 203"/>
            <p:cNvSpPr txBox="1"/>
            <p:nvPr/>
          </p:nvSpPr>
          <p:spPr>
            <a:xfrm>
              <a:off x="133617" y="31113"/>
              <a:ext cx="1158013" cy="545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204" name="TextBox 204"/>
          <p:cNvSpPr txBox="1"/>
          <p:nvPr/>
        </p:nvSpPr>
        <p:spPr>
          <a:xfrm>
            <a:off x="714624" y="3863552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</a:p>
        </p:txBody>
      </p:sp>
      <p:grpSp>
        <p:nvGrpSpPr>
          <p:cNvPr id="205" name="Group 205"/>
          <p:cNvGrpSpPr/>
          <p:nvPr/>
        </p:nvGrpSpPr>
        <p:grpSpPr>
          <a:xfrm>
            <a:off x="2776040" y="2129721"/>
            <a:ext cx="1149349" cy="492658"/>
            <a:chOff x="0" y="0"/>
            <a:chExt cx="1425246" cy="610919"/>
          </a:xfrm>
        </p:grpSpPr>
        <p:sp>
          <p:nvSpPr>
            <p:cNvPr id="206" name="Freeform 206"/>
            <p:cNvSpPr/>
            <p:nvPr/>
          </p:nvSpPr>
          <p:spPr>
            <a:xfrm>
              <a:off x="0" y="0"/>
              <a:ext cx="1425246" cy="610919"/>
            </a:xfrm>
            <a:custGeom>
              <a:avLst/>
              <a:gdLst/>
              <a:ahLst/>
              <a:cxnLst/>
              <a:rect l="l" t="t" r="r" b="b"/>
              <a:pathLst>
                <a:path w="1425246" h="610919">
                  <a:moveTo>
                    <a:pt x="712623" y="0"/>
                  </a:moveTo>
                  <a:cubicBezTo>
                    <a:pt x="319052" y="0"/>
                    <a:pt x="0" y="136759"/>
                    <a:pt x="0" y="305459"/>
                  </a:cubicBezTo>
                  <a:cubicBezTo>
                    <a:pt x="0" y="474160"/>
                    <a:pt x="319052" y="610919"/>
                    <a:pt x="712623" y="610919"/>
                  </a:cubicBezTo>
                  <a:cubicBezTo>
                    <a:pt x="1106194" y="610919"/>
                    <a:pt x="1425246" y="474160"/>
                    <a:pt x="1425246" y="305459"/>
                  </a:cubicBezTo>
                  <a:cubicBezTo>
                    <a:pt x="1425246" y="136759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07" name="TextBox 207"/>
            <p:cNvSpPr txBox="1"/>
            <p:nvPr/>
          </p:nvSpPr>
          <p:spPr>
            <a:xfrm>
              <a:off x="133617" y="28699"/>
              <a:ext cx="1158013" cy="524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208" name="TextBox 208"/>
          <p:cNvSpPr txBox="1"/>
          <p:nvPr/>
        </p:nvSpPr>
        <p:spPr>
          <a:xfrm>
            <a:off x="2776040" y="2296319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Designation</a:t>
            </a:r>
          </a:p>
        </p:txBody>
      </p:sp>
      <p:grpSp>
        <p:nvGrpSpPr>
          <p:cNvPr id="209" name="Group 209"/>
          <p:cNvGrpSpPr/>
          <p:nvPr/>
        </p:nvGrpSpPr>
        <p:grpSpPr>
          <a:xfrm>
            <a:off x="2519765" y="3663133"/>
            <a:ext cx="1149349" cy="492658"/>
            <a:chOff x="0" y="0"/>
            <a:chExt cx="1425246" cy="610919"/>
          </a:xfrm>
        </p:grpSpPr>
        <p:sp>
          <p:nvSpPr>
            <p:cNvPr id="210" name="Freeform 210"/>
            <p:cNvSpPr/>
            <p:nvPr/>
          </p:nvSpPr>
          <p:spPr>
            <a:xfrm>
              <a:off x="0" y="0"/>
              <a:ext cx="1425246" cy="610919"/>
            </a:xfrm>
            <a:custGeom>
              <a:avLst/>
              <a:gdLst/>
              <a:ahLst/>
              <a:cxnLst/>
              <a:rect l="l" t="t" r="r" b="b"/>
              <a:pathLst>
                <a:path w="1425246" h="610919">
                  <a:moveTo>
                    <a:pt x="712623" y="0"/>
                  </a:moveTo>
                  <a:cubicBezTo>
                    <a:pt x="319052" y="0"/>
                    <a:pt x="0" y="136759"/>
                    <a:pt x="0" y="305459"/>
                  </a:cubicBezTo>
                  <a:cubicBezTo>
                    <a:pt x="0" y="474160"/>
                    <a:pt x="319052" y="610919"/>
                    <a:pt x="712623" y="610919"/>
                  </a:cubicBezTo>
                  <a:cubicBezTo>
                    <a:pt x="1106194" y="610919"/>
                    <a:pt x="1425246" y="474160"/>
                    <a:pt x="1425246" y="305459"/>
                  </a:cubicBezTo>
                  <a:cubicBezTo>
                    <a:pt x="1425246" y="136759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11" name="TextBox 211"/>
            <p:cNvSpPr txBox="1"/>
            <p:nvPr/>
          </p:nvSpPr>
          <p:spPr>
            <a:xfrm>
              <a:off x="133617" y="28699"/>
              <a:ext cx="1158013" cy="524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212" name="TextBox 212"/>
          <p:cNvSpPr txBox="1"/>
          <p:nvPr/>
        </p:nvSpPr>
        <p:spPr>
          <a:xfrm>
            <a:off x="2519765" y="3780910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Phone_no</a:t>
            </a:r>
          </a:p>
        </p:txBody>
      </p:sp>
      <p:grpSp>
        <p:nvGrpSpPr>
          <p:cNvPr id="213" name="Group 213"/>
          <p:cNvGrpSpPr/>
          <p:nvPr/>
        </p:nvGrpSpPr>
        <p:grpSpPr>
          <a:xfrm>
            <a:off x="4472079" y="1987179"/>
            <a:ext cx="1149349" cy="492658"/>
            <a:chOff x="0" y="0"/>
            <a:chExt cx="1425246" cy="610919"/>
          </a:xfrm>
        </p:grpSpPr>
        <p:sp>
          <p:nvSpPr>
            <p:cNvPr id="214" name="Freeform 214"/>
            <p:cNvSpPr/>
            <p:nvPr/>
          </p:nvSpPr>
          <p:spPr>
            <a:xfrm>
              <a:off x="0" y="0"/>
              <a:ext cx="1425246" cy="610919"/>
            </a:xfrm>
            <a:custGeom>
              <a:avLst/>
              <a:gdLst/>
              <a:ahLst/>
              <a:cxnLst/>
              <a:rect l="l" t="t" r="r" b="b"/>
              <a:pathLst>
                <a:path w="1425246" h="610919">
                  <a:moveTo>
                    <a:pt x="712623" y="0"/>
                  </a:moveTo>
                  <a:cubicBezTo>
                    <a:pt x="319052" y="0"/>
                    <a:pt x="0" y="136759"/>
                    <a:pt x="0" y="305459"/>
                  </a:cubicBezTo>
                  <a:cubicBezTo>
                    <a:pt x="0" y="474160"/>
                    <a:pt x="319052" y="610919"/>
                    <a:pt x="712623" y="610919"/>
                  </a:cubicBezTo>
                  <a:cubicBezTo>
                    <a:pt x="1106194" y="610919"/>
                    <a:pt x="1425246" y="474160"/>
                    <a:pt x="1425246" y="305459"/>
                  </a:cubicBezTo>
                  <a:cubicBezTo>
                    <a:pt x="1425246" y="136759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15" name="TextBox 215"/>
            <p:cNvSpPr txBox="1"/>
            <p:nvPr/>
          </p:nvSpPr>
          <p:spPr>
            <a:xfrm>
              <a:off x="133617" y="28699"/>
              <a:ext cx="1158013" cy="524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216" name="TextBox 216"/>
          <p:cNvSpPr txBox="1"/>
          <p:nvPr/>
        </p:nvSpPr>
        <p:spPr>
          <a:xfrm>
            <a:off x="4420103" y="2124938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Dept_id</a:t>
            </a:r>
          </a:p>
        </p:txBody>
      </p:sp>
      <p:grpSp>
        <p:nvGrpSpPr>
          <p:cNvPr id="217" name="Group 217"/>
          <p:cNvGrpSpPr/>
          <p:nvPr/>
        </p:nvGrpSpPr>
        <p:grpSpPr>
          <a:xfrm>
            <a:off x="5763360" y="1995383"/>
            <a:ext cx="1149349" cy="492658"/>
            <a:chOff x="0" y="0"/>
            <a:chExt cx="1425246" cy="610919"/>
          </a:xfrm>
        </p:grpSpPr>
        <p:sp>
          <p:nvSpPr>
            <p:cNvPr id="218" name="Freeform 218"/>
            <p:cNvSpPr/>
            <p:nvPr/>
          </p:nvSpPr>
          <p:spPr>
            <a:xfrm>
              <a:off x="0" y="0"/>
              <a:ext cx="1425246" cy="610919"/>
            </a:xfrm>
            <a:custGeom>
              <a:avLst/>
              <a:gdLst/>
              <a:ahLst/>
              <a:cxnLst/>
              <a:rect l="l" t="t" r="r" b="b"/>
              <a:pathLst>
                <a:path w="1425246" h="610919">
                  <a:moveTo>
                    <a:pt x="712623" y="0"/>
                  </a:moveTo>
                  <a:cubicBezTo>
                    <a:pt x="319052" y="0"/>
                    <a:pt x="0" y="136759"/>
                    <a:pt x="0" y="305459"/>
                  </a:cubicBezTo>
                  <a:cubicBezTo>
                    <a:pt x="0" y="474160"/>
                    <a:pt x="319052" y="610919"/>
                    <a:pt x="712623" y="610919"/>
                  </a:cubicBezTo>
                  <a:cubicBezTo>
                    <a:pt x="1106194" y="610919"/>
                    <a:pt x="1425246" y="474160"/>
                    <a:pt x="1425246" y="305459"/>
                  </a:cubicBezTo>
                  <a:cubicBezTo>
                    <a:pt x="1425246" y="136759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19" name="TextBox 219"/>
            <p:cNvSpPr txBox="1"/>
            <p:nvPr/>
          </p:nvSpPr>
          <p:spPr>
            <a:xfrm>
              <a:off x="133617" y="28699"/>
              <a:ext cx="1158013" cy="524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220" name="TextBox 220"/>
          <p:cNvSpPr txBox="1"/>
          <p:nvPr/>
        </p:nvSpPr>
        <p:spPr>
          <a:xfrm>
            <a:off x="5786219" y="2129269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Dept_name</a:t>
            </a:r>
          </a:p>
        </p:txBody>
      </p:sp>
      <p:grpSp>
        <p:nvGrpSpPr>
          <p:cNvPr id="221" name="Group 221"/>
          <p:cNvGrpSpPr/>
          <p:nvPr/>
        </p:nvGrpSpPr>
        <p:grpSpPr>
          <a:xfrm>
            <a:off x="4254267" y="3633335"/>
            <a:ext cx="1149349" cy="492658"/>
            <a:chOff x="0" y="0"/>
            <a:chExt cx="1425246" cy="610919"/>
          </a:xfrm>
        </p:grpSpPr>
        <p:sp>
          <p:nvSpPr>
            <p:cNvPr id="222" name="Freeform 222"/>
            <p:cNvSpPr/>
            <p:nvPr/>
          </p:nvSpPr>
          <p:spPr>
            <a:xfrm>
              <a:off x="0" y="0"/>
              <a:ext cx="1425246" cy="610919"/>
            </a:xfrm>
            <a:custGeom>
              <a:avLst/>
              <a:gdLst/>
              <a:ahLst/>
              <a:cxnLst/>
              <a:rect l="l" t="t" r="r" b="b"/>
              <a:pathLst>
                <a:path w="1425246" h="610919">
                  <a:moveTo>
                    <a:pt x="712623" y="0"/>
                  </a:moveTo>
                  <a:cubicBezTo>
                    <a:pt x="319052" y="0"/>
                    <a:pt x="0" y="136759"/>
                    <a:pt x="0" y="305459"/>
                  </a:cubicBezTo>
                  <a:cubicBezTo>
                    <a:pt x="0" y="474160"/>
                    <a:pt x="319052" y="610919"/>
                    <a:pt x="712623" y="610919"/>
                  </a:cubicBezTo>
                  <a:cubicBezTo>
                    <a:pt x="1106194" y="610919"/>
                    <a:pt x="1425246" y="474160"/>
                    <a:pt x="1425246" y="305459"/>
                  </a:cubicBezTo>
                  <a:cubicBezTo>
                    <a:pt x="1425246" y="136759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3" name="TextBox 223"/>
            <p:cNvSpPr txBox="1"/>
            <p:nvPr/>
          </p:nvSpPr>
          <p:spPr>
            <a:xfrm>
              <a:off x="133617" y="28699"/>
              <a:ext cx="1158013" cy="524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224" name="TextBox 224"/>
          <p:cNvSpPr txBox="1"/>
          <p:nvPr/>
        </p:nvSpPr>
        <p:spPr>
          <a:xfrm>
            <a:off x="4254267" y="3732003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RTO_id</a:t>
            </a:r>
          </a:p>
        </p:txBody>
      </p:sp>
      <p:grpSp>
        <p:nvGrpSpPr>
          <p:cNvPr id="225" name="Group 225"/>
          <p:cNvGrpSpPr/>
          <p:nvPr/>
        </p:nvGrpSpPr>
        <p:grpSpPr>
          <a:xfrm>
            <a:off x="6040845" y="3676675"/>
            <a:ext cx="1149349" cy="492658"/>
            <a:chOff x="0" y="0"/>
            <a:chExt cx="1425246" cy="610919"/>
          </a:xfrm>
        </p:grpSpPr>
        <p:sp>
          <p:nvSpPr>
            <p:cNvPr id="226" name="Freeform 226"/>
            <p:cNvSpPr/>
            <p:nvPr/>
          </p:nvSpPr>
          <p:spPr>
            <a:xfrm>
              <a:off x="0" y="0"/>
              <a:ext cx="1425246" cy="610919"/>
            </a:xfrm>
            <a:custGeom>
              <a:avLst/>
              <a:gdLst/>
              <a:ahLst/>
              <a:cxnLst/>
              <a:rect l="l" t="t" r="r" b="b"/>
              <a:pathLst>
                <a:path w="1425246" h="610919">
                  <a:moveTo>
                    <a:pt x="712623" y="0"/>
                  </a:moveTo>
                  <a:cubicBezTo>
                    <a:pt x="319052" y="0"/>
                    <a:pt x="0" y="136759"/>
                    <a:pt x="0" y="305459"/>
                  </a:cubicBezTo>
                  <a:cubicBezTo>
                    <a:pt x="0" y="474160"/>
                    <a:pt x="319052" y="610919"/>
                    <a:pt x="712623" y="610919"/>
                  </a:cubicBezTo>
                  <a:cubicBezTo>
                    <a:pt x="1106194" y="610919"/>
                    <a:pt x="1425246" y="474160"/>
                    <a:pt x="1425246" y="305459"/>
                  </a:cubicBezTo>
                  <a:cubicBezTo>
                    <a:pt x="1425246" y="136759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7" name="TextBox 227"/>
            <p:cNvSpPr txBox="1"/>
            <p:nvPr/>
          </p:nvSpPr>
          <p:spPr>
            <a:xfrm>
              <a:off x="133617" y="28699"/>
              <a:ext cx="1158013" cy="524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228" name="TextBox 228"/>
          <p:cNvSpPr txBox="1"/>
          <p:nvPr/>
        </p:nvSpPr>
        <p:spPr>
          <a:xfrm>
            <a:off x="6060513" y="3769822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Location</a:t>
            </a:r>
          </a:p>
        </p:txBody>
      </p:sp>
      <p:grpSp>
        <p:nvGrpSpPr>
          <p:cNvPr id="229" name="Group 229"/>
          <p:cNvGrpSpPr/>
          <p:nvPr/>
        </p:nvGrpSpPr>
        <p:grpSpPr>
          <a:xfrm>
            <a:off x="11426723" y="6476682"/>
            <a:ext cx="1149349" cy="535537"/>
            <a:chOff x="0" y="0"/>
            <a:chExt cx="1425246" cy="664091"/>
          </a:xfrm>
        </p:grpSpPr>
        <p:sp>
          <p:nvSpPr>
            <p:cNvPr id="230" name="Freeform 230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31" name="TextBox 231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232" name="TextBox 232"/>
          <p:cNvSpPr txBox="1"/>
          <p:nvPr/>
        </p:nvSpPr>
        <p:spPr>
          <a:xfrm>
            <a:off x="11352796" y="6635881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Transfer-id</a:t>
            </a:r>
          </a:p>
        </p:txBody>
      </p:sp>
      <p:grpSp>
        <p:nvGrpSpPr>
          <p:cNvPr id="233" name="Group 233"/>
          <p:cNvGrpSpPr/>
          <p:nvPr/>
        </p:nvGrpSpPr>
        <p:grpSpPr>
          <a:xfrm>
            <a:off x="12697457" y="6511741"/>
            <a:ext cx="1149349" cy="535537"/>
            <a:chOff x="0" y="0"/>
            <a:chExt cx="1425246" cy="664091"/>
          </a:xfrm>
        </p:grpSpPr>
        <p:sp>
          <p:nvSpPr>
            <p:cNvPr id="234" name="Freeform 234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35" name="TextBox 235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236" name="TextBox 236"/>
          <p:cNvSpPr txBox="1"/>
          <p:nvPr/>
        </p:nvSpPr>
        <p:spPr>
          <a:xfrm>
            <a:off x="12697457" y="6650168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old_cut_id</a:t>
            </a:r>
          </a:p>
        </p:txBody>
      </p:sp>
      <p:grpSp>
        <p:nvGrpSpPr>
          <p:cNvPr id="237" name="Group 237"/>
          <p:cNvGrpSpPr/>
          <p:nvPr/>
        </p:nvGrpSpPr>
        <p:grpSpPr>
          <a:xfrm>
            <a:off x="12797885" y="7845881"/>
            <a:ext cx="1149349" cy="535537"/>
            <a:chOff x="0" y="0"/>
            <a:chExt cx="1425246" cy="664091"/>
          </a:xfrm>
        </p:grpSpPr>
        <p:sp>
          <p:nvSpPr>
            <p:cNvPr id="238" name="Freeform 238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39" name="TextBox 239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240" name="TextBox 240"/>
          <p:cNvSpPr txBox="1"/>
          <p:nvPr/>
        </p:nvSpPr>
        <p:spPr>
          <a:xfrm>
            <a:off x="12797885" y="7960181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new_cut_id</a:t>
            </a:r>
          </a:p>
        </p:txBody>
      </p:sp>
      <p:grpSp>
        <p:nvGrpSpPr>
          <p:cNvPr id="241" name="Group 241"/>
          <p:cNvGrpSpPr/>
          <p:nvPr/>
        </p:nvGrpSpPr>
        <p:grpSpPr>
          <a:xfrm>
            <a:off x="11842543" y="8243995"/>
            <a:ext cx="1149349" cy="535537"/>
            <a:chOff x="0" y="0"/>
            <a:chExt cx="1425246" cy="664091"/>
          </a:xfrm>
        </p:grpSpPr>
        <p:sp>
          <p:nvSpPr>
            <p:cNvPr id="242" name="Freeform 242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43" name="TextBox 243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244" name="TextBox 244"/>
          <p:cNvSpPr txBox="1"/>
          <p:nvPr/>
        </p:nvSpPr>
        <p:spPr>
          <a:xfrm>
            <a:off x="11803314" y="8400468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Vehicle_id</a:t>
            </a:r>
          </a:p>
        </p:txBody>
      </p:sp>
      <p:grpSp>
        <p:nvGrpSpPr>
          <p:cNvPr id="245" name="Group 245"/>
          <p:cNvGrpSpPr/>
          <p:nvPr/>
        </p:nvGrpSpPr>
        <p:grpSpPr>
          <a:xfrm>
            <a:off x="10575736" y="8313539"/>
            <a:ext cx="1149349" cy="535537"/>
            <a:chOff x="0" y="0"/>
            <a:chExt cx="1425246" cy="664091"/>
          </a:xfrm>
        </p:grpSpPr>
        <p:sp>
          <p:nvSpPr>
            <p:cNvPr id="246" name="Freeform 246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47" name="TextBox 247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248" name="TextBox 248"/>
          <p:cNvSpPr txBox="1"/>
          <p:nvPr/>
        </p:nvSpPr>
        <p:spPr>
          <a:xfrm>
            <a:off x="10603216" y="8444901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Reg_id</a:t>
            </a:r>
          </a:p>
        </p:txBody>
      </p:sp>
      <p:grpSp>
        <p:nvGrpSpPr>
          <p:cNvPr id="249" name="Group 249"/>
          <p:cNvGrpSpPr/>
          <p:nvPr/>
        </p:nvGrpSpPr>
        <p:grpSpPr>
          <a:xfrm>
            <a:off x="9507625" y="8018264"/>
            <a:ext cx="1149349" cy="535537"/>
            <a:chOff x="0" y="0"/>
            <a:chExt cx="1425246" cy="664091"/>
          </a:xfrm>
        </p:grpSpPr>
        <p:sp>
          <p:nvSpPr>
            <p:cNvPr id="250" name="Freeform 250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1" name="TextBox 251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252" name="TextBox 252"/>
          <p:cNvSpPr txBox="1"/>
          <p:nvPr/>
        </p:nvSpPr>
        <p:spPr>
          <a:xfrm>
            <a:off x="9488783" y="8164476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Employee_id</a:t>
            </a:r>
          </a:p>
        </p:txBody>
      </p:sp>
      <p:grpSp>
        <p:nvGrpSpPr>
          <p:cNvPr id="253" name="Group 253"/>
          <p:cNvGrpSpPr/>
          <p:nvPr/>
        </p:nvGrpSpPr>
        <p:grpSpPr>
          <a:xfrm>
            <a:off x="6635187" y="5110329"/>
            <a:ext cx="1149349" cy="535537"/>
            <a:chOff x="0" y="0"/>
            <a:chExt cx="1425246" cy="664091"/>
          </a:xfrm>
        </p:grpSpPr>
        <p:sp>
          <p:nvSpPr>
            <p:cNvPr id="254" name="Freeform 254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5" name="TextBox 255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grpSp>
        <p:nvGrpSpPr>
          <p:cNvPr id="256" name="Group 256"/>
          <p:cNvGrpSpPr/>
          <p:nvPr/>
        </p:nvGrpSpPr>
        <p:grpSpPr>
          <a:xfrm>
            <a:off x="6060513" y="5733846"/>
            <a:ext cx="1149349" cy="535537"/>
            <a:chOff x="0" y="0"/>
            <a:chExt cx="1425246" cy="664091"/>
          </a:xfrm>
        </p:grpSpPr>
        <p:sp>
          <p:nvSpPr>
            <p:cNvPr id="257" name="Freeform 257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8" name="TextBox 258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grpSp>
        <p:nvGrpSpPr>
          <p:cNvPr id="259" name="Group 259"/>
          <p:cNvGrpSpPr/>
          <p:nvPr/>
        </p:nvGrpSpPr>
        <p:grpSpPr>
          <a:xfrm>
            <a:off x="5851922" y="6748701"/>
            <a:ext cx="1149349" cy="535537"/>
            <a:chOff x="0" y="0"/>
            <a:chExt cx="1425246" cy="664091"/>
          </a:xfrm>
        </p:grpSpPr>
        <p:sp>
          <p:nvSpPr>
            <p:cNvPr id="260" name="Freeform 260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61" name="TextBox 261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262" name="AutoShape 262"/>
          <p:cNvSpPr/>
          <p:nvPr/>
        </p:nvSpPr>
        <p:spPr>
          <a:xfrm flipV="1">
            <a:off x="7582297" y="7169377"/>
            <a:ext cx="3479" cy="447769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3" name="TextBox 263"/>
          <p:cNvSpPr txBox="1"/>
          <p:nvPr/>
        </p:nvSpPr>
        <p:spPr>
          <a:xfrm>
            <a:off x="6616554" y="5233690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Reg_id</a:t>
            </a:r>
          </a:p>
        </p:txBody>
      </p:sp>
      <p:sp>
        <p:nvSpPr>
          <p:cNvPr id="264" name="TextBox 264"/>
          <p:cNvSpPr txBox="1"/>
          <p:nvPr/>
        </p:nvSpPr>
        <p:spPr>
          <a:xfrm>
            <a:off x="6089967" y="5903058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Employee_id</a:t>
            </a:r>
          </a:p>
        </p:txBody>
      </p:sp>
      <p:sp>
        <p:nvSpPr>
          <p:cNvPr id="265" name="TextBox 265"/>
          <p:cNvSpPr txBox="1"/>
          <p:nvPr/>
        </p:nvSpPr>
        <p:spPr>
          <a:xfrm>
            <a:off x="5782410" y="6907900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Vehicle_id</a:t>
            </a:r>
          </a:p>
        </p:txBody>
      </p:sp>
      <p:sp>
        <p:nvSpPr>
          <p:cNvPr id="266" name="TextBox 266"/>
          <p:cNvSpPr txBox="1"/>
          <p:nvPr/>
        </p:nvSpPr>
        <p:spPr>
          <a:xfrm>
            <a:off x="6068833" y="7474614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Transfer-id</a:t>
            </a:r>
          </a:p>
        </p:txBody>
      </p:sp>
      <p:grpSp>
        <p:nvGrpSpPr>
          <p:cNvPr id="267" name="Group 267"/>
          <p:cNvGrpSpPr/>
          <p:nvPr/>
        </p:nvGrpSpPr>
        <p:grpSpPr>
          <a:xfrm>
            <a:off x="7890229" y="7357445"/>
            <a:ext cx="1149349" cy="535537"/>
            <a:chOff x="0" y="0"/>
            <a:chExt cx="1425246" cy="664091"/>
          </a:xfrm>
        </p:grpSpPr>
        <p:sp>
          <p:nvSpPr>
            <p:cNvPr id="268" name="Freeform 268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69" name="TextBox 269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270" name="TextBox 270"/>
          <p:cNvSpPr txBox="1"/>
          <p:nvPr/>
        </p:nvSpPr>
        <p:spPr>
          <a:xfrm>
            <a:off x="7846667" y="7474614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Reg_date</a:t>
            </a:r>
          </a:p>
        </p:txBody>
      </p:sp>
      <p:grpSp>
        <p:nvGrpSpPr>
          <p:cNvPr id="271" name="Group 271"/>
          <p:cNvGrpSpPr/>
          <p:nvPr/>
        </p:nvGrpSpPr>
        <p:grpSpPr>
          <a:xfrm>
            <a:off x="4797350" y="5745080"/>
            <a:ext cx="1149349" cy="535537"/>
            <a:chOff x="0" y="0"/>
            <a:chExt cx="1425246" cy="664091"/>
          </a:xfrm>
        </p:grpSpPr>
        <p:sp>
          <p:nvSpPr>
            <p:cNvPr id="272" name="Freeform 272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73" name="TextBox 273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274" name="TextBox 274"/>
          <p:cNvSpPr txBox="1"/>
          <p:nvPr/>
        </p:nvSpPr>
        <p:spPr>
          <a:xfrm>
            <a:off x="4797350" y="5896657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Exp_date</a:t>
            </a:r>
          </a:p>
        </p:txBody>
      </p:sp>
      <p:sp>
        <p:nvSpPr>
          <p:cNvPr id="275" name="AutoShape 275"/>
          <p:cNvSpPr/>
          <p:nvPr/>
        </p:nvSpPr>
        <p:spPr>
          <a:xfrm flipV="1">
            <a:off x="2125052" y="6719925"/>
            <a:ext cx="3059207" cy="1501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6" name="AutoShape 276"/>
          <p:cNvSpPr/>
          <p:nvPr/>
        </p:nvSpPr>
        <p:spPr>
          <a:xfrm>
            <a:off x="2139338" y="6727110"/>
            <a:ext cx="10257" cy="690599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7" name="AutoShape 277"/>
          <p:cNvSpPr/>
          <p:nvPr/>
        </p:nvSpPr>
        <p:spPr>
          <a:xfrm>
            <a:off x="454025" y="3086181"/>
            <a:ext cx="5129" cy="1335843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8" name="AutoShape 278"/>
          <p:cNvSpPr/>
          <p:nvPr/>
        </p:nvSpPr>
        <p:spPr>
          <a:xfrm>
            <a:off x="439738" y="5190294"/>
            <a:ext cx="14287" cy="2624952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9" name="AutoShape 279"/>
          <p:cNvSpPr/>
          <p:nvPr/>
        </p:nvSpPr>
        <p:spPr>
          <a:xfrm flipV="1">
            <a:off x="373886" y="7825594"/>
            <a:ext cx="840367" cy="6000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0" name="AutoShape 280"/>
          <p:cNvSpPr/>
          <p:nvPr/>
        </p:nvSpPr>
        <p:spPr>
          <a:xfrm flipV="1">
            <a:off x="395032" y="3100467"/>
            <a:ext cx="602146" cy="9132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1" name="TextBox 281"/>
          <p:cNvSpPr txBox="1"/>
          <p:nvPr/>
        </p:nvSpPr>
        <p:spPr>
          <a:xfrm>
            <a:off x="1603375" y="418611"/>
            <a:ext cx="2451190" cy="32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"/>
              </a:lnSpc>
              <a:spcBef>
                <a:spcPct val="0"/>
              </a:spcBef>
            </a:pPr>
            <a:r>
              <a:rPr lang="en-US" sz="1901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ER DIAGRAM</a:t>
            </a:r>
          </a:p>
        </p:txBody>
      </p:sp>
      <p:sp>
        <p:nvSpPr>
          <p:cNvPr id="282" name="Freeform 282"/>
          <p:cNvSpPr/>
          <p:nvPr/>
        </p:nvSpPr>
        <p:spPr>
          <a:xfrm rot="-10800000" flipH="1">
            <a:off x="762872" y="390787"/>
            <a:ext cx="704895" cy="437035"/>
          </a:xfrm>
          <a:custGeom>
            <a:avLst/>
            <a:gdLst/>
            <a:ahLst/>
            <a:cxnLst/>
            <a:rect l="l" t="t" r="r" b="b"/>
            <a:pathLst>
              <a:path w="704895" h="437035">
                <a:moveTo>
                  <a:pt x="704895" y="0"/>
                </a:moveTo>
                <a:lnTo>
                  <a:pt x="0" y="0"/>
                </a:lnTo>
                <a:lnTo>
                  <a:pt x="0" y="437035"/>
                </a:lnTo>
                <a:lnTo>
                  <a:pt x="704895" y="437035"/>
                </a:lnTo>
                <a:lnTo>
                  <a:pt x="70489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83" name="Group 283"/>
          <p:cNvGrpSpPr/>
          <p:nvPr/>
        </p:nvGrpSpPr>
        <p:grpSpPr>
          <a:xfrm>
            <a:off x="5416436" y="8202576"/>
            <a:ext cx="1149349" cy="535537"/>
            <a:chOff x="0" y="0"/>
            <a:chExt cx="1425246" cy="664091"/>
          </a:xfrm>
        </p:grpSpPr>
        <p:sp>
          <p:nvSpPr>
            <p:cNvPr id="284" name="Freeform 284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5" name="TextBox 285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grpSp>
        <p:nvGrpSpPr>
          <p:cNvPr id="286" name="Group 286"/>
          <p:cNvGrpSpPr/>
          <p:nvPr/>
        </p:nvGrpSpPr>
        <p:grpSpPr>
          <a:xfrm>
            <a:off x="4558699" y="9199637"/>
            <a:ext cx="1149349" cy="535537"/>
            <a:chOff x="0" y="0"/>
            <a:chExt cx="1425246" cy="664091"/>
          </a:xfrm>
        </p:grpSpPr>
        <p:sp>
          <p:nvSpPr>
            <p:cNvPr id="287" name="Freeform 287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8" name="TextBox 288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grpSp>
        <p:nvGrpSpPr>
          <p:cNvPr id="289" name="Group 289"/>
          <p:cNvGrpSpPr/>
          <p:nvPr/>
        </p:nvGrpSpPr>
        <p:grpSpPr>
          <a:xfrm>
            <a:off x="5416436" y="9735175"/>
            <a:ext cx="1149349" cy="551825"/>
            <a:chOff x="0" y="0"/>
            <a:chExt cx="1425246" cy="684289"/>
          </a:xfrm>
        </p:grpSpPr>
        <p:sp>
          <p:nvSpPr>
            <p:cNvPr id="290" name="Freeform 290"/>
            <p:cNvSpPr/>
            <p:nvPr/>
          </p:nvSpPr>
          <p:spPr>
            <a:xfrm>
              <a:off x="0" y="0"/>
              <a:ext cx="1425246" cy="684289"/>
            </a:xfrm>
            <a:custGeom>
              <a:avLst/>
              <a:gdLst/>
              <a:ahLst/>
              <a:cxnLst/>
              <a:rect l="l" t="t" r="r" b="b"/>
              <a:pathLst>
                <a:path w="1425246" h="684289">
                  <a:moveTo>
                    <a:pt x="712623" y="0"/>
                  </a:moveTo>
                  <a:cubicBezTo>
                    <a:pt x="319052" y="0"/>
                    <a:pt x="0" y="153183"/>
                    <a:pt x="0" y="342145"/>
                  </a:cubicBezTo>
                  <a:cubicBezTo>
                    <a:pt x="0" y="531106"/>
                    <a:pt x="319052" y="684289"/>
                    <a:pt x="712623" y="684289"/>
                  </a:cubicBezTo>
                  <a:cubicBezTo>
                    <a:pt x="1106194" y="684289"/>
                    <a:pt x="1425246" y="531106"/>
                    <a:pt x="1425246" y="342145"/>
                  </a:cubicBezTo>
                  <a:cubicBezTo>
                    <a:pt x="1425246" y="153183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91" name="TextBox 291"/>
            <p:cNvSpPr txBox="1"/>
            <p:nvPr/>
          </p:nvSpPr>
          <p:spPr>
            <a:xfrm>
              <a:off x="133617" y="35577"/>
              <a:ext cx="1158013" cy="584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grpSp>
        <p:nvGrpSpPr>
          <p:cNvPr id="292" name="Group 292"/>
          <p:cNvGrpSpPr/>
          <p:nvPr/>
        </p:nvGrpSpPr>
        <p:grpSpPr>
          <a:xfrm>
            <a:off x="8564563" y="9689082"/>
            <a:ext cx="1149349" cy="551825"/>
            <a:chOff x="0" y="0"/>
            <a:chExt cx="1425246" cy="684289"/>
          </a:xfrm>
        </p:grpSpPr>
        <p:sp>
          <p:nvSpPr>
            <p:cNvPr id="293" name="Freeform 293"/>
            <p:cNvSpPr/>
            <p:nvPr/>
          </p:nvSpPr>
          <p:spPr>
            <a:xfrm>
              <a:off x="0" y="0"/>
              <a:ext cx="1425246" cy="684289"/>
            </a:xfrm>
            <a:custGeom>
              <a:avLst/>
              <a:gdLst/>
              <a:ahLst/>
              <a:cxnLst/>
              <a:rect l="l" t="t" r="r" b="b"/>
              <a:pathLst>
                <a:path w="1425246" h="684289">
                  <a:moveTo>
                    <a:pt x="712623" y="0"/>
                  </a:moveTo>
                  <a:cubicBezTo>
                    <a:pt x="319052" y="0"/>
                    <a:pt x="0" y="153183"/>
                    <a:pt x="0" y="342145"/>
                  </a:cubicBezTo>
                  <a:cubicBezTo>
                    <a:pt x="0" y="531106"/>
                    <a:pt x="319052" y="684289"/>
                    <a:pt x="712623" y="684289"/>
                  </a:cubicBezTo>
                  <a:cubicBezTo>
                    <a:pt x="1106194" y="684289"/>
                    <a:pt x="1425246" y="531106"/>
                    <a:pt x="1425246" y="342145"/>
                  </a:cubicBezTo>
                  <a:cubicBezTo>
                    <a:pt x="1425246" y="153183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94" name="TextBox 294"/>
            <p:cNvSpPr txBox="1"/>
            <p:nvPr/>
          </p:nvSpPr>
          <p:spPr>
            <a:xfrm>
              <a:off x="133617" y="35577"/>
              <a:ext cx="1158013" cy="584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295" name="TextBox 295"/>
          <p:cNvSpPr txBox="1"/>
          <p:nvPr/>
        </p:nvSpPr>
        <p:spPr>
          <a:xfrm>
            <a:off x="5450290" y="8343515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RC_id</a:t>
            </a:r>
          </a:p>
        </p:txBody>
      </p:sp>
      <p:sp>
        <p:nvSpPr>
          <p:cNvPr id="296" name="TextBox 296"/>
          <p:cNvSpPr txBox="1"/>
          <p:nvPr/>
        </p:nvSpPr>
        <p:spPr>
          <a:xfrm>
            <a:off x="4577376" y="9361104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Vehicle_id</a:t>
            </a:r>
          </a:p>
        </p:txBody>
      </p:sp>
      <p:sp>
        <p:nvSpPr>
          <p:cNvPr id="297" name="TextBox 297"/>
          <p:cNvSpPr txBox="1"/>
          <p:nvPr/>
        </p:nvSpPr>
        <p:spPr>
          <a:xfrm>
            <a:off x="5403616" y="9856425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Customer_id</a:t>
            </a:r>
          </a:p>
        </p:txBody>
      </p:sp>
      <p:sp>
        <p:nvSpPr>
          <p:cNvPr id="298" name="TextBox 298"/>
          <p:cNvSpPr txBox="1"/>
          <p:nvPr/>
        </p:nvSpPr>
        <p:spPr>
          <a:xfrm>
            <a:off x="8581287" y="9822432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Exp_date</a:t>
            </a:r>
          </a:p>
        </p:txBody>
      </p:sp>
      <p:grpSp>
        <p:nvGrpSpPr>
          <p:cNvPr id="299" name="Group 299"/>
          <p:cNvGrpSpPr/>
          <p:nvPr/>
        </p:nvGrpSpPr>
        <p:grpSpPr>
          <a:xfrm>
            <a:off x="4472079" y="8610153"/>
            <a:ext cx="1149349" cy="535537"/>
            <a:chOff x="0" y="0"/>
            <a:chExt cx="1425246" cy="664091"/>
          </a:xfrm>
        </p:grpSpPr>
        <p:sp>
          <p:nvSpPr>
            <p:cNvPr id="300" name="Freeform 300"/>
            <p:cNvSpPr/>
            <p:nvPr/>
          </p:nvSpPr>
          <p:spPr>
            <a:xfrm>
              <a:off x="0" y="0"/>
              <a:ext cx="1425246" cy="664091"/>
            </a:xfrm>
            <a:custGeom>
              <a:avLst/>
              <a:gdLst/>
              <a:ahLst/>
              <a:cxnLst/>
              <a:rect l="l" t="t" r="r" b="b"/>
              <a:pathLst>
                <a:path w="1425246" h="664091">
                  <a:moveTo>
                    <a:pt x="712623" y="0"/>
                  </a:moveTo>
                  <a:cubicBezTo>
                    <a:pt x="319052" y="0"/>
                    <a:pt x="0" y="148662"/>
                    <a:pt x="0" y="332045"/>
                  </a:cubicBezTo>
                  <a:cubicBezTo>
                    <a:pt x="0" y="515429"/>
                    <a:pt x="319052" y="664091"/>
                    <a:pt x="712623" y="664091"/>
                  </a:cubicBezTo>
                  <a:cubicBezTo>
                    <a:pt x="1106194" y="664091"/>
                    <a:pt x="1425246" y="515429"/>
                    <a:pt x="1425246" y="332045"/>
                  </a:cubicBezTo>
                  <a:cubicBezTo>
                    <a:pt x="1425246" y="148662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01" name="TextBox 301"/>
            <p:cNvSpPr txBox="1"/>
            <p:nvPr/>
          </p:nvSpPr>
          <p:spPr>
            <a:xfrm>
              <a:off x="133617" y="33684"/>
              <a:ext cx="1158013" cy="568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302" name="TextBox 302"/>
          <p:cNvSpPr txBox="1"/>
          <p:nvPr/>
        </p:nvSpPr>
        <p:spPr>
          <a:xfrm>
            <a:off x="4420103" y="8769352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Reg_id</a:t>
            </a:r>
          </a:p>
        </p:txBody>
      </p:sp>
      <p:grpSp>
        <p:nvGrpSpPr>
          <p:cNvPr id="303" name="Group 303"/>
          <p:cNvGrpSpPr/>
          <p:nvPr/>
        </p:nvGrpSpPr>
        <p:grpSpPr>
          <a:xfrm>
            <a:off x="9453867" y="9258300"/>
            <a:ext cx="1149349" cy="551825"/>
            <a:chOff x="0" y="0"/>
            <a:chExt cx="1425246" cy="684289"/>
          </a:xfrm>
        </p:grpSpPr>
        <p:sp>
          <p:nvSpPr>
            <p:cNvPr id="304" name="Freeform 304"/>
            <p:cNvSpPr/>
            <p:nvPr/>
          </p:nvSpPr>
          <p:spPr>
            <a:xfrm>
              <a:off x="0" y="0"/>
              <a:ext cx="1425246" cy="684289"/>
            </a:xfrm>
            <a:custGeom>
              <a:avLst/>
              <a:gdLst/>
              <a:ahLst/>
              <a:cxnLst/>
              <a:rect l="l" t="t" r="r" b="b"/>
              <a:pathLst>
                <a:path w="1425246" h="684289">
                  <a:moveTo>
                    <a:pt x="712623" y="0"/>
                  </a:moveTo>
                  <a:cubicBezTo>
                    <a:pt x="319052" y="0"/>
                    <a:pt x="0" y="153183"/>
                    <a:pt x="0" y="342145"/>
                  </a:cubicBezTo>
                  <a:cubicBezTo>
                    <a:pt x="0" y="531106"/>
                    <a:pt x="319052" y="684289"/>
                    <a:pt x="712623" y="684289"/>
                  </a:cubicBezTo>
                  <a:cubicBezTo>
                    <a:pt x="1106194" y="684289"/>
                    <a:pt x="1425246" y="531106"/>
                    <a:pt x="1425246" y="342145"/>
                  </a:cubicBezTo>
                  <a:cubicBezTo>
                    <a:pt x="1425246" y="153183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05" name="TextBox 305"/>
            <p:cNvSpPr txBox="1"/>
            <p:nvPr/>
          </p:nvSpPr>
          <p:spPr>
            <a:xfrm>
              <a:off x="133617" y="35577"/>
              <a:ext cx="1158013" cy="584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306" name="TextBox 306"/>
          <p:cNvSpPr txBox="1"/>
          <p:nvPr/>
        </p:nvSpPr>
        <p:spPr>
          <a:xfrm>
            <a:off x="9362822" y="9403347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Issue_date</a:t>
            </a:r>
          </a:p>
        </p:txBody>
      </p:sp>
      <p:grpSp>
        <p:nvGrpSpPr>
          <p:cNvPr id="307" name="Group 307"/>
          <p:cNvGrpSpPr/>
          <p:nvPr/>
        </p:nvGrpSpPr>
        <p:grpSpPr>
          <a:xfrm>
            <a:off x="528021" y="6727110"/>
            <a:ext cx="1149349" cy="513430"/>
            <a:chOff x="0" y="0"/>
            <a:chExt cx="1425246" cy="636677"/>
          </a:xfrm>
        </p:grpSpPr>
        <p:sp>
          <p:nvSpPr>
            <p:cNvPr id="308" name="Freeform 308"/>
            <p:cNvSpPr/>
            <p:nvPr/>
          </p:nvSpPr>
          <p:spPr>
            <a:xfrm>
              <a:off x="0" y="0"/>
              <a:ext cx="1425246" cy="636677"/>
            </a:xfrm>
            <a:custGeom>
              <a:avLst/>
              <a:gdLst/>
              <a:ahLst/>
              <a:cxnLst/>
              <a:rect l="l" t="t" r="r" b="b"/>
              <a:pathLst>
                <a:path w="1425246" h="636677">
                  <a:moveTo>
                    <a:pt x="712623" y="0"/>
                  </a:moveTo>
                  <a:cubicBezTo>
                    <a:pt x="319052" y="0"/>
                    <a:pt x="0" y="142525"/>
                    <a:pt x="0" y="318338"/>
                  </a:cubicBezTo>
                  <a:cubicBezTo>
                    <a:pt x="0" y="494152"/>
                    <a:pt x="319052" y="636677"/>
                    <a:pt x="712623" y="636677"/>
                  </a:cubicBezTo>
                  <a:cubicBezTo>
                    <a:pt x="1106194" y="636677"/>
                    <a:pt x="1425246" y="494152"/>
                    <a:pt x="1425246" y="318338"/>
                  </a:cubicBezTo>
                  <a:cubicBezTo>
                    <a:pt x="1425246" y="142525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09" name="TextBox 309"/>
            <p:cNvSpPr txBox="1"/>
            <p:nvPr/>
          </p:nvSpPr>
          <p:spPr>
            <a:xfrm>
              <a:off x="133617" y="31113"/>
              <a:ext cx="1158013" cy="545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grpSp>
        <p:nvGrpSpPr>
          <p:cNvPr id="310" name="Group 310"/>
          <p:cNvGrpSpPr/>
          <p:nvPr/>
        </p:nvGrpSpPr>
        <p:grpSpPr>
          <a:xfrm>
            <a:off x="56701" y="8286032"/>
            <a:ext cx="1149349" cy="513430"/>
            <a:chOff x="0" y="0"/>
            <a:chExt cx="1425246" cy="636677"/>
          </a:xfrm>
        </p:grpSpPr>
        <p:sp>
          <p:nvSpPr>
            <p:cNvPr id="311" name="Freeform 311"/>
            <p:cNvSpPr/>
            <p:nvPr/>
          </p:nvSpPr>
          <p:spPr>
            <a:xfrm>
              <a:off x="0" y="0"/>
              <a:ext cx="1425246" cy="636677"/>
            </a:xfrm>
            <a:custGeom>
              <a:avLst/>
              <a:gdLst/>
              <a:ahLst/>
              <a:cxnLst/>
              <a:rect l="l" t="t" r="r" b="b"/>
              <a:pathLst>
                <a:path w="1425246" h="636677">
                  <a:moveTo>
                    <a:pt x="712623" y="0"/>
                  </a:moveTo>
                  <a:cubicBezTo>
                    <a:pt x="319052" y="0"/>
                    <a:pt x="0" y="142525"/>
                    <a:pt x="0" y="318338"/>
                  </a:cubicBezTo>
                  <a:cubicBezTo>
                    <a:pt x="0" y="494152"/>
                    <a:pt x="319052" y="636677"/>
                    <a:pt x="712623" y="636677"/>
                  </a:cubicBezTo>
                  <a:cubicBezTo>
                    <a:pt x="1106194" y="636677"/>
                    <a:pt x="1425246" y="494152"/>
                    <a:pt x="1425246" y="318338"/>
                  </a:cubicBezTo>
                  <a:cubicBezTo>
                    <a:pt x="1425246" y="142525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2" name="TextBox 312"/>
            <p:cNvSpPr txBox="1"/>
            <p:nvPr/>
          </p:nvSpPr>
          <p:spPr>
            <a:xfrm>
              <a:off x="133617" y="31113"/>
              <a:ext cx="1158013" cy="545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grpSp>
        <p:nvGrpSpPr>
          <p:cNvPr id="313" name="Group 313"/>
          <p:cNvGrpSpPr/>
          <p:nvPr/>
        </p:nvGrpSpPr>
        <p:grpSpPr>
          <a:xfrm>
            <a:off x="2029274" y="8454011"/>
            <a:ext cx="1149349" cy="513430"/>
            <a:chOff x="0" y="0"/>
            <a:chExt cx="1425246" cy="636677"/>
          </a:xfrm>
        </p:grpSpPr>
        <p:sp>
          <p:nvSpPr>
            <p:cNvPr id="314" name="Freeform 314"/>
            <p:cNvSpPr/>
            <p:nvPr/>
          </p:nvSpPr>
          <p:spPr>
            <a:xfrm>
              <a:off x="0" y="0"/>
              <a:ext cx="1425246" cy="636677"/>
            </a:xfrm>
            <a:custGeom>
              <a:avLst/>
              <a:gdLst/>
              <a:ahLst/>
              <a:cxnLst/>
              <a:rect l="l" t="t" r="r" b="b"/>
              <a:pathLst>
                <a:path w="1425246" h="636677">
                  <a:moveTo>
                    <a:pt x="712623" y="0"/>
                  </a:moveTo>
                  <a:cubicBezTo>
                    <a:pt x="319052" y="0"/>
                    <a:pt x="0" y="142525"/>
                    <a:pt x="0" y="318338"/>
                  </a:cubicBezTo>
                  <a:cubicBezTo>
                    <a:pt x="0" y="494152"/>
                    <a:pt x="319052" y="636677"/>
                    <a:pt x="712623" y="636677"/>
                  </a:cubicBezTo>
                  <a:cubicBezTo>
                    <a:pt x="1106194" y="636677"/>
                    <a:pt x="1425246" y="494152"/>
                    <a:pt x="1425246" y="318338"/>
                  </a:cubicBezTo>
                  <a:cubicBezTo>
                    <a:pt x="1425246" y="142525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5" name="TextBox 315"/>
            <p:cNvSpPr txBox="1"/>
            <p:nvPr/>
          </p:nvSpPr>
          <p:spPr>
            <a:xfrm>
              <a:off x="133617" y="31113"/>
              <a:ext cx="1158013" cy="545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grpSp>
        <p:nvGrpSpPr>
          <p:cNvPr id="316" name="Group 316"/>
          <p:cNvGrpSpPr/>
          <p:nvPr/>
        </p:nvGrpSpPr>
        <p:grpSpPr>
          <a:xfrm>
            <a:off x="3126186" y="7792989"/>
            <a:ext cx="1149349" cy="513430"/>
            <a:chOff x="0" y="0"/>
            <a:chExt cx="1425246" cy="636677"/>
          </a:xfrm>
        </p:grpSpPr>
        <p:sp>
          <p:nvSpPr>
            <p:cNvPr id="317" name="Freeform 317"/>
            <p:cNvSpPr/>
            <p:nvPr/>
          </p:nvSpPr>
          <p:spPr>
            <a:xfrm>
              <a:off x="0" y="0"/>
              <a:ext cx="1425246" cy="636677"/>
            </a:xfrm>
            <a:custGeom>
              <a:avLst/>
              <a:gdLst/>
              <a:ahLst/>
              <a:cxnLst/>
              <a:rect l="l" t="t" r="r" b="b"/>
              <a:pathLst>
                <a:path w="1425246" h="636677">
                  <a:moveTo>
                    <a:pt x="712623" y="0"/>
                  </a:moveTo>
                  <a:cubicBezTo>
                    <a:pt x="319052" y="0"/>
                    <a:pt x="0" y="142525"/>
                    <a:pt x="0" y="318338"/>
                  </a:cubicBezTo>
                  <a:cubicBezTo>
                    <a:pt x="0" y="494152"/>
                    <a:pt x="319052" y="636677"/>
                    <a:pt x="712623" y="636677"/>
                  </a:cubicBezTo>
                  <a:cubicBezTo>
                    <a:pt x="1106194" y="636677"/>
                    <a:pt x="1425246" y="494152"/>
                    <a:pt x="1425246" y="318338"/>
                  </a:cubicBezTo>
                  <a:cubicBezTo>
                    <a:pt x="1425246" y="142525"/>
                    <a:pt x="1106194" y="0"/>
                    <a:pt x="71262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8" name="TextBox 318"/>
            <p:cNvSpPr txBox="1"/>
            <p:nvPr/>
          </p:nvSpPr>
          <p:spPr>
            <a:xfrm>
              <a:off x="133617" y="31113"/>
              <a:ext cx="1158013" cy="545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1"/>
                </a:lnSpc>
              </a:pPr>
              <a:endParaRPr/>
            </a:p>
          </p:txBody>
        </p:sp>
      </p:grpSp>
      <p:sp>
        <p:nvSpPr>
          <p:cNvPr id="319" name="TextBox 319"/>
          <p:cNvSpPr txBox="1"/>
          <p:nvPr/>
        </p:nvSpPr>
        <p:spPr>
          <a:xfrm>
            <a:off x="454025" y="6875255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Reg_id</a:t>
            </a:r>
          </a:p>
        </p:txBody>
      </p:sp>
      <p:sp>
        <p:nvSpPr>
          <p:cNvPr id="320" name="TextBox 320"/>
          <p:cNvSpPr txBox="1"/>
          <p:nvPr/>
        </p:nvSpPr>
        <p:spPr>
          <a:xfrm>
            <a:off x="0" y="8424513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FF3131"/>
                </a:solidFill>
                <a:latin typeface="Open Sans"/>
                <a:ea typeface="Open Sans"/>
                <a:cs typeface="Open Sans"/>
                <a:sym typeface="Open Sans"/>
              </a:rPr>
              <a:t>Employee_id</a:t>
            </a:r>
          </a:p>
        </p:txBody>
      </p:sp>
      <p:sp>
        <p:nvSpPr>
          <p:cNvPr id="321" name="TextBox 321"/>
          <p:cNvSpPr txBox="1"/>
          <p:nvPr/>
        </p:nvSpPr>
        <p:spPr>
          <a:xfrm>
            <a:off x="2029274" y="8562257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New_exp_date</a:t>
            </a:r>
          </a:p>
        </p:txBody>
      </p:sp>
      <p:sp>
        <p:nvSpPr>
          <p:cNvPr id="322" name="TextBox 322"/>
          <p:cNvSpPr txBox="1"/>
          <p:nvPr/>
        </p:nvSpPr>
        <p:spPr>
          <a:xfrm>
            <a:off x="3084094" y="7941134"/>
            <a:ext cx="1149349" cy="198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1"/>
              </a:lnSpc>
              <a:spcBef>
                <a:spcPct val="0"/>
              </a:spcBef>
            </a:pPr>
            <a:r>
              <a:rPr lang="en-US" sz="12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Renew_date</a:t>
            </a:r>
          </a:p>
        </p:txBody>
      </p:sp>
      <p:sp>
        <p:nvSpPr>
          <p:cNvPr id="323" name="TextBox 323"/>
          <p:cNvSpPr txBox="1"/>
          <p:nvPr/>
        </p:nvSpPr>
        <p:spPr>
          <a:xfrm>
            <a:off x="-781665" y="4674670"/>
            <a:ext cx="2442805" cy="24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1"/>
              </a:lnSpc>
              <a:spcBef>
                <a:spcPct val="0"/>
              </a:spcBef>
            </a:pPr>
            <a:r>
              <a:rPr lang="en-US" sz="14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approves</a:t>
            </a:r>
          </a:p>
        </p:txBody>
      </p:sp>
      <p:sp>
        <p:nvSpPr>
          <p:cNvPr id="324" name="AutoShape 324"/>
          <p:cNvSpPr/>
          <p:nvPr/>
        </p:nvSpPr>
        <p:spPr>
          <a:xfrm flipV="1">
            <a:off x="1957917" y="2148319"/>
            <a:ext cx="624766" cy="440139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25" name="AutoShape 325"/>
          <p:cNvSpPr/>
          <p:nvPr/>
        </p:nvSpPr>
        <p:spPr>
          <a:xfrm flipH="1" flipV="1">
            <a:off x="1028700" y="2174422"/>
            <a:ext cx="929217" cy="414037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26" name="AutoShape 326"/>
          <p:cNvSpPr/>
          <p:nvPr/>
        </p:nvSpPr>
        <p:spPr>
          <a:xfrm flipV="1">
            <a:off x="1957917" y="2404889"/>
            <a:ext cx="818122" cy="183570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27" name="AutoShape 327"/>
          <p:cNvSpPr/>
          <p:nvPr/>
        </p:nvSpPr>
        <p:spPr>
          <a:xfrm>
            <a:off x="1957917" y="3504059"/>
            <a:ext cx="561847" cy="385421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28" name="AutoShape 328"/>
          <p:cNvSpPr/>
          <p:nvPr/>
        </p:nvSpPr>
        <p:spPr>
          <a:xfrm flipH="1">
            <a:off x="1284630" y="3504059"/>
            <a:ext cx="673288" cy="210411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29" name="AutoShape 329"/>
          <p:cNvSpPr/>
          <p:nvPr/>
        </p:nvSpPr>
        <p:spPr>
          <a:xfrm flipV="1">
            <a:off x="5622781" y="2488041"/>
            <a:ext cx="715254" cy="99883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30" name="AutoShape 330"/>
          <p:cNvSpPr/>
          <p:nvPr/>
        </p:nvSpPr>
        <p:spPr>
          <a:xfrm>
            <a:off x="5046754" y="2479837"/>
            <a:ext cx="623721" cy="103635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31" name="AutoShape 331"/>
          <p:cNvSpPr/>
          <p:nvPr/>
        </p:nvSpPr>
        <p:spPr>
          <a:xfrm flipV="1">
            <a:off x="5046754" y="3499072"/>
            <a:ext cx="734304" cy="164061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32" name="AutoShape 332"/>
          <p:cNvSpPr/>
          <p:nvPr/>
        </p:nvSpPr>
        <p:spPr>
          <a:xfrm>
            <a:off x="5670475" y="3499072"/>
            <a:ext cx="945045" cy="177604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33" name="AutoShape 333"/>
          <p:cNvSpPr/>
          <p:nvPr/>
        </p:nvSpPr>
        <p:spPr>
          <a:xfrm>
            <a:off x="8143074" y="1218301"/>
            <a:ext cx="645073" cy="116700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34" name="AutoShape 334"/>
          <p:cNvSpPr/>
          <p:nvPr/>
        </p:nvSpPr>
        <p:spPr>
          <a:xfrm flipV="1">
            <a:off x="7218182" y="1189483"/>
            <a:ext cx="910698" cy="313241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35" name="AutoShape 335"/>
          <p:cNvSpPr/>
          <p:nvPr/>
        </p:nvSpPr>
        <p:spPr>
          <a:xfrm flipV="1">
            <a:off x="6502797" y="731683"/>
            <a:ext cx="715386" cy="220180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36" name="AutoShape 336"/>
          <p:cNvSpPr/>
          <p:nvPr/>
        </p:nvSpPr>
        <p:spPr>
          <a:xfrm flipV="1">
            <a:off x="11050045" y="1523263"/>
            <a:ext cx="691819" cy="153949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37" name="AutoShape 337"/>
          <p:cNvSpPr/>
          <p:nvPr/>
        </p:nvSpPr>
        <p:spPr>
          <a:xfrm flipV="1">
            <a:off x="10704135" y="1271871"/>
            <a:ext cx="508672" cy="379142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38" name="AutoShape 338"/>
          <p:cNvSpPr/>
          <p:nvPr/>
        </p:nvSpPr>
        <p:spPr>
          <a:xfrm flipV="1">
            <a:off x="10007036" y="2587521"/>
            <a:ext cx="728314" cy="223120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39" name="AutoShape 339"/>
          <p:cNvSpPr/>
          <p:nvPr/>
        </p:nvSpPr>
        <p:spPr>
          <a:xfrm>
            <a:off x="10735351" y="2587521"/>
            <a:ext cx="1006514" cy="81201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40" name="AutoShape 340"/>
          <p:cNvSpPr/>
          <p:nvPr/>
        </p:nvSpPr>
        <p:spPr>
          <a:xfrm>
            <a:off x="9561981" y="4067729"/>
            <a:ext cx="1188380" cy="159369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41" name="AutoShape 341"/>
          <p:cNvSpPr/>
          <p:nvPr/>
        </p:nvSpPr>
        <p:spPr>
          <a:xfrm flipV="1">
            <a:off x="10710611" y="4139846"/>
            <a:ext cx="1094261" cy="92774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42" name="AutoShape 342"/>
          <p:cNvSpPr/>
          <p:nvPr/>
        </p:nvSpPr>
        <p:spPr>
          <a:xfrm flipH="1">
            <a:off x="9635386" y="5142698"/>
            <a:ext cx="1114975" cy="348103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43" name="AutoShape 343"/>
          <p:cNvSpPr/>
          <p:nvPr/>
        </p:nvSpPr>
        <p:spPr>
          <a:xfrm>
            <a:off x="10695409" y="5122134"/>
            <a:ext cx="617043" cy="329664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44" name="AutoShape 344"/>
          <p:cNvSpPr/>
          <p:nvPr/>
        </p:nvSpPr>
        <p:spPr>
          <a:xfrm flipH="1">
            <a:off x="9905749" y="5142698"/>
            <a:ext cx="844612" cy="555572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45" name="AutoShape 345"/>
          <p:cNvSpPr/>
          <p:nvPr/>
        </p:nvSpPr>
        <p:spPr>
          <a:xfrm flipH="1" flipV="1">
            <a:off x="14109920" y="3442646"/>
            <a:ext cx="488603" cy="823559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46" name="AutoShape 346"/>
          <p:cNvSpPr/>
          <p:nvPr/>
        </p:nvSpPr>
        <p:spPr>
          <a:xfrm flipH="1" flipV="1">
            <a:off x="13728920" y="3998981"/>
            <a:ext cx="869603" cy="267223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47" name="AutoShape 347"/>
          <p:cNvSpPr/>
          <p:nvPr/>
        </p:nvSpPr>
        <p:spPr>
          <a:xfrm flipH="1">
            <a:off x="13883222" y="5143500"/>
            <a:ext cx="714360" cy="308595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48" name="AutoShape 348"/>
          <p:cNvSpPr/>
          <p:nvPr/>
        </p:nvSpPr>
        <p:spPr>
          <a:xfrm flipH="1">
            <a:off x="13947234" y="5105195"/>
            <a:ext cx="651290" cy="667850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49" name="AutoShape 349"/>
          <p:cNvSpPr/>
          <p:nvPr/>
        </p:nvSpPr>
        <p:spPr>
          <a:xfrm>
            <a:off x="14598524" y="5105195"/>
            <a:ext cx="525884" cy="451941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50" name="AutoShape 350"/>
          <p:cNvSpPr/>
          <p:nvPr/>
        </p:nvSpPr>
        <p:spPr>
          <a:xfrm>
            <a:off x="14598524" y="5105195"/>
            <a:ext cx="920839" cy="257380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51" name="AutoShape 351"/>
          <p:cNvSpPr/>
          <p:nvPr/>
        </p:nvSpPr>
        <p:spPr>
          <a:xfrm>
            <a:off x="16654424" y="3834775"/>
            <a:ext cx="955342" cy="142875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52" name="AutoShape 352"/>
          <p:cNvSpPr/>
          <p:nvPr/>
        </p:nvSpPr>
        <p:spPr>
          <a:xfrm flipH="1">
            <a:off x="16177690" y="3834775"/>
            <a:ext cx="476734" cy="102043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53" name="AutoShape 353"/>
          <p:cNvSpPr/>
          <p:nvPr/>
        </p:nvSpPr>
        <p:spPr>
          <a:xfrm flipH="1" flipV="1">
            <a:off x="15173199" y="2728893"/>
            <a:ext cx="570528" cy="648082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54" name="AutoShape 354"/>
          <p:cNvSpPr/>
          <p:nvPr/>
        </p:nvSpPr>
        <p:spPr>
          <a:xfrm flipH="1" flipV="1">
            <a:off x="16273757" y="2420869"/>
            <a:ext cx="394383" cy="525551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55" name="AutoShape 355"/>
          <p:cNvSpPr/>
          <p:nvPr/>
        </p:nvSpPr>
        <p:spPr>
          <a:xfrm flipV="1">
            <a:off x="16664331" y="1880551"/>
            <a:ext cx="418386" cy="1074053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56" name="AutoShape 356"/>
          <p:cNvSpPr/>
          <p:nvPr/>
        </p:nvSpPr>
        <p:spPr>
          <a:xfrm flipV="1">
            <a:off x="16658862" y="2479653"/>
            <a:ext cx="472296" cy="501992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57" name="AutoShape 357"/>
          <p:cNvSpPr/>
          <p:nvPr/>
        </p:nvSpPr>
        <p:spPr>
          <a:xfrm flipH="1">
            <a:off x="7218182" y="7172840"/>
            <a:ext cx="789899" cy="410344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58" name="AutoShape 358"/>
          <p:cNvSpPr/>
          <p:nvPr/>
        </p:nvSpPr>
        <p:spPr>
          <a:xfrm flipH="1">
            <a:off x="7001271" y="6731336"/>
            <a:ext cx="184726" cy="285134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59" name="AutoShape 359"/>
          <p:cNvSpPr/>
          <p:nvPr/>
        </p:nvSpPr>
        <p:spPr>
          <a:xfrm flipH="1" flipV="1">
            <a:off x="5946700" y="6005227"/>
            <a:ext cx="1271483" cy="705834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60" name="AutoShape 360"/>
          <p:cNvSpPr/>
          <p:nvPr/>
        </p:nvSpPr>
        <p:spPr>
          <a:xfrm flipH="1" flipV="1">
            <a:off x="6635187" y="6269383"/>
            <a:ext cx="582995" cy="441678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61" name="AutoShape 361"/>
          <p:cNvSpPr/>
          <p:nvPr/>
        </p:nvSpPr>
        <p:spPr>
          <a:xfrm flipH="1" flipV="1">
            <a:off x="7451310" y="5698270"/>
            <a:ext cx="667866" cy="578551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62" name="AutoShape 362"/>
          <p:cNvSpPr/>
          <p:nvPr/>
        </p:nvSpPr>
        <p:spPr>
          <a:xfrm>
            <a:off x="8004963" y="7183581"/>
            <a:ext cx="459940" cy="173865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63" name="AutoShape 363"/>
          <p:cNvSpPr/>
          <p:nvPr/>
        </p:nvSpPr>
        <p:spPr>
          <a:xfrm flipH="1">
            <a:off x="5991111" y="9401328"/>
            <a:ext cx="673531" cy="333846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64" name="AutoShape 364"/>
          <p:cNvSpPr/>
          <p:nvPr/>
        </p:nvSpPr>
        <p:spPr>
          <a:xfrm flipH="1">
            <a:off x="5726726" y="9401328"/>
            <a:ext cx="937915" cy="68345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65" name="AutoShape 365"/>
          <p:cNvSpPr/>
          <p:nvPr/>
        </p:nvSpPr>
        <p:spPr>
          <a:xfrm flipH="1" flipV="1">
            <a:off x="5621429" y="8877922"/>
            <a:ext cx="1043212" cy="523407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66" name="AutoShape 366"/>
          <p:cNvSpPr/>
          <p:nvPr/>
        </p:nvSpPr>
        <p:spPr>
          <a:xfrm flipH="1" flipV="1">
            <a:off x="5991111" y="8738113"/>
            <a:ext cx="673531" cy="663215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67" name="AutoShape 367"/>
          <p:cNvSpPr/>
          <p:nvPr/>
        </p:nvSpPr>
        <p:spPr>
          <a:xfrm>
            <a:off x="8486384" y="9446141"/>
            <a:ext cx="446566" cy="155295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68" name="AutoShape 368"/>
          <p:cNvSpPr/>
          <p:nvPr/>
        </p:nvSpPr>
        <p:spPr>
          <a:xfrm>
            <a:off x="8486037" y="9401328"/>
            <a:ext cx="967830" cy="132884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69" name="AutoShape 369"/>
          <p:cNvSpPr/>
          <p:nvPr/>
        </p:nvSpPr>
        <p:spPr>
          <a:xfrm flipH="1">
            <a:off x="631376" y="7815246"/>
            <a:ext cx="582979" cy="470787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70" name="AutoShape 370"/>
          <p:cNvSpPr/>
          <p:nvPr/>
        </p:nvSpPr>
        <p:spPr>
          <a:xfrm>
            <a:off x="2053738" y="8273644"/>
            <a:ext cx="307527" cy="235393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71" name="AutoShape 371"/>
          <p:cNvSpPr/>
          <p:nvPr/>
        </p:nvSpPr>
        <p:spPr>
          <a:xfrm>
            <a:off x="3035750" y="7815246"/>
            <a:ext cx="153764" cy="138761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72" name="AutoShape 372"/>
          <p:cNvSpPr/>
          <p:nvPr/>
        </p:nvSpPr>
        <p:spPr>
          <a:xfrm flipH="1">
            <a:off x="1102695" y="7168861"/>
            <a:ext cx="855222" cy="71679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73" name="AutoShape 373"/>
          <p:cNvSpPr/>
          <p:nvPr/>
        </p:nvSpPr>
        <p:spPr>
          <a:xfrm flipV="1">
            <a:off x="12697457" y="7047279"/>
            <a:ext cx="574675" cy="513185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74" name="AutoShape 374"/>
          <p:cNvSpPr/>
          <p:nvPr/>
        </p:nvSpPr>
        <p:spPr>
          <a:xfrm flipV="1">
            <a:off x="11786760" y="7012219"/>
            <a:ext cx="214638" cy="90444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75" name="AutoShape 375"/>
          <p:cNvSpPr/>
          <p:nvPr/>
        </p:nvSpPr>
        <p:spPr>
          <a:xfrm>
            <a:off x="12697457" y="7560464"/>
            <a:ext cx="675102" cy="285417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76" name="AutoShape 376"/>
          <p:cNvSpPr/>
          <p:nvPr/>
        </p:nvSpPr>
        <p:spPr>
          <a:xfrm>
            <a:off x="11788614" y="8021717"/>
            <a:ext cx="628604" cy="222278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77" name="AutoShape 377"/>
          <p:cNvSpPr/>
          <p:nvPr/>
        </p:nvSpPr>
        <p:spPr>
          <a:xfrm flipH="1">
            <a:off x="11352796" y="8018264"/>
            <a:ext cx="433964" cy="288155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78" name="AutoShape 378"/>
          <p:cNvSpPr/>
          <p:nvPr/>
        </p:nvSpPr>
        <p:spPr>
          <a:xfrm flipH="1">
            <a:off x="10318818" y="7560464"/>
            <a:ext cx="557244" cy="457800"/>
          </a:xfrm>
          <a:prstGeom prst="line">
            <a:avLst/>
          </a:prstGeom>
          <a:ln w="9525" cap="flat">
            <a:solidFill>
              <a:srgbClr val="0097B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379" name="TextBox 379"/>
          <p:cNvSpPr txBox="1"/>
          <p:nvPr/>
        </p:nvSpPr>
        <p:spPr>
          <a:xfrm>
            <a:off x="9139238" y="385586"/>
            <a:ext cx="109061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380" name="TextBox 380"/>
          <p:cNvSpPr txBox="1"/>
          <p:nvPr/>
        </p:nvSpPr>
        <p:spPr>
          <a:xfrm>
            <a:off x="10767001" y="2629375"/>
            <a:ext cx="109061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381" name="TextBox 381"/>
          <p:cNvSpPr txBox="1"/>
          <p:nvPr/>
        </p:nvSpPr>
        <p:spPr>
          <a:xfrm>
            <a:off x="11748783" y="1827758"/>
            <a:ext cx="109061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382" name="TextBox 382"/>
          <p:cNvSpPr txBox="1"/>
          <p:nvPr/>
        </p:nvSpPr>
        <p:spPr>
          <a:xfrm>
            <a:off x="11224685" y="5144106"/>
            <a:ext cx="109061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383" name="TextBox 383"/>
          <p:cNvSpPr txBox="1"/>
          <p:nvPr/>
        </p:nvSpPr>
        <p:spPr>
          <a:xfrm>
            <a:off x="7628195" y="7140286"/>
            <a:ext cx="109061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384" name="TextBox 384"/>
          <p:cNvSpPr txBox="1"/>
          <p:nvPr/>
        </p:nvSpPr>
        <p:spPr>
          <a:xfrm>
            <a:off x="2217404" y="7044769"/>
            <a:ext cx="109061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385" name="TextBox 385"/>
          <p:cNvSpPr txBox="1"/>
          <p:nvPr/>
        </p:nvSpPr>
        <p:spPr>
          <a:xfrm>
            <a:off x="742288" y="2757301"/>
            <a:ext cx="109061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386" name="TextBox 386"/>
          <p:cNvSpPr txBox="1"/>
          <p:nvPr/>
        </p:nvSpPr>
        <p:spPr>
          <a:xfrm>
            <a:off x="2380856" y="3524673"/>
            <a:ext cx="109061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387" name="TextBox 387"/>
          <p:cNvSpPr txBox="1"/>
          <p:nvPr/>
        </p:nvSpPr>
        <p:spPr>
          <a:xfrm>
            <a:off x="4547578" y="2662030"/>
            <a:ext cx="109061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388" name="AutoShape 388"/>
          <p:cNvSpPr/>
          <p:nvPr/>
        </p:nvSpPr>
        <p:spPr>
          <a:xfrm>
            <a:off x="5621429" y="1098439"/>
            <a:ext cx="49046" cy="1485032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9" name="TextBox 389"/>
          <p:cNvSpPr txBox="1"/>
          <p:nvPr/>
        </p:nvSpPr>
        <p:spPr>
          <a:xfrm>
            <a:off x="6892210" y="352161"/>
            <a:ext cx="109061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390" name="TextBox 390"/>
          <p:cNvSpPr txBox="1"/>
          <p:nvPr/>
        </p:nvSpPr>
        <p:spPr>
          <a:xfrm>
            <a:off x="10817869" y="3945641"/>
            <a:ext cx="155019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</a:p>
        </p:txBody>
      </p:sp>
      <p:sp>
        <p:nvSpPr>
          <p:cNvPr id="391" name="TextBox 391"/>
          <p:cNvSpPr txBox="1"/>
          <p:nvPr/>
        </p:nvSpPr>
        <p:spPr>
          <a:xfrm>
            <a:off x="10241308" y="1324185"/>
            <a:ext cx="155019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</a:p>
        </p:txBody>
      </p:sp>
      <p:sp>
        <p:nvSpPr>
          <p:cNvPr id="392" name="TextBox 392"/>
          <p:cNvSpPr txBox="1"/>
          <p:nvPr/>
        </p:nvSpPr>
        <p:spPr>
          <a:xfrm>
            <a:off x="5685069" y="1787768"/>
            <a:ext cx="155019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</a:p>
        </p:txBody>
      </p:sp>
      <p:sp>
        <p:nvSpPr>
          <p:cNvPr id="393" name="TextBox 393"/>
          <p:cNvSpPr txBox="1"/>
          <p:nvPr/>
        </p:nvSpPr>
        <p:spPr>
          <a:xfrm>
            <a:off x="11732229" y="4376803"/>
            <a:ext cx="109061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394" name="TextBox 394"/>
          <p:cNvSpPr txBox="1"/>
          <p:nvPr/>
        </p:nvSpPr>
        <p:spPr>
          <a:xfrm>
            <a:off x="13455286" y="4376803"/>
            <a:ext cx="155019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</a:p>
        </p:txBody>
      </p:sp>
      <p:sp>
        <p:nvSpPr>
          <p:cNvPr id="395" name="TextBox 395"/>
          <p:cNvSpPr txBox="1"/>
          <p:nvPr/>
        </p:nvSpPr>
        <p:spPr>
          <a:xfrm>
            <a:off x="7628195" y="8656603"/>
            <a:ext cx="109061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396" name="TextBox 396"/>
          <p:cNvSpPr txBox="1"/>
          <p:nvPr/>
        </p:nvSpPr>
        <p:spPr>
          <a:xfrm>
            <a:off x="11279215" y="6848845"/>
            <a:ext cx="109061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397" name="TextBox 397"/>
          <p:cNvSpPr txBox="1"/>
          <p:nvPr/>
        </p:nvSpPr>
        <p:spPr>
          <a:xfrm>
            <a:off x="14620392" y="5248132"/>
            <a:ext cx="155019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</a:p>
        </p:txBody>
      </p:sp>
      <p:sp>
        <p:nvSpPr>
          <p:cNvPr id="398" name="TextBox 398"/>
          <p:cNvSpPr txBox="1"/>
          <p:nvPr/>
        </p:nvSpPr>
        <p:spPr>
          <a:xfrm>
            <a:off x="12991892" y="7254571"/>
            <a:ext cx="109061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399" name="TextBox 399"/>
          <p:cNvSpPr txBox="1"/>
          <p:nvPr/>
        </p:nvSpPr>
        <p:spPr>
          <a:xfrm>
            <a:off x="14680670" y="3912999"/>
            <a:ext cx="109061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400" name="TextBox 400"/>
          <p:cNvSpPr txBox="1"/>
          <p:nvPr/>
        </p:nvSpPr>
        <p:spPr>
          <a:xfrm>
            <a:off x="15550691" y="3389332"/>
            <a:ext cx="109061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401" name="TextBox 401"/>
          <p:cNvSpPr txBox="1"/>
          <p:nvPr/>
        </p:nvSpPr>
        <p:spPr>
          <a:xfrm>
            <a:off x="8699276" y="7144265"/>
            <a:ext cx="109061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402" name="TextBox 402"/>
          <p:cNvSpPr txBox="1"/>
          <p:nvPr/>
        </p:nvSpPr>
        <p:spPr>
          <a:xfrm>
            <a:off x="16766219" y="3898646"/>
            <a:ext cx="109061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403" name="TextBox 403"/>
          <p:cNvSpPr txBox="1"/>
          <p:nvPr/>
        </p:nvSpPr>
        <p:spPr>
          <a:xfrm>
            <a:off x="16743240" y="2689275"/>
            <a:ext cx="155019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</a:p>
        </p:txBody>
      </p:sp>
      <p:sp>
        <p:nvSpPr>
          <p:cNvPr id="404" name="TextBox 404"/>
          <p:cNvSpPr txBox="1"/>
          <p:nvPr/>
        </p:nvSpPr>
        <p:spPr>
          <a:xfrm>
            <a:off x="7353616" y="5986724"/>
            <a:ext cx="155019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</a:p>
        </p:txBody>
      </p:sp>
      <p:sp>
        <p:nvSpPr>
          <p:cNvPr id="405" name="TextBox 405"/>
          <p:cNvSpPr txBox="1"/>
          <p:nvPr/>
        </p:nvSpPr>
        <p:spPr>
          <a:xfrm>
            <a:off x="842158" y="7474286"/>
            <a:ext cx="155019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</a:p>
        </p:txBody>
      </p:sp>
      <p:sp>
        <p:nvSpPr>
          <p:cNvPr id="406" name="TextBox 406"/>
          <p:cNvSpPr txBox="1"/>
          <p:nvPr/>
        </p:nvSpPr>
        <p:spPr>
          <a:xfrm>
            <a:off x="7847240" y="1092501"/>
            <a:ext cx="109061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id="407" name="TextBox 407"/>
          <p:cNvSpPr txBox="1"/>
          <p:nvPr/>
        </p:nvSpPr>
        <p:spPr>
          <a:xfrm>
            <a:off x="8218792" y="5996116"/>
            <a:ext cx="155019" cy="2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"/>
              </a:lnSpc>
              <a:spcBef>
                <a:spcPct val="0"/>
              </a:spcBef>
            </a:pPr>
            <a:r>
              <a:rPr lang="en-US" sz="1501" b="1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</a:p>
        </p:txBody>
      </p:sp>
      <p:sp>
        <p:nvSpPr>
          <p:cNvPr id="408" name="AutoShape 408"/>
          <p:cNvSpPr/>
          <p:nvPr/>
        </p:nvSpPr>
        <p:spPr>
          <a:xfrm>
            <a:off x="8296302" y="3893427"/>
            <a:ext cx="0" cy="2359833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9" name="AutoShape 409"/>
          <p:cNvSpPr/>
          <p:nvPr/>
        </p:nvSpPr>
        <p:spPr>
          <a:xfrm>
            <a:off x="8296302" y="3834775"/>
            <a:ext cx="709612" cy="13269"/>
          </a:xfrm>
          <a:prstGeom prst="line">
            <a:avLst/>
          </a:prstGeom>
          <a:ln w="28575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0" name="TextBox 410"/>
          <p:cNvSpPr txBox="1"/>
          <p:nvPr/>
        </p:nvSpPr>
        <p:spPr>
          <a:xfrm rot="-4719523">
            <a:off x="8230284" y="3702023"/>
            <a:ext cx="69533" cy="280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1"/>
              </a:lnSpc>
              <a:spcBef>
                <a:spcPct val="0"/>
              </a:spcBef>
            </a:pPr>
            <a:r>
              <a:rPr lang="en-US" sz="170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85407" y="345471"/>
            <a:ext cx="7230836" cy="8480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7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4807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4807"/>
              </a:lnSpc>
              <a:spcBef>
                <a:spcPct val="0"/>
              </a:spcBef>
            </a:pPr>
            <a:r>
              <a:rPr lang="en-US" sz="3433" b="1" spc="343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Vehicle Registration System</a:t>
            </a:r>
          </a:p>
          <a:p>
            <a:pPr algn="l">
              <a:lnSpc>
                <a:spcPts val="4807"/>
              </a:lnSpc>
              <a:spcBef>
                <a:spcPct val="0"/>
              </a:spcBef>
            </a:pPr>
            <a:r>
              <a:rPr lang="en-US" sz="3433" spc="3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(RTO,</a:t>
            </a:r>
          </a:p>
          <a:p>
            <a:pPr algn="l">
              <a:lnSpc>
                <a:spcPts val="4807"/>
              </a:lnSpc>
              <a:spcBef>
                <a:spcPct val="0"/>
              </a:spcBef>
            </a:pPr>
            <a:r>
              <a:rPr lang="en-US" sz="3433" spc="3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Department,</a:t>
            </a:r>
          </a:p>
          <a:p>
            <a:pPr algn="l">
              <a:lnSpc>
                <a:spcPts val="4807"/>
              </a:lnSpc>
              <a:spcBef>
                <a:spcPct val="0"/>
              </a:spcBef>
            </a:pPr>
            <a:r>
              <a:rPr lang="en-US" sz="3433" spc="3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Employee,</a:t>
            </a:r>
          </a:p>
          <a:p>
            <a:pPr algn="l">
              <a:lnSpc>
                <a:spcPts val="4807"/>
              </a:lnSpc>
              <a:spcBef>
                <a:spcPct val="0"/>
              </a:spcBef>
            </a:pPr>
            <a:r>
              <a:rPr lang="en-US" sz="3433" spc="3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Customer,</a:t>
            </a:r>
          </a:p>
          <a:p>
            <a:pPr algn="l">
              <a:lnSpc>
                <a:spcPts val="4807"/>
              </a:lnSpc>
              <a:spcBef>
                <a:spcPct val="0"/>
              </a:spcBef>
            </a:pPr>
            <a:r>
              <a:rPr lang="en-US" sz="3433" spc="3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Vehicle,</a:t>
            </a:r>
          </a:p>
          <a:p>
            <a:pPr algn="l">
              <a:lnSpc>
                <a:spcPts val="4807"/>
              </a:lnSpc>
              <a:spcBef>
                <a:spcPct val="0"/>
              </a:spcBef>
            </a:pPr>
            <a:r>
              <a:rPr lang="en-US" sz="3433" spc="3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Payment,</a:t>
            </a:r>
          </a:p>
          <a:p>
            <a:pPr algn="l">
              <a:lnSpc>
                <a:spcPts val="4807"/>
              </a:lnSpc>
              <a:spcBef>
                <a:spcPct val="0"/>
              </a:spcBef>
            </a:pPr>
            <a:r>
              <a:rPr lang="en-US" sz="3433" spc="3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Registration,</a:t>
            </a:r>
          </a:p>
          <a:p>
            <a:pPr algn="l">
              <a:lnSpc>
                <a:spcPts val="4807"/>
              </a:lnSpc>
              <a:spcBef>
                <a:spcPct val="0"/>
              </a:spcBef>
            </a:pPr>
            <a:r>
              <a:rPr lang="en-US" sz="3433" spc="3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RC,</a:t>
            </a:r>
          </a:p>
          <a:p>
            <a:pPr algn="l">
              <a:lnSpc>
                <a:spcPts val="4807"/>
              </a:lnSpc>
              <a:spcBef>
                <a:spcPct val="0"/>
              </a:spcBef>
            </a:pPr>
            <a:r>
              <a:rPr lang="en-US" sz="3433" spc="3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Renewal,</a:t>
            </a:r>
          </a:p>
          <a:p>
            <a:pPr algn="l">
              <a:lnSpc>
                <a:spcPts val="4807"/>
              </a:lnSpc>
              <a:spcBef>
                <a:spcPct val="0"/>
              </a:spcBef>
            </a:pPr>
            <a:r>
              <a:rPr lang="en-US" sz="3433" spc="3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Fine,</a:t>
            </a:r>
          </a:p>
          <a:p>
            <a:pPr algn="l">
              <a:lnSpc>
                <a:spcPts val="4807"/>
              </a:lnSpc>
              <a:spcBef>
                <a:spcPct val="0"/>
              </a:spcBef>
            </a:pPr>
            <a:r>
              <a:rPr lang="en-US" sz="3433" spc="34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Name_transfer</a:t>
            </a:r>
            <a:r>
              <a:rPr lang="en-US" sz="3433" b="1" spc="34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-528994" y="488352"/>
            <a:ext cx="1778829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i="1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Database schema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2972051" y="1385333"/>
            <a:ext cx="11949214" cy="0"/>
          </a:xfrm>
          <a:prstGeom prst="line">
            <a:avLst/>
          </a:prstGeom>
          <a:ln w="38100" cap="flat">
            <a:solidFill>
              <a:srgbClr val="64736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 rot="-10800000" flipH="1">
            <a:off x="1028700" y="648217"/>
            <a:ext cx="704895" cy="437035"/>
          </a:xfrm>
          <a:custGeom>
            <a:avLst/>
            <a:gdLst/>
            <a:ahLst/>
            <a:cxnLst/>
            <a:rect l="l" t="t" r="r" b="b"/>
            <a:pathLst>
              <a:path w="704895" h="437035">
                <a:moveTo>
                  <a:pt x="704895" y="0"/>
                </a:moveTo>
                <a:lnTo>
                  <a:pt x="0" y="0"/>
                </a:lnTo>
                <a:lnTo>
                  <a:pt x="0" y="437035"/>
                </a:lnTo>
                <a:lnTo>
                  <a:pt x="704895" y="437035"/>
                </a:lnTo>
                <a:lnTo>
                  <a:pt x="7048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16667">
            <a:off x="12774441" y="-50968"/>
            <a:ext cx="9921661" cy="9849504"/>
          </a:xfrm>
          <a:custGeom>
            <a:avLst/>
            <a:gdLst/>
            <a:ahLst/>
            <a:cxnLst/>
            <a:rect l="l" t="t" r="r" b="b"/>
            <a:pathLst>
              <a:path w="9921661" h="9849504">
                <a:moveTo>
                  <a:pt x="0" y="0"/>
                </a:moveTo>
                <a:lnTo>
                  <a:pt x="9921661" y="0"/>
                </a:lnTo>
                <a:lnTo>
                  <a:pt x="9921661" y="9849504"/>
                </a:lnTo>
                <a:lnTo>
                  <a:pt x="0" y="98495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54781" y="668312"/>
            <a:ext cx="1017270" cy="349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1"/>
              </a:lnSpc>
              <a:spcBef>
                <a:spcPct val="0"/>
              </a:spcBef>
            </a:pPr>
            <a:r>
              <a:rPr lang="en-US" sz="200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SCHEMA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238" y="778738"/>
            <a:ext cx="18330272" cy="7844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9"/>
              </a:lnSpc>
              <a:spcBef>
                <a:spcPct val="0"/>
              </a:spcBef>
            </a:pPr>
            <a:r>
              <a:rPr lang="en-US" sz="3535" b="1" i="1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Relational Schema:</a:t>
            </a:r>
          </a:p>
          <a:p>
            <a:pPr algn="l">
              <a:lnSpc>
                <a:spcPts val="8750"/>
              </a:lnSpc>
            </a:pPr>
            <a:r>
              <a:rPr lang="en-US" sz="3500" b="1" spc="35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RTO</a:t>
            </a:r>
            <a:r>
              <a:rPr lang="en-US" sz="3500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3500" u="sng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rto_id</a:t>
            </a:r>
            <a:r>
              <a:rPr lang="en-US" sz="3500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,rto_name,location,phone_no)</a:t>
            </a:r>
          </a:p>
          <a:p>
            <a:pPr algn="l">
              <a:lnSpc>
                <a:spcPts val="8750"/>
              </a:lnSpc>
            </a:pPr>
            <a:r>
              <a:rPr lang="en-US" sz="3500" b="1" spc="35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Department</a:t>
            </a:r>
            <a:r>
              <a:rPr lang="en-US" sz="3500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3500" u="sng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dept_id</a:t>
            </a:r>
            <a:r>
              <a:rPr lang="en-US" sz="3500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,dept_name,location,</a:t>
            </a:r>
            <a:r>
              <a:rPr lang="en-US" sz="3500" i="1" spc="350">
                <a:solidFill>
                  <a:srgbClr val="FF3131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rto_id</a:t>
            </a:r>
            <a:r>
              <a:rPr lang="en-US" sz="3500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algn="l">
              <a:lnSpc>
                <a:spcPts val="8750"/>
              </a:lnSpc>
            </a:pPr>
            <a:r>
              <a:rPr lang="en-US" sz="3500" b="1" spc="35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Employee</a:t>
            </a:r>
            <a:r>
              <a:rPr lang="en-US" sz="3500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3500" u="sng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emp_id</a:t>
            </a:r>
            <a:r>
              <a:rPr lang="en-US" sz="3500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,emp_name,designation,</a:t>
            </a:r>
            <a:r>
              <a:rPr lang="en-US" sz="3500" i="1" spc="350">
                <a:solidFill>
                  <a:srgbClr val="FF3131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dept_id</a:t>
            </a:r>
            <a:r>
              <a:rPr lang="en-US" sz="3500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,phone_no)</a:t>
            </a:r>
          </a:p>
          <a:p>
            <a:pPr algn="l">
              <a:lnSpc>
                <a:spcPts val="8750"/>
              </a:lnSpc>
            </a:pPr>
            <a:r>
              <a:rPr lang="en-US" sz="3500" b="1" spc="35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Customer</a:t>
            </a:r>
            <a:r>
              <a:rPr lang="en-US" sz="3500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3500" u="sng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cust_id</a:t>
            </a:r>
            <a:r>
              <a:rPr lang="en-US" sz="3500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,cust_name,address,phone,mail_id,dob)</a:t>
            </a:r>
          </a:p>
          <a:p>
            <a:pPr algn="l">
              <a:lnSpc>
                <a:spcPts val="8750"/>
              </a:lnSpc>
            </a:pPr>
            <a:r>
              <a:rPr lang="en-US" sz="3500" b="1" spc="35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Vehicle</a:t>
            </a:r>
            <a:r>
              <a:rPr lang="en-US" sz="3500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3500" u="sng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veh_id</a:t>
            </a:r>
            <a:r>
              <a:rPr lang="en-US" sz="3500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,veh_type,make,model,year,eng_no,chassis,</a:t>
            </a:r>
            <a:r>
              <a:rPr lang="en-US" sz="3500" i="1" spc="350">
                <a:solidFill>
                  <a:srgbClr val="FF3131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cust_id</a:t>
            </a:r>
            <a:r>
              <a:rPr lang="en-US" sz="3500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algn="l">
              <a:lnSpc>
                <a:spcPts val="8750"/>
              </a:lnSpc>
            </a:pPr>
            <a:r>
              <a:rPr lang="en-US" sz="3500" b="1" spc="35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Registration</a:t>
            </a:r>
            <a:r>
              <a:rPr lang="en-US" sz="3500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3500" u="sng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reg_id</a:t>
            </a:r>
            <a:r>
              <a:rPr lang="en-US" sz="3500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,reg_date,exp_date,</a:t>
            </a:r>
            <a:r>
              <a:rPr lang="en-US" sz="3500" i="1" spc="350">
                <a:solidFill>
                  <a:srgbClr val="FF3131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veh_id</a:t>
            </a:r>
            <a:r>
              <a:rPr lang="en-US" sz="3500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-US" sz="3500" i="1" spc="350">
                <a:solidFill>
                  <a:srgbClr val="FF3131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cust_id</a:t>
            </a:r>
            <a:r>
              <a:rPr lang="en-US" sz="3500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-US" sz="3500" i="1" spc="350">
                <a:solidFill>
                  <a:srgbClr val="FF3131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emp_id,transfer_id</a:t>
            </a:r>
            <a:r>
              <a:rPr lang="en-US" sz="3500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algn="ctr">
              <a:lnSpc>
                <a:spcPts val="4949"/>
              </a:lnSpc>
              <a:spcBef>
                <a:spcPct val="0"/>
              </a:spcBef>
            </a:pPr>
            <a:r>
              <a:rPr lang="en-US" sz="3535" spc="10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918990" y="8875732"/>
            <a:ext cx="743256" cy="382568"/>
            <a:chOff x="0" y="0"/>
            <a:chExt cx="195755" cy="1007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5755" cy="100759"/>
            </a:xfrm>
            <a:custGeom>
              <a:avLst/>
              <a:gdLst/>
              <a:ahLst/>
              <a:cxnLst/>
              <a:rect l="l" t="t" r="r" b="b"/>
              <a:pathLst>
                <a:path w="195755" h="100759">
                  <a:moveTo>
                    <a:pt x="0" y="0"/>
                  </a:moveTo>
                  <a:lnTo>
                    <a:pt x="195755" y="0"/>
                  </a:lnTo>
                  <a:lnTo>
                    <a:pt x="195755" y="100759"/>
                  </a:lnTo>
                  <a:lnTo>
                    <a:pt x="0" y="100759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95755" cy="138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725579" y="8828107"/>
            <a:ext cx="4220828" cy="458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7"/>
              </a:lnSpc>
              <a:spcBef>
                <a:spcPct val="0"/>
              </a:spcBef>
            </a:pPr>
            <a:r>
              <a:rPr lang="en-US" sz="274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Foreign key</a:t>
            </a:r>
          </a:p>
        </p:txBody>
      </p:sp>
      <p:sp>
        <p:nvSpPr>
          <p:cNvPr id="7" name="Freeform 7"/>
          <p:cNvSpPr/>
          <p:nvPr/>
        </p:nvSpPr>
        <p:spPr>
          <a:xfrm rot="-10800000" flipH="1">
            <a:off x="-3030377" y="8199964"/>
            <a:ext cx="7200306" cy="4464190"/>
          </a:xfrm>
          <a:custGeom>
            <a:avLst/>
            <a:gdLst/>
            <a:ahLst/>
            <a:cxnLst/>
            <a:rect l="l" t="t" r="r" b="b"/>
            <a:pathLst>
              <a:path w="7200306" h="4464190">
                <a:moveTo>
                  <a:pt x="7200306" y="0"/>
                </a:moveTo>
                <a:lnTo>
                  <a:pt x="0" y="0"/>
                </a:lnTo>
                <a:lnTo>
                  <a:pt x="0" y="4464190"/>
                </a:lnTo>
                <a:lnTo>
                  <a:pt x="7200306" y="4464190"/>
                </a:lnTo>
                <a:lnTo>
                  <a:pt x="72003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16667">
            <a:off x="15361243" y="-4298526"/>
            <a:ext cx="9921661" cy="9849504"/>
          </a:xfrm>
          <a:custGeom>
            <a:avLst/>
            <a:gdLst/>
            <a:ahLst/>
            <a:cxnLst/>
            <a:rect l="l" t="t" r="r" b="b"/>
            <a:pathLst>
              <a:path w="9921661" h="9849504">
                <a:moveTo>
                  <a:pt x="0" y="0"/>
                </a:moveTo>
                <a:lnTo>
                  <a:pt x="9921662" y="0"/>
                </a:lnTo>
                <a:lnTo>
                  <a:pt x="9921662" y="9849504"/>
                </a:lnTo>
                <a:lnTo>
                  <a:pt x="0" y="98495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AutoShape 9"/>
          <p:cNvSpPr/>
          <p:nvPr/>
        </p:nvSpPr>
        <p:spPr>
          <a:xfrm flipV="1">
            <a:off x="3169393" y="1469003"/>
            <a:ext cx="11949214" cy="0"/>
          </a:xfrm>
          <a:prstGeom prst="line">
            <a:avLst/>
          </a:prstGeom>
          <a:ln w="38100" cap="flat">
            <a:solidFill>
              <a:srgbClr val="64736B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2638" y="108975"/>
            <a:ext cx="17549099" cy="7584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55"/>
              </a:lnSpc>
            </a:pPr>
            <a:r>
              <a:rPr lang="en-US" sz="3502" b="1" spc="35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RC</a:t>
            </a:r>
            <a:r>
              <a:rPr lang="en-US" sz="3502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3502" u="sng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rc_id</a:t>
            </a:r>
            <a:r>
              <a:rPr lang="en-US" sz="3502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,issue_date,exp_date,</a:t>
            </a:r>
            <a:r>
              <a:rPr lang="en-US" sz="3502" i="1" spc="350">
                <a:solidFill>
                  <a:srgbClr val="FF3131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reg_id,veh_id,cust_id</a:t>
            </a:r>
            <a:r>
              <a:rPr lang="en-US" sz="3502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algn="l">
              <a:lnSpc>
                <a:spcPts val="8755"/>
              </a:lnSpc>
            </a:pPr>
            <a:r>
              <a:rPr lang="en-US" sz="3502" b="1" spc="35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Payment</a:t>
            </a:r>
            <a:r>
              <a:rPr lang="en-US" sz="3502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3502" u="sng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pay_id</a:t>
            </a:r>
            <a:r>
              <a:rPr lang="en-US" sz="3502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,amount,pay_dat,pay_method,benificiary,</a:t>
            </a:r>
            <a:r>
              <a:rPr lang="en-US" sz="3502" i="1" spc="350">
                <a:solidFill>
                  <a:srgbClr val="FF3131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reg_id</a:t>
            </a:r>
            <a:r>
              <a:rPr lang="en-US" sz="3502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algn="l">
              <a:lnSpc>
                <a:spcPts val="8755"/>
              </a:lnSpc>
            </a:pPr>
            <a:r>
              <a:rPr lang="en-US" sz="3502" b="1" spc="35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Renewal</a:t>
            </a:r>
            <a:r>
              <a:rPr lang="en-US" sz="3502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3502" u="sng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renew_id</a:t>
            </a:r>
            <a:r>
              <a:rPr lang="en-US" sz="3502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,renew_date,new_exp_date,</a:t>
            </a:r>
            <a:r>
              <a:rPr lang="en-US" sz="3502" i="1" spc="350">
                <a:solidFill>
                  <a:srgbClr val="FF3131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reg_id,emp_id</a:t>
            </a:r>
            <a:r>
              <a:rPr lang="en-US" sz="3502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algn="l">
              <a:lnSpc>
                <a:spcPts val="8755"/>
              </a:lnSpc>
            </a:pPr>
            <a:r>
              <a:rPr lang="en-US" sz="3502" b="1" spc="35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Fine</a:t>
            </a:r>
            <a:r>
              <a:rPr lang="en-US" sz="3502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3502" u="sng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fine_id</a:t>
            </a:r>
            <a:r>
              <a:rPr lang="en-US" sz="3502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-US" sz="3502" i="1" spc="350">
                <a:solidFill>
                  <a:srgbClr val="FF3131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veh_id,cust_id</a:t>
            </a:r>
            <a:r>
              <a:rPr lang="en-US" sz="3502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,amount,issue_date,due_date,status,</a:t>
            </a:r>
          </a:p>
          <a:p>
            <a:pPr algn="l">
              <a:lnSpc>
                <a:spcPts val="8755"/>
              </a:lnSpc>
            </a:pPr>
            <a:r>
              <a:rPr lang="en-US" sz="3502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Description)</a:t>
            </a:r>
          </a:p>
          <a:p>
            <a:pPr algn="l">
              <a:lnSpc>
                <a:spcPts val="8755"/>
              </a:lnSpc>
            </a:pPr>
            <a:r>
              <a:rPr lang="en-US" sz="3502" b="1" spc="35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Name_transfer</a:t>
            </a:r>
            <a:r>
              <a:rPr lang="en-US" sz="3502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3502" u="sng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transfer_id,</a:t>
            </a:r>
            <a:r>
              <a:rPr lang="en-US" sz="3502" i="1" spc="350">
                <a:solidFill>
                  <a:srgbClr val="FF3131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veh_id</a:t>
            </a:r>
            <a:r>
              <a:rPr lang="en-US" sz="3502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-US" sz="3502" i="1" spc="350">
                <a:solidFill>
                  <a:srgbClr val="FF3131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old_cust_id,new_cust_id</a:t>
            </a:r>
            <a:r>
              <a:rPr lang="en-US" sz="3502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,trasfer_date,</a:t>
            </a:r>
          </a:p>
          <a:p>
            <a:pPr algn="l">
              <a:lnSpc>
                <a:spcPts val="8755"/>
              </a:lnSpc>
            </a:pPr>
            <a:r>
              <a:rPr lang="en-US" sz="3502" i="1" spc="350">
                <a:solidFill>
                  <a:srgbClr val="FF3131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reg_id,emp_id</a:t>
            </a:r>
            <a:r>
              <a:rPr lang="en-US" sz="3502" spc="3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17259300" y="7693682"/>
            <a:ext cx="7200306" cy="4464190"/>
          </a:xfrm>
          <a:custGeom>
            <a:avLst/>
            <a:gdLst/>
            <a:ahLst/>
            <a:cxnLst/>
            <a:rect l="l" t="t" r="r" b="b"/>
            <a:pathLst>
              <a:path w="7200306" h="4464190">
                <a:moveTo>
                  <a:pt x="7200306" y="0"/>
                </a:moveTo>
                <a:lnTo>
                  <a:pt x="0" y="0"/>
                </a:lnTo>
                <a:lnTo>
                  <a:pt x="0" y="4464190"/>
                </a:lnTo>
                <a:lnTo>
                  <a:pt x="7200306" y="4464190"/>
                </a:lnTo>
                <a:lnTo>
                  <a:pt x="72003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30375">
            <a:off x="11569728" y="6222626"/>
            <a:ext cx="9921661" cy="9849504"/>
          </a:xfrm>
          <a:custGeom>
            <a:avLst/>
            <a:gdLst/>
            <a:ahLst/>
            <a:cxnLst/>
            <a:rect l="l" t="t" r="r" b="b"/>
            <a:pathLst>
              <a:path w="9921661" h="9849504">
                <a:moveTo>
                  <a:pt x="0" y="0"/>
                </a:moveTo>
                <a:lnTo>
                  <a:pt x="9921662" y="0"/>
                </a:lnTo>
                <a:lnTo>
                  <a:pt x="9921662" y="9849504"/>
                </a:lnTo>
                <a:lnTo>
                  <a:pt x="0" y="98495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026774" y="9005168"/>
            <a:ext cx="4220828" cy="458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7"/>
              </a:lnSpc>
              <a:spcBef>
                <a:spcPct val="0"/>
              </a:spcBef>
            </a:pPr>
            <a:r>
              <a:rPr lang="en-US" sz="274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Foreign key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7274989" y="9052793"/>
            <a:ext cx="743256" cy="382568"/>
            <a:chOff x="0" y="0"/>
            <a:chExt cx="195755" cy="1007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5755" cy="100759"/>
            </a:xfrm>
            <a:custGeom>
              <a:avLst/>
              <a:gdLst/>
              <a:ahLst/>
              <a:cxnLst/>
              <a:rect l="l" t="t" r="r" b="b"/>
              <a:pathLst>
                <a:path w="195755" h="100759">
                  <a:moveTo>
                    <a:pt x="0" y="0"/>
                  </a:moveTo>
                  <a:lnTo>
                    <a:pt x="195755" y="0"/>
                  </a:lnTo>
                  <a:lnTo>
                    <a:pt x="195755" y="100759"/>
                  </a:lnTo>
                  <a:lnTo>
                    <a:pt x="0" y="100759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95755" cy="138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16667">
            <a:off x="9825449" y="4034296"/>
            <a:ext cx="9921661" cy="9849504"/>
          </a:xfrm>
          <a:custGeom>
            <a:avLst/>
            <a:gdLst/>
            <a:ahLst/>
            <a:cxnLst/>
            <a:rect l="l" t="t" r="r" b="b"/>
            <a:pathLst>
              <a:path w="9921661" h="9849504">
                <a:moveTo>
                  <a:pt x="0" y="0"/>
                </a:moveTo>
                <a:lnTo>
                  <a:pt x="9921661" y="0"/>
                </a:lnTo>
                <a:lnTo>
                  <a:pt x="9921661" y="9849503"/>
                </a:lnTo>
                <a:lnTo>
                  <a:pt x="0" y="9849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16667">
            <a:off x="15660597" y="-266330"/>
            <a:ext cx="9921661" cy="9849504"/>
          </a:xfrm>
          <a:custGeom>
            <a:avLst/>
            <a:gdLst/>
            <a:ahLst/>
            <a:cxnLst/>
            <a:rect l="l" t="t" r="r" b="b"/>
            <a:pathLst>
              <a:path w="9921661" h="9849504">
                <a:moveTo>
                  <a:pt x="0" y="0"/>
                </a:moveTo>
                <a:lnTo>
                  <a:pt x="9921662" y="0"/>
                </a:lnTo>
                <a:lnTo>
                  <a:pt x="9921662" y="9849504"/>
                </a:lnTo>
                <a:lnTo>
                  <a:pt x="0" y="9849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16667">
            <a:off x="3942072" y="8412122"/>
            <a:ext cx="9921661" cy="9849504"/>
          </a:xfrm>
          <a:custGeom>
            <a:avLst/>
            <a:gdLst/>
            <a:ahLst/>
            <a:cxnLst/>
            <a:rect l="l" t="t" r="r" b="b"/>
            <a:pathLst>
              <a:path w="9921661" h="9849504">
                <a:moveTo>
                  <a:pt x="0" y="0"/>
                </a:moveTo>
                <a:lnTo>
                  <a:pt x="9921662" y="0"/>
                </a:lnTo>
                <a:lnTo>
                  <a:pt x="9921662" y="9849503"/>
                </a:lnTo>
                <a:lnTo>
                  <a:pt x="0" y="9849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79949" y="1443725"/>
            <a:ext cx="6419924" cy="146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1"/>
              </a:lnSpc>
              <a:spcBef>
                <a:spcPct val="0"/>
              </a:spcBef>
            </a:pPr>
            <a:r>
              <a:rPr lang="en-US" sz="8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THANK YOU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68828" y="4899039"/>
            <a:ext cx="2876172" cy="419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sz="2501" b="1">
                <a:solidFill>
                  <a:srgbClr val="FF313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PREPARED BY: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30785" y="5501599"/>
            <a:ext cx="7866013" cy="264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721" lvl="1" indent="-356360" algn="just">
              <a:lnSpc>
                <a:spcPts val="4621"/>
              </a:lnSpc>
              <a:buFont typeface="Arial"/>
              <a:buChar char="•"/>
            </a:pPr>
            <a:r>
              <a:rPr lang="en-US" sz="330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SACHIN (2023506083)</a:t>
            </a:r>
          </a:p>
          <a:p>
            <a:pPr marL="712721" lvl="1" indent="-356360" algn="just">
              <a:lnSpc>
                <a:spcPts val="4621"/>
              </a:lnSpc>
              <a:buFont typeface="Arial"/>
              <a:buChar char="•"/>
            </a:pPr>
            <a:r>
              <a:rPr lang="en-US" sz="330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SRI GOKULA VISHNU (2023506085).</a:t>
            </a:r>
          </a:p>
          <a:p>
            <a:pPr marL="712721" lvl="1" indent="-356360" algn="just">
              <a:lnSpc>
                <a:spcPts val="4621"/>
              </a:lnSpc>
              <a:buFont typeface="Arial"/>
              <a:buChar char="•"/>
            </a:pPr>
            <a:r>
              <a:rPr lang="en-US" sz="330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VIJESH (2023506087)</a:t>
            </a:r>
          </a:p>
          <a:p>
            <a:pPr marL="712721" lvl="1" indent="-356360" algn="just">
              <a:lnSpc>
                <a:spcPts val="4621"/>
              </a:lnSpc>
              <a:buFont typeface="Arial"/>
              <a:buChar char="•"/>
            </a:pPr>
            <a:r>
              <a:rPr lang="en-US" sz="330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DILLI DIKSHITH (2023506089)</a:t>
            </a:r>
          </a:p>
          <a:p>
            <a:pPr algn="ctr">
              <a:lnSpc>
                <a:spcPts val="2521"/>
              </a:lnSpc>
            </a:pPr>
            <a:endParaRPr lang="en-US" sz="3301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783</Words>
  <Application>Microsoft Office PowerPoint</Application>
  <PresentationFormat>Custom</PresentationFormat>
  <Paragraphs>179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MODEL</dc:title>
  <dc:creator>Srinimalan</dc:creator>
  <cp:lastModifiedBy>srigokulavishnu@gmail.com</cp:lastModifiedBy>
  <cp:revision>3</cp:revision>
  <dcterms:created xsi:type="dcterms:W3CDTF">2006-08-16T00:00:00Z</dcterms:created>
  <dcterms:modified xsi:type="dcterms:W3CDTF">2024-11-14T07:40:08Z</dcterms:modified>
  <dc:identifier>DAGWRyaTv7M</dc:identifier>
</cp:coreProperties>
</file>