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60" r:id="rId3"/>
    <p:sldId id="257" r:id="rId4"/>
    <p:sldId id="258" r:id="rId5"/>
    <p:sldId id="259" r:id="rId6"/>
    <p:sldId id="261" r:id="rId7"/>
    <p:sldId id="262" r:id="rId8"/>
    <p:sldId id="263" r:id="rId9"/>
    <p:sldId id="264" r:id="rId10"/>
    <p:sldId id="265" r:id="rId11"/>
    <p:sldId id="266" r:id="rId12"/>
    <p:sldId id="273" r:id="rId13"/>
    <p:sldId id="267" r:id="rId14"/>
    <p:sldId id="268" r:id="rId15"/>
    <p:sldId id="272" r:id="rId16"/>
    <p:sldId id="269" r:id="rId17"/>
    <p:sldId id="274" r:id="rId18"/>
    <p:sldId id="270"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Canva Sans" panose="020B0604020202020204" charset="0"/>
      <p:regular r:id="rId26"/>
    </p:embeddedFont>
    <p:embeddedFont>
      <p:font typeface="Canva Sans Bold" panose="020B0604020202020204" charset="0"/>
      <p:regular r:id="rId27"/>
    </p:embeddedFont>
    <p:embeddedFont>
      <p:font typeface="Canva Sans Italics" panose="020B0604020202020204" charset="0"/>
      <p:regular r:id="rId28"/>
    </p:embeddedFont>
    <p:embeddedFont>
      <p:font typeface="Playfair Display" panose="00000500000000000000" pitchFamily="2"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622" autoAdjust="0"/>
  </p:normalViewPr>
  <p:slideViewPr>
    <p:cSldViewPr>
      <p:cViewPr varScale="1">
        <p:scale>
          <a:sx n="72" d="100"/>
          <a:sy n="72" d="100"/>
        </p:scale>
        <p:origin x="10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802C0-3362-4F7A-9BAE-51B143451A17}" type="datetimeFigureOut">
              <a:rPr lang="en-GB" smtClean="0"/>
              <a:t>25/08/2023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9969E-A549-4C87-9F9A-E41FC5395886}" type="slidenum">
              <a:rPr lang="en-GB" smtClean="0"/>
              <a:t>‹#›</a:t>
            </a:fld>
            <a:endParaRPr lang="en-GB"/>
          </a:p>
        </p:txBody>
      </p:sp>
    </p:spTree>
    <p:extLst>
      <p:ext uri="{BB962C8B-B14F-4D97-AF65-F5344CB8AC3E}">
        <p14:creationId xmlns:p14="http://schemas.microsoft.com/office/powerpoint/2010/main" val="20247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 is developing very rapidly in recent years, and the future of AI will be most probably seen replacing human jobs that require communication such as…. In the real world, when things don’t go as planned, there will be people who show aggression. Some more subtle than others. These subtle passive aggressive forms of communications include….</a:t>
            </a:r>
          </a:p>
        </p:txBody>
      </p:sp>
      <p:sp>
        <p:nvSpPr>
          <p:cNvPr id="4" name="Slide Number Placeholder 3"/>
          <p:cNvSpPr>
            <a:spLocks noGrp="1"/>
          </p:cNvSpPr>
          <p:nvPr>
            <p:ph type="sldNum" sz="quarter" idx="5"/>
          </p:nvPr>
        </p:nvSpPr>
        <p:spPr/>
        <p:txBody>
          <a:bodyPr/>
          <a:lstStyle/>
          <a:p>
            <a:fld id="{6A89969E-A549-4C87-9F9A-E41FC5395886}" type="slidenum">
              <a:rPr lang="en-GB" smtClean="0"/>
              <a:t>2</a:t>
            </a:fld>
            <a:endParaRPr lang="en-GB"/>
          </a:p>
        </p:txBody>
      </p:sp>
    </p:spTree>
    <p:extLst>
      <p:ext uri="{BB962C8B-B14F-4D97-AF65-F5344CB8AC3E}">
        <p14:creationId xmlns:p14="http://schemas.microsoft.com/office/powerpoint/2010/main" val="200714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Sarcasm is used in different forms… “face saving strategy” to appear less rude while criticising the other</a:t>
            </a:r>
          </a:p>
        </p:txBody>
      </p:sp>
      <p:sp>
        <p:nvSpPr>
          <p:cNvPr id="4" name="Slide Number Placeholder 3"/>
          <p:cNvSpPr>
            <a:spLocks noGrp="1"/>
          </p:cNvSpPr>
          <p:nvPr>
            <p:ph type="sldNum" sz="quarter" idx="5"/>
          </p:nvPr>
        </p:nvSpPr>
        <p:spPr/>
        <p:txBody>
          <a:bodyPr/>
          <a:lstStyle/>
          <a:p>
            <a:fld id="{6A89969E-A549-4C87-9F9A-E41FC5395886}" type="slidenum">
              <a:rPr lang="en-GB" smtClean="0"/>
              <a:t>4</a:t>
            </a:fld>
            <a:endParaRPr lang="en-GB"/>
          </a:p>
        </p:txBody>
      </p:sp>
    </p:spTree>
    <p:extLst>
      <p:ext uri="{BB962C8B-B14F-4D97-AF65-F5344CB8AC3E}">
        <p14:creationId xmlns:p14="http://schemas.microsoft.com/office/powerpoint/2010/main" val="134712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Multimodal sarcasm detection is an underexplored area of research and there are two major reasons for this… One is that this domain is relatively new and hasn’t gain traction, second is the difficulty of gathering data and possible errors in labels during manual annotation. Sarcasm is often so subtle that sometimes people just don’t get it until explained. Even though taking short clips from episodes of tv shows falls for research and academic purposes is legal and isn’t considered piracy even if taken without permission of the owner, Finding these episodes available to download for editing purpose is extremely hard.</a:t>
            </a:r>
          </a:p>
        </p:txBody>
      </p:sp>
      <p:sp>
        <p:nvSpPr>
          <p:cNvPr id="4" name="Slide Number Placeholder 3"/>
          <p:cNvSpPr>
            <a:spLocks noGrp="1"/>
          </p:cNvSpPr>
          <p:nvPr>
            <p:ph type="sldNum" sz="quarter" idx="5"/>
          </p:nvPr>
        </p:nvSpPr>
        <p:spPr/>
        <p:txBody>
          <a:bodyPr/>
          <a:lstStyle/>
          <a:p>
            <a:fld id="{6A89969E-A549-4C87-9F9A-E41FC5395886}" type="slidenum">
              <a:rPr lang="en-GB" smtClean="0"/>
              <a:t>5</a:t>
            </a:fld>
            <a:endParaRPr lang="en-GB"/>
          </a:p>
        </p:txBody>
      </p:sp>
    </p:spTree>
    <p:extLst>
      <p:ext uri="{BB962C8B-B14F-4D97-AF65-F5344CB8AC3E}">
        <p14:creationId xmlns:p14="http://schemas.microsoft.com/office/powerpoint/2010/main" val="412864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quick overview of the recent developments</a:t>
            </a:r>
          </a:p>
        </p:txBody>
      </p:sp>
      <p:sp>
        <p:nvSpPr>
          <p:cNvPr id="4" name="Slide Number Placeholder 3"/>
          <p:cNvSpPr>
            <a:spLocks noGrp="1"/>
          </p:cNvSpPr>
          <p:nvPr>
            <p:ph type="sldNum" sz="quarter" idx="5"/>
          </p:nvPr>
        </p:nvSpPr>
        <p:spPr/>
        <p:txBody>
          <a:bodyPr/>
          <a:lstStyle/>
          <a:p>
            <a:fld id="{6A89969E-A549-4C87-9F9A-E41FC5395886}" type="slidenum">
              <a:rPr lang="en-GB" smtClean="0"/>
              <a:t>6</a:t>
            </a:fld>
            <a:endParaRPr lang="en-GB"/>
          </a:p>
        </p:txBody>
      </p:sp>
    </p:spTree>
    <p:extLst>
      <p:ext uri="{BB962C8B-B14F-4D97-AF65-F5344CB8AC3E}">
        <p14:creationId xmlns:p14="http://schemas.microsoft.com/office/powerpoint/2010/main" val="412482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Annotating data manually and using it as an input feature to detect sarcasm will add bias to the model and also, these features are not available in real-world or unseen data. Training attention and transformer model requires large datasets. Training these in such a limited dataset is prone to overfitting. Already explained in previous slides. There has been no progress in feature extraction from audio input. Most studies use basic traditional acoustic features like </a:t>
            </a:r>
            <a:r>
              <a:rPr lang="en-GB" dirty="0" err="1"/>
              <a:t>mel</a:t>
            </a:r>
            <a:r>
              <a:rPr lang="en-GB" dirty="0"/>
              <a:t> spectrogram and </a:t>
            </a:r>
            <a:r>
              <a:rPr lang="en-GB" dirty="0" err="1"/>
              <a:t>mfccs</a:t>
            </a:r>
            <a:r>
              <a:rPr lang="en-GB" dirty="0"/>
              <a:t>. The transfer learning model utilized are not trained for task-specific datasets but rather on generalized datasets.</a:t>
            </a:r>
          </a:p>
        </p:txBody>
      </p:sp>
      <p:sp>
        <p:nvSpPr>
          <p:cNvPr id="4" name="Slide Number Placeholder 3"/>
          <p:cNvSpPr>
            <a:spLocks noGrp="1"/>
          </p:cNvSpPr>
          <p:nvPr>
            <p:ph type="sldNum" sz="quarter" idx="5"/>
          </p:nvPr>
        </p:nvSpPr>
        <p:spPr/>
        <p:txBody>
          <a:bodyPr/>
          <a:lstStyle/>
          <a:p>
            <a:fld id="{6A89969E-A549-4C87-9F9A-E41FC5395886}" type="slidenum">
              <a:rPr lang="en-GB" smtClean="0"/>
              <a:t>8</a:t>
            </a:fld>
            <a:endParaRPr lang="en-GB"/>
          </a:p>
        </p:txBody>
      </p:sp>
    </p:spTree>
    <p:extLst>
      <p:ext uri="{BB962C8B-B14F-4D97-AF65-F5344CB8AC3E}">
        <p14:creationId xmlns:p14="http://schemas.microsoft.com/office/powerpoint/2010/main" val="119980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 audio features performed poorly and showed no sign of improvements even in the training data, even after augmentation. This sheds light on why previous work neglected progress in this modality. Transfer learning on audio data on other hand performed very well, showing the efficacy of transfer learning models. ---- One can observe that increase in performance in both setups is very small. This can lead to the conclusion that sarcasm is </a:t>
            </a:r>
            <a:r>
              <a:rPr lang="en-GB" dirty="0" err="1"/>
              <a:t>infact</a:t>
            </a:r>
            <a:r>
              <a:rPr lang="en-GB" dirty="0"/>
              <a:t> speaker independent</a:t>
            </a:r>
          </a:p>
        </p:txBody>
      </p:sp>
      <p:sp>
        <p:nvSpPr>
          <p:cNvPr id="4" name="Slide Number Placeholder 3"/>
          <p:cNvSpPr>
            <a:spLocks noGrp="1"/>
          </p:cNvSpPr>
          <p:nvPr>
            <p:ph type="sldNum" sz="quarter" idx="5"/>
          </p:nvPr>
        </p:nvSpPr>
        <p:spPr/>
        <p:txBody>
          <a:bodyPr/>
          <a:lstStyle/>
          <a:p>
            <a:fld id="{6A89969E-A549-4C87-9F9A-E41FC5395886}" type="slidenum">
              <a:rPr lang="en-GB" smtClean="0"/>
              <a:t>13</a:t>
            </a:fld>
            <a:endParaRPr lang="en-GB"/>
          </a:p>
        </p:txBody>
      </p:sp>
    </p:spTree>
    <p:extLst>
      <p:ext uri="{BB962C8B-B14F-4D97-AF65-F5344CB8AC3E}">
        <p14:creationId xmlns:p14="http://schemas.microsoft.com/office/powerpoint/2010/main" val="146272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methodology suggests that given the size of dataset, transfer learning to get embeddings of input data is the most viable course of action as evident by this study</a:t>
            </a:r>
          </a:p>
        </p:txBody>
      </p:sp>
      <p:sp>
        <p:nvSpPr>
          <p:cNvPr id="4" name="Slide Number Placeholder 3"/>
          <p:cNvSpPr>
            <a:spLocks noGrp="1"/>
          </p:cNvSpPr>
          <p:nvPr>
            <p:ph type="sldNum" sz="quarter" idx="5"/>
          </p:nvPr>
        </p:nvSpPr>
        <p:spPr/>
        <p:txBody>
          <a:bodyPr/>
          <a:lstStyle/>
          <a:p>
            <a:fld id="{6A89969E-A549-4C87-9F9A-E41FC5395886}" type="slidenum">
              <a:rPr lang="en-GB" smtClean="0"/>
              <a:t>14</a:t>
            </a:fld>
            <a:endParaRPr lang="en-GB"/>
          </a:p>
        </p:txBody>
      </p:sp>
    </p:spTree>
    <p:extLst>
      <p:ext uri="{BB962C8B-B14F-4D97-AF65-F5344CB8AC3E}">
        <p14:creationId xmlns:p14="http://schemas.microsoft.com/office/powerpoint/2010/main" val="17099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Audio data is not readily accessible in the dataset and needs to be created from video files. Feature extraction for audio input using </a:t>
            </a:r>
            <a:r>
              <a:rPr lang="en-GB" dirty="0" err="1"/>
              <a:t>tradiational</a:t>
            </a:r>
            <a:r>
              <a:rPr lang="en-GB" dirty="0"/>
              <a:t> approach does not give good results. Gathering image data that are relevant to the facial images of the speaker is quite challenging. This took few weeks to be gathered. There are very low number of FER models available for transfer learning. Since dataset is so small, overfit is seen most of the time. Manual tuning of parameters was needed to be done in most models.</a:t>
            </a:r>
          </a:p>
        </p:txBody>
      </p:sp>
      <p:sp>
        <p:nvSpPr>
          <p:cNvPr id="4" name="Slide Number Placeholder 3"/>
          <p:cNvSpPr>
            <a:spLocks noGrp="1"/>
          </p:cNvSpPr>
          <p:nvPr>
            <p:ph type="sldNum" sz="quarter" idx="5"/>
          </p:nvPr>
        </p:nvSpPr>
        <p:spPr/>
        <p:txBody>
          <a:bodyPr/>
          <a:lstStyle/>
          <a:p>
            <a:fld id="{6A89969E-A549-4C87-9F9A-E41FC5395886}" type="slidenum">
              <a:rPr lang="en-GB" smtClean="0"/>
              <a:t>15</a:t>
            </a:fld>
            <a:endParaRPr lang="en-GB"/>
          </a:p>
        </p:txBody>
      </p:sp>
    </p:spTree>
    <p:extLst>
      <p:ext uri="{BB962C8B-B14F-4D97-AF65-F5344CB8AC3E}">
        <p14:creationId xmlns:p14="http://schemas.microsoft.com/office/powerpoint/2010/main" val="288948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89969E-A549-4C87-9F9A-E41FC5395886}" type="slidenum">
              <a:rPr lang="en-GB" smtClean="0"/>
              <a:t>18</a:t>
            </a:fld>
            <a:endParaRPr lang="en-GB"/>
          </a:p>
        </p:txBody>
      </p:sp>
    </p:spTree>
    <p:extLst>
      <p:ext uri="{BB962C8B-B14F-4D97-AF65-F5344CB8AC3E}">
        <p14:creationId xmlns:p14="http://schemas.microsoft.com/office/powerpoint/2010/main" val="5327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0.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png"/><Relationship Id="rId2" Type="http://schemas.openxmlformats.org/officeDocument/2006/relationships/image" Target="../media/image70.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jeth-Rai/Multimodal-Sarcasm-Detection" TargetMode="Externa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doi.org/10.1016/j.knosys.2022.109924" TargetMode="External"/><Relationship Id="rId7" Type="http://schemas.openxmlformats.org/officeDocument/2006/relationships/image" Target="../media/image2.png"/><Relationship Id="rId2" Type="http://schemas.openxmlformats.org/officeDocument/2006/relationships/hyperlink" Target="https://aclanthology.org/P19-1455.pdf" TargetMode="External"/><Relationship Id="rId1" Type="http://schemas.openxmlformats.org/officeDocument/2006/relationships/slideLayout" Target="../slideLayouts/slideLayout7.xml"/><Relationship Id="rId6" Type="http://schemas.openxmlformats.org/officeDocument/2006/relationships/hyperlink" Target="https://arxiv.org/abs/2110.10949" TargetMode="External"/><Relationship Id="rId5" Type="http://schemas.openxmlformats.org/officeDocument/2006/relationships/hyperlink" Target="https://doi.org/10.3390/app122111235" TargetMode="External"/><Relationship Id="rId4" Type="http://schemas.openxmlformats.org/officeDocument/2006/relationships/hyperlink" Target="https://arxiv.org/pdf/2206.02119v1.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04638" y="4610475"/>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3" name="Freeform 3"/>
          <p:cNvSpPr/>
          <p:nvPr/>
        </p:nvSpPr>
        <p:spPr>
          <a:xfrm>
            <a:off x="12496800" y="7111407"/>
            <a:ext cx="5179913" cy="2815170"/>
          </a:xfrm>
          <a:custGeom>
            <a:avLst/>
            <a:gdLst/>
            <a:ahLst/>
            <a:cxnLst/>
            <a:rect l="l" t="t" r="r" b="b"/>
            <a:pathLst>
              <a:path w="5179913" h="2815170">
                <a:moveTo>
                  <a:pt x="0" y="0"/>
                </a:moveTo>
                <a:lnTo>
                  <a:pt x="5179913" y="0"/>
                </a:lnTo>
                <a:lnTo>
                  <a:pt x="5179913" y="2815170"/>
                </a:lnTo>
                <a:lnTo>
                  <a:pt x="0" y="281517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1028695" y="6336194"/>
            <a:ext cx="16230600" cy="651033"/>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Canva Sans Bold"/>
              </a:rPr>
              <a:t>VIJETH RAI </a:t>
            </a:r>
          </a:p>
        </p:txBody>
      </p:sp>
      <p:sp>
        <p:nvSpPr>
          <p:cNvPr id="5" name="TextBox 5"/>
          <p:cNvSpPr txBox="1"/>
          <p:nvPr/>
        </p:nvSpPr>
        <p:spPr>
          <a:xfrm>
            <a:off x="826900" y="1657296"/>
            <a:ext cx="16408332" cy="2240144"/>
          </a:xfrm>
          <a:prstGeom prst="rect">
            <a:avLst/>
          </a:prstGeom>
        </p:spPr>
        <p:txBody>
          <a:bodyPr lIns="0" tIns="0" rIns="0" bIns="0" rtlCol="0" anchor="t">
            <a:spAutoFit/>
          </a:bodyPr>
          <a:lstStyle/>
          <a:p>
            <a:pPr algn="ctr">
              <a:lnSpc>
                <a:spcPts val="8518"/>
              </a:lnSpc>
            </a:pPr>
            <a:r>
              <a:rPr lang="en-US" sz="9360" spc="46" dirty="0">
                <a:solidFill>
                  <a:srgbClr val="2B2C30"/>
                </a:solidFill>
                <a:latin typeface="Playfair Display"/>
              </a:rPr>
              <a:t>When words are not enough: Multimodal sarcasm detection</a:t>
            </a:r>
          </a:p>
        </p:txBody>
      </p:sp>
      <p:sp>
        <p:nvSpPr>
          <p:cNvPr id="6" name="TextBox 6"/>
          <p:cNvSpPr txBox="1"/>
          <p:nvPr/>
        </p:nvSpPr>
        <p:spPr>
          <a:xfrm>
            <a:off x="1028695" y="6987227"/>
            <a:ext cx="16230600" cy="513936"/>
          </a:xfrm>
          <a:prstGeom prst="rect">
            <a:avLst/>
          </a:prstGeom>
        </p:spPr>
        <p:txBody>
          <a:bodyPr lIns="0" tIns="0" rIns="0" bIns="0" rtlCol="0" anchor="t">
            <a:spAutoFit/>
          </a:bodyPr>
          <a:lstStyle/>
          <a:p>
            <a:pPr>
              <a:lnSpc>
                <a:spcPts val="4220"/>
              </a:lnSpc>
              <a:spcBef>
                <a:spcPct val="0"/>
              </a:spcBef>
            </a:pPr>
            <a:r>
              <a:rPr lang="en-US" sz="3014" spc="684" dirty="0">
                <a:solidFill>
                  <a:srgbClr val="2B2C30"/>
                </a:solidFill>
                <a:latin typeface="Canva Sans"/>
              </a:rPr>
              <a:t>QUEEN MARY UNIVERSITY OF LONDON</a:t>
            </a:r>
          </a:p>
        </p:txBody>
      </p:sp>
      <p:pic>
        <p:nvPicPr>
          <p:cNvPr id="7" name="Camera 6">
            <a:extLst>
              <a:ext uri="{FF2B5EF4-FFF2-40B4-BE49-F238E27FC236}">
                <a16:creationId xmlns:a16="http://schemas.microsoft.com/office/drawing/2014/main" id="{221D73F2-83BF-24D9-4C43-454E917857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3" name="Freeform 3"/>
          <p:cNvSpPr/>
          <p:nvPr/>
        </p:nvSpPr>
        <p:spPr>
          <a:xfrm>
            <a:off x="849829" y="5131904"/>
            <a:ext cx="5465270" cy="3580350"/>
          </a:xfrm>
          <a:custGeom>
            <a:avLst/>
            <a:gdLst/>
            <a:ahLst/>
            <a:cxnLst/>
            <a:rect l="l" t="t" r="r" b="b"/>
            <a:pathLst>
              <a:path w="5465270" h="3580350">
                <a:moveTo>
                  <a:pt x="0" y="0"/>
                </a:moveTo>
                <a:lnTo>
                  <a:pt x="5465270" y="0"/>
                </a:lnTo>
                <a:lnTo>
                  <a:pt x="5465270" y="3580351"/>
                </a:lnTo>
                <a:lnTo>
                  <a:pt x="0" y="3580351"/>
                </a:lnTo>
                <a:lnTo>
                  <a:pt x="0" y="0"/>
                </a:lnTo>
                <a:close/>
              </a:path>
            </a:pathLst>
          </a:custGeom>
          <a:blipFill>
            <a:blip r:embed="rId2"/>
            <a:stretch>
              <a:fillRect/>
            </a:stretch>
          </a:blipFill>
        </p:spPr>
        <p:txBody>
          <a:bodyPr/>
          <a:lstStyle/>
          <a:p>
            <a:endParaRPr lang="en-GB"/>
          </a:p>
        </p:txBody>
      </p:sp>
      <p:sp>
        <p:nvSpPr>
          <p:cNvPr id="4" name="Freeform 4"/>
          <p:cNvSpPr/>
          <p:nvPr/>
        </p:nvSpPr>
        <p:spPr>
          <a:xfrm>
            <a:off x="6558191" y="5131904"/>
            <a:ext cx="5171617" cy="3580350"/>
          </a:xfrm>
          <a:custGeom>
            <a:avLst/>
            <a:gdLst/>
            <a:ahLst/>
            <a:cxnLst/>
            <a:rect l="l" t="t" r="r" b="b"/>
            <a:pathLst>
              <a:path w="5171617" h="3580350">
                <a:moveTo>
                  <a:pt x="0" y="0"/>
                </a:moveTo>
                <a:lnTo>
                  <a:pt x="5171617" y="0"/>
                </a:lnTo>
                <a:lnTo>
                  <a:pt x="5171617" y="3580351"/>
                </a:lnTo>
                <a:lnTo>
                  <a:pt x="0" y="3580351"/>
                </a:lnTo>
                <a:lnTo>
                  <a:pt x="0" y="0"/>
                </a:lnTo>
                <a:close/>
              </a:path>
            </a:pathLst>
          </a:custGeom>
          <a:blipFill>
            <a:blip r:embed="rId3"/>
            <a:stretch>
              <a:fillRect/>
            </a:stretch>
          </a:blipFill>
        </p:spPr>
        <p:txBody>
          <a:bodyPr/>
          <a:lstStyle/>
          <a:p>
            <a:endParaRPr lang="en-GB"/>
          </a:p>
        </p:txBody>
      </p:sp>
      <p:sp>
        <p:nvSpPr>
          <p:cNvPr id="5" name="Freeform 5"/>
          <p:cNvSpPr/>
          <p:nvPr/>
        </p:nvSpPr>
        <p:spPr>
          <a:xfrm>
            <a:off x="11972900" y="5131904"/>
            <a:ext cx="5186023" cy="3580350"/>
          </a:xfrm>
          <a:custGeom>
            <a:avLst/>
            <a:gdLst/>
            <a:ahLst/>
            <a:cxnLst/>
            <a:rect l="l" t="t" r="r" b="b"/>
            <a:pathLst>
              <a:path w="5186023" h="3580350">
                <a:moveTo>
                  <a:pt x="0" y="0"/>
                </a:moveTo>
                <a:lnTo>
                  <a:pt x="5186023" y="0"/>
                </a:lnTo>
                <a:lnTo>
                  <a:pt x="5186023" y="3580351"/>
                </a:lnTo>
                <a:lnTo>
                  <a:pt x="0" y="3580351"/>
                </a:lnTo>
                <a:lnTo>
                  <a:pt x="0" y="0"/>
                </a:lnTo>
                <a:close/>
              </a:path>
            </a:pathLst>
          </a:custGeom>
          <a:blipFill>
            <a:blip r:embed="rId4"/>
            <a:stretch>
              <a:fillRect/>
            </a:stretch>
          </a:blipFill>
        </p:spPr>
        <p:txBody>
          <a:bodyPr/>
          <a:lstStyle/>
          <a:p>
            <a:endParaRPr lang="en-GB"/>
          </a:p>
        </p:txBody>
      </p:sp>
      <p:sp>
        <p:nvSpPr>
          <p:cNvPr id="6" name="TextBox 6"/>
          <p:cNvSpPr txBox="1"/>
          <p:nvPr/>
        </p:nvSpPr>
        <p:spPr>
          <a:xfrm>
            <a:off x="1028700" y="942975"/>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BRIDGING THE GAPS</a:t>
            </a:r>
          </a:p>
        </p:txBody>
      </p:sp>
      <p:sp>
        <p:nvSpPr>
          <p:cNvPr id="7" name="TextBox 7"/>
          <p:cNvSpPr txBox="1"/>
          <p:nvPr/>
        </p:nvSpPr>
        <p:spPr>
          <a:xfrm>
            <a:off x="777696" y="8916402"/>
            <a:ext cx="16732608" cy="1347115"/>
          </a:xfrm>
          <a:prstGeom prst="rect">
            <a:avLst/>
          </a:prstGeom>
        </p:spPr>
        <p:txBody>
          <a:bodyPr lIns="0" tIns="0" rIns="0" bIns="0" rtlCol="0" anchor="t">
            <a:spAutoFit/>
          </a:bodyPr>
          <a:lstStyle/>
          <a:p>
            <a:pPr algn="ctr">
              <a:lnSpc>
                <a:spcPts val="5559"/>
              </a:lnSpc>
            </a:pPr>
            <a:r>
              <a:rPr lang="en-US" sz="2972" dirty="0">
                <a:solidFill>
                  <a:srgbClr val="2B2C30"/>
                </a:solidFill>
                <a:latin typeface="Canva Sans Italics"/>
              </a:rPr>
              <a:t>VGG-FER Visualization on the Dataset</a:t>
            </a:r>
          </a:p>
          <a:p>
            <a:pPr algn="ctr">
              <a:lnSpc>
                <a:spcPts val="5559"/>
              </a:lnSpc>
            </a:pPr>
            <a:endParaRPr lang="en-US" sz="2972" dirty="0">
              <a:solidFill>
                <a:srgbClr val="2B2C30"/>
              </a:solidFill>
              <a:latin typeface="Canva Sans Italics"/>
            </a:endParaRPr>
          </a:p>
        </p:txBody>
      </p:sp>
      <p:sp>
        <p:nvSpPr>
          <p:cNvPr id="9" name="TextBox 8">
            <a:extLst>
              <a:ext uri="{FF2B5EF4-FFF2-40B4-BE49-F238E27FC236}">
                <a16:creationId xmlns:a16="http://schemas.microsoft.com/office/drawing/2014/main" id="{ABB88C16-5625-2F57-D61B-422336ED54D1}"/>
              </a:ext>
            </a:extLst>
          </p:cNvPr>
          <p:cNvSpPr txBox="1"/>
          <p:nvPr/>
        </p:nvSpPr>
        <p:spPr>
          <a:xfrm>
            <a:off x="849829" y="2003418"/>
            <a:ext cx="16828563" cy="2554930"/>
          </a:xfrm>
          <a:prstGeom prst="rect">
            <a:avLst/>
          </a:prstGeom>
          <a:noFill/>
        </p:spPr>
        <p:txBody>
          <a:bodyPr wrap="square">
            <a:spAutoFit/>
          </a:bodyPr>
          <a:lstStyle/>
          <a:p>
            <a:pPr marL="690884" lvl="1" indent="-345442">
              <a:lnSpc>
                <a:spcPct val="200000"/>
              </a:lnSpc>
              <a:buFont typeface="Arial"/>
              <a:buChar char="•"/>
            </a:pPr>
            <a:r>
              <a:rPr lang="en-US" sz="2800" dirty="0">
                <a:solidFill>
                  <a:srgbClr val="2B2C30"/>
                </a:solidFill>
                <a:latin typeface="Canva Sans"/>
              </a:rPr>
              <a:t>Utilization of pretrained </a:t>
            </a:r>
            <a:r>
              <a:rPr lang="en-US" sz="2800" dirty="0" err="1">
                <a:solidFill>
                  <a:srgbClr val="2B2C30"/>
                </a:solidFill>
                <a:latin typeface="Canva Sans Bold"/>
              </a:rPr>
              <a:t>VGGish</a:t>
            </a:r>
            <a:r>
              <a:rPr lang="en-US" sz="2800" dirty="0">
                <a:solidFill>
                  <a:srgbClr val="2B2C30"/>
                </a:solidFill>
                <a:latin typeface="Canva Sans Bold"/>
              </a:rPr>
              <a:t> </a:t>
            </a:r>
            <a:r>
              <a:rPr lang="en-US" sz="2800" dirty="0">
                <a:solidFill>
                  <a:srgbClr val="2B2C30"/>
                </a:solidFill>
                <a:latin typeface="Canva Sans"/>
              </a:rPr>
              <a:t>model to generate embeddings for audio inputs.</a:t>
            </a:r>
          </a:p>
          <a:p>
            <a:pPr marL="690884" lvl="1" indent="-345442">
              <a:lnSpc>
                <a:spcPct val="200000"/>
              </a:lnSpc>
              <a:buFont typeface="Arial"/>
              <a:buChar char="•"/>
            </a:pPr>
            <a:r>
              <a:rPr lang="en-US" sz="2800" dirty="0">
                <a:solidFill>
                  <a:srgbClr val="2B2C30"/>
                </a:solidFill>
                <a:latin typeface="Canva Sans"/>
              </a:rPr>
              <a:t>Utilization of </a:t>
            </a:r>
            <a:r>
              <a:rPr lang="en-US" sz="2800" dirty="0">
                <a:solidFill>
                  <a:srgbClr val="2B2C30"/>
                </a:solidFill>
                <a:latin typeface="Canva Sans Bold"/>
              </a:rPr>
              <a:t>Facial Expression Recognition</a:t>
            </a:r>
            <a:r>
              <a:rPr lang="en-US" sz="2800" dirty="0">
                <a:solidFill>
                  <a:srgbClr val="2B2C30"/>
                </a:solidFill>
                <a:latin typeface="Canva Sans"/>
              </a:rPr>
              <a:t> (FER) VGG-FER model to generate embeddings for visual inputs. </a:t>
            </a:r>
          </a:p>
        </p:txBody>
      </p:sp>
      <p:pic>
        <p:nvPicPr>
          <p:cNvPr id="8" name="Camera 7">
            <a:extLst>
              <a:ext uri="{FF2B5EF4-FFF2-40B4-BE49-F238E27FC236}">
                <a16:creationId xmlns:a16="http://schemas.microsoft.com/office/drawing/2014/main" id="{3AD917A9-0DC1-4A7F-2320-06A903777D18}"/>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1" y="1296549"/>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1028695" y="478849"/>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PROPOSED MODEL</a:t>
            </a:r>
          </a:p>
        </p:txBody>
      </p:sp>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C3771E4C-2833-BBF2-E597-60D95A62253E}"/>
                  </a:ext>
                </a:extLst>
              </p:cNvPr>
              <p:cNvSpPr/>
              <p:nvPr/>
            </p:nvSpPr>
            <p:spPr>
              <a:xfrm>
                <a:off x="1257300" y="8017979"/>
                <a:ext cx="4876800" cy="14496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𝑇𝑒𝑥𝑡</m:t>
                      </m:r>
                    </m:oMath>
                  </m:oMathPara>
                </a14:m>
                <a:endParaRPr lang="en-GB" sz="3200" kern="100" dirty="0">
                  <a:effectLst/>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𝐶𝑜𝑛𝑡𝑒𝑥𝑡</m:t>
                    </m:r>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𝑈𝑡𝑡𝑒𝑟𝑎𝑛𝑐𝑒</m:t>
                    </m:r>
                  </m:oMath>
                </a14:m>
                <a:r>
                  <a:rPr lang="en-GB" sz="3200" kern="100" dirty="0">
                    <a:effectLst/>
                    <a:ea typeface="Times New Roman" panose="02020603050405020304" pitchFamily="18" charset="0"/>
                    <a:cs typeface="Times New Roman" panose="02020603050405020304" pitchFamily="18" charset="0"/>
                  </a:rPr>
                  <a:t> </a:t>
                </a:r>
                <a:endParaRPr lang="en-GB" sz="3200" kern="100" dirty="0">
                  <a:effectLst/>
                  <a:ea typeface="Calibri" panose="020F0502020204030204" pitchFamily="34" charset="0"/>
                  <a:cs typeface="Times New Roman" panose="02020603050405020304" pitchFamily="18" charset="0"/>
                </a:endParaRPr>
              </a:p>
            </p:txBody>
          </p:sp>
        </mc:Choice>
        <mc:Fallback xmlns="">
          <p:sp>
            <p:nvSpPr>
              <p:cNvPr id="43" name="Rectangle: Rounded Corners 42">
                <a:extLst>
                  <a:ext uri="{FF2B5EF4-FFF2-40B4-BE49-F238E27FC236}">
                    <a16:creationId xmlns:a16="http://schemas.microsoft.com/office/drawing/2014/main" id="{C3771E4C-2833-BBF2-E597-60D95A62253E}"/>
                  </a:ext>
                </a:extLst>
              </p:cNvPr>
              <p:cNvSpPr>
                <a:spLocks noRot="1" noChangeAspect="1" noMove="1" noResize="1" noEditPoints="1" noAdjustHandles="1" noChangeArrowheads="1" noChangeShapeType="1" noTextEdit="1"/>
              </p:cNvSpPr>
              <p:nvPr/>
            </p:nvSpPr>
            <p:spPr>
              <a:xfrm>
                <a:off x="1257300" y="8017979"/>
                <a:ext cx="4876800" cy="1449628"/>
              </a:xfrm>
              <a:prstGeom prst="round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C19C5523-E279-71C3-4994-2FEA7BEFCF05}"/>
                  </a:ext>
                </a:extLst>
              </p:cNvPr>
              <p:cNvSpPr/>
              <p:nvPr/>
            </p:nvSpPr>
            <p:spPr>
              <a:xfrm>
                <a:off x="7048500" y="8017978"/>
                <a:ext cx="4876800" cy="14496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𝐴𝑢𝑑𝑖𝑜</m:t>
                      </m:r>
                    </m:oMath>
                  </m:oMathPara>
                </a14:m>
                <a:endParaRPr lang="en-GB" sz="3200" kern="100" dirty="0">
                  <a:effectLst/>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r>
                      <a:rPr lang="en-GB" sz="3200" i="1" kern="100">
                        <a:effectLst/>
                        <a:latin typeface="Cambria Math" panose="02040503050406030204" pitchFamily="18" charset="0"/>
                        <a:ea typeface="Times New Roman" panose="02020603050405020304" pitchFamily="18" charset="0"/>
                        <a:cs typeface="Times New Roman" panose="02020603050405020304" pitchFamily="18" charset="0"/>
                      </a:rPr>
                      <m:t>𝑈𝑡𝑡𝑒𝑟𝑎𝑛𝑐</m:t>
                    </m:r>
                  </m:oMath>
                </a14:m>
                <a:r>
                  <a:rPr lang="en-GB" sz="3200" kern="100" dirty="0">
                    <a:effectLst/>
                    <a:ea typeface="Calibri" panose="020F0502020204030204" pitchFamily="34" charset="0"/>
                    <a:cs typeface="Times New Roman" panose="02020603050405020304" pitchFamily="18" charset="0"/>
                  </a:rPr>
                  <a:t>e</a:t>
                </a:r>
              </a:p>
            </p:txBody>
          </p:sp>
        </mc:Choice>
        <mc:Fallback xmlns="">
          <p:sp>
            <p:nvSpPr>
              <p:cNvPr id="44" name="Rectangle: Rounded Corners 43">
                <a:extLst>
                  <a:ext uri="{FF2B5EF4-FFF2-40B4-BE49-F238E27FC236}">
                    <a16:creationId xmlns:a16="http://schemas.microsoft.com/office/drawing/2014/main" id="{C19C5523-E279-71C3-4994-2FEA7BEFCF05}"/>
                  </a:ext>
                </a:extLst>
              </p:cNvPr>
              <p:cNvSpPr>
                <a:spLocks noRot="1" noChangeAspect="1" noMove="1" noResize="1" noEditPoints="1" noAdjustHandles="1" noChangeArrowheads="1" noChangeShapeType="1" noTextEdit="1"/>
              </p:cNvSpPr>
              <p:nvPr/>
            </p:nvSpPr>
            <p:spPr>
              <a:xfrm>
                <a:off x="7048500" y="8017978"/>
                <a:ext cx="4876800" cy="1449628"/>
              </a:xfrm>
              <a:prstGeom prst="roundRect">
                <a:avLst/>
              </a:prstGeom>
              <a:blipFill>
                <a:blip r:embed="rId3"/>
                <a:stretch>
                  <a:fillRect b="-49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Rounded Corners 44">
                <a:extLst>
                  <a:ext uri="{FF2B5EF4-FFF2-40B4-BE49-F238E27FC236}">
                    <a16:creationId xmlns:a16="http://schemas.microsoft.com/office/drawing/2014/main" id="{9144EAC5-A0A4-4174-CFA4-D99E18FBDBF2}"/>
                  </a:ext>
                </a:extLst>
              </p:cNvPr>
              <p:cNvSpPr/>
              <p:nvPr/>
            </p:nvSpPr>
            <p:spPr>
              <a:xfrm>
                <a:off x="12839700" y="8017978"/>
                <a:ext cx="4876800" cy="14496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𝐼𝑚𝑎𝑔𝑒</m:t>
                      </m:r>
                    </m:oMath>
                  </m:oMathPara>
                </a14:m>
                <a:endParaRPr lang="en-GB" sz="3200" kern="100" dirty="0">
                  <a:effectLst/>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a:effectLst/>
                          <a:latin typeface="Cambria Math" panose="02040503050406030204" pitchFamily="18" charset="0"/>
                          <a:ea typeface="Times New Roman" panose="02020603050405020304" pitchFamily="18" charset="0"/>
                          <a:cs typeface="Times New Roman" panose="02020603050405020304" pitchFamily="18" charset="0"/>
                        </a:rPr>
                        <m:t>𝑈𝑡𝑡𝑒𝑟𝑎𝑛𝑐𝑒</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45" name="Rectangle: Rounded Corners 44">
                <a:extLst>
                  <a:ext uri="{FF2B5EF4-FFF2-40B4-BE49-F238E27FC236}">
                    <a16:creationId xmlns:a16="http://schemas.microsoft.com/office/drawing/2014/main" id="{9144EAC5-A0A4-4174-CFA4-D99E18FBDBF2}"/>
                  </a:ext>
                </a:extLst>
              </p:cNvPr>
              <p:cNvSpPr>
                <a:spLocks noRot="1" noChangeAspect="1" noMove="1" noResize="1" noEditPoints="1" noAdjustHandles="1" noChangeArrowheads="1" noChangeShapeType="1" noTextEdit="1"/>
              </p:cNvSpPr>
              <p:nvPr/>
            </p:nvSpPr>
            <p:spPr>
              <a:xfrm>
                <a:off x="12839700" y="8017978"/>
                <a:ext cx="4876800" cy="1449628"/>
              </a:xfrm>
              <a:prstGeom prst="round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C6DE97A6-D975-5C25-1294-F10C3A993F1F}"/>
                  </a:ext>
                </a:extLst>
              </p:cNvPr>
              <p:cNvSpPr/>
              <p:nvPr/>
            </p:nvSpPr>
            <p:spPr>
              <a:xfrm>
                <a:off x="2019300" y="6756654"/>
                <a:ext cx="3352800" cy="730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𝑐𝑎𝑠𝑒𝑑</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𝐵𝐸𝑅𝑇</m:t>
                      </m:r>
                    </m:oMath>
                  </m:oMathPara>
                </a14:m>
                <a:endParaRPr lang="en-GB" sz="2400" kern="100" dirty="0">
                  <a:effectLst/>
                  <a:ea typeface="Calibri" panose="020F0502020204030204" pitchFamily="34" charset="0"/>
                  <a:cs typeface="Times New Roman" panose="02020603050405020304" pitchFamily="18" charset="0"/>
                </a:endParaRPr>
              </a:p>
            </p:txBody>
          </p:sp>
        </mc:Choice>
        <mc:Fallback xmlns="">
          <p:sp>
            <p:nvSpPr>
              <p:cNvPr id="46" name="Rectangle: Rounded Corners 45">
                <a:extLst>
                  <a:ext uri="{FF2B5EF4-FFF2-40B4-BE49-F238E27FC236}">
                    <a16:creationId xmlns:a16="http://schemas.microsoft.com/office/drawing/2014/main" id="{C6DE97A6-D975-5C25-1294-F10C3A993F1F}"/>
                  </a:ext>
                </a:extLst>
              </p:cNvPr>
              <p:cNvSpPr>
                <a:spLocks noRot="1" noChangeAspect="1" noMove="1" noResize="1" noEditPoints="1" noAdjustHandles="1" noChangeArrowheads="1" noChangeShapeType="1" noTextEdit="1"/>
              </p:cNvSpPr>
              <p:nvPr/>
            </p:nvSpPr>
            <p:spPr>
              <a:xfrm>
                <a:off x="2019300" y="6756654"/>
                <a:ext cx="3352800" cy="730571"/>
              </a:xfrm>
              <a:prstGeom prst="round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E42FE366-1BC6-72FB-0A86-943E6C267F4F}"/>
                  </a:ext>
                </a:extLst>
              </p:cNvPr>
              <p:cNvSpPr/>
              <p:nvPr/>
            </p:nvSpPr>
            <p:spPr>
              <a:xfrm>
                <a:off x="7810500" y="6756654"/>
                <a:ext cx="3352800" cy="730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𝑉𝐺𝐺𝑖𝑠h</m:t>
                      </m:r>
                    </m:oMath>
                  </m:oMathPara>
                </a14:m>
                <a:endParaRPr lang="en-GB" sz="2000" kern="100" dirty="0">
                  <a:effectLst/>
                  <a:ea typeface="Calibri" panose="020F0502020204030204" pitchFamily="34" charset="0"/>
                  <a:cs typeface="Times New Roman" panose="02020603050405020304" pitchFamily="18" charset="0"/>
                </a:endParaRPr>
              </a:p>
            </p:txBody>
          </p:sp>
        </mc:Choice>
        <mc:Fallback xmlns="">
          <p:sp>
            <p:nvSpPr>
              <p:cNvPr id="47" name="Rectangle: Rounded Corners 46">
                <a:extLst>
                  <a:ext uri="{FF2B5EF4-FFF2-40B4-BE49-F238E27FC236}">
                    <a16:creationId xmlns:a16="http://schemas.microsoft.com/office/drawing/2014/main" id="{E42FE366-1BC6-72FB-0A86-943E6C267F4F}"/>
                  </a:ext>
                </a:extLst>
              </p:cNvPr>
              <p:cNvSpPr>
                <a:spLocks noRot="1" noChangeAspect="1" noMove="1" noResize="1" noEditPoints="1" noAdjustHandles="1" noChangeArrowheads="1" noChangeShapeType="1" noTextEdit="1"/>
              </p:cNvSpPr>
              <p:nvPr/>
            </p:nvSpPr>
            <p:spPr>
              <a:xfrm>
                <a:off x="7810500" y="6756654"/>
                <a:ext cx="3352800" cy="730571"/>
              </a:xfrm>
              <a:prstGeom prst="round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92D84A35-09F1-E060-813C-B81D7B74ED54}"/>
                  </a:ext>
                </a:extLst>
              </p:cNvPr>
              <p:cNvSpPr/>
              <p:nvPr/>
            </p:nvSpPr>
            <p:spPr>
              <a:xfrm>
                <a:off x="13601700" y="6795163"/>
                <a:ext cx="3352800" cy="730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𝑉𝐺𝐺</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𝐹𝐸𝑅</m:t>
                      </m:r>
                    </m:oMath>
                  </m:oMathPara>
                </a14:m>
                <a:endParaRPr lang="en-GB" sz="2000" kern="100" dirty="0">
                  <a:effectLst/>
                  <a:ea typeface="Calibri" panose="020F0502020204030204" pitchFamily="34" charset="0"/>
                  <a:cs typeface="Times New Roman" panose="02020603050405020304" pitchFamily="18" charset="0"/>
                </a:endParaRPr>
              </a:p>
            </p:txBody>
          </p:sp>
        </mc:Choice>
        <mc:Fallback xmlns="">
          <p:sp>
            <p:nvSpPr>
              <p:cNvPr id="48" name="Rectangle: Rounded Corners 47">
                <a:extLst>
                  <a:ext uri="{FF2B5EF4-FFF2-40B4-BE49-F238E27FC236}">
                    <a16:creationId xmlns:a16="http://schemas.microsoft.com/office/drawing/2014/main" id="{92D84A35-09F1-E060-813C-B81D7B74ED54}"/>
                  </a:ext>
                </a:extLst>
              </p:cNvPr>
              <p:cNvSpPr>
                <a:spLocks noRot="1" noChangeAspect="1" noMove="1" noResize="1" noEditPoints="1" noAdjustHandles="1" noChangeArrowheads="1" noChangeShapeType="1" noTextEdit="1"/>
              </p:cNvSpPr>
              <p:nvPr/>
            </p:nvSpPr>
            <p:spPr>
              <a:xfrm>
                <a:off x="13601700" y="6795163"/>
                <a:ext cx="3352800" cy="730571"/>
              </a:xfrm>
              <a:prstGeom prst="round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A65AF14-6D9C-059A-D565-D7E9127A247B}"/>
                  </a:ext>
                </a:extLst>
              </p:cNvPr>
              <p:cNvSpPr/>
              <p:nvPr/>
            </p:nvSpPr>
            <p:spPr>
              <a:xfrm>
                <a:off x="2247900" y="5359370"/>
                <a:ext cx="2895600" cy="688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𝑇𝑒𝑥𝑡</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𝑀𝑜𝑑𝑒𝑙</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49" name="Rectangle: Rounded Corners 48">
                <a:extLst>
                  <a:ext uri="{FF2B5EF4-FFF2-40B4-BE49-F238E27FC236}">
                    <a16:creationId xmlns:a16="http://schemas.microsoft.com/office/drawing/2014/main" id="{EA65AF14-6D9C-059A-D565-D7E9127A247B}"/>
                  </a:ext>
                </a:extLst>
              </p:cNvPr>
              <p:cNvSpPr>
                <a:spLocks noRot="1" noChangeAspect="1" noMove="1" noResize="1" noEditPoints="1" noAdjustHandles="1" noChangeArrowheads="1" noChangeShapeType="1" noTextEdit="1"/>
              </p:cNvSpPr>
              <p:nvPr/>
            </p:nvSpPr>
            <p:spPr>
              <a:xfrm>
                <a:off x="2247900" y="5359370"/>
                <a:ext cx="2895600" cy="688598"/>
              </a:xfrm>
              <a:prstGeom prst="round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747C0C5F-FF86-84AA-BADD-41ECD3A0F3A4}"/>
                  </a:ext>
                </a:extLst>
              </p:cNvPr>
              <p:cNvSpPr/>
              <p:nvPr/>
            </p:nvSpPr>
            <p:spPr>
              <a:xfrm>
                <a:off x="8039100" y="5359370"/>
                <a:ext cx="2895600" cy="688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𝐴𝑢𝑑𝑖𝑜</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𝑀𝑜𝑑𝑒𝑙</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50" name="Rectangle: Rounded Corners 49">
                <a:extLst>
                  <a:ext uri="{FF2B5EF4-FFF2-40B4-BE49-F238E27FC236}">
                    <a16:creationId xmlns:a16="http://schemas.microsoft.com/office/drawing/2014/main" id="{747C0C5F-FF86-84AA-BADD-41ECD3A0F3A4}"/>
                  </a:ext>
                </a:extLst>
              </p:cNvPr>
              <p:cNvSpPr>
                <a:spLocks noRot="1" noChangeAspect="1" noMove="1" noResize="1" noEditPoints="1" noAdjustHandles="1" noChangeArrowheads="1" noChangeShapeType="1" noTextEdit="1"/>
              </p:cNvSpPr>
              <p:nvPr/>
            </p:nvSpPr>
            <p:spPr>
              <a:xfrm>
                <a:off x="8039100" y="5359370"/>
                <a:ext cx="2895600" cy="688598"/>
              </a:xfrm>
              <a:prstGeom prst="round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BA3BF903-7E08-4797-170B-178D8CC828FA}"/>
                  </a:ext>
                </a:extLst>
              </p:cNvPr>
              <p:cNvSpPr/>
              <p:nvPr/>
            </p:nvSpPr>
            <p:spPr>
              <a:xfrm>
                <a:off x="13830300" y="5359370"/>
                <a:ext cx="2895600" cy="6885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𝐼𝑚𝑎𝑔𝑒</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𝑀𝑜𝑑𝑒𝑙</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51" name="Rectangle: Rounded Corners 50">
                <a:extLst>
                  <a:ext uri="{FF2B5EF4-FFF2-40B4-BE49-F238E27FC236}">
                    <a16:creationId xmlns:a16="http://schemas.microsoft.com/office/drawing/2014/main" id="{BA3BF903-7E08-4797-170B-178D8CC828FA}"/>
                  </a:ext>
                </a:extLst>
              </p:cNvPr>
              <p:cNvSpPr>
                <a:spLocks noRot="1" noChangeAspect="1" noMove="1" noResize="1" noEditPoints="1" noAdjustHandles="1" noChangeArrowheads="1" noChangeShapeType="1" noTextEdit="1"/>
              </p:cNvSpPr>
              <p:nvPr/>
            </p:nvSpPr>
            <p:spPr>
              <a:xfrm>
                <a:off x="13830300" y="5359370"/>
                <a:ext cx="2895600" cy="688598"/>
              </a:xfrm>
              <a:prstGeom prst="round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F330F6EC-61EC-360A-3E00-9D961ABF261A}"/>
                  </a:ext>
                </a:extLst>
              </p:cNvPr>
              <p:cNvSpPr/>
              <p:nvPr/>
            </p:nvSpPr>
            <p:spPr>
              <a:xfrm>
                <a:off x="5143500" y="3868135"/>
                <a:ext cx="2895600" cy="9535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𝐶𝑜𝑛𝑐𝑎𝑡</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3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𝑝𝑟𝑒𝑑𝑠</m:t>
                          </m:r>
                        </m:sub>
                      </m:sSub>
                    </m:oMath>
                  </m:oMathPara>
                </a14:m>
                <a:endParaRPr lang="en-GB" kern="100" dirty="0">
                  <a:effectLst/>
                  <a:ea typeface="Calibri" panose="020F0502020204030204" pitchFamily="34" charset="0"/>
                  <a:cs typeface="Times New Roman" panose="02020603050405020304" pitchFamily="18" charset="0"/>
                </a:endParaRPr>
              </a:p>
            </p:txBody>
          </p:sp>
        </mc:Choice>
        <mc:Fallback xmlns="">
          <p:sp>
            <p:nvSpPr>
              <p:cNvPr id="52" name="Rectangle: Rounded Corners 51">
                <a:extLst>
                  <a:ext uri="{FF2B5EF4-FFF2-40B4-BE49-F238E27FC236}">
                    <a16:creationId xmlns:a16="http://schemas.microsoft.com/office/drawing/2014/main" id="{F330F6EC-61EC-360A-3E00-9D961ABF261A}"/>
                  </a:ext>
                </a:extLst>
              </p:cNvPr>
              <p:cNvSpPr>
                <a:spLocks noRot="1" noChangeAspect="1" noMove="1" noResize="1" noEditPoints="1" noAdjustHandles="1" noChangeArrowheads="1" noChangeShapeType="1" noTextEdit="1"/>
              </p:cNvSpPr>
              <p:nvPr/>
            </p:nvSpPr>
            <p:spPr>
              <a:xfrm>
                <a:off x="5143500" y="3868135"/>
                <a:ext cx="2895600" cy="953554"/>
              </a:xfrm>
              <a:prstGeom prst="round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B0D8310D-350A-46F9-D7C5-881EA80D1DAE}"/>
                  </a:ext>
                </a:extLst>
              </p:cNvPr>
              <p:cNvSpPr/>
              <p:nvPr/>
            </p:nvSpPr>
            <p:spPr>
              <a:xfrm>
                <a:off x="10934700" y="3871599"/>
                <a:ext cx="2895600" cy="9535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𝐶𝑜𝑛𝑐𝑎𝑡</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GB" sz="32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𝐸𝑚𝑏𝑒𝑑𝑑𝑖𝑛𝑔𝑠</m:t>
                      </m:r>
                    </m:oMath>
                  </m:oMathPara>
                </a14:m>
                <a:endParaRPr lang="en-GB" sz="2000" kern="100" dirty="0">
                  <a:effectLst/>
                  <a:ea typeface="Calibri" panose="020F0502020204030204" pitchFamily="34" charset="0"/>
                  <a:cs typeface="Times New Roman" panose="02020603050405020304" pitchFamily="18" charset="0"/>
                </a:endParaRPr>
              </a:p>
            </p:txBody>
          </p:sp>
        </mc:Choice>
        <mc:Fallback xmlns="">
          <p:sp>
            <p:nvSpPr>
              <p:cNvPr id="53" name="Rectangle: Rounded Corners 52">
                <a:extLst>
                  <a:ext uri="{FF2B5EF4-FFF2-40B4-BE49-F238E27FC236}">
                    <a16:creationId xmlns:a16="http://schemas.microsoft.com/office/drawing/2014/main" id="{B0D8310D-350A-46F9-D7C5-881EA80D1DAE}"/>
                  </a:ext>
                </a:extLst>
              </p:cNvPr>
              <p:cNvSpPr>
                <a:spLocks noRot="1" noChangeAspect="1" noMove="1" noResize="1" noEditPoints="1" noAdjustHandles="1" noChangeArrowheads="1" noChangeShapeType="1" noTextEdit="1"/>
              </p:cNvSpPr>
              <p:nvPr/>
            </p:nvSpPr>
            <p:spPr>
              <a:xfrm>
                <a:off x="10934700" y="3871599"/>
                <a:ext cx="2895600" cy="953554"/>
              </a:xfrm>
              <a:prstGeom prst="round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3CE9DF91-B914-B1C5-705F-94361EC1086B}"/>
                  </a:ext>
                </a:extLst>
              </p:cNvPr>
              <p:cNvSpPr/>
              <p:nvPr/>
            </p:nvSpPr>
            <p:spPr>
              <a:xfrm>
                <a:off x="2476500" y="2828586"/>
                <a:ext cx="24384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𝐿𝑎𝑡𝑒𝐹𝑢𝑠𝑖𝑜𝑛</m:t>
                          </m:r>
                        </m:sub>
                      </m:sSub>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54" name="Rectangle: Rounded Corners 53">
                <a:extLst>
                  <a:ext uri="{FF2B5EF4-FFF2-40B4-BE49-F238E27FC236}">
                    <a16:creationId xmlns:a16="http://schemas.microsoft.com/office/drawing/2014/main" id="{3CE9DF91-B914-B1C5-705F-94361EC1086B}"/>
                  </a:ext>
                </a:extLst>
              </p:cNvPr>
              <p:cNvSpPr>
                <a:spLocks noRot="1" noChangeAspect="1" noMove="1" noResize="1" noEditPoints="1" noAdjustHandles="1" noChangeArrowheads="1" noChangeShapeType="1" noTextEdit="1"/>
              </p:cNvSpPr>
              <p:nvPr/>
            </p:nvSpPr>
            <p:spPr>
              <a:xfrm>
                <a:off x="2476500" y="2828586"/>
                <a:ext cx="2438400" cy="762000"/>
              </a:xfrm>
              <a:prstGeom prst="round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Rectangle: Rounded Corners 57">
                <a:extLst>
                  <a:ext uri="{FF2B5EF4-FFF2-40B4-BE49-F238E27FC236}">
                    <a16:creationId xmlns:a16="http://schemas.microsoft.com/office/drawing/2014/main" id="{B1DB1B56-9702-2526-9C37-1AA1DEE8F7ED}"/>
                  </a:ext>
                </a:extLst>
              </p:cNvPr>
              <p:cNvSpPr/>
              <p:nvPr/>
            </p:nvSpPr>
            <p:spPr>
              <a:xfrm>
                <a:off x="8153400" y="1714500"/>
                <a:ext cx="26670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GB" sz="3200" i="1" kern="100">
                              <a:effectLst/>
                              <a:latin typeface="Cambria Math" panose="02040503050406030204" pitchFamily="18" charset="0"/>
                              <a:ea typeface="Calibri" panose="020F0502020204030204" pitchFamily="34" charset="0"/>
                              <a:cs typeface="Times New Roman" panose="02020603050405020304" pitchFamily="18" charset="0"/>
                            </a:rPr>
                            <m:t>𝑝𝑟𝑒𝑑𝑖𝑐𝑡𝑖𝑜𝑛𝑠</m:t>
                          </m:r>
                        </m:sub>
                      </m:sSub>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58" name="Rectangle: Rounded Corners 57">
                <a:extLst>
                  <a:ext uri="{FF2B5EF4-FFF2-40B4-BE49-F238E27FC236}">
                    <a16:creationId xmlns:a16="http://schemas.microsoft.com/office/drawing/2014/main" id="{B1DB1B56-9702-2526-9C37-1AA1DEE8F7ED}"/>
                  </a:ext>
                </a:extLst>
              </p:cNvPr>
              <p:cNvSpPr>
                <a:spLocks noRot="1" noChangeAspect="1" noMove="1" noResize="1" noEditPoints="1" noAdjustHandles="1" noChangeArrowheads="1" noChangeShapeType="1" noTextEdit="1"/>
              </p:cNvSpPr>
              <p:nvPr/>
            </p:nvSpPr>
            <p:spPr>
              <a:xfrm>
                <a:off x="8153400" y="1714500"/>
                <a:ext cx="2667000" cy="762000"/>
              </a:xfrm>
              <a:prstGeom prst="round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Rectangle: Rounded Corners 58">
                <a:extLst>
                  <a:ext uri="{FF2B5EF4-FFF2-40B4-BE49-F238E27FC236}">
                    <a16:creationId xmlns:a16="http://schemas.microsoft.com/office/drawing/2014/main" id="{9B8F1A64-A01B-A4AC-301D-810DE5AE91A9}"/>
                  </a:ext>
                </a:extLst>
              </p:cNvPr>
              <p:cNvSpPr/>
              <p:nvPr/>
            </p:nvSpPr>
            <p:spPr>
              <a:xfrm>
                <a:off x="8160376" y="2814880"/>
                <a:ext cx="26670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𝐸𝑛𝑠𝑒𝑚𝑏𝑙𝑒</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59" name="Rectangle: Rounded Corners 58">
                <a:extLst>
                  <a:ext uri="{FF2B5EF4-FFF2-40B4-BE49-F238E27FC236}">
                    <a16:creationId xmlns:a16="http://schemas.microsoft.com/office/drawing/2014/main" id="{9B8F1A64-A01B-A4AC-301D-810DE5AE91A9}"/>
                  </a:ext>
                </a:extLst>
              </p:cNvPr>
              <p:cNvSpPr>
                <a:spLocks noRot="1" noChangeAspect="1" noMove="1" noResize="1" noEditPoints="1" noAdjustHandles="1" noChangeArrowheads="1" noChangeShapeType="1" noTextEdit="1"/>
              </p:cNvSpPr>
              <p:nvPr/>
            </p:nvSpPr>
            <p:spPr>
              <a:xfrm>
                <a:off x="8160376" y="2814880"/>
                <a:ext cx="2667000" cy="762000"/>
              </a:xfrm>
              <a:prstGeom prst="round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Rectangle: Rounded Corners 59">
                <a:extLst>
                  <a:ext uri="{FF2B5EF4-FFF2-40B4-BE49-F238E27FC236}">
                    <a16:creationId xmlns:a16="http://schemas.microsoft.com/office/drawing/2014/main" id="{2F14992F-3617-54CD-B172-A7530E383576}"/>
                  </a:ext>
                </a:extLst>
              </p:cNvPr>
              <p:cNvSpPr/>
              <p:nvPr/>
            </p:nvSpPr>
            <p:spPr>
              <a:xfrm>
                <a:off x="13944600" y="2803038"/>
                <a:ext cx="26670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𝐸𝑎𝑟𝑙𝑦</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en-GB" sz="3200" i="1" kern="100" smtClean="0">
                          <a:effectLst/>
                          <a:latin typeface="Cambria Math" panose="02040503050406030204" pitchFamily="18" charset="0"/>
                          <a:ea typeface="Calibri" panose="020F0502020204030204" pitchFamily="34" charset="0"/>
                          <a:cs typeface="Times New Roman" panose="02020603050405020304" pitchFamily="18" charset="0"/>
                        </a:rPr>
                        <m:t>𝐹𝑢𝑠𝑖𝑜𝑛</m:t>
                      </m:r>
                      <m:r>
                        <a:rPr lang="en-GB" sz="32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3200" kern="100" dirty="0">
                  <a:effectLst/>
                  <a:ea typeface="Calibri" panose="020F0502020204030204" pitchFamily="34" charset="0"/>
                  <a:cs typeface="Times New Roman" panose="02020603050405020304" pitchFamily="18" charset="0"/>
                </a:endParaRPr>
              </a:p>
            </p:txBody>
          </p:sp>
        </mc:Choice>
        <mc:Fallback xmlns="">
          <p:sp>
            <p:nvSpPr>
              <p:cNvPr id="60" name="Rectangle: Rounded Corners 59">
                <a:extLst>
                  <a:ext uri="{FF2B5EF4-FFF2-40B4-BE49-F238E27FC236}">
                    <a16:creationId xmlns:a16="http://schemas.microsoft.com/office/drawing/2014/main" id="{2F14992F-3617-54CD-B172-A7530E383576}"/>
                  </a:ext>
                </a:extLst>
              </p:cNvPr>
              <p:cNvSpPr>
                <a:spLocks noRot="1" noChangeAspect="1" noMove="1" noResize="1" noEditPoints="1" noAdjustHandles="1" noChangeArrowheads="1" noChangeShapeType="1" noTextEdit="1"/>
              </p:cNvSpPr>
              <p:nvPr/>
            </p:nvSpPr>
            <p:spPr>
              <a:xfrm>
                <a:off x="13944600" y="2803038"/>
                <a:ext cx="2667000" cy="762000"/>
              </a:xfrm>
              <a:prstGeom prst="roundRect">
                <a:avLst/>
              </a:prstGeom>
              <a:blipFill>
                <a:blip r:embed="rId16"/>
                <a:stretch>
                  <a:fillRect/>
                </a:stretch>
              </a:blipFill>
            </p:spPr>
            <p:txBody>
              <a:bodyPr/>
              <a:lstStyle/>
              <a:p>
                <a:r>
                  <a:rPr lang="en-GB">
                    <a:noFill/>
                  </a:rPr>
                  <a:t> </a:t>
                </a:r>
              </a:p>
            </p:txBody>
          </p:sp>
        </mc:Fallback>
      </mc:AlternateContent>
      <p:cxnSp>
        <p:nvCxnSpPr>
          <p:cNvPr id="62" name="Straight Arrow Connector 61">
            <a:extLst>
              <a:ext uri="{FF2B5EF4-FFF2-40B4-BE49-F238E27FC236}">
                <a16:creationId xmlns:a16="http://schemas.microsoft.com/office/drawing/2014/main" id="{9E98C203-8424-47CD-EEF0-B5C03E271C24}"/>
              </a:ext>
            </a:extLst>
          </p:cNvPr>
          <p:cNvCxnSpPr>
            <a:cxnSpLocks/>
            <a:stCxn id="43" idx="0"/>
            <a:endCxn id="46" idx="2"/>
          </p:cNvCxnSpPr>
          <p:nvPr/>
        </p:nvCxnSpPr>
        <p:spPr>
          <a:xfrm flipV="1">
            <a:off x="3695700" y="7487225"/>
            <a:ext cx="0" cy="530754"/>
          </a:xfrm>
          <a:prstGeom prst="straightConnector1">
            <a:avLst/>
          </a:prstGeom>
          <a:ln w="3492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E52D3E-08F0-BAF4-F443-4CA86F16CE53}"/>
              </a:ext>
            </a:extLst>
          </p:cNvPr>
          <p:cNvCxnSpPr>
            <a:stCxn id="44" idx="0"/>
            <a:endCxn id="47" idx="2"/>
          </p:cNvCxnSpPr>
          <p:nvPr/>
        </p:nvCxnSpPr>
        <p:spPr>
          <a:xfrm flipV="1">
            <a:off x="9486900" y="7487225"/>
            <a:ext cx="0" cy="530753"/>
          </a:xfrm>
          <a:prstGeom prst="straightConnector1">
            <a:avLst/>
          </a:prstGeom>
          <a:ln w="3492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D4C355A-1D5A-3299-C460-1CE2F83F2BF3}"/>
              </a:ext>
            </a:extLst>
          </p:cNvPr>
          <p:cNvCxnSpPr>
            <a:cxnSpLocks/>
            <a:stCxn id="45" idx="0"/>
            <a:endCxn id="48" idx="2"/>
          </p:cNvCxnSpPr>
          <p:nvPr/>
        </p:nvCxnSpPr>
        <p:spPr>
          <a:xfrm flipV="1">
            <a:off x="15278100" y="7525734"/>
            <a:ext cx="0" cy="492244"/>
          </a:xfrm>
          <a:prstGeom prst="straightConnector1">
            <a:avLst/>
          </a:prstGeom>
          <a:ln w="34925">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185765F-985A-F66F-915E-87AC773C462E}"/>
              </a:ext>
            </a:extLst>
          </p:cNvPr>
          <p:cNvCxnSpPr>
            <a:cxnSpLocks/>
            <a:stCxn id="46" idx="0"/>
            <a:endCxn id="49" idx="2"/>
          </p:cNvCxnSpPr>
          <p:nvPr/>
        </p:nvCxnSpPr>
        <p:spPr>
          <a:xfrm flipV="1">
            <a:off x="3695700" y="6047968"/>
            <a:ext cx="0" cy="70868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C5D062C-3DC0-6D6E-1835-FED7E510FAF0}"/>
              </a:ext>
            </a:extLst>
          </p:cNvPr>
          <p:cNvCxnSpPr>
            <a:stCxn id="47" idx="0"/>
            <a:endCxn id="50" idx="2"/>
          </p:cNvCxnSpPr>
          <p:nvPr/>
        </p:nvCxnSpPr>
        <p:spPr>
          <a:xfrm flipV="1">
            <a:off x="9486900" y="6047968"/>
            <a:ext cx="0" cy="70868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994C89D-765F-8BBA-1A94-E7D8DDFC0122}"/>
              </a:ext>
            </a:extLst>
          </p:cNvPr>
          <p:cNvCxnSpPr>
            <a:cxnSpLocks/>
            <a:stCxn id="48" idx="0"/>
            <a:endCxn id="51" idx="2"/>
          </p:cNvCxnSpPr>
          <p:nvPr/>
        </p:nvCxnSpPr>
        <p:spPr>
          <a:xfrm flipV="1">
            <a:off x="15278100" y="6047968"/>
            <a:ext cx="0" cy="74719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BC803342-CCB7-2ABF-41BB-E09A36207B79}"/>
              </a:ext>
            </a:extLst>
          </p:cNvPr>
          <p:cNvCxnSpPr>
            <a:cxnSpLocks/>
            <a:stCxn id="46" idx="0"/>
          </p:cNvCxnSpPr>
          <p:nvPr/>
        </p:nvCxnSpPr>
        <p:spPr>
          <a:xfrm rot="5400000" flipH="1" flipV="1">
            <a:off x="8113328" y="2030280"/>
            <a:ext cx="308746" cy="9144002"/>
          </a:xfrm>
          <a:prstGeom prst="bentConnector2">
            <a:avLst/>
          </a:prstGeom>
          <a:ln w="34925"/>
        </p:spPr>
        <p:style>
          <a:lnRef idx="1">
            <a:schemeClr val="accent6"/>
          </a:lnRef>
          <a:fillRef idx="0">
            <a:schemeClr val="accent6"/>
          </a:fillRef>
          <a:effectRef idx="0">
            <a:schemeClr val="accent6"/>
          </a:effectRef>
          <a:fontRef idx="minor">
            <a:schemeClr val="tx1"/>
          </a:fontRef>
        </p:style>
      </p:cxnSp>
      <p:cxnSp>
        <p:nvCxnSpPr>
          <p:cNvPr id="79" name="Connector: Elbow 78">
            <a:extLst>
              <a:ext uri="{FF2B5EF4-FFF2-40B4-BE49-F238E27FC236}">
                <a16:creationId xmlns:a16="http://schemas.microsoft.com/office/drawing/2014/main" id="{0E8975D4-5EBF-60C8-2E6A-A3F51CD4AF57}"/>
              </a:ext>
            </a:extLst>
          </p:cNvPr>
          <p:cNvCxnSpPr>
            <a:cxnSpLocks/>
            <a:stCxn id="48" idx="0"/>
          </p:cNvCxnSpPr>
          <p:nvPr/>
        </p:nvCxnSpPr>
        <p:spPr>
          <a:xfrm rot="16200000" flipV="1">
            <a:off x="13199473" y="4716536"/>
            <a:ext cx="347255" cy="3810000"/>
          </a:xfrm>
          <a:prstGeom prst="bentConnector2">
            <a:avLst/>
          </a:prstGeom>
          <a:ln w="34925"/>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69C3F873-DE1F-9F65-C869-0B117EE08598}"/>
              </a:ext>
            </a:extLst>
          </p:cNvPr>
          <p:cNvCxnSpPr>
            <a:stCxn id="47" idx="0"/>
          </p:cNvCxnSpPr>
          <p:nvPr/>
        </p:nvCxnSpPr>
        <p:spPr>
          <a:xfrm flipV="1">
            <a:off x="9486900" y="6447908"/>
            <a:ext cx="0" cy="308746"/>
          </a:xfrm>
          <a:prstGeom prst="line">
            <a:avLst/>
          </a:prstGeom>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643E1CB9-3990-AC85-2751-C8F42192D42C}"/>
              </a:ext>
            </a:extLst>
          </p:cNvPr>
          <p:cNvCxnSpPr>
            <a:cxnSpLocks/>
            <a:endCxn id="53" idx="2"/>
          </p:cNvCxnSpPr>
          <p:nvPr/>
        </p:nvCxnSpPr>
        <p:spPr>
          <a:xfrm flipH="1" flipV="1">
            <a:off x="12382500" y="4825153"/>
            <a:ext cx="1" cy="1622755"/>
          </a:xfrm>
          <a:prstGeom prst="straightConnector1">
            <a:avLst/>
          </a:prstGeom>
          <a:ln w="34925">
            <a:tailEnd type="triangle"/>
          </a:ln>
        </p:spPr>
        <p:style>
          <a:lnRef idx="1">
            <a:schemeClr val="accent6"/>
          </a:lnRef>
          <a:fillRef idx="0">
            <a:schemeClr val="accent6"/>
          </a:fillRef>
          <a:effectRef idx="0">
            <a:schemeClr val="accent6"/>
          </a:effectRef>
          <a:fontRef idx="minor">
            <a:schemeClr val="tx1"/>
          </a:fontRef>
        </p:style>
      </p:cxnSp>
      <p:cxnSp>
        <p:nvCxnSpPr>
          <p:cNvPr id="89" name="Connector: Elbow 88">
            <a:extLst>
              <a:ext uri="{FF2B5EF4-FFF2-40B4-BE49-F238E27FC236}">
                <a16:creationId xmlns:a16="http://schemas.microsoft.com/office/drawing/2014/main" id="{E4A6A199-578A-514C-13E2-53E3C635976D}"/>
              </a:ext>
            </a:extLst>
          </p:cNvPr>
          <p:cNvCxnSpPr>
            <a:cxnSpLocks/>
            <a:stCxn id="49" idx="0"/>
          </p:cNvCxnSpPr>
          <p:nvPr/>
        </p:nvCxnSpPr>
        <p:spPr>
          <a:xfrm rot="5400000" flipH="1" flipV="1">
            <a:off x="5083683" y="3775553"/>
            <a:ext cx="195835" cy="2971800"/>
          </a:xfrm>
          <a:prstGeom prst="bentConnector2">
            <a:avLst/>
          </a:prstGeom>
          <a:ln w="34925"/>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F0C761B8-A8F9-87F3-EB06-0DA1C642E215}"/>
              </a:ext>
            </a:extLst>
          </p:cNvPr>
          <p:cNvCxnSpPr>
            <a:cxnSpLocks/>
            <a:stCxn id="50" idx="0"/>
          </p:cNvCxnSpPr>
          <p:nvPr/>
        </p:nvCxnSpPr>
        <p:spPr>
          <a:xfrm rot="16200000" flipV="1">
            <a:off x="7712582" y="3585052"/>
            <a:ext cx="195836" cy="3352800"/>
          </a:xfrm>
          <a:prstGeom prst="bentConnector2">
            <a:avLst/>
          </a:prstGeom>
          <a:ln w="34925"/>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A3238450-F9DA-4D8C-C434-207C96CC7B94}"/>
              </a:ext>
            </a:extLst>
          </p:cNvPr>
          <p:cNvCxnSpPr>
            <a:stCxn id="51" idx="0"/>
          </p:cNvCxnSpPr>
          <p:nvPr/>
        </p:nvCxnSpPr>
        <p:spPr>
          <a:xfrm rot="16200000" flipV="1">
            <a:off x="11751182" y="1832452"/>
            <a:ext cx="195837" cy="6858000"/>
          </a:xfrm>
          <a:prstGeom prst="bentConnector2">
            <a:avLst/>
          </a:prstGeom>
          <a:ln w="34925"/>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03A238A-B00F-D285-B963-81BBD09BAABF}"/>
              </a:ext>
            </a:extLst>
          </p:cNvPr>
          <p:cNvCxnSpPr>
            <a:cxnSpLocks/>
            <a:endCxn id="52" idx="2"/>
          </p:cNvCxnSpPr>
          <p:nvPr/>
        </p:nvCxnSpPr>
        <p:spPr>
          <a:xfrm flipH="1" flipV="1">
            <a:off x="6591300" y="4821689"/>
            <a:ext cx="1" cy="36489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4194265E-1EE5-3936-C82A-DB8650204FAB}"/>
              </a:ext>
            </a:extLst>
          </p:cNvPr>
          <p:cNvCxnSpPr>
            <a:stCxn id="52" idx="1"/>
            <a:endCxn id="54" idx="2"/>
          </p:cNvCxnSpPr>
          <p:nvPr/>
        </p:nvCxnSpPr>
        <p:spPr>
          <a:xfrm rot="10800000">
            <a:off x="3695700" y="3590586"/>
            <a:ext cx="1447800" cy="754326"/>
          </a:xfrm>
          <a:prstGeom prst="bent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38A16D4D-DE4E-9CA9-EBB0-87CE831B0112}"/>
              </a:ext>
            </a:extLst>
          </p:cNvPr>
          <p:cNvCxnSpPr>
            <a:stCxn id="53" idx="3"/>
            <a:endCxn id="60" idx="2"/>
          </p:cNvCxnSpPr>
          <p:nvPr/>
        </p:nvCxnSpPr>
        <p:spPr>
          <a:xfrm flipV="1">
            <a:off x="13830300" y="3565038"/>
            <a:ext cx="1447800" cy="783338"/>
          </a:xfrm>
          <a:prstGeom prst="bent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FDD9CC7-C30A-0F9F-837C-03A0F685F4A1}"/>
              </a:ext>
            </a:extLst>
          </p:cNvPr>
          <p:cNvCxnSpPr>
            <a:stCxn id="54" idx="3"/>
            <a:endCxn id="59" idx="1"/>
          </p:cNvCxnSpPr>
          <p:nvPr/>
        </p:nvCxnSpPr>
        <p:spPr>
          <a:xfrm flipV="1">
            <a:off x="4914900" y="3195880"/>
            <a:ext cx="3245476" cy="1370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21DF244-4367-297F-F066-381603DA52FC}"/>
              </a:ext>
            </a:extLst>
          </p:cNvPr>
          <p:cNvCxnSpPr>
            <a:stCxn id="60" idx="1"/>
            <a:endCxn id="59" idx="3"/>
          </p:cNvCxnSpPr>
          <p:nvPr/>
        </p:nvCxnSpPr>
        <p:spPr>
          <a:xfrm flipH="1">
            <a:off x="10827376" y="3184038"/>
            <a:ext cx="3117224" cy="1184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167B262-95DA-FAAB-15CB-1845E96B7162}"/>
              </a:ext>
            </a:extLst>
          </p:cNvPr>
          <p:cNvCxnSpPr>
            <a:stCxn id="59" idx="0"/>
            <a:endCxn id="58" idx="2"/>
          </p:cNvCxnSpPr>
          <p:nvPr/>
        </p:nvCxnSpPr>
        <p:spPr>
          <a:xfrm flipH="1" flipV="1">
            <a:off x="9486900" y="2476500"/>
            <a:ext cx="6976" cy="33838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3" name="Camera 2">
            <a:extLst>
              <a:ext uri="{FF2B5EF4-FFF2-40B4-BE49-F238E27FC236}">
                <a16:creationId xmlns:a16="http://schemas.microsoft.com/office/drawing/2014/main" id="{AA56B50B-4AA3-1102-6DC5-6677AD54CC02}"/>
              </a:ext>
            </a:extLst>
          </p:cNvPr>
          <p:cNvPicPr>
            <a:picLocks noChangeAspect="1"/>
            <a:extLst>
              <a:ext uri="{51228E76-BA90-4043-B771-695A4F85340A}">
                <alf:liveFeedProps xmlns:alf="http://schemas.microsoft.com/office/drawing/2021/livefeed"/>
              </a:ext>
            </a:extLst>
          </p:cNvPicPr>
          <p:nvPr/>
        </p:nvPicPr>
        <p:blipFill>
          <a:blip r:embed="rId17">
            <a:extLst>
              <a:ext uri="{96DAC541-7B7A-43D3-8B79-37D633B846F1}">
                <asvg:svgBlip xmlns:asvg="http://schemas.microsoft.com/office/drawing/2016/SVG/main" r:embed="rId18"/>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nodeType="with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childTnLst>
                                </p:cTn>
                              </p:par>
                              <p:par>
                                <p:cTn id="69" presetID="10"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fade">
                                      <p:cBhvr>
                                        <p:cTn id="71" dur="500"/>
                                        <p:tgtEl>
                                          <p:spTgt spid="83"/>
                                        </p:tgtEl>
                                      </p:cBhvr>
                                    </p:animEffect>
                                  </p:childTnLst>
                                </p:cTn>
                              </p:par>
                              <p:par>
                                <p:cTn id="72" presetID="10" presetClass="entr" presetSubtype="0" fill="hold" nodeType="with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500"/>
                                        <p:tgtEl>
                                          <p:spTgt spid="81"/>
                                        </p:tgtEl>
                                      </p:cBhvr>
                                    </p:animEffect>
                                  </p:childTnLst>
                                </p:cTn>
                              </p:par>
                              <p:par>
                                <p:cTn id="75" presetID="10" presetClass="entr" presetSubtype="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500"/>
                                        <p:tgtEl>
                                          <p:spTgt spid="7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5"/>
                                        </p:tgtEl>
                                        <p:attrNameLst>
                                          <p:attrName>style.visibility</p:attrName>
                                        </p:attrNameLst>
                                      </p:cBhvr>
                                      <p:to>
                                        <p:strVal val="visible"/>
                                      </p:to>
                                    </p:set>
                                    <p:animEffect transition="in" filter="fade">
                                      <p:cBhvr>
                                        <p:cTn id="85" dur="500"/>
                                        <p:tgtEl>
                                          <p:spTgt spid="95"/>
                                        </p:tgtEl>
                                      </p:cBhvr>
                                    </p:animEffect>
                                  </p:childTnLst>
                                </p:cTn>
                              </p:par>
                              <p:par>
                                <p:cTn id="86" presetID="10" presetClass="entr" presetSubtype="0"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par>
                                <p:cTn id="89" presetID="10"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fade">
                                      <p:cBhvr>
                                        <p:cTn id="91" dur="500"/>
                                        <p:tgtEl>
                                          <p:spTgt spid="98"/>
                                        </p:tgtEl>
                                      </p:cBhvr>
                                    </p:animEffect>
                                  </p:childTnLst>
                                </p:cTn>
                              </p:par>
                              <p:par>
                                <p:cTn id="92" presetID="10" presetClass="entr" presetSubtype="0" fill="hold" nodeType="with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500"/>
                                        <p:tgtEl>
                                          <p:spTgt spid="54"/>
                                        </p:tgtEl>
                                      </p:cBhvr>
                                    </p:animEffect>
                                  </p:childTnLst>
                                </p:cTn>
                              </p:par>
                              <p:par>
                                <p:cTn id="103" presetID="10" presetClass="entr" presetSubtype="0" fill="hold"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fade">
                                      <p:cBhvr>
                                        <p:cTn id="105" dur="500"/>
                                        <p:tgtEl>
                                          <p:spTgt spid="10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fade">
                                      <p:cBhvr>
                                        <p:cTn id="110" dur="500"/>
                                        <p:tgtEl>
                                          <p:spTgt spid="10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500"/>
                                        <p:tgtEl>
                                          <p:spTgt spid="6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8"/>
                                        </p:tgtEl>
                                        <p:attrNameLst>
                                          <p:attrName>style.visibility</p:attrName>
                                        </p:attrNameLst>
                                      </p:cBhvr>
                                      <p:to>
                                        <p:strVal val="visible"/>
                                      </p:to>
                                    </p:set>
                                    <p:animEffect transition="in" filter="fade">
                                      <p:cBhvr>
                                        <p:cTn id="118" dur="500"/>
                                        <p:tgtEl>
                                          <p:spTgt spid="118"/>
                                        </p:tgtEl>
                                      </p:cBhvr>
                                    </p:animEffect>
                                  </p:childTnLst>
                                </p:cTn>
                              </p:par>
                              <p:par>
                                <p:cTn id="119" presetID="10" presetClass="entr" presetSubtype="0" fill="hold" nodeType="withEffect">
                                  <p:stCondLst>
                                    <p:cond delay="0"/>
                                  </p:stCondLst>
                                  <p:childTnLst>
                                    <p:set>
                                      <p:cBhvr>
                                        <p:cTn id="120" dur="1" fill="hold">
                                          <p:stCondLst>
                                            <p:cond delay="0"/>
                                          </p:stCondLst>
                                        </p:cTn>
                                        <p:tgtEl>
                                          <p:spTgt spid="116"/>
                                        </p:tgtEl>
                                        <p:attrNameLst>
                                          <p:attrName>style.visibility</p:attrName>
                                        </p:attrNameLst>
                                      </p:cBhvr>
                                      <p:to>
                                        <p:strVal val="visible"/>
                                      </p:to>
                                    </p:set>
                                    <p:animEffect transition="in" filter="fade">
                                      <p:cBhvr>
                                        <p:cTn id="121" dur="500"/>
                                        <p:tgtEl>
                                          <p:spTgt spid="11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animEffect transition="in" filter="fade">
                                      <p:cBhvr>
                                        <p:cTn id="124" dur="500"/>
                                        <p:tgtEl>
                                          <p:spTgt spid="59"/>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0"/>
                                        </p:tgtEl>
                                        <p:attrNameLst>
                                          <p:attrName>style.visibility</p:attrName>
                                        </p:attrNameLst>
                                      </p:cBhvr>
                                      <p:to>
                                        <p:strVal val="visible"/>
                                      </p:to>
                                    </p:set>
                                    <p:animEffect transition="in" filter="fade">
                                      <p:cBhvr>
                                        <p:cTn id="129" dur="500"/>
                                        <p:tgtEl>
                                          <p:spTgt spid="12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8"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CB30EAF-6B2F-7633-94D9-398C03E6D4A4}"/>
              </a:ext>
            </a:extLst>
          </p:cNvPr>
          <p:cNvSpPr txBox="1"/>
          <p:nvPr/>
        </p:nvSpPr>
        <p:spPr>
          <a:xfrm>
            <a:off x="1006871" y="942975"/>
            <a:ext cx="16230600" cy="678904"/>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IMPLEMENTATION</a:t>
            </a:r>
          </a:p>
        </p:txBody>
      </p:sp>
      <p:sp>
        <p:nvSpPr>
          <p:cNvPr id="3" name="AutoShape 3">
            <a:extLst>
              <a:ext uri="{FF2B5EF4-FFF2-40B4-BE49-F238E27FC236}">
                <a16:creationId xmlns:a16="http://schemas.microsoft.com/office/drawing/2014/main" id="{4074A66C-6929-FFD1-B6FB-B8AA6B1C76CA}"/>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a:extLst>
              <a:ext uri="{FF2B5EF4-FFF2-40B4-BE49-F238E27FC236}">
                <a16:creationId xmlns:a16="http://schemas.microsoft.com/office/drawing/2014/main" id="{4DD169E8-58D3-D1AE-D545-BF5937B3EEF7}"/>
              </a:ext>
            </a:extLst>
          </p:cNvPr>
          <p:cNvSpPr txBox="1"/>
          <p:nvPr/>
        </p:nvSpPr>
        <p:spPr>
          <a:xfrm>
            <a:off x="755867" y="1780015"/>
            <a:ext cx="16732608" cy="4605876"/>
          </a:xfrm>
          <a:prstGeom prst="rect">
            <a:avLst/>
          </a:prstGeom>
        </p:spPr>
        <p:txBody>
          <a:bodyPr lIns="0" tIns="0" rIns="0" bIns="0" rtlCol="0" anchor="t">
            <a:spAutoFit/>
          </a:bodyPr>
          <a:lstStyle/>
          <a:p>
            <a:pPr>
              <a:lnSpc>
                <a:spcPts val="5372"/>
              </a:lnSpc>
            </a:pPr>
            <a:endParaRPr dirty="0"/>
          </a:p>
          <a:p>
            <a:pPr marL="690884" lvl="1" indent="-345442">
              <a:lnSpc>
                <a:spcPct val="200000"/>
              </a:lnSpc>
              <a:buFont typeface="Arial"/>
              <a:buChar char="•"/>
            </a:pPr>
            <a:r>
              <a:rPr lang="en-US" sz="2800" dirty="0">
                <a:solidFill>
                  <a:srgbClr val="2B2C30"/>
                </a:solidFill>
                <a:latin typeface="Canva Sans"/>
              </a:rPr>
              <a:t>Clone the git repo </a:t>
            </a:r>
            <a:r>
              <a:rPr lang="en-US" sz="2800" dirty="0">
                <a:solidFill>
                  <a:srgbClr val="2B2C30"/>
                </a:solidFill>
                <a:latin typeface="Canva Sans"/>
                <a:hlinkClick r:id="rId2"/>
              </a:rPr>
              <a:t>https://github.com/Vijeth-Rai/Multimodal-Sarcasm-Detection</a:t>
            </a:r>
            <a:r>
              <a:rPr lang="en-US" sz="2800" dirty="0">
                <a:solidFill>
                  <a:srgbClr val="2B2C30"/>
                </a:solidFill>
                <a:latin typeface="Canva Sans"/>
              </a:rPr>
              <a:t> </a:t>
            </a:r>
          </a:p>
          <a:p>
            <a:pPr marL="690884" lvl="1" indent="-345442">
              <a:lnSpc>
                <a:spcPct val="200000"/>
              </a:lnSpc>
              <a:buFont typeface="Arial"/>
              <a:buChar char="•"/>
            </a:pPr>
            <a:r>
              <a:rPr lang="en-US" sz="2800" dirty="0">
                <a:solidFill>
                  <a:srgbClr val="2B2C30"/>
                </a:solidFill>
                <a:latin typeface="Canva Sans"/>
              </a:rPr>
              <a:t>Readme file shows sequence to run notebooks</a:t>
            </a:r>
          </a:p>
          <a:p>
            <a:pPr>
              <a:lnSpc>
                <a:spcPts val="5984"/>
              </a:lnSpc>
            </a:pPr>
            <a:endParaRPr lang="en-US" sz="3200" dirty="0">
              <a:solidFill>
                <a:srgbClr val="2B2C30"/>
              </a:solidFill>
              <a:latin typeface="Canva Sans"/>
            </a:endParaRPr>
          </a:p>
          <a:p>
            <a:pPr>
              <a:lnSpc>
                <a:spcPts val="6545"/>
              </a:lnSpc>
            </a:pPr>
            <a:endParaRPr lang="en-US" sz="3200" dirty="0">
              <a:solidFill>
                <a:srgbClr val="2B2C30"/>
              </a:solidFill>
              <a:latin typeface="Canva Sans"/>
            </a:endParaRPr>
          </a:p>
          <a:p>
            <a:pPr>
              <a:lnSpc>
                <a:spcPts val="5015"/>
              </a:lnSpc>
            </a:pPr>
            <a:endParaRPr lang="en-US" sz="3200" dirty="0">
              <a:solidFill>
                <a:srgbClr val="2B2C30"/>
              </a:solidFill>
              <a:latin typeface="Canva Sans"/>
            </a:endParaRPr>
          </a:p>
        </p:txBody>
      </p:sp>
      <p:pic>
        <p:nvPicPr>
          <p:cNvPr id="5" name="Camera 4">
            <a:extLst>
              <a:ext uri="{FF2B5EF4-FFF2-40B4-BE49-F238E27FC236}">
                <a16:creationId xmlns:a16="http://schemas.microsoft.com/office/drawing/2014/main" id="{10F62239-8832-AC9F-C481-EB385D56FA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extLst>
      <p:ext uri="{BB962C8B-B14F-4D97-AF65-F5344CB8AC3E}">
        <p14:creationId xmlns:p14="http://schemas.microsoft.com/office/powerpoint/2010/main" val="122747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1028700" y="942975"/>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EXPERIMENTAL RESULTS</a:t>
            </a:r>
          </a:p>
        </p:txBody>
      </p:sp>
      <p:sp>
        <p:nvSpPr>
          <p:cNvPr id="5" name="TextBox 5"/>
          <p:cNvSpPr txBox="1"/>
          <p:nvPr/>
        </p:nvSpPr>
        <p:spPr>
          <a:xfrm>
            <a:off x="837042" y="2184132"/>
            <a:ext cx="8140932" cy="7967053"/>
          </a:xfrm>
          <a:prstGeom prst="rect">
            <a:avLst/>
          </a:prstGeom>
        </p:spPr>
        <p:txBody>
          <a:bodyPr lIns="0" tIns="0" rIns="0" bIns="0" rtlCol="0" anchor="t">
            <a:spAutoFit/>
          </a:bodyPr>
          <a:lstStyle/>
          <a:p>
            <a:pPr marL="544924" lvl="1" indent="-272462">
              <a:lnSpc>
                <a:spcPct val="150000"/>
              </a:lnSpc>
              <a:spcAft>
                <a:spcPts val="1800"/>
              </a:spcAft>
              <a:buFont typeface="Arial"/>
              <a:buChar char="•"/>
            </a:pPr>
            <a:r>
              <a:rPr lang="en-US" sz="2400" dirty="0">
                <a:solidFill>
                  <a:srgbClr val="2B2C30"/>
                </a:solidFill>
                <a:latin typeface="Canva Sans"/>
              </a:rPr>
              <a:t>Traditional audio feature extraction versus audio embeddings through transfer learning on audio data.</a:t>
            </a:r>
          </a:p>
          <a:p>
            <a:pPr marL="544924" lvl="1" indent="-272462">
              <a:lnSpc>
                <a:spcPct val="150000"/>
              </a:lnSpc>
              <a:spcAft>
                <a:spcPts val="600"/>
              </a:spcAft>
              <a:buFont typeface="Arial"/>
              <a:buChar char="•"/>
            </a:pPr>
            <a:r>
              <a:rPr lang="en-US" sz="2400" dirty="0">
                <a:solidFill>
                  <a:srgbClr val="2B2C30"/>
                </a:solidFill>
                <a:latin typeface="Canva Sans"/>
              </a:rPr>
              <a:t>Aiming to shed light on nature of sarcasm, two experimental setups are created.</a:t>
            </a:r>
          </a:p>
          <a:p>
            <a:pPr marL="1244012" lvl="2" indent="-514350">
              <a:lnSpc>
                <a:spcPct val="150000"/>
              </a:lnSpc>
              <a:spcAft>
                <a:spcPts val="600"/>
              </a:spcAft>
              <a:buFont typeface="+mj-lt"/>
              <a:buAutoNum type="arabicPeriod"/>
            </a:pPr>
            <a:r>
              <a:rPr lang="en-US" sz="2400" dirty="0">
                <a:solidFill>
                  <a:srgbClr val="2B2C30"/>
                </a:solidFill>
                <a:latin typeface="Canva Sans"/>
              </a:rPr>
              <a:t>Speaker-Dependent setup</a:t>
            </a:r>
          </a:p>
          <a:p>
            <a:pPr marL="1244012" lvl="2" indent="-514350">
              <a:lnSpc>
                <a:spcPct val="150000"/>
              </a:lnSpc>
              <a:spcAft>
                <a:spcPts val="600"/>
              </a:spcAft>
              <a:buFont typeface="+mj-lt"/>
              <a:buAutoNum type="arabicPeriod"/>
            </a:pPr>
            <a:r>
              <a:rPr lang="en-US" sz="2400" dirty="0">
                <a:solidFill>
                  <a:srgbClr val="2B2C30"/>
                </a:solidFill>
                <a:latin typeface="Canva Sans"/>
              </a:rPr>
              <a:t>Speaker-Independent setup</a:t>
            </a:r>
          </a:p>
          <a:p>
            <a:pPr marL="729662" lvl="1" indent="-457200">
              <a:lnSpc>
                <a:spcPct val="150000"/>
              </a:lnSpc>
              <a:spcBef>
                <a:spcPts val="1800"/>
              </a:spcBef>
              <a:spcAft>
                <a:spcPts val="600"/>
              </a:spcAft>
              <a:buFont typeface="Arial" panose="020B0604020202020204" pitchFamily="34" charset="0"/>
              <a:buChar char="•"/>
            </a:pPr>
            <a:r>
              <a:rPr lang="en-US" sz="2400" dirty="0">
                <a:solidFill>
                  <a:srgbClr val="2B2C30"/>
                </a:solidFill>
                <a:latin typeface="Canva Sans"/>
              </a:rPr>
              <a:t>Observation on the experimental setups:</a:t>
            </a:r>
          </a:p>
          <a:p>
            <a:pPr marL="1178550" lvl="2" indent="-457200">
              <a:lnSpc>
                <a:spcPct val="150000"/>
              </a:lnSpc>
              <a:spcAft>
                <a:spcPts val="600"/>
              </a:spcAft>
              <a:buFont typeface="+mj-lt"/>
              <a:buAutoNum type="arabicPeriod"/>
            </a:pPr>
            <a:r>
              <a:rPr lang="en-US" sz="2400" dirty="0">
                <a:solidFill>
                  <a:srgbClr val="2B2C30"/>
                </a:solidFill>
                <a:latin typeface="Canva Sans"/>
              </a:rPr>
              <a:t> The better performing setup</a:t>
            </a:r>
          </a:p>
          <a:p>
            <a:pPr marL="1178550" lvl="2" indent="-457200">
              <a:lnSpc>
                <a:spcPct val="150000"/>
              </a:lnSpc>
              <a:spcAft>
                <a:spcPts val="600"/>
              </a:spcAft>
              <a:buFont typeface="+mj-lt"/>
              <a:buAutoNum type="arabicPeriod"/>
            </a:pPr>
            <a:r>
              <a:rPr lang="en-US" sz="2400" dirty="0">
                <a:solidFill>
                  <a:srgbClr val="2B2C30"/>
                </a:solidFill>
                <a:latin typeface="Canva Sans"/>
              </a:rPr>
              <a:t> </a:t>
            </a:r>
            <a:r>
              <a:rPr lang="en-US" sz="2400" b="1" dirty="0">
                <a:solidFill>
                  <a:srgbClr val="2B2C30"/>
                </a:solidFill>
                <a:latin typeface="Canva Sans"/>
              </a:rPr>
              <a:t>How this can be interpreted</a:t>
            </a:r>
          </a:p>
          <a:p>
            <a:pPr>
              <a:lnSpc>
                <a:spcPts val="3600"/>
              </a:lnSpc>
            </a:pPr>
            <a:endParaRPr lang="en-US" sz="2446" dirty="0">
              <a:solidFill>
                <a:srgbClr val="2B2C30"/>
              </a:solidFill>
              <a:latin typeface="Canva Sans"/>
            </a:endParaRPr>
          </a:p>
          <a:p>
            <a:pPr marL="544924" lvl="1" indent="-272462">
              <a:lnSpc>
                <a:spcPts val="4719"/>
              </a:lnSpc>
              <a:buFont typeface="Arial"/>
              <a:buChar char="•"/>
            </a:pPr>
            <a:endParaRPr lang="en-US" sz="2523" dirty="0">
              <a:solidFill>
                <a:srgbClr val="2B2C30"/>
              </a:solidFill>
              <a:latin typeface="Canva Sans"/>
            </a:endParaRPr>
          </a:p>
          <a:p>
            <a:pPr>
              <a:lnSpc>
                <a:spcPts val="3740"/>
              </a:lnSpc>
            </a:pPr>
            <a:endParaRPr lang="en-US" sz="2523" dirty="0">
              <a:solidFill>
                <a:srgbClr val="2B2C30"/>
              </a:solidFill>
              <a:latin typeface="Canva Sans"/>
            </a:endParaRPr>
          </a:p>
        </p:txBody>
      </p:sp>
      <p:pic>
        <p:nvPicPr>
          <p:cNvPr id="8" name="Picture 7" descr="A table of speakers with numbers&#10;&#10;Description automatically generated with medium confidence">
            <a:extLst>
              <a:ext uri="{FF2B5EF4-FFF2-40B4-BE49-F238E27FC236}">
                <a16:creationId xmlns:a16="http://schemas.microsoft.com/office/drawing/2014/main" id="{E437F4B6-E9DA-B8E7-0E67-285CBD12D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3099275"/>
            <a:ext cx="8140932" cy="4088450"/>
          </a:xfrm>
          <a:prstGeom prst="rect">
            <a:avLst/>
          </a:prstGeom>
        </p:spPr>
      </p:pic>
      <p:pic>
        <p:nvPicPr>
          <p:cNvPr id="3" name="Camera 2">
            <a:extLst>
              <a:ext uri="{FF2B5EF4-FFF2-40B4-BE49-F238E27FC236}">
                <a16:creationId xmlns:a16="http://schemas.microsoft.com/office/drawing/2014/main" id="{2B27E607-7D0F-0198-8515-1034684194F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1028700" y="962025"/>
            <a:ext cx="16230600" cy="548355"/>
          </a:xfrm>
          <a:prstGeom prst="rect">
            <a:avLst/>
          </a:prstGeom>
        </p:spPr>
        <p:txBody>
          <a:bodyPr lIns="0" tIns="0" rIns="0" bIns="0" rtlCol="0" anchor="t">
            <a:spAutoFit/>
          </a:bodyPr>
          <a:lstStyle/>
          <a:p>
            <a:pPr>
              <a:lnSpc>
                <a:spcPts val="4640"/>
              </a:lnSpc>
              <a:spcBef>
                <a:spcPct val="0"/>
              </a:spcBef>
            </a:pPr>
            <a:r>
              <a:rPr lang="en-US" sz="3200" spc="752" dirty="0">
                <a:solidFill>
                  <a:srgbClr val="2B2C30"/>
                </a:solidFill>
                <a:latin typeface="Canva Sans Bold"/>
              </a:rPr>
              <a:t>COMPARISON OF RESULTS WITH PREVIOUS RESEARCH</a:t>
            </a:r>
          </a:p>
        </p:txBody>
      </p:sp>
      <p:sp>
        <p:nvSpPr>
          <p:cNvPr id="5" name="TextBox 5"/>
          <p:cNvSpPr txBox="1"/>
          <p:nvPr/>
        </p:nvSpPr>
        <p:spPr>
          <a:xfrm>
            <a:off x="837042" y="2184132"/>
            <a:ext cx="8140932" cy="7479740"/>
          </a:xfrm>
          <a:prstGeom prst="rect">
            <a:avLst/>
          </a:prstGeom>
        </p:spPr>
        <p:txBody>
          <a:bodyPr lIns="0" tIns="0" rIns="0" bIns="0" rtlCol="0" anchor="t">
            <a:spAutoFit/>
          </a:bodyPr>
          <a:lstStyle/>
          <a:p>
            <a:pPr marL="544925" lvl="1" indent="-272462">
              <a:lnSpc>
                <a:spcPts val="4719"/>
              </a:lnSpc>
              <a:spcAft>
                <a:spcPts val="1800"/>
              </a:spcAft>
              <a:buFont typeface="Arial"/>
              <a:buChar char="•"/>
            </a:pPr>
            <a:r>
              <a:rPr lang="en-US" sz="2400" dirty="0">
                <a:solidFill>
                  <a:srgbClr val="2B2C30"/>
                </a:solidFill>
                <a:latin typeface="Canva Sans"/>
              </a:rPr>
              <a:t>The proposed model excels with an </a:t>
            </a:r>
            <a:r>
              <a:rPr lang="en-US" sz="2400" dirty="0">
                <a:solidFill>
                  <a:srgbClr val="2B2C30"/>
                </a:solidFill>
                <a:latin typeface="Canva Sans Bold"/>
              </a:rPr>
              <a:t>increased performance of 11.2%</a:t>
            </a:r>
          </a:p>
          <a:p>
            <a:pPr marL="544925" lvl="1" indent="-272462">
              <a:lnSpc>
                <a:spcPts val="4719"/>
              </a:lnSpc>
              <a:spcAft>
                <a:spcPts val="1800"/>
              </a:spcAft>
              <a:buFont typeface="Arial"/>
              <a:buChar char="•"/>
            </a:pPr>
            <a:r>
              <a:rPr lang="en-US" sz="2400" b="1" dirty="0">
                <a:solidFill>
                  <a:srgbClr val="2B2C30"/>
                </a:solidFill>
                <a:latin typeface="Canva Sans"/>
              </a:rPr>
              <a:t>Why</a:t>
            </a:r>
            <a:r>
              <a:rPr lang="en-US" sz="2400" dirty="0">
                <a:solidFill>
                  <a:srgbClr val="2B2C30"/>
                </a:solidFill>
                <a:latin typeface="Canva Sans"/>
              </a:rPr>
              <a:t> is this model so much better than previous studies?</a:t>
            </a:r>
          </a:p>
          <a:p>
            <a:pPr marL="1701213" lvl="3" indent="-514350">
              <a:lnSpc>
                <a:spcPts val="4719"/>
              </a:lnSpc>
              <a:spcAft>
                <a:spcPts val="1800"/>
              </a:spcAft>
              <a:buFont typeface="+mj-lt"/>
              <a:buAutoNum type="arabicPeriod"/>
            </a:pPr>
            <a:r>
              <a:rPr lang="en-US" sz="2400" dirty="0">
                <a:solidFill>
                  <a:srgbClr val="2B2C30"/>
                </a:solidFill>
                <a:latin typeface="Canva Sans"/>
              </a:rPr>
              <a:t>Higher-quality image feature extraction</a:t>
            </a:r>
          </a:p>
          <a:p>
            <a:pPr marL="1701213" lvl="3" indent="-514350">
              <a:lnSpc>
                <a:spcPts val="4719"/>
              </a:lnSpc>
              <a:spcAft>
                <a:spcPts val="1800"/>
              </a:spcAft>
              <a:buFont typeface="+mj-lt"/>
              <a:buAutoNum type="arabicPeriod"/>
            </a:pPr>
            <a:r>
              <a:rPr lang="en-US" sz="2400" dirty="0">
                <a:solidFill>
                  <a:srgbClr val="2B2C30"/>
                </a:solidFill>
                <a:latin typeface="Canva Sans"/>
              </a:rPr>
              <a:t>Previously ignored audio feature extraction</a:t>
            </a:r>
          </a:p>
          <a:p>
            <a:pPr marL="1701213" lvl="3" indent="-514350">
              <a:lnSpc>
                <a:spcPts val="4719"/>
              </a:lnSpc>
              <a:spcAft>
                <a:spcPts val="1800"/>
              </a:spcAft>
              <a:buFont typeface="+mj-lt"/>
              <a:buAutoNum type="arabicPeriod"/>
            </a:pPr>
            <a:r>
              <a:rPr lang="en-US" sz="2400" dirty="0">
                <a:solidFill>
                  <a:srgbClr val="2B2C30"/>
                </a:solidFill>
                <a:latin typeface="Canva Sans"/>
              </a:rPr>
              <a:t>Fusion enhanced by ensemble</a:t>
            </a:r>
          </a:p>
          <a:p>
            <a:pPr marL="1701213" lvl="3" indent="-514350">
              <a:lnSpc>
                <a:spcPts val="4719"/>
              </a:lnSpc>
              <a:spcAft>
                <a:spcPts val="1800"/>
              </a:spcAft>
              <a:buFont typeface="+mj-lt"/>
              <a:buAutoNum type="arabicPeriod"/>
            </a:pPr>
            <a:r>
              <a:rPr lang="en-US" sz="2400" dirty="0">
                <a:solidFill>
                  <a:srgbClr val="2B2C30"/>
                </a:solidFill>
                <a:latin typeface="Canva Sans"/>
              </a:rPr>
              <a:t>Increased dataset size</a:t>
            </a:r>
          </a:p>
          <a:p>
            <a:pPr marL="615363" lvl="1" indent="-342900">
              <a:lnSpc>
                <a:spcPts val="4719"/>
              </a:lnSpc>
              <a:spcAft>
                <a:spcPts val="1800"/>
              </a:spcAft>
              <a:buFont typeface="Arial" panose="020B0604020202020204" pitchFamily="34" charset="0"/>
              <a:buChar char="•"/>
            </a:pPr>
            <a:r>
              <a:rPr lang="en-US" sz="2400" b="1" dirty="0">
                <a:solidFill>
                  <a:srgbClr val="2B2C30"/>
                </a:solidFill>
                <a:latin typeface="Canva Sans"/>
              </a:rPr>
              <a:t>What</a:t>
            </a:r>
            <a:r>
              <a:rPr lang="en-US" sz="2400" dirty="0">
                <a:solidFill>
                  <a:srgbClr val="2B2C30"/>
                </a:solidFill>
                <a:latin typeface="Canva Sans"/>
              </a:rPr>
              <a:t> the research methodology seems to suggest</a:t>
            </a:r>
          </a:p>
          <a:p>
            <a:pPr>
              <a:lnSpc>
                <a:spcPts val="3740"/>
              </a:lnSpc>
            </a:pPr>
            <a:endParaRPr lang="en-US" sz="2523" dirty="0">
              <a:solidFill>
                <a:srgbClr val="2B2C30"/>
              </a:solidFill>
              <a:latin typeface="Canva Sans"/>
            </a:endParaRPr>
          </a:p>
        </p:txBody>
      </p:sp>
      <p:pic>
        <p:nvPicPr>
          <p:cNvPr id="10" name="Picture 9" descr="A table with numbers and text&#10;&#10;Description automatically generated">
            <a:extLst>
              <a:ext uri="{FF2B5EF4-FFF2-40B4-BE49-F238E27FC236}">
                <a16:creationId xmlns:a16="http://schemas.microsoft.com/office/drawing/2014/main" id="{AC80E43B-2580-E2A3-76CF-129CE6C7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547" y="3067254"/>
            <a:ext cx="7731742" cy="4152491"/>
          </a:xfrm>
          <a:prstGeom prst="rect">
            <a:avLst/>
          </a:prstGeom>
        </p:spPr>
      </p:pic>
      <p:pic>
        <p:nvPicPr>
          <p:cNvPr id="3" name="Camera 2">
            <a:extLst>
              <a:ext uri="{FF2B5EF4-FFF2-40B4-BE49-F238E27FC236}">
                <a16:creationId xmlns:a16="http://schemas.microsoft.com/office/drawing/2014/main" id="{3E39FDF4-C696-FCA1-1BF8-0CE5DC0C08E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942975"/>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CHALLENGES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1006871" y="1729983"/>
            <a:ext cx="16732608" cy="4934364"/>
          </a:xfrm>
          <a:prstGeom prst="rect">
            <a:avLst/>
          </a:prstGeom>
        </p:spPr>
        <p:txBody>
          <a:bodyPr lIns="0" tIns="0" rIns="0" bIns="0" rtlCol="0" anchor="t">
            <a:spAutoFit/>
          </a:bodyPr>
          <a:lstStyle/>
          <a:p>
            <a:pPr>
              <a:lnSpc>
                <a:spcPts val="5185"/>
              </a:lnSpc>
            </a:pPr>
            <a:endParaRPr dirty="0"/>
          </a:p>
          <a:p>
            <a:pPr marL="734063" lvl="1" indent="-367031">
              <a:lnSpc>
                <a:spcPct val="250000"/>
              </a:lnSpc>
              <a:buFont typeface="Arial"/>
              <a:buChar char="•"/>
            </a:pPr>
            <a:r>
              <a:rPr lang="en-US" sz="3200" dirty="0">
                <a:solidFill>
                  <a:srgbClr val="2B2C30"/>
                </a:solidFill>
                <a:latin typeface="Canva Sans"/>
              </a:rPr>
              <a:t>Audio feature extraction</a:t>
            </a:r>
          </a:p>
          <a:p>
            <a:pPr marL="734063" lvl="1" indent="-367031">
              <a:lnSpc>
                <a:spcPct val="250000"/>
              </a:lnSpc>
              <a:buFont typeface="Arial"/>
              <a:buChar char="•"/>
            </a:pPr>
            <a:r>
              <a:rPr lang="en-US" sz="3200" dirty="0">
                <a:solidFill>
                  <a:srgbClr val="2B2C30"/>
                </a:solidFill>
                <a:latin typeface="Canva Sans"/>
              </a:rPr>
              <a:t>Image feature extraction</a:t>
            </a:r>
          </a:p>
          <a:p>
            <a:pPr marL="734063" lvl="1" indent="-367031">
              <a:lnSpc>
                <a:spcPct val="250000"/>
              </a:lnSpc>
              <a:buFont typeface="Arial"/>
              <a:buChar char="•"/>
            </a:pPr>
            <a:r>
              <a:rPr lang="en-US" sz="3200" dirty="0">
                <a:solidFill>
                  <a:srgbClr val="2B2C30"/>
                </a:solidFill>
                <a:latin typeface="Canva Sans"/>
              </a:rPr>
              <a:t>Hypertuning and overfitting</a:t>
            </a:r>
          </a:p>
          <a:p>
            <a:pPr>
              <a:lnSpc>
                <a:spcPts val="4828"/>
              </a:lnSpc>
            </a:pPr>
            <a:endParaRPr lang="en-US" sz="3400" dirty="0">
              <a:solidFill>
                <a:srgbClr val="2B2C30"/>
              </a:solidFill>
              <a:latin typeface="Canva Sans"/>
            </a:endParaRPr>
          </a:p>
        </p:txBody>
      </p:sp>
      <p:pic>
        <p:nvPicPr>
          <p:cNvPr id="5" name="Camera 4">
            <a:extLst>
              <a:ext uri="{FF2B5EF4-FFF2-40B4-BE49-F238E27FC236}">
                <a16:creationId xmlns:a16="http://schemas.microsoft.com/office/drawing/2014/main" id="{7DDE4332-57CD-91AD-E6D7-99ADC6FBE67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extLst>
      <p:ext uri="{BB962C8B-B14F-4D97-AF65-F5344CB8AC3E}">
        <p14:creationId xmlns:p14="http://schemas.microsoft.com/office/powerpoint/2010/main" val="286443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3" name="TextBox 3"/>
          <p:cNvSpPr txBox="1"/>
          <p:nvPr/>
        </p:nvSpPr>
        <p:spPr>
          <a:xfrm>
            <a:off x="1028700" y="962025"/>
            <a:ext cx="16230600" cy="589905"/>
          </a:xfrm>
          <a:prstGeom prst="rect">
            <a:avLst/>
          </a:prstGeom>
        </p:spPr>
        <p:txBody>
          <a:bodyPr lIns="0" tIns="0" rIns="0" bIns="0" rtlCol="0" anchor="t">
            <a:spAutoFit/>
          </a:bodyPr>
          <a:lstStyle/>
          <a:p>
            <a:pPr>
              <a:lnSpc>
                <a:spcPts val="4640"/>
              </a:lnSpc>
              <a:spcBef>
                <a:spcPct val="0"/>
              </a:spcBef>
            </a:pPr>
            <a:r>
              <a:rPr lang="en-US" sz="4400" spc="752" dirty="0">
                <a:solidFill>
                  <a:srgbClr val="2B2C30"/>
                </a:solidFill>
                <a:latin typeface="Canva Sans Bold"/>
              </a:rPr>
              <a:t>CONCLUSION AND FUTURE WORKS</a:t>
            </a:r>
          </a:p>
        </p:txBody>
      </p:sp>
      <p:sp>
        <p:nvSpPr>
          <p:cNvPr id="4" name="TextBox 4"/>
          <p:cNvSpPr txBox="1"/>
          <p:nvPr/>
        </p:nvSpPr>
        <p:spPr>
          <a:xfrm>
            <a:off x="457200" y="2247900"/>
            <a:ext cx="17830800" cy="7880171"/>
          </a:xfrm>
          <a:prstGeom prst="rect">
            <a:avLst/>
          </a:prstGeom>
        </p:spPr>
        <p:txBody>
          <a:bodyPr wrap="square" lIns="0" tIns="0" rIns="0" bIns="0" rtlCol="0" anchor="t">
            <a:spAutoFit/>
          </a:bodyPr>
          <a:lstStyle/>
          <a:p>
            <a:pPr marL="621912" lvl="1" indent="-310956">
              <a:lnSpc>
                <a:spcPct val="150000"/>
              </a:lnSpc>
              <a:buFont typeface="Arial"/>
              <a:buChar char="•"/>
            </a:pPr>
            <a:r>
              <a:rPr lang="en-US" sz="2800" dirty="0">
                <a:solidFill>
                  <a:srgbClr val="2B2C30"/>
                </a:solidFill>
                <a:latin typeface="Canva Sans"/>
              </a:rPr>
              <a:t>This paper takes a step towards the future of AI: allowing the AI to act as beings capable of interacting with humans, even if sarcasm is involved.</a:t>
            </a:r>
          </a:p>
          <a:p>
            <a:pPr marL="621912" lvl="1" indent="-310956">
              <a:lnSpc>
                <a:spcPct val="250000"/>
              </a:lnSpc>
              <a:buFont typeface="Arial"/>
              <a:buChar char="•"/>
            </a:pPr>
            <a:r>
              <a:rPr lang="en-US" sz="2800" dirty="0">
                <a:solidFill>
                  <a:srgbClr val="2B2C30"/>
                </a:solidFill>
                <a:latin typeface="Canva Sans"/>
              </a:rPr>
              <a:t>The paper highlights the importance of extracting high-quality features from all input modalities.</a:t>
            </a:r>
          </a:p>
          <a:p>
            <a:pPr marL="621912" lvl="1" indent="-310956">
              <a:lnSpc>
                <a:spcPct val="250000"/>
              </a:lnSpc>
              <a:buFont typeface="Arial"/>
              <a:buChar char="•"/>
            </a:pPr>
            <a:r>
              <a:rPr lang="en-US" sz="2800" dirty="0">
                <a:solidFill>
                  <a:srgbClr val="2B2C30"/>
                </a:solidFill>
                <a:latin typeface="Canva Sans"/>
              </a:rPr>
              <a:t>Take on nature of sarcasm – what the study seems to supports.</a:t>
            </a:r>
          </a:p>
          <a:p>
            <a:pPr marL="621912" lvl="1" indent="-310956">
              <a:lnSpc>
                <a:spcPct val="250000"/>
              </a:lnSpc>
              <a:buFont typeface="Arial"/>
              <a:buChar char="•"/>
            </a:pPr>
            <a:r>
              <a:rPr lang="en-US" sz="2800" dirty="0">
                <a:solidFill>
                  <a:srgbClr val="2B2C30"/>
                </a:solidFill>
                <a:latin typeface="Canva Sans"/>
              </a:rPr>
              <a:t>Potential in using Neural network for sarcasm detection by increasing in size of dataset.</a:t>
            </a:r>
          </a:p>
          <a:p>
            <a:pPr marL="621912" lvl="1" indent="-310956">
              <a:lnSpc>
                <a:spcPct val="250000"/>
              </a:lnSpc>
              <a:buFont typeface="Arial"/>
              <a:buChar char="•"/>
            </a:pPr>
            <a:r>
              <a:rPr lang="en-US" sz="2800" dirty="0">
                <a:solidFill>
                  <a:srgbClr val="2B2C30"/>
                </a:solidFill>
                <a:latin typeface="Canva Sans"/>
              </a:rPr>
              <a:t>Benefits of increasing the size of dataset for multimodal sarcasm detection.</a:t>
            </a:r>
          </a:p>
          <a:p>
            <a:pPr marL="621912" lvl="1" indent="-310956">
              <a:lnSpc>
                <a:spcPct val="250000"/>
              </a:lnSpc>
              <a:buFont typeface="Arial"/>
              <a:buChar char="•"/>
            </a:pPr>
            <a:r>
              <a:rPr lang="en-US" sz="2800" dirty="0">
                <a:solidFill>
                  <a:srgbClr val="2B2C30"/>
                </a:solidFill>
                <a:latin typeface="Canva Sans"/>
              </a:rPr>
              <a:t>Use of multi-modal transfer learning models in future research.</a:t>
            </a:r>
          </a:p>
          <a:p>
            <a:pPr>
              <a:lnSpc>
                <a:spcPts val="5386"/>
              </a:lnSpc>
            </a:pPr>
            <a:endParaRPr lang="en-US" sz="2880" dirty="0">
              <a:solidFill>
                <a:srgbClr val="2B2C30"/>
              </a:solidFill>
              <a:latin typeface="Canva Sans"/>
            </a:endParaRPr>
          </a:p>
          <a:p>
            <a:pPr>
              <a:lnSpc>
                <a:spcPts val="4268"/>
              </a:lnSpc>
            </a:pPr>
            <a:endParaRPr lang="en-US" sz="2880" dirty="0">
              <a:solidFill>
                <a:srgbClr val="2B2C30"/>
              </a:solidFill>
              <a:latin typeface="Canva Sans"/>
            </a:endParaRPr>
          </a:p>
        </p:txBody>
      </p:sp>
      <p:pic>
        <p:nvPicPr>
          <p:cNvPr id="5" name="Camera 4">
            <a:extLst>
              <a:ext uri="{FF2B5EF4-FFF2-40B4-BE49-F238E27FC236}">
                <a16:creationId xmlns:a16="http://schemas.microsoft.com/office/drawing/2014/main" id="{87CE2D46-15D9-E3C0-522E-F43854E9225F}"/>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5C26B559-486D-3424-3553-503DBF3F29A6}"/>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3" name="TextBox 3">
            <a:extLst>
              <a:ext uri="{FF2B5EF4-FFF2-40B4-BE49-F238E27FC236}">
                <a16:creationId xmlns:a16="http://schemas.microsoft.com/office/drawing/2014/main" id="{C6745FD8-1BF9-852B-AAF5-55488B4BE426}"/>
              </a:ext>
            </a:extLst>
          </p:cNvPr>
          <p:cNvSpPr txBox="1"/>
          <p:nvPr/>
        </p:nvSpPr>
        <p:spPr>
          <a:xfrm>
            <a:off x="1028700" y="962025"/>
            <a:ext cx="16230600" cy="589905"/>
          </a:xfrm>
          <a:prstGeom prst="rect">
            <a:avLst/>
          </a:prstGeom>
        </p:spPr>
        <p:txBody>
          <a:bodyPr lIns="0" tIns="0" rIns="0" bIns="0" rtlCol="0" anchor="t">
            <a:spAutoFit/>
          </a:bodyPr>
          <a:lstStyle/>
          <a:p>
            <a:pPr>
              <a:lnSpc>
                <a:spcPts val="4640"/>
              </a:lnSpc>
              <a:spcBef>
                <a:spcPct val="0"/>
              </a:spcBef>
            </a:pPr>
            <a:r>
              <a:rPr lang="en-US" sz="4400" spc="752" dirty="0">
                <a:solidFill>
                  <a:srgbClr val="2B2C30"/>
                </a:solidFill>
                <a:latin typeface="Canva Sans Bold"/>
              </a:rPr>
              <a:t>REFERENCES</a:t>
            </a:r>
          </a:p>
        </p:txBody>
      </p:sp>
      <p:sp>
        <p:nvSpPr>
          <p:cNvPr id="4" name="TextBox 4">
            <a:extLst>
              <a:ext uri="{FF2B5EF4-FFF2-40B4-BE49-F238E27FC236}">
                <a16:creationId xmlns:a16="http://schemas.microsoft.com/office/drawing/2014/main" id="{7698F1E7-1817-3CAF-94EC-FA12863DC099}"/>
              </a:ext>
            </a:extLst>
          </p:cNvPr>
          <p:cNvSpPr txBox="1"/>
          <p:nvPr/>
        </p:nvSpPr>
        <p:spPr>
          <a:xfrm>
            <a:off x="952489" y="2240831"/>
            <a:ext cx="16306800" cy="7969426"/>
          </a:xfrm>
          <a:prstGeom prst="rect">
            <a:avLst/>
          </a:prstGeom>
        </p:spPr>
        <p:txBody>
          <a:bodyPr wrap="square" lIns="0" tIns="0" rIns="0" bIns="0" rtlCol="0" anchor="t">
            <a:spAutoFit/>
          </a:bodyPr>
          <a:lstStyle/>
          <a:p>
            <a:r>
              <a:rPr lang="en-US" sz="2400" dirty="0"/>
              <a:t>Castro, S., Hazarika, D., Pérez-Rosas, V., Zimmermann, R., </a:t>
            </a:r>
            <a:r>
              <a:rPr lang="en-US" sz="2400" dirty="0" err="1"/>
              <a:t>Mihalcea</a:t>
            </a:r>
            <a:r>
              <a:rPr lang="en-US" sz="2400" dirty="0"/>
              <a:t>, R. and </a:t>
            </a:r>
            <a:r>
              <a:rPr lang="en-US" sz="2400" dirty="0" err="1"/>
              <a:t>Poria</a:t>
            </a:r>
            <a:r>
              <a:rPr lang="en-US" sz="2400" dirty="0"/>
              <a:t>, S. (2019). </a:t>
            </a:r>
            <a:r>
              <a:rPr lang="en-US" sz="2400" i="1" dirty="0"/>
              <a:t>Towards Multimodal Sarcasm Detection (An Obviously Perfect Paper)</a:t>
            </a:r>
            <a:r>
              <a:rPr lang="en-US" sz="2400" dirty="0"/>
              <a:t>. [online] pp.4619–4629. Available at: </a:t>
            </a:r>
            <a:r>
              <a:rPr lang="en-US" sz="2400" u="sng" dirty="0">
                <a:hlinkClick r:id="rId2"/>
              </a:rPr>
              <a:t>https://aclanthology.org/P19-1455.pdf</a:t>
            </a:r>
            <a:r>
              <a:rPr lang="en-US" sz="2400" dirty="0"/>
              <a:t>.</a:t>
            </a:r>
            <a:endParaRPr lang="en-GB" sz="2400" dirty="0"/>
          </a:p>
          <a:p>
            <a:r>
              <a:rPr lang="en-US" sz="2400" dirty="0"/>
              <a:t> </a:t>
            </a:r>
            <a:endParaRPr lang="en-GB" sz="2400" dirty="0"/>
          </a:p>
          <a:p>
            <a:r>
              <a:rPr lang="en-US" sz="2400" dirty="0"/>
              <a:t>Chauhan, D., </a:t>
            </a:r>
            <a:r>
              <a:rPr lang="en-US" sz="2400" dirty="0" err="1"/>
              <a:t>Ekbal</a:t>
            </a:r>
            <a:r>
              <a:rPr lang="en-US" sz="2400" dirty="0"/>
              <a:t>, A. and Bhattacharyya, P. (2020). </a:t>
            </a:r>
            <a:r>
              <a:rPr lang="en-US" sz="2400" i="1" dirty="0"/>
              <a:t>Sentiment and Emotion help Sarcasm? A Multi-task Learning Framework for Multi-Modal Sarcasm, Sentiment and Emotion Analysis</a:t>
            </a:r>
            <a:r>
              <a:rPr lang="en-US" sz="2400" dirty="0"/>
              <a:t>. pp.4351–4360.</a:t>
            </a:r>
            <a:endParaRPr lang="en-GB" sz="2400" dirty="0"/>
          </a:p>
          <a:p>
            <a:r>
              <a:rPr lang="en-US" sz="2400" dirty="0"/>
              <a:t> </a:t>
            </a:r>
            <a:endParaRPr lang="en-GB" sz="2400" dirty="0"/>
          </a:p>
          <a:p>
            <a:r>
              <a:rPr lang="en-US" sz="2400" dirty="0"/>
              <a:t> </a:t>
            </a:r>
            <a:endParaRPr lang="en-GB" sz="2400" dirty="0"/>
          </a:p>
          <a:p>
            <a:r>
              <a:rPr lang="en-US" sz="2400" dirty="0"/>
              <a:t>Chauhan, D.S., Singh, G.V., Arora, A., </a:t>
            </a:r>
            <a:r>
              <a:rPr lang="en-US" sz="2400" dirty="0" err="1"/>
              <a:t>Ekbal</a:t>
            </a:r>
            <a:r>
              <a:rPr lang="en-US" sz="2400" dirty="0"/>
              <a:t>, A. and Bhattacharyya, P. (2022). An emoji-aware multitask framework for multimodal sarcasm detection. </a:t>
            </a:r>
            <a:r>
              <a:rPr lang="en-US" sz="2400" i="1" dirty="0"/>
              <a:t>Knowledge-Based Systems</a:t>
            </a:r>
            <a:r>
              <a:rPr lang="en-US" sz="2400" dirty="0"/>
              <a:t>, 257, p.109924. </a:t>
            </a:r>
            <a:r>
              <a:rPr lang="en-US" sz="2400" dirty="0" err="1"/>
              <a:t>doi:</a:t>
            </a:r>
            <a:r>
              <a:rPr lang="en-US" sz="2400" u="sng" dirty="0" err="1">
                <a:hlinkClick r:id="rId3"/>
              </a:rPr>
              <a:t>https</a:t>
            </a:r>
            <a:r>
              <a:rPr lang="en-US" sz="2400" u="sng" dirty="0">
                <a:hlinkClick r:id="rId3"/>
              </a:rPr>
              <a:t>://doi.org/10.1016/j.knosys.2022.109924</a:t>
            </a:r>
            <a:endParaRPr lang="en-US" sz="2400" u="sng" dirty="0"/>
          </a:p>
          <a:p>
            <a:endParaRPr lang="en-US" sz="3600" u="sng" dirty="0">
              <a:solidFill>
                <a:srgbClr val="2B2C30"/>
              </a:solidFill>
              <a:latin typeface="Canva Sans"/>
            </a:endParaRPr>
          </a:p>
          <a:p>
            <a:r>
              <a:rPr lang="en-US" sz="2400" dirty="0"/>
              <a:t>Ray, A., Mishra, S., </a:t>
            </a:r>
            <a:r>
              <a:rPr lang="en-US" sz="2400" dirty="0" err="1"/>
              <a:t>Nunna</a:t>
            </a:r>
            <a:r>
              <a:rPr lang="en-US" sz="2400" dirty="0"/>
              <a:t>, A. and Bhattacharyya, P. (2022). </a:t>
            </a:r>
            <a:r>
              <a:rPr lang="en-US" sz="2400" i="1" dirty="0"/>
              <a:t>A Multimodal Corpus for Emotion Recognition in Sarcasm</a:t>
            </a:r>
            <a:r>
              <a:rPr lang="en-US" sz="2400" dirty="0"/>
              <a:t>. [online] Available at: </a:t>
            </a:r>
            <a:r>
              <a:rPr lang="en-US" sz="2400" u="sng" dirty="0">
                <a:hlinkClick r:id="rId4"/>
              </a:rPr>
              <a:t>https://arxiv.org/pdf/2206.02119v1.pdf</a:t>
            </a:r>
            <a:r>
              <a:rPr lang="en-US" sz="2400" dirty="0"/>
              <a:t> [Accessed 25 Jun. 2023].</a:t>
            </a:r>
            <a:endParaRPr lang="en-GB" sz="2400" dirty="0"/>
          </a:p>
          <a:p>
            <a:r>
              <a:rPr lang="en-US" sz="2400" dirty="0"/>
              <a:t> </a:t>
            </a:r>
            <a:endParaRPr lang="en-GB" sz="2400" dirty="0"/>
          </a:p>
          <a:p>
            <a:r>
              <a:rPr lang="en-US" sz="2400" dirty="0"/>
              <a:t>Sun, Y., Zhang, H., Yang, S. and Wang, J. (2022). EFAFN: An Efficient Feature Adaptive Fusion Network with Facial Feature for Multimodal Sarcasm Detection. </a:t>
            </a:r>
            <a:r>
              <a:rPr lang="en-US" sz="2400" i="1" dirty="0"/>
              <a:t>Applied Sciences</a:t>
            </a:r>
            <a:r>
              <a:rPr lang="en-US" sz="2400" dirty="0"/>
              <a:t>, 12(21), p.11235. </a:t>
            </a:r>
            <a:r>
              <a:rPr lang="en-US" sz="2400" dirty="0" err="1"/>
              <a:t>doi:</a:t>
            </a:r>
            <a:r>
              <a:rPr lang="en-US" sz="2400" u="sng" dirty="0" err="1">
                <a:hlinkClick r:id="rId5"/>
              </a:rPr>
              <a:t>https</a:t>
            </a:r>
            <a:r>
              <a:rPr lang="en-US" sz="2400" u="sng" dirty="0">
                <a:hlinkClick r:id="rId5"/>
              </a:rPr>
              <a:t>://doi.org/10.3390/app122111235</a:t>
            </a:r>
            <a:r>
              <a:rPr lang="en-US" sz="2400" dirty="0"/>
              <a:t>.</a:t>
            </a:r>
            <a:endParaRPr lang="en-GB" sz="2400" dirty="0"/>
          </a:p>
          <a:p>
            <a:endParaRPr lang="en-US" sz="3600" dirty="0">
              <a:solidFill>
                <a:srgbClr val="2B2C30"/>
              </a:solidFill>
              <a:latin typeface="Canva Sans"/>
            </a:endParaRPr>
          </a:p>
          <a:p>
            <a:r>
              <a:rPr lang="en-US" sz="2400" dirty="0" err="1"/>
              <a:t>Pramanick</a:t>
            </a:r>
            <a:r>
              <a:rPr lang="en-US" sz="2400" dirty="0"/>
              <a:t>, S., Roy, A. and Patel, V.M. (2021). </a:t>
            </a:r>
            <a:r>
              <a:rPr lang="en-US" sz="2400" i="1" dirty="0"/>
              <a:t>Multimodal Learning using Optimal Transport for Sarcasm and Humor Detection</a:t>
            </a:r>
            <a:r>
              <a:rPr lang="en-US" sz="2400" dirty="0"/>
              <a:t>. [online] arXiv.org. Available at: </a:t>
            </a:r>
            <a:r>
              <a:rPr lang="en-US" sz="2400" u="sng" dirty="0">
                <a:hlinkClick r:id="rId6"/>
              </a:rPr>
              <a:t>https://arxiv.org/abs/2110.10949</a:t>
            </a:r>
            <a:r>
              <a:rPr lang="en-US" sz="2400" dirty="0"/>
              <a:t> [Accessed 30 Jun. 2023].</a:t>
            </a:r>
            <a:endParaRPr lang="en-GB" sz="2400" dirty="0"/>
          </a:p>
          <a:p>
            <a:endParaRPr lang="en-US" sz="2880" dirty="0">
              <a:solidFill>
                <a:srgbClr val="2B2C30"/>
              </a:solidFill>
              <a:latin typeface="Canva Sans"/>
            </a:endParaRPr>
          </a:p>
          <a:p>
            <a:pPr>
              <a:lnSpc>
                <a:spcPts val="4268"/>
              </a:lnSpc>
            </a:pPr>
            <a:endParaRPr lang="en-US" sz="2880" dirty="0">
              <a:solidFill>
                <a:srgbClr val="2B2C30"/>
              </a:solidFill>
              <a:latin typeface="Canva Sans"/>
            </a:endParaRPr>
          </a:p>
        </p:txBody>
      </p:sp>
      <p:pic>
        <p:nvPicPr>
          <p:cNvPr id="5" name="Camera 4">
            <a:extLst>
              <a:ext uri="{FF2B5EF4-FFF2-40B4-BE49-F238E27FC236}">
                <a16:creationId xmlns:a16="http://schemas.microsoft.com/office/drawing/2014/main" id="{FF8A6178-E544-60EF-8D89-4426C6BBF22D}"/>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flipH="1">
            <a:off x="15078456" y="7077456"/>
            <a:ext cx="3086100" cy="3086100"/>
          </a:xfrm>
          <a:prstGeom prst="ellipse">
            <a:avLst/>
          </a:prstGeom>
        </p:spPr>
      </p:pic>
    </p:spTree>
    <p:extLst>
      <p:ext uri="{BB962C8B-B14F-4D97-AF65-F5344CB8AC3E}">
        <p14:creationId xmlns:p14="http://schemas.microsoft.com/office/powerpoint/2010/main" val="1380062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C0098-AF11-D914-CB4B-9DB235A1EF8C}"/>
              </a:ext>
            </a:extLst>
          </p:cNvPr>
          <p:cNvSpPr txBox="1"/>
          <p:nvPr/>
        </p:nvSpPr>
        <p:spPr>
          <a:xfrm>
            <a:off x="7162800" y="3467100"/>
            <a:ext cx="4152900" cy="1200329"/>
          </a:xfrm>
          <a:prstGeom prst="rect">
            <a:avLst/>
          </a:prstGeom>
          <a:noFill/>
        </p:spPr>
        <p:txBody>
          <a:bodyPr wrap="square" rtlCol="0">
            <a:spAutoFit/>
          </a:bodyPr>
          <a:lstStyle/>
          <a:p>
            <a:r>
              <a:rPr lang="en-GB" sz="7200" dirty="0"/>
              <a:t>Thank you</a:t>
            </a:r>
          </a:p>
        </p:txBody>
      </p:sp>
      <p:pic>
        <p:nvPicPr>
          <p:cNvPr id="3" name="Camera 2">
            <a:extLst>
              <a:ext uri="{FF2B5EF4-FFF2-40B4-BE49-F238E27FC236}">
                <a16:creationId xmlns:a16="http://schemas.microsoft.com/office/drawing/2014/main" id="{DA85E09C-47B0-7EB7-00EF-55CE0B58027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extLst>
      <p:ext uri="{BB962C8B-B14F-4D97-AF65-F5344CB8AC3E}">
        <p14:creationId xmlns:p14="http://schemas.microsoft.com/office/powerpoint/2010/main" val="12870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101302"/>
            <a:ext cx="15450589" cy="7032951"/>
          </a:xfrm>
          <a:prstGeom prst="rect">
            <a:avLst/>
          </a:prstGeom>
        </p:spPr>
        <p:txBody>
          <a:bodyPr lIns="0" tIns="0" rIns="0" bIns="0" rtlCol="0" anchor="t">
            <a:spAutoFit/>
          </a:bodyPr>
          <a:lstStyle/>
          <a:p>
            <a:pPr marL="1306273" lvl="1" indent="-653137">
              <a:lnSpc>
                <a:spcPts val="9257"/>
              </a:lnSpc>
              <a:buFont typeface="Arial"/>
              <a:buChar char="•"/>
            </a:pPr>
            <a:r>
              <a:rPr lang="en-US" sz="4000" spc="30" dirty="0">
                <a:solidFill>
                  <a:srgbClr val="2B2C30"/>
                </a:solidFill>
                <a:latin typeface="Playfair Display"/>
              </a:rPr>
              <a:t>Customer service</a:t>
            </a:r>
          </a:p>
          <a:p>
            <a:pPr marL="1306273" lvl="1" indent="-653137">
              <a:lnSpc>
                <a:spcPts val="9257"/>
              </a:lnSpc>
              <a:buFont typeface="Arial"/>
              <a:buChar char="•"/>
            </a:pPr>
            <a:r>
              <a:rPr lang="en-US" sz="4000" spc="30" dirty="0">
                <a:solidFill>
                  <a:srgbClr val="2B2C30"/>
                </a:solidFill>
                <a:latin typeface="Playfair Display"/>
              </a:rPr>
              <a:t>Reception desks</a:t>
            </a:r>
          </a:p>
          <a:p>
            <a:pPr marL="1306273" lvl="1" indent="-653137">
              <a:lnSpc>
                <a:spcPts val="9257"/>
              </a:lnSpc>
              <a:buFont typeface="Arial"/>
              <a:buChar char="•"/>
            </a:pPr>
            <a:r>
              <a:rPr lang="en-US" sz="4000" spc="30" dirty="0">
                <a:solidFill>
                  <a:srgbClr val="2B2C30"/>
                </a:solidFill>
                <a:latin typeface="Playfair Display"/>
              </a:rPr>
              <a:t>Retail</a:t>
            </a:r>
          </a:p>
          <a:p>
            <a:pPr>
              <a:lnSpc>
                <a:spcPts val="9257"/>
              </a:lnSpc>
            </a:pPr>
            <a:endParaRPr lang="en-US" sz="6050" spc="30" dirty="0">
              <a:solidFill>
                <a:srgbClr val="2B2C30"/>
              </a:solidFill>
              <a:latin typeface="Playfair Display"/>
            </a:endParaRPr>
          </a:p>
          <a:p>
            <a:pPr>
              <a:lnSpc>
                <a:spcPts val="9257"/>
              </a:lnSpc>
            </a:pPr>
            <a:endParaRPr lang="en-US" sz="6050" spc="30" dirty="0">
              <a:solidFill>
                <a:srgbClr val="2B2C30"/>
              </a:solidFill>
              <a:latin typeface="Playfair Display"/>
            </a:endParaRPr>
          </a:p>
          <a:p>
            <a:pPr>
              <a:lnSpc>
                <a:spcPts val="9257"/>
              </a:lnSpc>
            </a:pPr>
            <a:endParaRPr lang="en-US" sz="6050" spc="30" dirty="0">
              <a:solidFill>
                <a:srgbClr val="2B2C30"/>
              </a:solidFill>
              <a:latin typeface="Playfair Display"/>
            </a:endParaRPr>
          </a:p>
        </p:txBody>
      </p:sp>
      <p:sp>
        <p:nvSpPr>
          <p:cNvPr id="3" name="TextBox 3"/>
          <p:cNvSpPr txBox="1"/>
          <p:nvPr/>
        </p:nvSpPr>
        <p:spPr>
          <a:xfrm>
            <a:off x="1028700" y="923925"/>
            <a:ext cx="16038958" cy="3631763"/>
          </a:xfrm>
          <a:prstGeom prst="rect">
            <a:avLst/>
          </a:prstGeom>
        </p:spPr>
        <p:txBody>
          <a:bodyPr lIns="0" tIns="0" rIns="0" bIns="0" rtlCol="0" anchor="t">
            <a:spAutoFit/>
          </a:bodyPr>
          <a:lstStyle/>
          <a:p>
            <a:pPr>
              <a:lnSpc>
                <a:spcPts val="7160"/>
              </a:lnSpc>
            </a:pPr>
            <a:r>
              <a:rPr lang="en-US" sz="5400" spc="1160" dirty="0">
                <a:solidFill>
                  <a:srgbClr val="2B2C30"/>
                </a:solidFill>
                <a:latin typeface="Canva Sans Bold"/>
              </a:rPr>
              <a:t>NEAR FUTURE OF AI AND ITS IMPACT IN REAL WORLD:</a:t>
            </a:r>
          </a:p>
          <a:p>
            <a:pPr>
              <a:lnSpc>
                <a:spcPts val="7160"/>
              </a:lnSpc>
            </a:pPr>
            <a:endParaRPr lang="en-US" sz="5114" spc="1160" dirty="0">
              <a:solidFill>
                <a:srgbClr val="2B2C30"/>
              </a:solidFill>
              <a:latin typeface="Canva Sans Bold"/>
            </a:endParaRPr>
          </a:p>
          <a:p>
            <a:pPr>
              <a:lnSpc>
                <a:spcPts val="7160"/>
              </a:lnSpc>
              <a:spcBef>
                <a:spcPct val="0"/>
              </a:spcBef>
            </a:pPr>
            <a:endParaRPr lang="en-US" sz="5114" spc="1160" dirty="0">
              <a:solidFill>
                <a:srgbClr val="2B2C30"/>
              </a:solidFill>
              <a:latin typeface="Canva Sans Bold"/>
            </a:endParaRPr>
          </a:p>
        </p:txBody>
      </p:sp>
      <p:pic>
        <p:nvPicPr>
          <p:cNvPr id="5" name="Camera 4">
            <a:extLst>
              <a:ext uri="{FF2B5EF4-FFF2-40B4-BE49-F238E27FC236}">
                <a16:creationId xmlns:a16="http://schemas.microsoft.com/office/drawing/2014/main" id="{FECF072E-F5EB-F22B-51BB-31C7F3F8C8C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126004"/>
            <a:ext cx="15307279" cy="2802627"/>
          </a:xfrm>
          <a:prstGeom prst="rect">
            <a:avLst/>
          </a:prstGeom>
        </p:spPr>
        <p:txBody>
          <a:bodyPr lIns="0" tIns="0" rIns="0" bIns="0" rtlCol="0" anchor="t">
            <a:spAutoFit/>
          </a:bodyPr>
          <a:lstStyle/>
          <a:p>
            <a:pPr>
              <a:lnSpc>
                <a:spcPts val="6241"/>
              </a:lnSpc>
            </a:pPr>
            <a:r>
              <a:rPr lang="en-US" sz="3600" spc="24" dirty="0">
                <a:solidFill>
                  <a:srgbClr val="2B2C30"/>
                </a:solidFill>
                <a:latin typeface="Playfair Display"/>
              </a:rPr>
              <a:t>An art of communication that conveys the opposite of its literal meaning.</a:t>
            </a:r>
          </a:p>
          <a:p>
            <a:pPr>
              <a:lnSpc>
                <a:spcPts val="6241"/>
              </a:lnSpc>
            </a:pPr>
            <a:endParaRPr lang="en-US" sz="4801" spc="24" dirty="0">
              <a:solidFill>
                <a:srgbClr val="2B2C30"/>
              </a:solidFill>
              <a:latin typeface="Playfair Display"/>
            </a:endParaRPr>
          </a:p>
          <a:p>
            <a:pPr>
              <a:lnSpc>
                <a:spcPts val="4054"/>
              </a:lnSpc>
            </a:pPr>
            <a:r>
              <a:rPr lang="en-US" sz="3600" spc="15" dirty="0">
                <a:solidFill>
                  <a:srgbClr val="2B2C30"/>
                </a:solidFill>
                <a:latin typeface="Playfair Display"/>
              </a:rPr>
              <a:t>E.g., “Great weather we’re having today” during a severe thunderstorm</a:t>
            </a:r>
          </a:p>
          <a:p>
            <a:pPr>
              <a:lnSpc>
                <a:spcPts val="6241"/>
              </a:lnSpc>
            </a:pPr>
            <a:endParaRPr lang="en-US" sz="3118" spc="15" dirty="0">
              <a:solidFill>
                <a:srgbClr val="2B2C30"/>
              </a:solidFill>
              <a:latin typeface="Playfair Display"/>
            </a:endParaRPr>
          </a:p>
        </p:txBody>
      </p:sp>
      <p:sp>
        <p:nvSpPr>
          <p:cNvPr id="3" name="Freeform 3"/>
          <p:cNvSpPr/>
          <p:nvPr/>
        </p:nvSpPr>
        <p:spPr>
          <a:xfrm>
            <a:off x="3340499" y="5542594"/>
            <a:ext cx="11607002" cy="3224167"/>
          </a:xfrm>
          <a:custGeom>
            <a:avLst/>
            <a:gdLst/>
            <a:ahLst/>
            <a:cxnLst/>
            <a:rect l="l" t="t" r="r" b="b"/>
            <a:pathLst>
              <a:path w="11607002" h="3224167">
                <a:moveTo>
                  <a:pt x="0" y="0"/>
                </a:moveTo>
                <a:lnTo>
                  <a:pt x="11607002" y="0"/>
                </a:lnTo>
                <a:lnTo>
                  <a:pt x="11607002" y="3224167"/>
                </a:lnTo>
                <a:lnTo>
                  <a:pt x="0" y="3224167"/>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1028700" y="927627"/>
            <a:ext cx="16230600" cy="910377"/>
          </a:xfrm>
          <a:prstGeom prst="rect">
            <a:avLst/>
          </a:prstGeom>
        </p:spPr>
        <p:txBody>
          <a:bodyPr lIns="0" tIns="0" rIns="0" bIns="0" rtlCol="0" anchor="t">
            <a:spAutoFit/>
          </a:bodyPr>
          <a:lstStyle/>
          <a:p>
            <a:pPr>
              <a:lnSpc>
                <a:spcPts val="7440"/>
              </a:lnSpc>
              <a:spcBef>
                <a:spcPct val="0"/>
              </a:spcBef>
            </a:pPr>
            <a:r>
              <a:rPr lang="en-US" sz="6000" spc="1206" dirty="0">
                <a:solidFill>
                  <a:srgbClr val="2B2C30"/>
                </a:solidFill>
                <a:latin typeface="Canva Sans Bold"/>
              </a:rPr>
              <a:t>SARCASM</a:t>
            </a:r>
            <a:endParaRPr lang="en-US" sz="7200" spc="1206" dirty="0">
              <a:solidFill>
                <a:srgbClr val="2B2C30"/>
              </a:solidFill>
              <a:latin typeface="Canva Sans Bold"/>
            </a:endParaRPr>
          </a:p>
        </p:txBody>
      </p:sp>
      <p:sp>
        <p:nvSpPr>
          <p:cNvPr id="5" name="TextBox 5"/>
          <p:cNvSpPr txBox="1"/>
          <p:nvPr/>
        </p:nvSpPr>
        <p:spPr>
          <a:xfrm>
            <a:off x="5956273" y="9042986"/>
            <a:ext cx="6375455" cy="798821"/>
          </a:xfrm>
          <a:prstGeom prst="rect">
            <a:avLst/>
          </a:prstGeom>
        </p:spPr>
        <p:txBody>
          <a:bodyPr lIns="0" tIns="0" rIns="0" bIns="0" rtlCol="0" anchor="t">
            <a:spAutoFit/>
          </a:bodyPr>
          <a:lstStyle/>
          <a:p>
            <a:pPr algn="ctr">
              <a:lnSpc>
                <a:spcPts val="3284"/>
              </a:lnSpc>
              <a:spcBef>
                <a:spcPct val="0"/>
              </a:spcBef>
            </a:pPr>
            <a:r>
              <a:rPr lang="en-US" sz="2147" spc="10" dirty="0">
                <a:solidFill>
                  <a:srgbClr val="2B2C30"/>
                </a:solidFill>
                <a:latin typeface="Playfair Display"/>
              </a:rPr>
              <a:t>Figure 1: An example from dataset (extracted from Castro et al. (2019)</a:t>
            </a:r>
          </a:p>
        </p:txBody>
      </p:sp>
      <p:pic>
        <p:nvPicPr>
          <p:cNvPr id="6" name="Camera 5">
            <a:extLst>
              <a:ext uri="{FF2B5EF4-FFF2-40B4-BE49-F238E27FC236}">
                <a16:creationId xmlns:a16="http://schemas.microsoft.com/office/drawing/2014/main" id="{106F7C86-189B-481E-B3D1-D32DCAE8B67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897427"/>
            <a:ext cx="15450589" cy="4315784"/>
          </a:xfrm>
          <a:prstGeom prst="rect">
            <a:avLst/>
          </a:prstGeom>
        </p:spPr>
        <p:txBody>
          <a:bodyPr lIns="0" tIns="0" rIns="0" bIns="0" rtlCol="0" anchor="t">
            <a:spAutoFit/>
          </a:bodyPr>
          <a:lstStyle/>
          <a:p>
            <a:pPr marL="1219915" lvl="1" indent="-609958">
              <a:lnSpc>
                <a:spcPts val="8645"/>
              </a:lnSpc>
              <a:buFont typeface="Arial"/>
              <a:buChar char="•"/>
            </a:pPr>
            <a:r>
              <a:rPr lang="en-US" sz="3200" spc="28" dirty="0">
                <a:solidFill>
                  <a:srgbClr val="2B2C30"/>
                </a:solidFill>
                <a:latin typeface="Playfair Display"/>
              </a:rPr>
              <a:t>Humour </a:t>
            </a:r>
          </a:p>
          <a:p>
            <a:pPr marL="1219915" lvl="1" indent="-609958">
              <a:lnSpc>
                <a:spcPts val="8645"/>
              </a:lnSpc>
              <a:buFont typeface="Arial"/>
              <a:buChar char="•"/>
            </a:pPr>
            <a:r>
              <a:rPr lang="en-US" sz="3200" spc="28" dirty="0">
                <a:solidFill>
                  <a:srgbClr val="2B2C30"/>
                </a:solidFill>
                <a:latin typeface="Playfair Display"/>
              </a:rPr>
              <a:t>Passive aggression</a:t>
            </a:r>
          </a:p>
          <a:p>
            <a:pPr marL="1219915" lvl="1" indent="-609958">
              <a:lnSpc>
                <a:spcPts val="8645"/>
              </a:lnSpc>
              <a:buFont typeface="Arial"/>
              <a:buChar char="•"/>
            </a:pPr>
            <a:r>
              <a:rPr lang="en-US" sz="3200" spc="28" dirty="0">
                <a:solidFill>
                  <a:srgbClr val="2B2C30"/>
                </a:solidFill>
                <a:latin typeface="Playfair Display"/>
              </a:rPr>
              <a:t>To appear less rude</a:t>
            </a:r>
          </a:p>
          <a:p>
            <a:pPr>
              <a:lnSpc>
                <a:spcPts val="8645"/>
              </a:lnSpc>
            </a:pPr>
            <a:endParaRPr lang="en-US" sz="5650" spc="28" dirty="0">
              <a:solidFill>
                <a:srgbClr val="2B2C30"/>
              </a:solidFill>
              <a:latin typeface="Playfair Display"/>
            </a:endParaRPr>
          </a:p>
        </p:txBody>
      </p:sp>
      <p:sp>
        <p:nvSpPr>
          <p:cNvPr id="3" name="TextBox 3"/>
          <p:cNvSpPr txBox="1"/>
          <p:nvPr/>
        </p:nvSpPr>
        <p:spPr>
          <a:xfrm>
            <a:off x="914400" y="916689"/>
            <a:ext cx="16230600" cy="897682"/>
          </a:xfrm>
          <a:prstGeom prst="rect">
            <a:avLst/>
          </a:prstGeom>
        </p:spPr>
        <p:txBody>
          <a:bodyPr lIns="0" tIns="0" rIns="0" bIns="0" rtlCol="0" anchor="t">
            <a:spAutoFit/>
          </a:bodyPr>
          <a:lstStyle/>
          <a:p>
            <a:pPr>
              <a:lnSpc>
                <a:spcPts val="7020"/>
              </a:lnSpc>
              <a:spcBef>
                <a:spcPct val="0"/>
              </a:spcBef>
            </a:pPr>
            <a:r>
              <a:rPr lang="en-US" sz="6000" spc="1138" dirty="0">
                <a:solidFill>
                  <a:srgbClr val="2B2C30"/>
                </a:solidFill>
                <a:latin typeface="Canva Sans Bold"/>
              </a:rPr>
              <a:t>USED IN A VARIOUS FORMS...</a:t>
            </a:r>
          </a:p>
        </p:txBody>
      </p:sp>
      <p:pic>
        <p:nvPicPr>
          <p:cNvPr id="4" name="Picture 3" descr="A collage of a person&#10;&#10;Description automatically generated">
            <a:extLst>
              <a:ext uri="{FF2B5EF4-FFF2-40B4-BE49-F238E27FC236}">
                <a16:creationId xmlns:a16="http://schemas.microsoft.com/office/drawing/2014/main" id="{774158FC-8BE4-D7B9-34F7-7F7B64B9AD4A}"/>
              </a:ext>
            </a:extLst>
          </p:cNvPr>
          <p:cNvPicPr>
            <a:picLocks noChangeAspect="1"/>
          </p:cNvPicPr>
          <p:nvPr/>
        </p:nvPicPr>
        <p:blipFill rotWithShape="1">
          <a:blip r:embed="rId3">
            <a:extLst>
              <a:ext uri="{28A0092B-C50C-407E-A947-70E740481C1C}">
                <a14:useLocalDpi xmlns:a14="http://schemas.microsoft.com/office/drawing/2010/main" val="0"/>
              </a:ext>
            </a:extLst>
          </a:blip>
          <a:srcRect l="199" t="1065" r="231" b="1449"/>
          <a:stretch/>
        </p:blipFill>
        <p:spPr>
          <a:xfrm>
            <a:off x="2971800" y="5698194"/>
            <a:ext cx="12954000" cy="3397158"/>
          </a:xfrm>
          <a:prstGeom prst="rect">
            <a:avLst/>
          </a:prstGeom>
        </p:spPr>
      </p:pic>
      <p:sp>
        <p:nvSpPr>
          <p:cNvPr id="5" name="TextBox 4">
            <a:extLst>
              <a:ext uri="{FF2B5EF4-FFF2-40B4-BE49-F238E27FC236}">
                <a16:creationId xmlns:a16="http://schemas.microsoft.com/office/drawing/2014/main" id="{DAC58684-6C87-8C12-CDF2-A3BD577159FB}"/>
              </a:ext>
            </a:extLst>
          </p:cNvPr>
          <p:cNvSpPr txBox="1"/>
          <p:nvPr/>
        </p:nvSpPr>
        <p:spPr>
          <a:xfrm>
            <a:off x="5593556" y="9178408"/>
            <a:ext cx="8122443" cy="423193"/>
          </a:xfrm>
          <a:prstGeom prst="rect">
            <a:avLst/>
          </a:prstGeom>
          <a:noFill/>
        </p:spPr>
        <p:txBody>
          <a:bodyPr wrap="square">
            <a:spAutoFit/>
          </a:bodyPr>
          <a:lstStyle/>
          <a:p>
            <a:r>
              <a:rPr lang="en-US" sz="2150" dirty="0">
                <a:effectLst/>
                <a:latin typeface="Times New Roman" panose="02020603050405020304" pitchFamily="18" charset="0"/>
                <a:ea typeface="Times New Roman" panose="02020603050405020304" pitchFamily="18" charset="0"/>
              </a:rPr>
              <a:t>Figure 2: An example from dataset (extracted from Castro et al. (2019)</a:t>
            </a:r>
            <a:endParaRPr lang="en-GB" sz="2150" dirty="0">
              <a:effectLst/>
              <a:latin typeface="Times New Roman" panose="02020603050405020304" pitchFamily="18" charset="0"/>
              <a:ea typeface="Times New Roman" panose="02020603050405020304" pitchFamily="18" charset="0"/>
            </a:endParaRPr>
          </a:p>
        </p:txBody>
      </p:sp>
      <p:pic>
        <p:nvPicPr>
          <p:cNvPr id="6" name="Camera 5">
            <a:extLst>
              <a:ext uri="{FF2B5EF4-FFF2-40B4-BE49-F238E27FC236}">
                <a16:creationId xmlns:a16="http://schemas.microsoft.com/office/drawing/2014/main" id="{0C2B59D9-2540-9717-E3DC-F39000251ED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945677"/>
            <a:ext cx="15450589" cy="6417398"/>
          </a:xfrm>
          <a:prstGeom prst="rect">
            <a:avLst/>
          </a:prstGeom>
        </p:spPr>
        <p:txBody>
          <a:bodyPr lIns="0" tIns="0" rIns="0" bIns="0" rtlCol="0" anchor="t">
            <a:spAutoFit/>
          </a:bodyPr>
          <a:lstStyle/>
          <a:p>
            <a:pPr marL="1306273" lvl="1" indent="-653137">
              <a:lnSpc>
                <a:spcPct val="250000"/>
              </a:lnSpc>
              <a:buFont typeface="Arial"/>
              <a:buChar char="•"/>
            </a:pPr>
            <a:r>
              <a:rPr lang="en-US" sz="4400" b="1" spc="30" dirty="0">
                <a:solidFill>
                  <a:srgbClr val="2B2C30"/>
                </a:solidFill>
                <a:latin typeface="Playfair Display"/>
              </a:rPr>
              <a:t>Why?</a:t>
            </a:r>
          </a:p>
          <a:p>
            <a:pPr marL="2310486" lvl="3" indent="-742950">
              <a:lnSpc>
                <a:spcPct val="250000"/>
              </a:lnSpc>
              <a:buFont typeface="+mj-lt"/>
              <a:buAutoNum type="arabicPeriod"/>
            </a:pPr>
            <a:r>
              <a:rPr lang="en-US" sz="3200" spc="30" dirty="0">
                <a:solidFill>
                  <a:srgbClr val="2B2C30"/>
                </a:solidFill>
                <a:latin typeface="Playfair Display"/>
              </a:rPr>
              <a:t>Multimodal concepts are relatively new</a:t>
            </a:r>
          </a:p>
          <a:p>
            <a:pPr marL="2310486" lvl="3" indent="-742950">
              <a:lnSpc>
                <a:spcPct val="250000"/>
              </a:lnSpc>
              <a:buFont typeface="+mj-lt"/>
              <a:buAutoNum type="arabicPeriod"/>
            </a:pPr>
            <a:r>
              <a:rPr lang="en-US" sz="3200" spc="30" dirty="0">
                <a:solidFill>
                  <a:srgbClr val="2B2C30"/>
                </a:solidFill>
                <a:latin typeface="Playfair Display"/>
              </a:rPr>
              <a:t>Difficulty gathering data and errors in labels</a:t>
            </a:r>
          </a:p>
          <a:p>
            <a:pPr>
              <a:lnSpc>
                <a:spcPts val="9257"/>
              </a:lnSpc>
            </a:pPr>
            <a:endParaRPr lang="en-US" sz="6050" spc="30" dirty="0">
              <a:solidFill>
                <a:srgbClr val="2B2C30"/>
              </a:solidFill>
              <a:latin typeface="Playfair Display"/>
            </a:endParaRPr>
          </a:p>
          <a:p>
            <a:pPr>
              <a:lnSpc>
                <a:spcPts val="9257"/>
              </a:lnSpc>
            </a:pPr>
            <a:endParaRPr lang="en-US" sz="6050" spc="30" dirty="0">
              <a:solidFill>
                <a:srgbClr val="2B2C30"/>
              </a:solidFill>
              <a:latin typeface="Playfair Display"/>
            </a:endParaRPr>
          </a:p>
        </p:txBody>
      </p:sp>
      <p:sp>
        <p:nvSpPr>
          <p:cNvPr id="3" name="TextBox 3"/>
          <p:cNvSpPr txBox="1"/>
          <p:nvPr/>
        </p:nvSpPr>
        <p:spPr>
          <a:xfrm>
            <a:off x="1028700" y="923925"/>
            <a:ext cx="16038958" cy="2689357"/>
          </a:xfrm>
          <a:prstGeom prst="rect">
            <a:avLst/>
          </a:prstGeom>
        </p:spPr>
        <p:txBody>
          <a:bodyPr lIns="0" tIns="0" rIns="0" bIns="0" rtlCol="0" anchor="t">
            <a:spAutoFit/>
          </a:bodyPr>
          <a:lstStyle/>
          <a:p>
            <a:pPr>
              <a:lnSpc>
                <a:spcPts val="7160"/>
              </a:lnSpc>
            </a:pPr>
            <a:r>
              <a:rPr lang="en-US" sz="5400" spc="1160" dirty="0">
                <a:solidFill>
                  <a:srgbClr val="2B2C30"/>
                </a:solidFill>
                <a:latin typeface="Canva Sans Bold"/>
              </a:rPr>
              <a:t>UNDEREXPLORED AREA OF RESEARCH:</a:t>
            </a:r>
          </a:p>
          <a:p>
            <a:pPr>
              <a:lnSpc>
                <a:spcPts val="7160"/>
              </a:lnSpc>
              <a:spcBef>
                <a:spcPct val="0"/>
              </a:spcBef>
            </a:pPr>
            <a:endParaRPr lang="en-US" sz="5114" spc="1160" dirty="0">
              <a:solidFill>
                <a:srgbClr val="2B2C30"/>
              </a:solidFill>
              <a:latin typeface="Canva Sans Bold"/>
            </a:endParaRPr>
          </a:p>
        </p:txBody>
      </p:sp>
      <p:pic>
        <p:nvPicPr>
          <p:cNvPr id="4" name="Camera 3">
            <a:extLst>
              <a:ext uri="{FF2B5EF4-FFF2-40B4-BE49-F238E27FC236}">
                <a16:creationId xmlns:a16="http://schemas.microsoft.com/office/drawing/2014/main" id="{3190147C-96DA-30D3-B8E0-89F328B8369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942975"/>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RECENT DEVELOPMENTS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777696" y="2070078"/>
            <a:ext cx="16732608" cy="6069097"/>
          </a:xfrm>
          <a:prstGeom prst="rect">
            <a:avLst/>
          </a:prstGeom>
        </p:spPr>
        <p:txBody>
          <a:bodyPr lIns="0" tIns="0" rIns="0" bIns="0" rtlCol="0" anchor="t">
            <a:spAutoFit/>
          </a:bodyPr>
          <a:lstStyle/>
          <a:p>
            <a:pPr marL="690881" lvl="1" indent="-345440">
              <a:lnSpc>
                <a:spcPts val="5984"/>
              </a:lnSpc>
              <a:buFont typeface="Arial"/>
              <a:buChar char="•"/>
            </a:pPr>
            <a:r>
              <a:rPr lang="en-US" sz="3200" dirty="0">
                <a:solidFill>
                  <a:srgbClr val="2B2C30"/>
                </a:solidFill>
                <a:latin typeface="Canva Sans"/>
              </a:rPr>
              <a:t>Multimodal approach to detect sarcasm was </a:t>
            </a:r>
            <a:r>
              <a:rPr lang="en-US" sz="3200" dirty="0">
                <a:solidFill>
                  <a:srgbClr val="2B2C30"/>
                </a:solidFill>
                <a:latin typeface="Canva Sans Bold"/>
              </a:rPr>
              <a:t>first introduced by Castro et al. (2019)</a:t>
            </a:r>
            <a:r>
              <a:rPr lang="en-US" sz="3200" dirty="0">
                <a:solidFill>
                  <a:srgbClr val="2B2C30"/>
                </a:solidFill>
                <a:latin typeface="Canva Sans"/>
              </a:rPr>
              <a:t> with the </a:t>
            </a:r>
            <a:r>
              <a:rPr lang="en-US" sz="3200" dirty="0" err="1">
                <a:solidFill>
                  <a:srgbClr val="2B2C30"/>
                </a:solidFill>
                <a:latin typeface="Canva Sans"/>
              </a:rPr>
              <a:t>MUStARD</a:t>
            </a:r>
            <a:r>
              <a:rPr lang="en-US" sz="3200" dirty="0">
                <a:solidFill>
                  <a:srgbClr val="2B2C30"/>
                </a:solidFill>
                <a:latin typeface="Canva Sans"/>
              </a:rPr>
              <a:t> dataset. The results supported the hypothesis that sarcasm is multimodal.</a:t>
            </a:r>
          </a:p>
          <a:p>
            <a:pPr>
              <a:lnSpc>
                <a:spcPts val="5984"/>
              </a:lnSpc>
            </a:pPr>
            <a:endParaRPr lang="en-US" sz="3200" dirty="0">
              <a:solidFill>
                <a:srgbClr val="2B2C30"/>
              </a:solidFill>
              <a:latin typeface="Canva Sans"/>
            </a:endParaRPr>
          </a:p>
          <a:p>
            <a:pPr marL="690881" lvl="1" indent="-345440">
              <a:lnSpc>
                <a:spcPts val="5984"/>
              </a:lnSpc>
              <a:buFont typeface="Arial"/>
              <a:buChar char="•"/>
            </a:pPr>
            <a:r>
              <a:rPr lang="en-US" sz="3200" dirty="0">
                <a:solidFill>
                  <a:srgbClr val="2B2C30"/>
                </a:solidFill>
                <a:latin typeface="Canva Sans"/>
              </a:rPr>
              <a:t>Chauhan, </a:t>
            </a:r>
            <a:r>
              <a:rPr lang="en-US" sz="3200" dirty="0" err="1">
                <a:solidFill>
                  <a:srgbClr val="2B2C30"/>
                </a:solidFill>
                <a:latin typeface="Canva Sans"/>
              </a:rPr>
              <a:t>Ekbal</a:t>
            </a:r>
            <a:r>
              <a:rPr lang="en-US" sz="3200" dirty="0">
                <a:solidFill>
                  <a:srgbClr val="2B2C30"/>
                </a:solidFill>
                <a:latin typeface="Canva Sans"/>
              </a:rPr>
              <a:t> and Bhattacharyya (2020) progressed further by introducing </a:t>
            </a:r>
            <a:r>
              <a:rPr lang="en-US" sz="3200" dirty="0">
                <a:solidFill>
                  <a:srgbClr val="2B2C30"/>
                </a:solidFill>
                <a:latin typeface="Canva Sans Bold"/>
              </a:rPr>
              <a:t>sentiment and emotion labels to detect sarcasm</a:t>
            </a:r>
            <a:r>
              <a:rPr lang="en-US" sz="3200" dirty="0">
                <a:solidFill>
                  <a:srgbClr val="2B2C30"/>
                </a:solidFill>
                <a:latin typeface="Canva Sans"/>
              </a:rPr>
              <a:t>. They emphasized the role of context and speaker information in detecting sarcasm using attention models.</a:t>
            </a:r>
          </a:p>
          <a:p>
            <a:pPr>
              <a:lnSpc>
                <a:spcPts val="5984"/>
              </a:lnSpc>
            </a:pPr>
            <a:endParaRPr lang="en-US" sz="3200" dirty="0">
              <a:solidFill>
                <a:srgbClr val="2B2C30"/>
              </a:solidFill>
              <a:latin typeface="Canva Sans"/>
            </a:endParaRPr>
          </a:p>
        </p:txBody>
      </p:sp>
      <p:pic>
        <p:nvPicPr>
          <p:cNvPr id="5" name="Camera 4">
            <a:extLst>
              <a:ext uri="{FF2B5EF4-FFF2-40B4-BE49-F238E27FC236}">
                <a16:creationId xmlns:a16="http://schemas.microsoft.com/office/drawing/2014/main" id="{A8794BF6-F150-25AD-43E2-D9C96A324DC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571500"/>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RECENT DEVELOPMENTS</a:t>
            </a:r>
          </a:p>
        </p:txBody>
      </p:sp>
      <p:sp>
        <p:nvSpPr>
          <p:cNvPr id="3" name="AutoShape 3"/>
          <p:cNvSpPr/>
          <p:nvPr/>
        </p:nvSpPr>
        <p:spPr>
          <a:xfrm flipV="1">
            <a:off x="1028695" y="1409700"/>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755867" y="1637782"/>
            <a:ext cx="16732608" cy="8417817"/>
          </a:xfrm>
          <a:prstGeom prst="rect">
            <a:avLst/>
          </a:prstGeom>
        </p:spPr>
        <p:txBody>
          <a:bodyPr lIns="0" tIns="0" rIns="0" bIns="0" rtlCol="0" anchor="t">
            <a:spAutoFit/>
          </a:bodyPr>
          <a:lstStyle/>
          <a:p>
            <a:pPr marL="690884" lvl="1" indent="-345442">
              <a:lnSpc>
                <a:spcPct val="200000"/>
              </a:lnSpc>
              <a:buFont typeface="Arial"/>
              <a:buChar char="•"/>
            </a:pPr>
            <a:r>
              <a:rPr lang="en-US" sz="2800" dirty="0">
                <a:solidFill>
                  <a:srgbClr val="2B2C30"/>
                </a:solidFill>
                <a:latin typeface="Canva Sans"/>
              </a:rPr>
              <a:t>Ray, Mishra, </a:t>
            </a:r>
            <a:r>
              <a:rPr lang="en-US" sz="2800" dirty="0" err="1">
                <a:solidFill>
                  <a:srgbClr val="2B2C30"/>
                </a:solidFill>
                <a:latin typeface="Canva Sans"/>
              </a:rPr>
              <a:t>Nunna</a:t>
            </a:r>
            <a:r>
              <a:rPr lang="en-US" sz="2800" dirty="0">
                <a:solidFill>
                  <a:srgbClr val="2B2C30"/>
                </a:solidFill>
                <a:latin typeface="Canva Sans"/>
              </a:rPr>
              <a:t> and Bhattacharyya (2022) contributed by </a:t>
            </a:r>
            <a:r>
              <a:rPr lang="en-US" sz="2800" b="1" dirty="0">
                <a:solidFill>
                  <a:srgbClr val="2B2C30"/>
                </a:solidFill>
                <a:latin typeface="Canva Sans Bold"/>
              </a:rPr>
              <a:t>increasing</a:t>
            </a:r>
            <a:r>
              <a:rPr lang="en-US" sz="2800" dirty="0">
                <a:solidFill>
                  <a:srgbClr val="2B2C30"/>
                </a:solidFill>
                <a:latin typeface="Canva Sans Bold"/>
              </a:rPr>
              <a:t> the size of dataset and correcting errors in labels</a:t>
            </a:r>
            <a:r>
              <a:rPr lang="en-US" sz="2800" dirty="0">
                <a:solidFill>
                  <a:srgbClr val="2B2C30"/>
                </a:solidFill>
                <a:latin typeface="Canva Sans"/>
              </a:rPr>
              <a:t>. They introduced two more features: sarcasm-types and arousal-valence labels aiming to recognize emotions displayed in sarcasm.</a:t>
            </a:r>
          </a:p>
          <a:p>
            <a:pPr marL="690884" lvl="1" indent="-345442">
              <a:lnSpc>
                <a:spcPct val="200000"/>
              </a:lnSpc>
              <a:buFont typeface="Arial"/>
              <a:buChar char="•"/>
            </a:pPr>
            <a:endParaRPr lang="en-US" sz="1400" dirty="0">
              <a:solidFill>
                <a:srgbClr val="2B2C30"/>
              </a:solidFill>
              <a:latin typeface="Canva Sans"/>
            </a:endParaRPr>
          </a:p>
          <a:p>
            <a:pPr marL="690884" lvl="1" indent="-345442">
              <a:lnSpc>
                <a:spcPct val="200000"/>
              </a:lnSpc>
              <a:buFont typeface="Arial"/>
              <a:buChar char="•"/>
            </a:pPr>
            <a:r>
              <a:rPr lang="en-US" sz="2800" dirty="0">
                <a:solidFill>
                  <a:srgbClr val="2B2C30"/>
                </a:solidFill>
                <a:latin typeface="Canva Sans"/>
              </a:rPr>
              <a:t>Following the above, </a:t>
            </a:r>
            <a:r>
              <a:rPr lang="en-US" sz="2800" dirty="0" err="1">
                <a:solidFill>
                  <a:srgbClr val="2B2C30"/>
                </a:solidFill>
                <a:latin typeface="Canva Sans"/>
              </a:rPr>
              <a:t>Pramanick</a:t>
            </a:r>
            <a:r>
              <a:rPr lang="en-US" sz="2800" dirty="0">
                <a:solidFill>
                  <a:srgbClr val="2B2C30"/>
                </a:solidFill>
                <a:latin typeface="Canva Sans"/>
              </a:rPr>
              <a:t>, Roy and Patel (2022) paved the way in feature extraction. They </a:t>
            </a:r>
            <a:r>
              <a:rPr lang="en-US" sz="2800" dirty="0">
                <a:solidFill>
                  <a:srgbClr val="2B2C30"/>
                </a:solidFill>
                <a:latin typeface="Canva Sans Bold"/>
              </a:rPr>
              <a:t>extracted visual embeddings</a:t>
            </a:r>
            <a:r>
              <a:rPr lang="en-US" sz="2800" dirty="0">
                <a:solidFill>
                  <a:srgbClr val="2B2C30"/>
                </a:solidFill>
                <a:latin typeface="Canva Sans"/>
              </a:rPr>
              <a:t> from the video frames. The results attested the importance of transfer learning.</a:t>
            </a:r>
          </a:p>
          <a:p>
            <a:pPr marL="690884" lvl="1" indent="-345442">
              <a:lnSpc>
                <a:spcPct val="200000"/>
              </a:lnSpc>
              <a:buFont typeface="Arial"/>
              <a:buChar char="•"/>
            </a:pPr>
            <a:endParaRPr lang="en-US" sz="1400" dirty="0">
              <a:solidFill>
                <a:srgbClr val="2B2C30"/>
              </a:solidFill>
              <a:latin typeface="Canva Sans"/>
            </a:endParaRPr>
          </a:p>
          <a:p>
            <a:pPr marL="690884" lvl="1" indent="-345442">
              <a:lnSpc>
                <a:spcPct val="200000"/>
              </a:lnSpc>
              <a:buFont typeface="Arial"/>
              <a:buChar char="•"/>
            </a:pPr>
            <a:r>
              <a:rPr lang="en-US" sz="2800" dirty="0">
                <a:solidFill>
                  <a:srgbClr val="2B2C30"/>
                </a:solidFill>
                <a:latin typeface="Canva Sans"/>
              </a:rPr>
              <a:t>Sun et al. (2022) made progress by using </a:t>
            </a:r>
            <a:r>
              <a:rPr lang="en-US" sz="2800" dirty="0">
                <a:solidFill>
                  <a:srgbClr val="2B2C30"/>
                </a:solidFill>
                <a:latin typeface="Canva Sans Bold"/>
              </a:rPr>
              <a:t>facial recognition models</a:t>
            </a:r>
            <a:r>
              <a:rPr lang="en-US" sz="2800" dirty="0">
                <a:solidFill>
                  <a:srgbClr val="2B2C30"/>
                </a:solidFill>
                <a:latin typeface="Canva Sans"/>
              </a:rPr>
              <a:t> to generate image embeddings and explored adaptive fusion.</a:t>
            </a:r>
          </a:p>
          <a:p>
            <a:pPr>
              <a:lnSpc>
                <a:spcPts val="4454"/>
              </a:lnSpc>
            </a:pPr>
            <a:endParaRPr lang="en-US" sz="3200" dirty="0">
              <a:solidFill>
                <a:srgbClr val="2B2C30"/>
              </a:solidFill>
              <a:latin typeface="Canva Sans"/>
            </a:endParaRPr>
          </a:p>
        </p:txBody>
      </p:sp>
      <p:pic>
        <p:nvPicPr>
          <p:cNvPr id="5" name="Camera 4">
            <a:extLst>
              <a:ext uri="{FF2B5EF4-FFF2-40B4-BE49-F238E27FC236}">
                <a16:creationId xmlns:a16="http://schemas.microsoft.com/office/drawing/2014/main" id="{A8917A29-3EDE-7B4D-3BBD-19144A11E929}"/>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942974"/>
            <a:ext cx="16230600" cy="666849"/>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GAPS IN EXISTING RESEARCH</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1028695" y="1276399"/>
            <a:ext cx="16732608" cy="7396577"/>
          </a:xfrm>
          <a:prstGeom prst="rect">
            <a:avLst/>
          </a:prstGeom>
        </p:spPr>
        <p:txBody>
          <a:bodyPr lIns="0" tIns="0" rIns="0" bIns="0" rtlCol="0" anchor="t">
            <a:spAutoFit/>
          </a:bodyPr>
          <a:lstStyle/>
          <a:p>
            <a:pPr>
              <a:lnSpc>
                <a:spcPts val="5185"/>
              </a:lnSpc>
            </a:pPr>
            <a:endParaRPr dirty="0"/>
          </a:p>
          <a:p>
            <a:pPr marL="734063" lvl="1" indent="-367031">
              <a:lnSpc>
                <a:spcPct val="250000"/>
              </a:lnSpc>
              <a:buFont typeface="Arial"/>
              <a:buChar char="•"/>
            </a:pPr>
            <a:r>
              <a:rPr lang="en-US" sz="3200" dirty="0">
                <a:solidFill>
                  <a:srgbClr val="2B2C30"/>
                </a:solidFill>
                <a:latin typeface="Canva Sans"/>
              </a:rPr>
              <a:t>Manual feature creation trade-off with real-world applicability.</a:t>
            </a:r>
          </a:p>
          <a:p>
            <a:pPr marL="734063" lvl="1" indent="-367031">
              <a:lnSpc>
                <a:spcPct val="250000"/>
              </a:lnSpc>
              <a:buFont typeface="Arial"/>
              <a:buChar char="•"/>
            </a:pPr>
            <a:r>
              <a:rPr lang="en-US" sz="3200" dirty="0">
                <a:solidFill>
                  <a:srgbClr val="2B2C30"/>
                </a:solidFill>
                <a:latin typeface="Canva Sans"/>
              </a:rPr>
              <a:t>Training and fine-tuning attention and transformer model limitations.</a:t>
            </a:r>
          </a:p>
          <a:p>
            <a:pPr marL="734063" lvl="1" indent="-367031">
              <a:lnSpc>
                <a:spcPct val="250000"/>
              </a:lnSpc>
              <a:buFont typeface="Arial"/>
              <a:buChar char="•"/>
            </a:pPr>
            <a:r>
              <a:rPr lang="en-US" sz="3200" b="1" dirty="0">
                <a:solidFill>
                  <a:srgbClr val="2B2C30"/>
                </a:solidFill>
                <a:latin typeface="Canva Sans"/>
              </a:rPr>
              <a:t>Difficulty gathering multimodal data </a:t>
            </a:r>
            <a:r>
              <a:rPr lang="en-US" sz="3200" dirty="0">
                <a:solidFill>
                  <a:srgbClr val="2B2C30"/>
                </a:solidFill>
                <a:latin typeface="Canva Sans"/>
              </a:rPr>
              <a:t>relevant to sarcasm detection.</a:t>
            </a:r>
          </a:p>
          <a:p>
            <a:pPr marL="734063" lvl="1" indent="-367031">
              <a:lnSpc>
                <a:spcPct val="250000"/>
              </a:lnSpc>
              <a:buFont typeface="Arial"/>
              <a:buChar char="•"/>
            </a:pPr>
            <a:r>
              <a:rPr lang="en-US" sz="3200" dirty="0">
                <a:solidFill>
                  <a:srgbClr val="2B2C30"/>
                </a:solidFill>
                <a:latin typeface="Canva Sans"/>
              </a:rPr>
              <a:t>Neglect in </a:t>
            </a:r>
            <a:r>
              <a:rPr lang="en-US" sz="3200" dirty="0">
                <a:solidFill>
                  <a:srgbClr val="2B2C30"/>
                </a:solidFill>
                <a:latin typeface="Canva Sans Bold"/>
              </a:rPr>
              <a:t>Audio model</a:t>
            </a:r>
            <a:r>
              <a:rPr lang="en-US" sz="3200" dirty="0">
                <a:solidFill>
                  <a:srgbClr val="2B2C30"/>
                </a:solidFill>
                <a:latin typeface="Canva Sans"/>
              </a:rPr>
              <a:t>.</a:t>
            </a:r>
          </a:p>
          <a:p>
            <a:pPr marL="734063" lvl="1" indent="-367031">
              <a:lnSpc>
                <a:spcPct val="250000"/>
              </a:lnSpc>
              <a:buFont typeface="Arial"/>
              <a:buChar char="•"/>
            </a:pPr>
            <a:r>
              <a:rPr lang="en-US" sz="3200" dirty="0">
                <a:solidFill>
                  <a:srgbClr val="2B2C30"/>
                </a:solidFill>
                <a:latin typeface="Canva Sans"/>
              </a:rPr>
              <a:t>Utilization of </a:t>
            </a:r>
            <a:r>
              <a:rPr lang="en-US" sz="3200" b="1" dirty="0">
                <a:solidFill>
                  <a:srgbClr val="2B2C30"/>
                </a:solidFill>
                <a:latin typeface="Canva Sans"/>
              </a:rPr>
              <a:t>transfer learning models trained on generalized datasets</a:t>
            </a:r>
            <a:endParaRPr lang="en-US" sz="3200" dirty="0">
              <a:solidFill>
                <a:srgbClr val="2B2C30"/>
              </a:solidFill>
              <a:latin typeface="Canva Sans"/>
            </a:endParaRPr>
          </a:p>
          <a:p>
            <a:pPr>
              <a:lnSpc>
                <a:spcPts val="4828"/>
              </a:lnSpc>
            </a:pPr>
            <a:endParaRPr lang="en-US" sz="3400" dirty="0">
              <a:solidFill>
                <a:srgbClr val="2B2C30"/>
              </a:solidFill>
              <a:latin typeface="Canva Sans"/>
            </a:endParaRPr>
          </a:p>
        </p:txBody>
      </p:sp>
      <p:pic>
        <p:nvPicPr>
          <p:cNvPr id="5" name="Camera 4">
            <a:extLst>
              <a:ext uri="{FF2B5EF4-FFF2-40B4-BE49-F238E27FC236}">
                <a16:creationId xmlns:a16="http://schemas.microsoft.com/office/drawing/2014/main" id="{92CACB21-6953-4BBA-372C-E27C0415EC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942975"/>
            <a:ext cx="16230600" cy="678904"/>
          </a:xfrm>
          <a:prstGeom prst="rect">
            <a:avLst/>
          </a:prstGeom>
        </p:spPr>
        <p:txBody>
          <a:bodyPr lIns="0" tIns="0" rIns="0" bIns="0" rtlCol="0" anchor="t">
            <a:spAutoFit/>
          </a:bodyPr>
          <a:lstStyle/>
          <a:p>
            <a:pPr>
              <a:lnSpc>
                <a:spcPts val="5200"/>
              </a:lnSpc>
              <a:spcBef>
                <a:spcPct val="0"/>
              </a:spcBef>
            </a:pPr>
            <a:r>
              <a:rPr lang="en-US" sz="4400" spc="843" dirty="0">
                <a:solidFill>
                  <a:srgbClr val="2B2C30"/>
                </a:solidFill>
                <a:latin typeface="Canva Sans Bold"/>
              </a:rPr>
              <a:t>BRIDGING THE GAPS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a:p>
        </p:txBody>
      </p:sp>
      <p:sp>
        <p:nvSpPr>
          <p:cNvPr id="4" name="TextBox 4"/>
          <p:cNvSpPr txBox="1"/>
          <p:nvPr/>
        </p:nvSpPr>
        <p:spPr>
          <a:xfrm>
            <a:off x="755867" y="1780015"/>
            <a:ext cx="16732608" cy="8052974"/>
          </a:xfrm>
          <a:prstGeom prst="rect">
            <a:avLst/>
          </a:prstGeom>
        </p:spPr>
        <p:txBody>
          <a:bodyPr lIns="0" tIns="0" rIns="0" bIns="0" rtlCol="0" anchor="t">
            <a:spAutoFit/>
          </a:bodyPr>
          <a:lstStyle/>
          <a:p>
            <a:pPr>
              <a:lnSpc>
                <a:spcPts val="5372"/>
              </a:lnSpc>
            </a:pPr>
            <a:endParaRPr dirty="0"/>
          </a:p>
          <a:p>
            <a:pPr marL="690884" lvl="1" indent="-345442">
              <a:lnSpc>
                <a:spcPct val="200000"/>
              </a:lnSpc>
              <a:buFont typeface="Arial"/>
              <a:buChar char="•"/>
            </a:pPr>
            <a:r>
              <a:rPr lang="en-US" sz="2800" dirty="0">
                <a:solidFill>
                  <a:srgbClr val="2B2C30"/>
                </a:solidFill>
                <a:latin typeface="Canva Sans"/>
              </a:rPr>
              <a:t>We propose a </a:t>
            </a:r>
            <a:r>
              <a:rPr lang="en-US" sz="2800" dirty="0">
                <a:solidFill>
                  <a:srgbClr val="2B2C30"/>
                </a:solidFill>
                <a:latin typeface="Canva Sans Bold"/>
              </a:rPr>
              <a:t>Multimodal Fusion Ensemble Framework (MFEF</a:t>
            </a:r>
            <a:r>
              <a:rPr lang="en-US" sz="2800" dirty="0">
                <a:solidFill>
                  <a:srgbClr val="2B2C30"/>
                </a:solidFill>
                <a:latin typeface="Canva Sans"/>
              </a:rPr>
              <a:t>): This leverages the power of transfer learning, specific to each modality of input along with ensemble techniques.</a:t>
            </a:r>
          </a:p>
          <a:p>
            <a:pPr marL="690884" lvl="1" indent="-345442">
              <a:lnSpc>
                <a:spcPct val="200000"/>
              </a:lnSpc>
              <a:buFont typeface="Arial"/>
              <a:buChar char="•"/>
            </a:pPr>
            <a:endParaRPr lang="en-US" sz="1400" dirty="0">
              <a:solidFill>
                <a:srgbClr val="2B2C30"/>
              </a:solidFill>
              <a:latin typeface="Canva Sans"/>
            </a:endParaRPr>
          </a:p>
          <a:p>
            <a:pPr marL="690884" lvl="1" indent="-345442">
              <a:lnSpc>
                <a:spcPct val="200000"/>
              </a:lnSpc>
              <a:buFont typeface="Arial"/>
              <a:buChar char="•"/>
            </a:pPr>
            <a:r>
              <a:rPr lang="en-US" sz="2800" dirty="0">
                <a:solidFill>
                  <a:srgbClr val="2B2C30"/>
                </a:solidFill>
                <a:latin typeface="Canva Sans"/>
              </a:rPr>
              <a:t>Audio feature extraction using traditional techniques</a:t>
            </a:r>
          </a:p>
          <a:p>
            <a:pPr marL="690884" lvl="1" indent="-345442">
              <a:lnSpc>
                <a:spcPct val="200000"/>
              </a:lnSpc>
              <a:buFont typeface="Arial"/>
              <a:buChar char="•"/>
            </a:pPr>
            <a:endParaRPr lang="en-US" sz="1400" dirty="0">
              <a:solidFill>
                <a:srgbClr val="2B2C30"/>
              </a:solidFill>
              <a:latin typeface="Canva Sans"/>
            </a:endParaRPr>
          </a:p>
          <a:p>
            <a:pPr marL="690884" lvl="1" indent="-345442">
              <a:lnSpc>
                <a:spcPct val="200000"/>
              </a:lnSpc>
              <a:buFont typeface="Arial"/>
              <a:buChar char="•"/>
            </a:pPr>
            <a:r>
              <a:rPr lang="en-US" sz="2800" dirty="0">
                <a:solidFill>
                  <a:srgbClr val="2B2C30"/>
                </a:solidFill>
                <a:latin typeface="Canva Sans Bold"/>
              </a:rPr>
              <a:t>Case-sensitized BERT</a:t>
            </a:r>
            <a:r>
              <a:rPr lang="en-US" sz="2800" dirty="0">
                <a:solidFill>
                  <a:srgbClr val="2B2C30"/>
                </a:solidFill>
                <a:latin typeface="Canva Sans"/>
              </a:rPr>
              <a:t> which can recognize proper nouns and captures emphasis in capitalized words.</a:t>
            </a:r>
          </a:p>
          <a:p>
            <a:pPr>
              <a:lnSpc>
                <a:spcPts val="5984"/>
              </a:lnSpc>
            </a:pPr>
            <a:endParaRPr lang="en-US" sz="3200" dirty="0">
              <a:solidFill>
                <a:srgbClr val="2B2C30"/>
              </a:solidFill>
              <a:latin typeface="Canva Sans"/>
            </a:endParaRPr>
          </a:p>
          <a:p>
            <a:pPr>
              <a:lnSpc>
                <a:spcPts val="6545"/>
              </a:lnSpc>
            </a:pPr>
            <a:endParaRPr lang="en-US" sz="3200" dirty="0">
              <a:solidFill>
                <a:srgbClr val="2B2C30"/>
              </a:solidFill>
              <a:latin typeface="Canva Sans"/>
            </a:endParaRPr>
          </a:p>
          <a:p>
            <a:pPr>
              <a:lnSpc>
                <a:spcPts val="5015"/>
              </a:lnSpc>
            </a:pPr>
            <a:endParaRPr lang="en-US" sz="3200" dirty="0">
              <a:solidFill>
                <a:srgbClr val="2B2C30"/>
              </a:solidFill>
              <a:latin typeface="Canva Sans"/>
            </a:endParaRPr>
          </a:p>
        </p:txBody>
      </p:sp>
      <p:pic>
        <p:nvPicPr>
          <p:cNvPr id="5" name="Camera 4">
            <a:extLst>
              <a:ext uri="{FF2B5EF4-FFF2-40B4-BE49-F238E27FC236}">
                <a16:creationId xmlns:a16="http://schemas.microsoft.com/office/drawing/2014/main" id="{BA8561BD-A559-85CD-1363-DF5E38F74905}"/>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flipH="1">
            <a:off x="15078456" y="7077456"/>
            <a:ext cx="3086100" cy="30861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1541</Words>
  <Application>Microsoft Office PowerPoint</Application>
  <PresentationFormat>Custom</PresentationFormat>
  <Paragraphs>136</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Canva Sans Bold</vt:lpstr>
      <vt:lpstr>Canva Sans Italics</vt:lpstr>
      <vt:lpstr>Canva Sans</vt:lpstr>
      <vt:lpstr>Calibri</vt:lpstr>
      <vt:lpstr>Arial</vt:lpstr>
      <vt:lpstr>Playfair Display</vt:lpstr>
      <vt:lpstr>Times New Roman</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Vijeth Rai</cp:lastModifiedBy>
  <cp:revision>16</cp:revision>
  <dcterms:created xsi:type="dcterms:W3CDTF">2006-08-16T00:00:00Z</dcterms:created>
  <dcterms:modified xsi:type="dcterms:W3CDTF">2023-08-25T14:26:08Z</dcterms:modified>
  <dc:identifier>DAFsfO-utrc</dc:identifier>
</cp:coreProperties>
</file>