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ndhya\Downloads\Employee_Data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1851012511672175"/>
          <c:y val="0.035106766380019"/>
          <c:w val="0.8907079727865739"/>
          <c:h val="0.8591379008296047"/>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1.0</c:v>
                </c:pt>
                <c:pt idx="5">
                  <c:v>1.0</c:v>
                </c:pt>
                <c:pt idx="7">
                  <c:v>1.0</c:v>
                </c:pt>
                <c:pt idx="20">
                  <c:v>1.0</c:v>
                </c:pt>
                <c:pt idx="26">
                  <c:v>1.0</c:v>
                </c:pt>
                <c:pt idx="27">
                  <c:v>1.0</c:v>
                </c:pt>
                <c:pt idx="32">
                  <c:v>1.0</c:v>
                </c:pt>
                <c:pt idx="37">
                  <c:v>1.0</c:v>
                </c:pt>
                <c:pt idx="45">
                  <c:v>1.0</c:v>
                </c:pt>
                <c:pt idx="52">
                  <c:v>1.0</c:v>
                </c:pt>
                <c:pt idx="64">
                  <c:v>1.0</c:v>
                </c:pt>
                <c:pt idx="73">
                  <c:v>1.0</c:v>
                </c:pt>
                <c:pt idx="81">
                  <c:v>1.0</c:v>
                </c:pt>
                <c:pt idx="82">
                  <c:v>1.0</c:v>
                </c:pt>
                <c:pt idx="84">
                  <c:v>1.0</c:v>
                </c:pt>
                <c:pt idx="90">
                  <c:v>2.0</c:v>
                </c:pt>
                <c:pt idx="93">
                  <c:v>1.0</c:v>
                </c:pt>
                <c:pt idx="95">
                  <c:v>1.0</c:v>
                </c:pt>
                <c:pt idx="102">
                  <c:v>1.0</c:v>
                </c:pt>
                <c:pt idx="109">
                  <c:v>1.0</c:v>
                </c:pt>
                <c:pt idx="111">
                  <c:v>1.0</c:v>
                </c:pt>
                <c:pt idx="125">
                  <c:v>1.0</c:v>
                </c:pt>
                <c:pt idx="126">
                  <c:v>1.0</c:v>
                </c:pt>
                <c:pt idx="127">
                  <c:v>1.0</c:v>
                </c:pt>
                <c:pt idx="133">
                  <c:v>1.0</c:v>
                </c:pt>
                <c:pt idx="135">
                  <c:v>1.0</c:v>
                </c:pt>
                <c:pt idx="136">
                  <c:v>1.0</c:v>
                </c:pt>
                <c:pt idx="139">
                  <c:v>1.0</c:v>
                </c:pt>
                <c:pt idx="141">
                  <c:v>1.0</c:v>
                </c:pt>
                <c:pt idx="147">
                  <c:v>2.0</c:v>
                </c:pt>
                <c:pt idx="158">
                  <c:v>2.0</c:v>
                </c:pt>
                <c:pt idx="170">
                  <c:v>1.0</c:v>
                </c:pt>
              </c:numCache>
            </c:numRef>
          </c:val>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4.0</c:v>
                </c:pt>
                <c:pt idx="2">
                  <c:v>1.0</c:v>
                </c:pt>
                <c:pt idx="3">
                  <c:v>1.0</c:v>
                </c:pt>
                <c:pt idx="6">
                  <c:v>1.0</c:v>
                </c:pt>
                <c:pt idx="8">
                  <c:v>1.0</c:v>
                </c:pt>
                <c:pt idx="10">
                  <c:v>1.0</c:v>
                </c:pt>
                <c:pt idx="11">
                  <c:v>1.0</c:v>
                </c:pt>
                <c:pt idx="13">
                  <c:v>1.0</c:v>
                </c:pt>
                <c:pt idx="15">
                  <c:v>1.0</c:v>
                </c:pt>
                <c:pt idx="16">
                  <c:v>2.0</c:v>
                </c:pt>
                <c:pt idx="17">
                  <c:v>2.0</c:v>
                </c:pt>
                <c:pt idx="18">
                  <c:v>1.0</c:v>
                </c:pt>
                <c:pt idx="19">
                  <c:v>1.0</c:v>
                </c:pt>
                <c:pt idx="22">
                  <c:v>1.0</c:v>
                </c:pt>
                <c:pt idx="23">
                  <c:v>1.0</c:v>
                </c:pt>
                <c:pt idx="24">
                  <c:v>1.0</c:v>
                </c:pt>
                <c:pt idx="25">
                  <c:v>1.0</c:v>
                </c:pt>
                <c:pt idx="28">
                  <c:v>1.0</c:v>
                </c:pt>
                <c:pt idx="29">
                  <c:v>1.0</c:v>
                </c:pt>
                <c:pt idx="30">
                  <c:v>1.0</c:v>
                </c:pt>
                <c:pt idx="33">
                  <c:v>1.0</c:v>
                </c:pt>
                <c:pt idx="34">
                  <c:v>1.0</c:v>
                </c:pt>
                <c:pt idx="35">
                  <c:v>1.0</c:v>
                </c:pt>
                <c:pt idx="36">
                  <c:v>1.0</c:v>
                </c:pt>
                <c:pt idx="39">
                  <c:v>1.0</c:v>
                </c:pt>
                <c:pt idx="40">
                  <c:v>1.0</c:v>
                </c:pt>
                <c:pt idx="41">
                  <c:v>1.0</c:v>
                </c:pt>
                <c:pt idx="43">
                  <c:v>1.0</c:v>
                </c:pt>
                <c:pt idx="44">
                  <c:v>1.0</c:v>
                </c:pt>
                <c:pt idx="47">
                  <c:v>1.0</c:v>
                </c:pt>
                <c:pt idx="49">
                  <c:v>2.0</c:v>
                </c:pt>
                <c:pt idx="53">
                  <c:v>1.0</c:v>
                </c:pt>
                <c:pt idx="54">
                  <c:v>1.0</c:v>
                </c:pt>
                <c:pt idx="55">
                  <c:v>1.0</c:v>
                </c:pt>
                <c:pt idx="57">
                  <c:v>1.0</c:v>
                </c:pt>
                <c:pt idx="58">
                  <c:v>1.0</c:v>
                </c:pt>
                <c:pt idx="59">
                  <c:v>1.0</c:v>
                </c:pt>
                <c:pt idx="60">
                  <c:v>1.0</c:v>
                </c:pt>
                <c:pt idx="61">
                  <c:v>1.0</c:v>
                </c:pt>
                <c:pt idx="62">
                  <c:v>2.0</c:v>
                </c:pt>
                <c:pt idx="63">
                  <c:v>1.0</c:v>
                </c:pt>
                <c:pt idx="65">
                  <c:v>1.0</c:v>
                </c:pt>
                <c:pt idx="66">
                  <c:v>1.0</c:v>
                </c:pt>
                <c:pt idx="67">
                  <c:v>1.0</c:v>
                </c:pt>
                <c:pt idx="68">
                  <c:v>1.0</c:v>
                </c:pt>
                <c:pt idx="69">
                  <c:v>1.0</c:v>
                </c:pt>
                <c:pt idx="70">
                  <c:v>2.0</c:v>
                </c:pt>
                <c:pt idx="71">
                  <c:v>1.0</c:v>
                </c:pt>
                <c:pt idx="72">
                  <c:v>1.0</c:v>
                </c:pt>
                <c:pt idx="74">
                  <c:v>1.0</c:v>
                </c:pt>
                <c:pt idx="75">
                  <c:v>1.0</c:v>
                </c:pt>
                <c:pt idx="77">
                  <c:v>1.0</c:v>
                </c:pt>
                <c:pt idx="78">
                  <c:v>1.0</c:v>
                </c:pt>
                <c:pt idx="80">
                  <c:v>1.0</c:v>
                </c:pt>
                <c:pt idx="85">
                  <c:v>1.0</c:v>
                </c:pt>
                <c:pt idx="86">
                  <c:v>1.0</c:v>
                </c:pt>
                <c:pt idx="87">
                  <c:v>1.0</c:v>
                </c:pt>
                <c:pt idx="88">
                  <c:v>1.0</c:v>
                </c:pt>
                <c:pt idx="89">
                  <c:v>1.0</c:v>
                </c:pt>
                <c:pt idx="92">
                  <c:v>1.0</c:v>
                </c:pt>
                <c:pt idx="96">
                  <c:v>2.0</c:v>
                </c:pt>
                <c:pt idx="97">
                  <c:v>1.0</c:v>
                </c:pt>
                <c:pt idx="98">
                  <c:v>1.0</c:v>
                </c:pt>
                <c:pt idx="101">
                  <c:v>1.0</c:v>
                </c:pt>
                <c:pt idx="103">
                  <c:v>1.0</c:v>
                </c:pt>
                <c:pt idx="104">
                  <c:v>1.0</c:v>
                </c:pt>
                <c:pt idx="105">
                  <c:v>1.0</c:v>
                </c:pt>
                <c:pt idx="106">
                  <c:v>1.0</c:v>
                </c:pt>
                <c:pt idx="107">
                  <c:v>1.0</c:v>
                </c:pt>
                <c:pt idx="108">
                  <c:v>1.0</c:v>
                </c:pt>
                <c:pt idx="110">
                  <c:v>1.0</c:v>
                </c:pt>
                <c:pt idx="112">
                  <c:v>1.0</c:v>
                </c:pt>
                <c:pt idx="113">
                  <c:v>1.0</c:v>
                </c:pt>
                <c:pt idx="114">
                  <c:v>1.0</c:v>
                </c:pt>
                <c:pt idx="115">
                  <c:v>1.0</c:v>
                </c:pt>
                <c:pt idx="116">
                  <c:v>1.0</c:v>
                </c:pt>
                <c:pt idx="117">
                  <c:v>1.0</c:v>
                </c:pt>
                <c:pt idx="118">
                  <c:v>2.0</c:v>
                </c:pt>
                <c:pt idx="120">
                  <c:v>1.0</c:v>
                </c:pt>
                <c:pt idx="121">
                  <c:v>1.0</c:v>
                </c:pt>
                <c:pt idx="122">
                  <c:v>2.0</c:v>
                </c:pt>
                <c:pt idx="123">
                  <c:v>1.0</c:v>
                </c:pt>
                <c:pt idx="124">
                  <c:v>1.0</c:v>
                </c:pt>
                <c:pt idx="128">
                  <c:v>1.0</c:v>
                </c:pt>
                <c:pt idx="129">
                  <c:v>1.0</c:v>
                </c:pt>
                <c:pt idx="131">
                  <c:v>1.0</c:v>
                </c:pt>
                <c:pt idx="132">
                  <c:v>1.0</c:v>
                </c:pt>
                <c:pt idx="134">
                  <c:v>1.0</c:v>
                </c:pt>
                <c:pt idx="137">
                  <c:v>1.0</c:v>
                </c:pt>
                <c:pt idx="138">
                  <c:v>1.0</c:v>
                </c:pt>
                <c:pt idx="140">
                  <c:v>1.0</c:v>
                </c:pt>
                <c:pt idx="142">
                  <c:v>1.0</c:v>
                </c:pt>
                <c:pt idx="143">
                  <c:v>1.0</c:v>
                </c:pt>
                <c:pt idx="144">
                  <c:v>1.0</c:v>
                </c:pt>
                <c:pt idx="145">
                  <c:v>1.0</c:v>
                </c:pt>
                <c:pt idx="148">
                  <c:v>1.0</c:v>
                </c:pt>
                <c:pt idx="149">
                  <c:v>1.0</c:v>
                </c:pt>
                <c:pt idx="150">
                  <c:v>1.0</c:v>
                </c:pt>
                <c:pt idx="151">
                  <c:v>1.0</c:v>
                </c:pt>
                <c:pt idx="152">
                  <c:v>1.0</c:v>
                </c:pt>
                <c:pt idx="154">
                  <c:v>1.0</c:v>
                </c:pt>
                <c:pt idx="155">
                  <c:v>1.0</c:v>
                </c:pt>
                <c:pt idx="157">
                  <c:v>1.0</c:v>
                </c:pt>
                <c:pt idx="159">
                  <c:v>1.0</c:v>
                </c:pt>
                <c:pt idx="161">
                  <c:v>1.0</c:v>
                </c:pt>
                <c:pt idx="162">
                  <c:v>1.0</c:v>
                </c:pt>
                <c:pt idx="165">
                  <c:v>1.0</c:v>
                </c:pt>
                <c:pt idx="167">
                  <c:v>1.0</c:v>
                </c:pt>
                <c:pt idx="168">
                  <c:v>1.0</c:v>
                </c:pt>
                <c:pt idx="169">
                  <c:v>1.0</c:v>
                </c:pt>
                <c:pt idx="170">
                  <c:v>6.0</c:v>
                </c:pt>
              </c:numCache>
            </c:numRef>
          </c:val>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1.0</c:v>
                </c:pt>
                <c:pt idx="2">
                  <c:v>1.0</c:v>
                </c:pt>
                <c:pt idx="9">
                  <c:v>1.0</c:v>
                </c:pt>
                <c:pt idx="12">
                  <c:v>1.0</c:v>
                </c:pt>
                <c:pt idx="14">
                  <c:v>1.0</c:v>
                </c:pt>
                <c:pt idx="21">
                  <c:v>1.0</c:v>
                </c:pt>
                <c:pt idx="31">
                  <c:v>1.0</c:v>
                </c:pt>
                <c:pt idx="38">
                  <c:v>1.0</c:v>
                </c:pt>
                <c:pt idx="42">
                  <c:v>2.0</c:v>
                </c:pt>
                <c:pt idx="46">
                  <c:v>1.0</c:v>
                </c:pt>
                <c:pt idx="48">
                  <c:v>1.0</c:v>
                </c:pt>
                <c:pt idx="50">
                  <c:v>1.0</c:v>
                </c:pt>
                <c:pt idx="51">
                  <c:v>1.0</c:v>
                </c:pt>
                <c:pt idx="56">
                  <c:v>1.0</c:v>
                </c:pt>
                <c:pt idx="76">
                  <c:v>1.0</c:v>
                </c:pt>
                <c:pt idx="79">
                  <c:v>2.0</c:v>
                </c:pt>
                <c:pt idx="83">
                  <c:v>2.0</c:v>
                </c:pt>
                <c:pt idx="91">
                  <c:v>1.0</c:v>
                </c:pt>
                <c:pt idx="94">
                  <c:v>1.0</c:v>
                </c:pt>
                <c:pt idx="99">
                  <c:v>1.0</c:v>
                </c:pt>
                <c:pt idx="100">
                  <c:v>1.0</c:v>
                </c:pt>
                <c:pt idx="119">
                  <c:v>1.0</c:v>
                </c:pt>
                <c:pt idx="130">
                  <c:v>1.0</c:v>
                </c:pt>
                <c:pt idx="146">
                  <c:v>1.0</c:v>
                </c:pt>
                <c:pt idx="153">
                  <c:v>1.0</c:v>
                </c:pt>
                <c:pt idx="156">
                  <c:v>2.0</c:v>
                </c:pt>
                <c:pt idx="160">
                  <c:v>1.0</c:v>
                </c:pt>
                <c:pt idx="163">
                  <c:v>1.0</c:v>
                </c:pt>
                <c:pt idx="164">
                  <c:v>1.0</c:v>
                </c:pt>
                <c:pt idx="166">
                  <c:v>1.0</c:v>
                </c:pt>
              </c:numCache>
            </c:numRef>
          </c:val>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0.005174101572582713"/>
          <c:w val="0.7098811111634586"/>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TextBox 13"/>
          <p:cNvSpPr txBox="1"/>
          <p:nvPr/>
        </p:nvSpPr>
        <p:spPr>
          <a:xfrm>
            <a:off x="2554542" y="3314150"/>
            <a:ext cx="8610600" cy="1513840"/>
          </a:xfrm>
          <a:prstGeom prst="rect"/>
          <a:noFill/>
        </p:spPr>
        <p:txBody>
          <a:bodyPr rtlCol="0" wrap="square">
            <a:spAutoFit/>
          </a:bodyPr>
          <a:p>
            <a:r>
              <a:rPr dirty="0" sz="2400" lang="en-US"/>
              <a:t>STUDENT NAME : </a:t>
            </a:r>
            <a:r>
              <a:rPr altLang="en-IN" dirty="0" sz="2400" lang="en-US"/>
              <a:t>VIJAYALAKSHMI</a:t>
            </a:r>
            <a:r>
              <a:rPr altLang="en-IN" dirty="0" sz="2400" lang="en-US"/>
              <a:t>.</a:t>
            </a:r>
            <a:r>
              <a:rPr altLang="en-IN" dirty="0" sz="2400" lang="en-US"/>
              <a:t> </a:t>
            </a:r>
            <a:r>
              <a:rPr altLang="en-IN" dirty="0" sz="2400" lang="en-US"/>
              <a:t>V</a:t>
            </a:r>
            <a:endParaRPr altLang="en-US" lang="zh-CN"/>
          </a:p>
          <a:p>
            <a:r>
              <a:rPr dirty="0" sz="2400" lang="en-US"/>
              <a:t>REGISTER NO :</a:t>
            </a:r>
            <a:r>
              <a:rPr altLang="en-IN" dirty="0" sz="2400" lang="en-US"/>
              <a:t>466CFEF00EA5E8C81CD42066EA4FB511</a:t>
            </a:r>
            <a:endParaRPr altLang="en-US" lang="zh-CN"/>
          </a:p>
          <a:p>
            <a:r>
              <a:rPr dirty="0" sz="2400" lang="en-US"/>
              <a:t>DEPARTMENT : B.COM (GENERAL)</a:t>
            </a:r>
          </a:p>
          <a:p>
            <a:r>
              <a:rPr dirty="0" sz="2400" lang="en-US"/>
              <a:t>COLLEGE : SHRI KRISHNASWAMY COLLEGE FOR WOMEN</a:t>
            </a:r>
          </a:p>
        </p:txBody>
      </p:sp>
      <p:sp>
        <p:nvSpPr>
          <p:cNvPr id="104860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5" name="TextBox 1"/>
          <p:cNvSpPr txBox="1"/>
          <p:nvPr/>
        </p:nvSpPr>
        <p:spPr>
          <a:xfrm>
            <a:off x="1295400" y="1600200"/>
            <a:ext cx="5257800" cy="4968240"/>
          </a:xfrm>
          <a:prstGeom prst="rect"/>
          <a:noFill/>
        </p:spPr>
        <p:txBody>
          <a:bodyPr rtlCol="0" wrap="square">
            <a:spAutoFit/>
          </a:bodyPr>
          <a:p>
            <a:pPr indent="-342900" marL="342900">
              <a:buFont typeface="Wingdings" pitchFamily="2" charset="2"/>
              <a:buChar char="Ø"/>
            </a:pPr>
            <a:r>
              <a:rPr b="1" dirty="0" sz="2000" lang="en-US">
                <a:latin typeface="Times New Roman" pitchFamily="18" charset="0"/>
                <a:cs typeface="Times New Roman" pitchFamily="18" charset="0"/>
              </a:rPr>
              <a:t>Organize Data</a:t>
            </a:r>
            <a:r>
              <a:rPr dirty="0" sz="2000" lang="en-US">
                <a:latin typeface="Times New Roman" pitchFamily="18" charset="0"/>
                <a:cs typeface="Times New Roman" pitchFamily="18" charset="0"/>
              </a:rPr>
              <a:t>: Set up salary and compensation information in a structured way in Excel.</a:t>
            </a:r>
          </a:p>
          <a:p>
            <a:pPr indent="-342900" marL="342900">
              <a:buFont typeface="Wingdings" pitchFamily="2" charset="2"/>
              <a:buChar char="Ø"/>
            </a:pPr>
            <a:r>
              <a:rPr b="1" dirty="0" sz="2000" lang="en-US">
                <a:latin typeface="Times New Roman" pitchFamily="18" charset="0"/>
                <a:cs typeface="Times New Roman" pitchFamily="18" charset="0"/>
              </a:rPr>
              <a:t>Analyze Trends</a:t>
            </a:r>
            <a:r>
              <a:rPr dirty="0" sz="2000" lang="en-US">
                <a:latin typeface="Times New Roman" pitchFamily="18" charset="0"/>
                <a:cs typeface="Times New Roman" pitchFamily="18" charset="0"/>
              </a:rPr>
              <a:t>: Use Excel tools to spot patterns, such as which roles have higher or lower pay.</a:t>
            </a:r>
          </a:p>
          <a:p>
            <a:pPr indent="-342900" marL="342900">
              <a:buFont typeface="Wingdings" pitchFamily="2" charset="2"/>
              <a:buChar char="Ø"/>
            </a:pPr>
            <a:r>
              <a:rPr b="1" dirty="0" sz="2000" lang="en-US">
                <a:latin typeface="Times New Roman" pitchFamily="18" charset="0"/>
                <a:cs typeface="Times New Roman" pitchFamily="18" charset="0"/>
              </a:rPr>
              <a:t>Compare Benchmarks</a:t>
            </a:r>
            <a:r>
              <a:rPr dirty="0" sz="2000" lang="en-US">
                <a:latin typeface="Times New Roman" pitchFamily="18" charset="0"/>
                <a:cs typeface="Times New Roman" pitchFamily="18" charset="0"/>
              </a:rPr>
              <a:t>: Check how your salaries match up against industry standards to ensure competitiveness.</a:t>
            </a:r>
          </a:p>
          <a:p>
            <a:pPr indent="-342900" marL="342900">
              <a:buFont typeface="Wingdings" pitchFamily="2" charset="2"/>
              <a:buChar char="Ø"/>
            </a:pPr>
            <a:r>
              <a:rPr b="1" dirty="0" sz="2000" lang="en-US">
                <a:latin typeface="Times New Roman" pitchFamily="18" charset="0"/>
                <a:cs typeface="Times New Roman" pitchFamily="18" charset="0"/>
              </a:rPr>
              <a:t>Identify Disparities</a:t>
            </a:r>
            <a:r>
              <a:rPr dirty="0" sz="2000" lang="en-US">
                <a:latin typeface="Times New Roman" pitchFamily="18" charset="0"/>
                <a:cs typeface="Times New Roman" pitchFamily="18" charset="0"/>
              </a:rPr>
              <a:t>: Find any differences in pay between different groups or roles to address fairness.</a:t>
            </a:r>
          </a:p>
          <a:p>
            <a:pPr indent="-342900" marL="342900">
              <a:buFont typeface="Wingdings" pitchFamily="2" charset="2"/>
              <a:buChar char="ü"/>
            </a:pPr>
            <a:r>
              <a:rPr b="1" dirty="0" sz="2000" lang="en-US">
                <a:latin typeface="Times New Roman" pitchFamily="18" charset="0"/>
                <a:cs typeface="Times New Roman" pitchFamily="18" charset="0"/>
              </a:rPr>
              <a:t>Visualize Data</a:t>
            </a:r>
            <a:r>
              <a:rPr dirty="0" sz="2000" lang="en-US">
                <a:latin typeface="Times New Roman" pitchFamily="18" charset="0"/>
                <a:cs typeface="Times New Roman" pitchFamily="18" charset="0"/>
              </a:rPr>
              <a:t>: Create charts and graphs to make the data easier to understand and use in decision-making.</a:t>
            </a:r>
          </a:p>
          <a:p>
            <a:endParaRPr dirty="0" sz="2000" lang="en-IN">
              <a:latin typeface="Times New Roman" pitchFamily="18" charset="0"/>
              <a:cs typeface="Times New Roman" pitchFamily="18" charset="0"/>
            </a:endParaRPr>
          </a:p>
        </p:txBody>
      </p:sp>
      <p:sp>
        <p:nvSpPr>
          <p:cNvPr id="104867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0" name="TextBox 7"/>
          <p:cNvSpPr txBox="1"/>
          <p:nvPr/>
        </p:nvSpPr>
        <p:spPr>
          <a:xfrm>
            <a:off x="457200" y="1549400"/>
            <a:ext cx="10363200" cy="6740307"/>
          </a:xfrm>
          <a:prstGeom prst="rect"/>
          <a:noFill/>
        </p:spPr>
        <p:txBody>
          <a:bodyPr rtlCol="0" wrap="square">
            <a:spAutoFit/>
          </a:bodyPr>
          <a:p>
            <a:pPr indent="-342900" marL="342900">
              <a:buFont typeface="Wingdings" pitchFamily="2" charset="2"/>
              <a:buChar char="Ø"/>
            </a:pPr>
            <a:r>
              <a:rPr b="1" dirty="0" lang="en-US"/>
              <a:t>Clear Salary Trends</a:t>
            </a:r>
            <a:r>
              <a:rPr dirty="0" lang="en-US"/>
              <a:t>: </a:t>
            </a:r>
          </a:p>
          <a:p>
            <a:pPr indent="-342900" marL="342900">
              <a:buFont typeface="+mj-lt"/>
              <a:buAutoNum type="arabicPeriod"/>
            </a:pPr>
            <a:r>
              <a:rPr dirty="0" lang="en-US"/>
              <a:t>Identified patterns and trends in salary distributions across different roles and departments.</a:t>
            </a:r>
          </a:p>
          <a:p>
            <a:pPr indent="-342900" marL="342900">
              <a:buFont typeface="Wingdings" pitchFamily="2" charset="2"/>
              <a:buChar char="Ø"/>
            </a:pPr>
            <a:r>
              <a:rPr b="1" dirty="0" lang="en-US"/>
              <a:t>Benchmark Insights</a:t>
            </a:r>
            <a:r>
              <a:rPr dirty="0" lang="en-US"/>
              <a:t>: </a:t>
            </a:r>
          </a:p>
          <a:p>
            <a:pPr indent="-342900" marL="342900">
              <a:buFont typeface="+mj-lt"/>
              <a:buAutoNum type="arabicPeriod"/>
            </a:pPr>
            <a:r>
              <a:rPr dirty="0" lang="en-US"/>
              <a:t>Provided comparisons of internal salaries against industry standards, highlighting areas where adjustments may be needed.</a:t>
            </a:r>
          </a:p>
          <a:p>
            <a:pPr indent="-342900" marL="342900">
              <a:buFont typeface="Wingdings" pitchFamily="2" charset="2"/>
              <a:buChar char="Ø"/>
            </a:pPr>
            <a:r>
              <a:rPr b="1" dirty="0" lang="en-US"/>
              <a:t>Equity Analysis</a:t>
            </a:r>
            <a:r>
              <a:rPr dirty="0" lang="en-US"/>
              <a:t>: </a:t>
            </a:r>
          </a:p>
          <a:p>
            <a:pPr indent="-342900" marL="342900">
              <a:buFont typeface="+mj-lt"/>
              <a:buAutoNum type="arabicPeriod"/>
            </a:pPr>
            <a:r>
              <a:rPr dirty="0" lang="en-US"/>
              <a:t>Revealed pay disparities and gaps, enabling corrective actions to ensure fair compensation practices.</a:t>
            </a:r>
          </a:p>
          <a:p>
            <a:pPr indent="-342900" marL="342900">
              <a:buFont typeface="Wingdings" pitchFamily="2" charset="2"/>
              <a:buChar char="Ø"/>
            </a:pPr>
            <a:r>
              <a:rPr b="1" dirty="0" lang="en-US"/>
              <a:t>Informed Decisions</a:t>
            </a:r>
            <a:r>
              <a:rPr dirty="0" lang="en-US"/>
              <a:t>: </a:t>
            </a:r>
          </a:p>
          <a:p>
            <a:pPr indent="-342900" marL="342900">
              <a:buFont typeface="+mj-lt"/>
              <a:buAutoNum type="arabicPeriod"/>
            </a:pPr>
            <a:r>
              <a:rPr dirty="0" lang="en-US"/>
              <a:t>Delivered actionable insights for strategic salary adjustments and budget planning.</a:t>
            </a:r>
          </a:p>
          <a:p>
            <a:pPr indent="-342900" marL="342900">
              <a:buFont typeface="Wingdings" pitchFamily="2" charset="2"/>
              <a:buChar char="Ø"/>
            </a:pPr>
            <a:r>
              <a:rPr b="1" dirty="0" lang="en-US"/>
              <a:t>Visual </a:t>
            </a:r>
            <a:r>
              <a:rPr dirty="0" lang="en-US"/>
              <a:t>: </a:t>
            </a:r>
          </a:p>
          <a:p>
            <a:pPr indent="-342900" marL="342900">
              <a:buFont typeface="+mj-lt"/>
              <a:buAutoNum type="arabicPeriod"/>
            </a:pPr>
            <a:r>
              <a:rPr dirty="0" lang="en-US"/>
              <a:t>.</a:t>
            </a:r>
          </a:p>
          <a:p>
            <a:pPr indent="-342900" marL="342900">
              <a:buFont typeface="Wingdings" pitchFamily="2" charset="2"/>
              <a:buChar char="Ø"/>
            </a:pPr>
            <a:r>
              <a:rPr b="1" dirty="0" lang="en-US"/>
              <a:t>Identified Pay Patterns</a:t>
            </a:r>
            <a:r>
              <a:rPr dirty="0" lang="en-US"/>
              <a:t>:</a:t>
            </a:r>
          </a:p>
          <a:p>
            <a:pPr indent="-342900" marL="342900">
              <a:buFont typeface="+mj-lt"/>
              <a:buAutoNum type="arabicPeriod"/>
            </a:pPr>
            <a:r>
              <a:rPr dirty="0" lang="en-US"/>
              <a:t> Found trends in how salaries are distributed across roles and departments.</a:t>
            </a:r>
          </a:p>
          <a:p>
            <a:pPr indent="-342900" marL="342900">
              <a:buFont typeface="Wingdings" pitchFamily="2" charset="2"/>
              <a:buChar char="Ø"/>
            </a:pPr>
            <a:r>
              <a:rPr b="1" dirty="0" lang="en-US"/>
              <a:t>Benchmark Comparisons</a:t>
            </a:r>
            <a:r>
              <a:rPr dirty="0" lang="en-US"/>
              <a:t>: </a:t>
            </a:r>
          </a:p>
          <a:p>
            <a:pPr indent="-342900" marL="342900">
              <a:buFont typeface="+mj-lt"/>
              <a:buAutoNum type="arabicPeriod"/>
            </a:pPr>
            <a:r>
              <a:rPr dirty="0" lang="en-US"/>
              <a:t>Compared salaries with industry standards to see if they are competitive.</a:t>
            </a:r>
          </a:p>
          <a:p>
            <a:pPr indent="-342900" marL="342900">
              <a:buFont typeface="Wingdings" pitchFamily="2" charset="2"/>
              <a:buChar char="Ø"/>
            </a:pPr>
            <a:r>
              <a:rPr b="1" dirty="0" lang="en-US"/>
              <a:t>Detected Pay Gaps</a:t>
            </a:r>
            <a:r>
              <a:rPr dirty="0" lang="en-US"/>
              <a:t>: </a:t>
            </a:r>
          </a:p>
          <a:p>
            <a:pPr indent="-342900" marL="342900">
              <a:buFont typeface="+mj-lt"/>
              <a:buAutoNum type="arabicPeriod"/>
            </a:pPr>
            <a:r>
              <a:rPr dirty="0" lang="en-US"/>
              <a:t>Uncovered differences in pay to address fairness issues.</a:t>
            </a:r>
          </a:p>
          <a:p>
            <a:pPr indent="-342900" marL="342900">
              <a:buFont typeface="Wingdings" pitchFamily="2" charset="2"/>
              <a:buChar char="Ø"/>
            </a:pPr>
            <a:r>
              <a:rPr b="1" dirty="0" lang="en-US"/>
              <a:t>Supported Decisions</a:t>
            </a:r>
            <a:r>
              <a:rPr dirty="0" lang="en-US"/>
              <a:t>: </a:t>
            </a:r>
          </a:p>
          <a:p>
            <a:pPr indent="-342900" marL="342900">
              <a:buFont typeface="+mj-lt"/>
              <a:buAutoNum type="arabicPeriod"/>
            </a:pPr>
            <a:r>
              <a:rPr dirty="0" lang="en-US"/>
              <a:t>Provided useful information for making salary adjustments and planning budgets.</a:t>
            </a:r>
          </a:p>
          <a:p>
            <a:pPr indent="-342900" marL="342900">
              <a:buFont typeface="Wingdings" pitchFamily="2" charset="2"/>
              <a:buChar char="Ø"/>
            </a:pPr>
            <a:r>
              <a:rPr b="1" dirty="0" lang="en-US"/>
              <a:t>Visual Insights &amp; Reports</a:t>
            </a:r>
            <a:r>
              <a:rPr dirty="0" lang="en-US"/>
              <a:t>: </a:t>
            </a:r>
          </a:p>
          <a:p>
            <a:pPr indent="-342900" marL="342900">
              <a:buFont typeface="+mj-lt"/>
              <a:buAutoNum type="arabicPeriod"/>
            </a:pPr>
            <a:r>
              <a:rPr dirty="0" lang="en-US"/>
              <a:t>Created easy-to-understand charts and graphs to present the findings clearly</a:t>
            </a:r>
            <a:r>
              <a:rPr lang="en-US"/>
              <a:t>. </a:t>
            </a:r>
          </a:p>
          <a:p>
            <a:pPr indent="-342900" marL="342900">
              <a:buFont typeface="+mj-lt"/>
              <a:buAutoNum type="arabicPeriod"/>
            </a:pPr>
            <a:r>
              <a:rPr lang="en-US"/>
              <a:t>Produced </a:t>
            </a:r>
            <a:r>
              <a:rPr dirty="0" lang="en-US"/>
              <a:t>charts and graphs that effectively communicated findings and supported data-driven decision-making</a:t>
            </a:r>
          </a:p>
          <a:p>
            <a:endParaRPr dirty="0" lang="en-IN"/>
          </a:p>
        </p:txBody>
      </p:sp>
      <p:sp>
        <p:nvSpPr>
          <p:cNvPr id="104868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aphicFrame>
        <p:nvGraphicFramePr>
          <p:cNvPr id="4194304" name="Chart 3"/>
          <p:cNvGraphicFramePr>
            <a:graphicFrameLocks/>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1"/>
          </a:graphicData>
        </a:graphic>
      </p:graphicFrame>
      <p:sp>
        <p:nvSpPr>
          <p:cNvPr id="104868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12</a:t>
            </a:fld>
            <a:endParaRPr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2"/>
          <p:cNvSpPr txBox="1"/>
          <p:nvPr/>
        </p:nvSpPr>
        <p:spPr>
          <a:xfrm>
            <a:off x="838200" y="1305341"/>
            <a:ext cx="9906000" cy="4247317"/>
          </a:xfrm>
          <a:prstGeom prst="rect"/>
          <a:noFill/>
        </p:spPr>
        <p:txBody>
          <a:bodyPr rtlCol="0" wrap="square">
            <a:spAutoFit/>
          </a:bodyPr>
          <a:p>
            <a:pPr eaLnBrk="0" fontAlgn="base" hangingPunct="0" lvl="0">
              <a:spcBef>
                <a:spcPct val="0"/>
              </a:spcBef>
              <a:spcAft>
                <a:spcPct val="0"/>
              </a:spcAft>
            </a:pPr>
            <a:r>
              <a:rPr altLang="en-US" dirty="0" lang="en-US">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eaLnBrk="0" fontAlgn="base" hangingPunct="0" lvl="0">
              <a:spcBef>
                <a:spcPct val="0"/>
              </a:spcBef>
              <a:spcAft>
                <a:spcPct val="0"/>
              </a:spcAft>
            </a:pPr>
            <a:r>
              <a:rPr altLang="en-US" dirty="0" lang="en-US">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eaLnBrk="0" fontAlgn="base" hangingPunct="0" lvl="0">
              <a:spcBef>
                <a:spcPct val="0"/>
              </a:spcBef>
              <a:spcAft>
                <a:spcPct val="0"/>
              </a:spcAft>
            </a:pPr>
            <a:r>
              <a:rPr altLang="en-US" dirty="0" lang="en-US">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altLang="en-US" b="1" dirty="0" sz="500" lang="en-US">
              <a:latin typeface="Arial" panose="020B0604020202020204" pitchFamily="34" charset="0"/>
            </a:endParaRPr>
          </a:p>
          <a:p>
            <a:pPr eaLnBrk="0" fontAlgn="base" hangingPunct="0" lvl="0">
              <a:spcBef>
                <a:spcPct val="0"/>
              </a:spcBef>
              <a:spcAft>
                <a:spcPct val="0"/>
              </a:spcAft>
            </a:pPr>
            <a:r>
              <a:rPr altLang="en-US" dirty="0" lang="en-US">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2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0" y="628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724775" y="1205"/>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3"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94529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1600200" y="1752600"/>
            <a:ext cx="5638800" cy="3749040"/>
          </a:xfrm>
          <a:prstGeom prst="rect"/>
          <a:noFill/>
        </p:spPr>
        <p:txBody>
          <a:bodyPr rtlCol="0" wrap="square">
            <a:spAutoFit/>
          </a:bodyPr>
          <a:p>
            <a:r>
              <a:rPr dirty="0" sz="2000" lang="en-US">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1048648"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2"/>
          <p:cNvSpPr txBox="1"/>
          <p:nvPr/>
        </p:nvSpPr>
        <p:spPr>
          <a:xfrm>
            <a:off x="1003300" y="2159000"/>
            <a:ext cx="5368925" cy="3139440"/>
          </a:xfrm>
          <a:prstGeom prst="rect"/>
          <a:noFill/>
        </p:spPr>
        <p:txBody>
          <a:bodyPr rtlCol="0" wrap="square">
            <a:spAutoFit/>
          </a:bodyPr>
          <a:p>
            <a:r>
              <a:rPr dirty="0" sz="2000" lang="en-US">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04865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TextBox 6"/>
          <p:cNvSpPr txBox="1"/>
          <p:nvPr/>
        </p:nvSpPr>
        <p:spPr>
          <a:xfrm>
            <a:off x="1371600" y="1676400"/>
            <a:ext cx="6705600" cy="4358640"/>
          </a:xfrm>
          <a:prstGeom prst="rect"/>
          <a:noFill/>
        </p:spPr>
        <p:txBody>
          <a:bodyPr rtlCol="0" wrap="square">
            <a:spAutoFit/>
          </a:bodyPr>
          <a:p>
            <a:pPr indent="-285750" marL="285750">
              <a:buFont typeface="Arial" pitchFamily="34" charset="0"/>
              <a:buChar char="•"/>
            </a:pPr>
            <a:r>
              <a:rPr b="1" dirty="0" lang="en-US"/>
              <a:t>HR Professionals &amp; HR Departments </a:t>
            </a:r>
            <a:r>
              <a:rPr dirty="0" lang="en-US"/>
              <a:t>: </a:t>
            </a:r>
          </a:p>
          <a:p>
            <a:r>
              <a:rPr dirty="0" lang="en-US"/>
              <a:t>For developing equitable compensation strategies and policies.</a:t>
            </a:r>
          </a:p>
          <a:p>
            <a:r>
              <a:rPr dirty="0" lang="en-US"/>
              <a:t>For optimizing compensation policies and ensuring fairness.</a:t>
            </a:r>
          </a:p>
          <a:p>
            <a:pPr indent="-285750" marL="285750">
              <a:buFont typeface="Arial" pitchFamily="34" charset="0"/>
              <a:buChar char="•"/>
            </a:pPr>
            <a:r>
              <a:rPr b="1" dirty="0" lang="en-US"/>
              <a:t>Compensation Analysts</a:t>
            </a:r>
            <a:r>
              <a:rPr dirty="0" lang="en-US"/>
              <a:t>: </a:t>
            </a:r>
          </a:p>
          <a:p>
            <a:r>
              <a:rPr dirty="0" lang="en-US"/>
              <a:t>To identify pay trends and disparities.</a:t>
            </a:r>
          </a:p>
          <a:p>
            <a:pPr indent="-285750" marL="285750">
              <a:buFont typeface="Arial" pitchFamily="34" charset="0"/>
              <a:buChar char="•"/>
            </a:pPr>
            <a:r>
              <a:rPr b="1" dirty="0" lang="en-US"/>
              <a:t>Finance Teams</a:t>
            </a:r>
            <a:r>
              <a:rPr dirty="0" lang="en-US"/>
              <a:t>: </a:t>
            </a:r>
          </a:p>
          <a:p>
            <a:r>
              <a:rPr dirty="0" lang="en-US"/>
              <a:t>For budget planning and financial forecasting.</a:t>
            </a:r>
          </a:p>
          <a:p>
            <a:r>
              <a:rPr dirty="0" lang="en-US"/>
              <a:t>To align salaries with budgetary constraints and forecasts.</a:t>
            </a:r>
          </a:p>
          <a:p>
            <a:pPr indent="-285750" marL="285750">
              <a:buFont typeface="Arial" pitchFamily="34" charset="0"/>
              <a:buChar char="•"/>
            </a:pPr>
            <a:r>
              <a:rPr b="1" dirty="0" lang="en-US"/>
              <a:t>Executives</a:t>
            </a:r>
            <a:r>
              <a:rPr dirty="0" lang="en-US"/>
              <a:t>: </a:t>
            </a:r>
          </a:p>
          <a:p>
            <a:r>
              <a:rPr dirty="0" lang="en-US"/>
              <a:t>To make informed decisions on salary structures and adjustments. </a:t>
            </a:r>
          </a:p>
          <a:p>
            <a:r>
              <a:rPr dirty="0" lang="en-US"/>
              <a:t>For strategic planning and competitive positioning in the market.</a:t>
            </a:r>
          </a:p>
          <a:p>
            <a:pPr indent="-285750" marL="285750">
              <a:buFont typeface="Arial" pitchFamily="34" charset="0"/>
              <a:buChar char="•"/>
            </a:pPr>
            <a:r>
              <a:rPr b="1" dirty="0" lang="en-US"/>
              <a:t>Employees</a:t>
            </a:r>
            <a:r>
              <a:rPr dirty="0" lang="en-US"/>
              <a:t>: As beneficiaries of fair and transparent compensation practices.</a:t>
            </a:r>
          </a:p>
          <a:p>
            <a:pPr indent="-285750" marL="285750">
              <a:buFont typeface="Arial" pitchFamily="34" charset="0"/>
              <a:buChar char="•"/>
            </a:pPr>
            <a:r>
              <a:rPr b="1" dirty="0" lang="en-US"/>
              <a:t>Management</a:t>
            </a:r>
            <a:r>
              <a:rPr dirty="0" lang="en-US"/>
              <a:t>: To make informed decisions on salary adjustments and equity.</a:t>
            </a:r>
          </a:p>
        </p:txBody>
      </p:sp>
      <p:sp>
        <p:nvSpPr>
          <p:cNvPr id="1048660"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9"/>
          <p:cNvSpPr txBox="1"/>
          <p:nvPr/>
        </p:nvSpPr>
        <p:spPr>
          <a:xfrm>
            <a:off x="3352800" y="2133600"/>
            <a:ext cx="5715000" cy="4091940"/>
          </a:xfrm>
          <a:prstGeom prst="rect"/>
          <a:noFill/>
        </p:spPr>
        <p:txBody>
          <a:bodyPr rtlCol="0" wrap="square">
            <a:spAutoFit/>
          </a:bodyPr>
          <a:p>
            <a:r>
              <a:rPr b="1" dirty="0" lang="en-US"/>
              <a:t>Value Proposition:</a:t>
            </a:r>
            <a:endParaRPr dirty="0" lang="en-US"/>
          </a:p>
          <a:p>
            <a:pPr indent="-285750" marL="285750">
              <a:buFont typeface="Wingdings" pitchFamily="2" charset="2"/>
              <a:buChar char="Ø"/>
            </a:pPr>
            <a:r>
              <a:rPr b="1" dirty="0" lang="en-US"/>
              <a:t>Clear Insights</a:t>
            </a:r>
            <a:r>
              <a:rPr dirty="0" lang="en-US"/>
              <a:t>: Provides a clear view of salary patterns and issues.</a:t>
            </a:r>
          </a:p>
          <a:p>
            <a:pPr indent="-285750" marL="285750">
              <a:buFont typeface="Wingdings" pitchFamily="2" charset="2"/>
              <a:buChar char="Ø"/>
            </a:pPr>
            <a:r>
              <a:rPr b="1" dirty="0" lang="en-US"/>
              <a:t>Competitive Edge</a:t>
            </a:r>
            <a:r>
              <a:rPr dirty="0" lang="en-US"/>
              <a:t>: Keeps salaries aligned with market rates to attract and retain talent.</a:t>
            </a:r>
          </a:p>
          <a:p>
            <a:pPr indent="-285750" marL="285750">
              <a:buFont typeface="Wingdings" pitchFamily="2" charset="2"/>
              <a:buChar char="Ø"/>
            </a:pPr>
            <a:r>
              <a:rPr b="1" dirty="0" lang="en-US"/>
              <a:t>Equitable Pay</a:t>
            </a:r>
            <a:r>
              <a:rPr dirty="0" lang="en-US"/>
              <a:t>: Ensures fair pay practices across the organization.</a:t>
            </a:r>
          </a:p>
          <a:p>
            <a:r>
              <a:rPr b="1" dirty="0" lang="en-US"/>
              <a:t>Solutions:</a:t>
            </a:r>
            <a:endParaRPr dirty="0" lang="en-US"/>
          </a:p>
          <a:p>
            <a:pPr indent="-285750" marL="285750">
              <a:buFont typeface="Arial" pitchFamily="34" charset="0"/>
              <a:buChar char="•"/>
            </a:pPr>
            <a:r>
              <a:rPr b="1" dirty="0" lang="en-US"/>
              <a:t>Detailed Salary Analysis</a:t>
            </a:r>
            <a:r>
              <a:rPr dirty="0" lang="en-US"/>
              <a:t>: Uses Excel to break down and understand salary data.</a:t>
            </a:r>
          </a:p>
          <a:p>
            <a:pPr indent="-285750" marL="285750">
              <a:buFont typeface="Arial" pitchFamily="34" charset="0"/>
              <a:buChar char="•"/>
            </a:pPr>
            <a:r>
              <a:rPr b="1" dirty="0" lang="en-US"/>
              <a:t>Market Comparison</a:t>
            </a:r>
            <a:r>
              <a:rPr dirty="0" lang="en-US"/>
              <a:t>: Compares salaries to industry standards to stay competitive.</a:t>
            </a:r>
          </a:p>
          <a:p>
            <a:pPr indent="-285750" marL="285750">
              <a:buFont typeface="Arial" pitchFamily="34" charset="0"/>
              <a:buChar char="•"/>
            </a:pPr>
            <a:r>
              <a:rPr b="1" dirty="0" lang="en-US"/>
              <a:t>Fairness Check</a:t>
            </a:r>
            <a:r>
              <a:rPr dirty="0" lang="en-US"/>
              <a:t>: Finds and fixes any pay gaps to ensure fair compensation.</a:t>
            </a:r>
          </a:p>
          <a:p>
            <a:endParaRPr dirty="0" lang="en-IN"/>
          </a:p>
        </p:txBody>
      </p:sp>
      <p:sp>
        <p:nvSpPr>
          <p:cNvPr id="104866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667"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8</a:t>
            </a:fld>
            <a:endParaRPr dirty="0">
              <a:latin typeface="Trebuchet MS"/>
              <a:cs typeface="Trebuchet MS"/>
            </a:endParaRPr>
          </a:p>
        </p:txBody>
      </p:sp>
      <p:sp>
        <p:nvSpPr>
          <p:cNvPr id="1048668" name="TextBox 4"/>
          <p:cNvSpPr txBox="1"/>
          <p:nvPr/>
        </p:nvSpPr>
        <p:spPr>
          <a:xfrm>
            <a:off x="2818613" y="1780226"/>
            <a:ext cx="4920792" cy="2834641"/>
          </a:xfrm>
          <a:prstGeom prst="rect"/>
          <a:noFill/>
        </p:spPr>
        <p:txBody>
          <a:bodyPr rtlCol="0" wrap="square">
            <a:spAutoFit/>
          </a:bodyPr>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 ID</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Name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Gender</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Salary</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Start Date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FTE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Employee type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Work location</a:t>
            </a:r>
            <a:r>
              <a:rPr dirty="0" sz="2000" lang="en-US">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4819651"/>
            <a:ext cx="1609725" cy="2000248"/>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9</a:t>
            </a:fld>
            <a:endParaRPr dirty="0">
              <a:latin typeface="Trebuchet MS"/>
              <a:cs typeface="Trebuchet MS"/>
            </a:endParaRPr>
          </a:p>
        </p:txBody>
      </p:sp>
      <p:sp>
        <p:nvSpPr>
          <p:cNvPr id="1048672" name="TextBox 10"/>
          <p:cNvSpPr txBox="1"/>
          <p:nvPr/>
        </p:nvSpPr>
        <p:spPr>
          <a:xfrm>
            <a:off x="804862" y="1555176"/>
            <a:ext cx="10022670" cy="4091940"/>
          </a:xfrm>
          <a:prstGeom prst="rect"/>
          <a:noFill/>
        </p:spPr>
        <p:txBody>
          <a:bodyPr rtlCol="0" wrap="square">
            <a:spAutoFit/>
          </a:bodyPr>
          <a:p>
            <a:r>
              <a:rPr dirty="0" lang="en-US"/>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b="1" dirty="0" lang="en-US"/>
              <a:t>Interactive Dashboards</a:t>
            </a:r>
            <a:r>
              <a:rPr dirty="0" lang="en-US"/>
              <a:t>: Engaging and user-friendly dashboards that visualize salary distributions, trends, and disparities at a glance, making data interpretation intuitive and impactful.</a:t>
            </a:r>
          </a:p>
          <a:p>
            <a:pPr>
              <a:buFont typeface="+mj-lt"/>
              <a:buAutoNum type="arabicPeriod"/>
            </a:pPr>
            <a:r>
              <a:rPr b="1" dirty="0" lang="en-US"/>
              <a:t>Scenario Analysis</a:t>
            </a:r>
            <a:r>
              <a:rPr dirty="0" lang="en-US"/>
              <a:t>: The ability to model different compensation scenarios and forecasts, allowing for strategic planning and what-if analysis to anticipate and address potential issues.</a:t>
            </a:r>
          </a:p>
          <a:p>
            <a:pPr>
              <a:buFont typeface="+mj-lt"/>
              <a:buAutoNum type="arabicPeriod"/>
            </a:pPr>
            <a:r>
              <a:rPr b="1" dirty="0" lang="en-US"/>
              <a:t>Automated Insights</a:t>
            </a:r>
            <a:r>
              <a:rPr dirty="0" lang="en-US"/>
              <a:t>: Streamlined data processing and automated reporting that significantly reduce manual effort and errors, providing reliable and timely insights.</a:t>
            </a:r>
          </a:p>
          <a:p>
            <a:pPr>
              <a:buFont typeface="+mj-lt"/>
              <a:buAutoNum type="arabicPeriod"/>
            </a:pPr>
            <a:r>
              <a:rPr b="1" dirty="0" lang="en-US"/>
              <a:t>Equity and Benchmarking</a:t>
            </a:r>
            <a:r>
              <a:rPr dirty="0" lang="en-US"/>
              <a:t>: In-depth analysis of compensation equity and alignment with market benchmarks, helping ensure fair and competitive remuneration practices.</a:t>
            </a:r>
          </a:p>
          <a:p>
            <a:r>
              <a:rPr dirty="0" lang="en-US"/>
              <a:t>Overall, the solution not only simplifies complex data management but also empowers decision-makers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Namtha Dharani</cp:lastModifiedBy>
  <dcterms:created xsi:type="dcterms:W3CDTF">2024-03-29T04:07:22Z</dcterms:created>
  <dcterms:modified xsi:type="dcterms:W3CDTF">2024-09-06T15:30:40Z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8084c2e897a4454681c875b029e605f0</vt:lpwstr>
  </property>
</Properties>
</file>