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4F4611A-4959-4BA5-95D0-40242BDBA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E7F4-B17F-42D6-A308-76286D3CBC8C}"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4611A-4959-4BA5-95D0-40242BDBA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4611A-4959-4BA5-95D0-40242BDBA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4F4611A-4959-4BA5-95D0-40242BDBA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E7F4-B17F-42D6-A308-76286D3CBC8C}"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4611A-4959-4BA5-95D0-40242BDBA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4F4611A-4959-4BA5-95D0-40242BDBA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4F4611A-4959-4BA5-95D0-40242BDBAAF5}"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F4611A-4959-4BA5-95D0-40242BDBAAF5}"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4611A-4959-4BA5-95D0-40242BDBAAF5}"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4611A-4959-4BA5-95D0-40242BDBA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4611A-4959-4BA5-95D0-40242BDBA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92E7F4-B17F-42D6-A308-76286D3CBC8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4F4611A-4959-4BA5-95D0-40242BDBAAF5}" type="datetimeFigureOut">
              <a:rPr lang="en-IN" smtClean="0"/>
              <a:t>01-04-2024</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592E7F4-B17F-42D6-A308-76286D3CBC8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636912"/>
            <a:ext cx="7272808" cy="1728192"/>
          </a:xfrm>
          <a:ln>
            <a:noFill/>
          </a:ln>
          <a:effectLst>
            <a:softEdge rad="63500"/>
          </a:effectLst>
          <a:scene3d>
            <a:camera prst="orthographicFront">
              <a:rot lat="0" lon="0" rev="0"/>
            </a:camera>
            <a:lightRig rig="contrasting" dir="t">
              <a:rot lat="0" lon="0" rev="7800000"/>
            </a:lightRig>
          </a:scene3d>
          <a:sp3d>
            <a:bevelT w="139700" h="139700"/>
          </a:sp3d>
        </p:spPr>
        <p:txBody>
          <a:bodyPr anchor="ctr"/>
          <a:lstStyle/>
          <a:p>
            <a:r>
              <a:rPr lang="en-US" sz="4400" dirty="0" err="1">
                <a:solidFill>
                  <a:schemeClr val="accent6">
                    <a:lumMod val="75000"/>
                  </a:schemeClr>
                </a:solidFill>
                <a:latin typeface="Copperplate Gothic Bold" pitchFamily="34" charset="0"/>
              </a:rPr>
              <a:t>Vijayalakshmi.D</a:t>
            </a:r>
            <a:endParaRPr lang="en-IN" sz="4000" b="1" spc="0" dirty="0">
              <a:solidFill>
                <a:schemeClr val="accent6">
                  <a:lumMod val="75000"/>
                </a:schemeClr>
              </a:solidFill>
              <a:effectLst>
                <a:outerShdw blurRad="38100" dist="38100" dir="2700000" algn="tl">
                  <a:srgbClr val="000000">
                    <a:alpha val="43137"/>
                  </a:srgbClr>
                </a:outerShdw>
              </a:effectLst>
              <a:latin typeface="Copperplate Gothic Bold" pitchFamily="34" charset="0"/>
              <a:cs typeface="Angsana New" pitchFamily="18" charset="-34"/>
            </a:endParaRPr>
          </a:p>
        </p:txBody>
      </p:sp>
    </p:spTree>
    <p:extLst>
      <p:ext uri="{BB962C8B-B14F-4D97-AF65-F5344CB8AC3E}">
        <p14:creationId xmlns:p14="http://schemas.microsoft.com/office/powerpoint/2010/main" val="4248480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996808" cy="1340768"/>
          </a:xfrm>
        </p:spPr>
        <p:txBody>
          <a:bodyPr/>
          <a:lstStyle/>
          <a:p>
            <a:r>
              <a:rPr lang="en-US" dirty="0" smtClean="0">
                <a:latin typeface="Castellar" pitchFamily="18" charset="0"/>
              </a:rPr>
              <a:t>result</a:t>
            </a:r>
            <a:endParaRPr lang="en-IN" dirty="0">
              <a:latin typeface="Castellar" pitchFamily="18" charset="0"/>
            </a:endParaRPr>
          </a:p>
        </p:txBody>
      </p:sp>
      <p:sp>
        <p:nvSpPr>
          <p:cNvPr id="3" name="Content Placeholder 2"/>
          <p:cNvSpPr>
            <a:spLocks noGrp="1"/>
          </p:cNvSpPr>
          <p:nvPr>
            <p:ph sz="quarter" idx="13"/>
          </p:nvPr>
        </p:nvSpPr>
        <p:spPr>
          <a:xfrm>
            <a:off x="395536" y="1484784"/>
            <a:ext cx="8138864" cy="4680520"/>
          </a:xfrm>
        </p:spPr>
        <p:txBody>
          <a:bodyPr>
            <a:normAutofit/>
          </a:bodyPr>
          <a:lstStyle/>
          <a:p>
            <a:pPr>
              <a:buFont typeface="Wingdings" pitchFamily="2" charset="2"/>
              <a:buChar char="Ø"/>
            </a:pPr>
            <a:r>
              <a:rPr lang="en-IN" sz="2400" dirty="0">
                <a:latin typeface="Bradley Hand ITC" pitchFamily="66" charset="0"/>
              </a:rPr>
              <a:t>In image compression and clustering using K-means, the result is a compressed image represented by cluster centroids and pixel indices. The algorithm groups similar pixels together, preserving visual quality to some extent while reducing the image's size. The compressed image can be decompressed by mapping pixels back to their assigned cluster centroids. The performance of this approach can be evaluated by comparing the compressed image's quality with the original and </a:t>
            </a:r>
            <a:r>
              <a:rPr lang="en-IN" sz="2400" dirty="0" err="1">
                <a:latin typeface="Bradley Hand ITC" pitchFamily="66" charset="0"/>
              </a:rPr>
              <a:t>analyzing</a:t>
            </a:r>
            <a:r>
              <a:rPr lang="en-IN" sz="2400" dirty="0">
                <a:latin typeface="Bradley Hand ITC" pitchFamily="66" charset="0"/>
              </a:rPr>
              <a:t> the achieved compression ratio.</a:t>
            </a:r>
            <a:endParaRPr lang="en-IN" sz="2400" dirty="0">
              <a:latin typeface="Bradley Hand ITC" pitchFamily="66" charset="0"/>
            </a:endParaRPr>
          </a:p>
        </p:txBody>
      </p:sp>
    </p:spTree>
    <p:extLst>
      <p:ext uri="{BB962C8B-B14F-4D97-AF65-F5344CB8AC3E}">
        <p14:creationId xmlns:p14="http://schemas.microsoft.com/office/powerpoint/2010/main" val="95782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en-US" sz="4400" dirty="0" smtClean="0">
                <a:latin typeface="Bradley Hand ITC" pitchFamily="66" charset="0"/>
              </a:rPr>
              <a:t>Image compression and clustering using K-means</a:t>
            </a:r>
            <a:endParaRPr lang="en-IN" sz="4400" dirty="0">
              <a:latin typeface="Bradley Hand ITC" pitchFamily="66" charset="0"/>
            </a:endParaRPr>
          </a:p>
        </p:txBody>
      </p:sp>
      <p:sp>
        <p:nvSpPr>
          <p:cNvPr id="3" name="Title 2"/>
          <p:cNvSpPr>
            <a:spLocks noGrp="1"/>
          </p:cNvSpPr>
          <p:nvPr>
            <p:ph type="ctrTitle"/>
          </p:nvPr>
        </p:nvSpPr>
        <p:spPr>
          <a:xfrm>
            <a:off x="-1620688" y="1988840"/>
            <a:ext cx="7772400" cy="1326009"/>
          </a:xfrm>
        </p:spPr>
        <p:txBody>
          <a:bodyPr anchor="b"/>
          <a:lstStyle/>
          <a:p>
            <a:r>
              <a:rPr lang="en-US" dirty="0" smtClean="0">
                <a:latin typeface="Castellar" pitchFamily="18" charset="0"/>
              </a:rPr>
              <a:t>Title:</a:t>
            </a:r>
            <a:endParaRPr lang="en-IN" dirty="0">
              <a:latin typeface="Castellar" pitchFamily="18" charset="0"/>
            </a:endParaRPr>
          </a:p>
        </p:txBody>
      </p:sp>
    </p:spTree>
    <p:extLst>
      <p:ext uri="{BB962C8B-B14F-4D97-AF65-F5344CB8AC3E}">
        <p14:creationId xmlns:p14="http://schemas.microsoft.com/office/powerpoint/2010/main" val="256385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08776" cy="792088"/>
          </a:xfrm>
        </p:spPr>
        <p:txBody>
          <a:bodyPr/>
          <a:lstStyle/>
          <a:p>
            <a:r>
              <a:rPr lang="en-US" dirty="0" smtClean="0">
                <a:latin typeface="Castellar" pitchFamily="18" charset="0"/>
              </a:rPr>
              <a:t>agenda</a:t>
            </a:r>
            <a:endParaRPr lang="en-IN" dirty="0">
              <a:latin typeface="Castellar" pitchFamily="18" charset="0"/>
            </a:endParaRPr>
          </a:p>
        </p:txBody>
      </p:sp>
      <p:sp>
        <p:nvSpPr>
          <p:cNvPr id="3" name="Content Placeholder 2"/>
          <p:cNvSpPr>
            <a:spLocks noGrp="1"/>
          </p:cNvSpPr>
          <p:nvPr>
            <p:ph sz="quarter" idx="13"/>
          </p:nvPr>
        </p:nvSpPr>
        <p:spPr>
          <a:xfrm>
            <a:off x="467544" y="1052736"/>
            <a:ext cx="8208912" cy="4752528"/>
          </a:xfrm>
        </p:spPr>
        <p:txBody>
          <a:bodyPr>
            <a:normAutofit fontScale="92500" lnSpcReduction="10000"/>
          </a:bodyPr>
          <a:lstStyle/>
          <a:p>
            <a:pPr lvl="1">
              <a:buFont typeface="Wingdings" pitchFamily="2" charset="2"/>
              <a:buChar char="Ø"/>
            </a:pPr>
            <a:r>
              <a:rPr lang="en-US" sz="3200" dirty="0" smtClean="0">
                <a:solidFill>
                  <a:schemeClr val="tx1">
                    <a:lumMod val="95000"/>
                  </a:schemeClr>
                </a:solidFill>
                <a:latin typeface="Bradley Hand ITC" pitchFamily="66" charset="0"/>
              </a:rPr>
              <a:t>Introduction</a:t>
            </a:r>
          </a:p>
          <a:p>
            <a:pPr lvl="1">
              <a:buFont typeface="Wingdings" pitchFamily="2" charset="2"/>
              <a:buChar char="Ø"/>
            </a:pPr>
            <a:r>
              <a:rPr lang="en-US" sz="3200" dirty="0" smtClean="0">
                <a:solidFill>
                  <a:schemeClr val="tx1">
                    <a:lumMod val="95000"/>
                  </a:schemeClr>
                </a:solidFill>
                <a:latin typeface="Bradley Hand ITC" pitchFamily="66" charset="0"/>
              </a:rPr>
              <a:t>Problem Statement</a:t>
            </a:r>
          </a:p>
          <a:p>
            <a:pPr lvl="1">
              <a:buFont typeface="Wingdings" pitchFamily="2" charset="2"/>
              <a:buChar char="Ø"/>
            </a:pPr>
            <a:r>
              <a:rPr lang="en-US" sz="3200" dirty="0" smtClean="0">
                <a:solidFill>
                  <a:schemeClr val="tx1">
                    <a:lumMod val="95000"/>
                  </a:schemeClr>
                </a:solidFill>
                <a:latin typeface="Bradley Hand ITC" pitchFamily="66" charset="0"/>
              </a:rPr>
              <a:t>Project Overview</a:t>
            </a:r>
          </a:p>
          <a:p>
            <a:pPr lvl="1">
              <a:buFont typeface="Wingdings" pitchFamily="2" charset="2"/>
              <a:buChar char="Ø"/>
            </a:pPr>
            <a:r>
              <a:rPr lang="en-US" sz="3200" dirty="0" smtClean="0">
                <a:solidFill>
                  <a:schemeClr val="tx1">
                    <a:lumMod val="95000"/>
                  </a:schemeClr>
                </a:solidFill>
                <a:latin typeface="Bradley Hand ITC" pitchFamily="66" charset="0"/>
              </a:rPr>
              <a:t>End Users</a:t>
            </a:r>
          </a:p>
          <a:p>
            <a:pPr lvl="1">
              <a:buFont typeface="Wingdings" pitchFamily="2" charset="2"/>
              <a:buChar char="Ø"/>
            </a:pPr>
            <a:r>
              <a:rPr lang="en-US" sz="3200" dirty="0" smtClean="0">
                <a:solidFill>
                  <a:schemeClr val="tx1">
                    <a:lumMod val="95000"/>
                  </a:schemeClr>
                </a:solidFill>
                <a:latin typeface="Bradley Hand ITC" pitchFamily="66" charset="0"/>
              </a:rPr>
              <a:t>Solution and value proposition</a:t>
            </a:r>
          </a:p>
          <a:p>
            <a:pPr lvl="1">
              <a:buFont typeface="Wingdings" pitchFamily="2" charset="2"/>
              <a:buChar char="Ø"/>
            </a:pPr>
            <a:r>
              <a:rPr lang="en-US" sz="3200" dirty="0" smtClean="0">
                <a:solidFill>
                  <a:schemeClr val="tx1">
                    <a:lumMod val="95000"/>
                  </a:schemeClr>
                </a:solidFill>
                <a:latin typeface="Bradley Hand ITC" pitchFamily="66" charset="0"/>
              </a:rPr>
              <a:t>Unique aspects</a:t>
            </a:r>
          </a:p>
          <a:p>
            <a:pPr lvl="1">
              <a:buFont typeface="Wingdings" pitchFamily="2" charset="2"/>
              <a:buChar char="Ø"/>
            </a:pPr>
            <a:r>
              <a:rPr lang="en-US" sz="3200" dirty="0" err="1" smtClean="0">
                <a:solidFill>
                  <a:schemeClr val="tx1">
                    <a:lumMod val="95000"/>
                  </a:schemeClr>
                </a:solidFill>
                <a:latin typeface="Bradley Hand ITC" pitchFamily="66" charset="0"/>
              </a:rPr>
              <a:t>Modelling</a:t>
            </a:r>
            <a:r>
              <a:rPr lang="en-US" sz="3200" dirty="0" smtClean="0">
                <a:solidFill>
                  <a:schemeClr val="tx1">
                    <a:lumMod val="95000"/>
                  </a:schemeClr>
                </a:solidFill>
                <a:latin typeface="Bradley Hand ITC" pitchFamily="66" charset="0"/>
              </a:rPr>
              <a:t> Approach</a:t>
            </a:r>
          </a:p>
          <a:p>
            <a:pPr lvl="1">
              <a:buFont typeface="Wingdings" pitchFamily="2" charset="2"/>
              <a:buChar char="Ø"/>
            </a:pPr>
            <a:r>
              <a:rPr lang="en-US" sz="3200" dirty="0" smtClean="0">
                <a:solidFill>
                  <a:schemeClr val="tx1">
                    <a:lumMod val="95000"/>
                  </a:schemeClr>
                </a:solidFill>
                <a:latin typeface="Bradley Hand ITC" pitchFamily="66" charset="0"/>
              </a:rPr>
              <a:t>Results and Performance</a:t>
            </a:r>
          </a:p>
          <a:p>
            <a:pPr lvl="1">
              <a:buFont typeface="Wingdings" pitchFamily="2" charset="2"/>
              <a:buChar char="Ø"/>
            </a:pPr>
            <a:endParaRPr lang="en-IN" sz="3200" dirty="0">
              <a:latin typeface="Bradley Hand ITC" pitchFamily="66" charset="0"/>
            </a:endParaRPr>
          </a:p>
        </p:txBody>
      </p:sp>
    </p:spTree>
    <p:extLst>
      <p:ext uri="{BB962C8B-B14F-4D97-AF65-F5344CB8AC3E}">
        <p14:creationId xmlns:p14="http://schemas.microsoft.com/office/powerpoint/2010/main" val="197759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9713"/>
            <a:ext cx="7924800" cy="1143000"/>
          </a:xfrm>
        </p:spPr>
        <p:txBody>
          <a:bodyPr/>
          <a:lstStyle/>
          <a:p>
            <a:r>
              <a:rPr lang="en-US" dirty="0" smtClean="0">
                <a:latin typeface="Castellar" pitchFamily="18" charset="0"/>
              </a:rPr>
              <a:t>Problem statement</a:t>
            </a:r>
            <a:endParaRPr lang="en-IN" dirty="0">
              <a:latin typeface="Castellar" pitchFamily="18" charset="0"/>
            </a:endParaRPr>
          </a:p>
        </p:txBody>
      </p:sp>
      <p:sp>
        <p:nvSpPr>
          <p:cNvPr id="3" name="Content Placeholder 2"/>
          <p:cNvSpPr>
            <a:spLocks noGrp="1"/>
          </p:cNvSpPr>
          <p:nvPr>
            <p:ph sz="quarter" idx="13"/>
          </p:nvPr>
        </p:nvSpPr>
        <p:spPr>
          <a:xfrm>
            <a:off x="611560" y="1268760"/>
            <a:ext cx="8064896" cy="5472608"/>
          </a:xfrm>
        </p:spPr>
        <p:txBody>
          <a:bodyPr>
            <a:noAutofit/>
          </a:bodyPr>
          <a:lstStyle/>
          <a:p>
            <a:pPr>
              <a:buFont typeface="Wingdings" pitchFamily="2" charset="2"/>
              <a:buChar char="Ø"/>
            </a:pPr>
            <a:r>
              <a:rPr lang="en-IN" sz="2400" dirty="0">
                <a:latin typeface="Bradley Hand ITC" pitchFamily="66" charset="0"/>
              </a:rPr>
              <a:t>Develop an efficient image compression and clustering system using the K-means algorithm to reduce the size of digital images while preserving visual quality. The system should automatically group similar pixels into clusters, utilizing K-means clustering to find representative </a:t>
            </a:r>
            <a:r>
              <a:rPr lang="en-IN" sz="2400" dirty="0" err="1">
                <a:latin typeface="Bradley Hand ITC" pitchFamily="66" charset="0"/>
              </a:rPr>
              <a:t>colors</a:t>
            </a:r>
            <a:r>
              <a:rPr lang="en-IN" sz="2400" dirty="0">
                <a:latin typeface="Bradley Hand ITC" pitchFamily="66" charset="0"/>
              </a:rPr>
              <a:t> for each cluster. The compressed image should be reconstructed from these representative </a:t>
            </a:r>
            <a:r>
              <a:rPr lang="en-IN" sz="2400" dirty="0" err="1">
                <a:latin typeface="Bradley Hand ITC" pitchFamily="66" charset="0"/>
              </a:rPr>
              <a:t>colors</a:t>
            </a:r>
            <a:r>
              <a:rPr lang="en-IN" sz="2400" dirty="0">
                <a:latin typeface="Bradley Hand ITC" pitchFamily="66" charset="0"/>
              </a:rPr>
              <a:t>, ensuring minimal loss of image fidelity. The goal is to achieve high compression ratios while maintaining perceptual similarity to the original image, thereby enabling faster transmission and storage of large volumes of image data in applications such as web browsing, image sharing, and storage-constrained devices.</a:t>
            </a:r>
          </a:p>
          <a:p>
            <a:pPr>
              <a:buFont typeface="Wingdings" pitchFamily="2" charset="2"/>
              <a:buChar char="Ø"/>
            </a:pPr>
            <a:r>
              <a:rPr lang="en-IN" sz="2400" dirty="0">
                <a:latin typeface="Bradley Hand ITC" pitchFamily="66" charset="0"/>
              </a:rPr>
              <a:t/>
            </a:r>
            <a:br>
              <a:rPr lang="en-IN" sz="2400" dirty="0">
                <a:latin typeface="Bradley Hand ITC" pitchFamily="66" charset="0"/>
              </a:rPr>
            </a:br>
            <a:r>
              <a:rPr lang="en-IN" sz="2400" dirty="0" smtClean="0">
                <a:latin typeface="Bradley Hand ITC" pitchFamily="66" charset="0"/>
              </a:rPr>
              <a:t>.</a:t>
            </a:r>
            <a:endParaRPr lang="en-IN" sz="2400" dirty="0">
              <a:latin typeface="Bradley Hand ITC" pitchFamily="66" charset="0"/>
            </a:endParaRPr>
          </a:p>
        </p:txBody>
      </p:sp>
    </p:spTree>
    <p:extLst>
      <p:ext uri="{BB962C8B-B14F-4D97-AF65-F5344CB8AC3E}">
        <p14:creationId xmlns:p14="http://schemas.microsoft.com/office/powerpoint/2010/main" val="377152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15416"/>
            <a:ext cx="7924800" cy="1143000"/>
          </a:xfrm>
        </p:spPr>
        <p:txBody>
          <a:bodyPr/>
          <a:lstStyle/>
          <a:p>
            <a:r>
              <a:rPr lang="en-US" dirty="0" smtClean="0">
                <a:latin typeface="Castellar" pitchFamily="18" charset="0"/>
              </a:rPr>
              <a:t>Project overview</a:t>
            </a:r>
            <a:endParaRPr lang="en-IN" dirty="0">
              <a:latin typeface="Castellar" pitchFamily="18" charset="0"/>
            </a:endParaRPr>
          </a:p>
        </p:txBody>
      </p:sp>
      <p:sp>
        <p:nvSpPr>
          <p:cNvPr id="3" name="Content Placeholder 2"/>
          <p:cNvSpPr>
            <a:spLocks noGrp="1"/>
          </p:cNvSpPr>
          <p:nvPr>
            <p:ph sz="quarter" idx="13"/>
          </p:nvPr>
        </p:nvSpPr>
        <p:spPr>
          <a:xfrm>
            <a:off x="611560" y="980728"/>
            <a:ext cx="8136904" cy="5184576"/>
          </a:xfrm>
        </p:spPr>
        <p:txBody>
          <a:bodyPr>
            <a:noAutofit/>
          </a:bodyPr>
          <a:lstStyle/>
          <a:p>
            <a:pPr>
              <a:buFont typeface="Wingdings" pitchFamily="2" charset="2"/>
              <a:buChar char="Ø"/>
            </a:pPr>
            <a:r>
              <a:rPr lang="en-IN" sz="2400" dirty="0">
                <a:latin typeface="Bradley Hand ITC" pitchFamily="66" charset="0"/>
              </a:rPr>
              <a:t>Image compression and clustering are essential tasks in various fields such as image processing, computer vision, and multimedia applications</a:t>
            </a:r>
            <a:r>
              <a:rPr lang="en-IN" sz="2400" dirty="0" smtClean="0">
                <a:latin typeface="Bradley Hand ITC" pitchFamily="66" charset="0"/>
              </a:rPr>
              <a:t>.</a:t>
            </a:r>
          </a:p>
          <a:p>
            <a:pPr>
              <a:buFont typeface="Wingdings" pitchFamily="2" charset="2"/>
              <a:buChar char="Ø"/>
            </a:pPr>
            <a:r>
              <a:rPr lang="en-IN" sz="2400" dirty="0" smtClean="0">
                <a:latin typeface="Bradley Hand ITC" pitchFamily="66" charset="0"/>
              </a:rPr>
              <a:t> </a:t>
            </a:r>
            <a:r>
              <a:rPr lang="en-IN" sz="2400" dirty="0">
                <a:latin typeface="Bradley Hand ITC" pitchFamily="66" charset="0"/>
              </a:rPr>
              <a:t>In this project, we aim to develop an efficient image compression and clustering system using the K-means algorithm</a:t>
            </a:r>
            <a:r>
              <a:rPr lang="en-IN" sz="2400" dirty="0" smtClean="0">
                <a:latin typeface="Bradley Hand ITC" pitchFamily="66" charset="0"/>
              </a:rPr>
              <a:t>.</a:t>
            </a:r>
          </a:p>
          <a:p>
            <a:pPr>
              <a:buFont typeface="Wingdings" pitchFamily="2" charset="2"/>
              <a:buChar char="Ø"/>
            </a:pPr>
            <a:r>
              <a:rPr lang="en-IN" sz="2400" dirty="0" smtClean="0">
                <a:latin typeface="Bradley Hand ITC" pitchFamily="66" charset="0"/>
              </a:rPr>
              <a:t> </a:t>
            </a:r>
            <a:r>
              <a:rPr lang="en-IN" sz="2400" dirty="0">
                <a:latin typeface="Bradley Hand ITC" pitchFamily="66" charset="0"/>
              </a:rPr>
              <a:t>The K-means algorithm is a popular unsupervised machine learning technique used for clustering data points into K clusters based on their features. </a:t>
            </a:r>
            <a:endParaRPr lang="en-IN" sz="2400" dirty="0" smtClean="0">
              <a:latin typeface="Bradley Hand ITC" pitchFamily="66" charset="0"/>
            </a:endParaRPr>
          </a:p>
          <a:p>
            <a:pPr>
              <a:buFont typeface="Wingdings" pitchFamily="2" charset="2"/>
              <a:buChar char="Ø"/>
            </a:pPr>
            <a:r>
              <a:rPr lang="en-IN" sz="2400" dirty="0" smtClean="0">
                <a:latin typeface="Bradley Hand ITC" pitchFamily="66" charset="0"/>
              </a:rPr>
              <a:t>By </a:t>
            </a:r>
            <a:r>
              <a:rPr lang="en-IN" sz="2400" dirty="0">
                <a:latin typeface="Bradley Hand ITC" pitchFamily="66" charset="0"/>
              </a:rPr>
              <a:t>applying K-means clustering to image pixels, we can group similar </a:t>
            </a:r>
            <a:r>
              <a:rPr lang="en-IN" sz="2400" dirty="0" err="1">
                <a:latin typeface="Bradley Hand ITC" pitchFamily="66" charset="0"/>
              </a:rPr>
              <a:t>colors</a:t>
            </a:r>
            <a:r>
              <a:rPr lang="en-IN" sz="2400" dirty="0">
                <a:latin typeface="Bradley Hand ITC" pitchFamily="66" charset="0"/>
              </a:rPr>
              <a:t> together and represent each cluster with a centroid, thereby achieving compression by reducing the number of unique </a:t>
            </a:r>
            <a:r>
              <a:rPr lang="en-IN" sz="2400" dirty="0" err="1">
                <a:latin typeface="Bradley Hand ITC" pitchFamily="66" charset="0"/>
              </a:rPr>
              <a:t>colors</a:t>
            </a:r>
            <a:r>
              <a:rPr lang="en-IN" sz="2400" dirty="0">
                <a:latin typeface="Bradley Hand ITC" pitchFamily="66" charset="0"/>
              </a:rPr>
              <a:t> in the image.</a:t>
            </a:r>
          </a:p>
        </p:txBody>
      </p:sp>
    </p:spTree>
    <p:extLst>
      <p:ext uri="{BB962C8B-B14F-4D97-AF65-F5344CB8AC3E}">
        <p14:creationId xmlns:p14="http://schemas.microsoft.com/office/powerpoint/2010/main" val="204385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7850832" cy="994122"/>
          </a:xfrm>
        </p:spPr>
        <p:txBody>
          <a:bodyPr/>
          <a:lstStyle/>
          <a:p>
            <a:r>
              <a:rPr lang="en-US" dirty="0" smtClean="0">
                <a:latin typeface="Castellar" pitchFamily="18" charset="0"/>
              </a:rPr>
              <a:t>End users</a:t>
            </a:r>
            <a:endParaRPr lang="en-IN" dirty="0">
              <a:latin typeface="Castellar" pitchFamily="18" charset="0"/>
            </a:endParaRPr>
          </a:p>
        </p:txBody>
      </p:sp>
      <p:sp>
        <p:nvSpPr>
          <p:cNvPr id="3" name="Content Placeholder 2"/>
          <p:cNvSpPr>
            <a:spLocks noGrp="1"/>
          </p:cNvSpPr>
          <p:nvPr>
            <p:ph sz="quarter" idx="13"/>
          </p:nvPr>
        </p:nvSpPr>
        <p:spPr>
          <a:xfrm>
            <a:off x="539552" y="1556792"/>
            <a:ext cx="8352928" cy="4824536"/>
          </a:xfrm>
        </p:spPr>
        <p:txBody>
          <a:bodyPr/>
          <a:lstStyle/>
          <a:p>
            <a:pPr>
              <a:buFont typeface="Wingdings" pitchFamily="2" charset="2"/>
              <a:buChar char="Ø"/>
            </a:pPr>
            <a:r>
              <a:rPr lang="en-IN" sz="2800" dirty="0">
                <a:latin typeface="Bradley Hand ITC" pitchFamily="66" charset="0"/>
              </a:rPr>
              <a:t>Data Scientists and Machine Learning </a:t>
            </a:r>
            <a:r>
              <a:rPr lang="en-IN" sz="2800" dirty="0" smtClean="0">
                <a:latin typeface="Bradley Hand ITC" pitchFamily="66" charset="0"/>
              </a:rPr>
              <a:t>Engineers</a:t>
            </a:r>
          </a:p>
          <a:p>
            <a:pPr>
              <a:buFont typeface="Wingdings" pitchFamily="2" charset="2"/>
              <a:buChar char="Ø"/>
            </a:pPr>
            <a:r>
              <a:rPr lang="en-IN" sz="2800" dirty="0">
                <a:latin typeface="Bradley Hand ITC" pitchFamily="66" charset="0"/>
              </a:rPr>
              <a:t>Medical </a:t>
            </a:r>
            <a:r>
              <a:rPr lang="en-IN" sz="2800" dirty="0" smtClean="0">
                <a:latin typeface="Bradley Hand ITC" pitchFamily="66" charset="0"/>
              </a:rPr>
              <a:t>Professionals</a:t>
            </a:r>
          </a:p>
          <a:p>
            <a:pPr>
              <a:buFont typeface="Wingdings" pitchFamily="2" charset="2"/>
              <a:buChar char="Ø"/>
            </a:pPr>
            <a:r>
              <a:rPr lang="en-IN" sz="2800" dirty="0">
                <a:latin typeface="Bradley Hand ITC" pitchFamily="66" charset="0"/>
              </a:rPr>
              <a:t>Digital Archivists and </a:t>
            </a:r>
            <a:r>
              <a:rPr lang="en-IN" sz="2800" dirty="0" smtClean="0">
                <a:latin typeface="Bradley Hand ITC" pitchFamily="66" charset="0"/>
              </a:rPr>
              <a:t>Librarians</a:t>
            </a:r>
          </a:p>
          <a:p>
            <a:pPr>
              <a:buFont typeface="Wingdings" pitchFamily="2" charset="2"/>
              <a:buChar char="Ø"/>
            </a:pPr>
            <a:r>
              <a:rPr lang="en-IN" sz="2800" dirty="0">
                <a:latin typeface="Bradley Hand ITC" pitchFamily="66" charset="0"/>
              </a:rPr>
              <a:t>Social Media </a:t>
            </a:r>
            <a:r>
              <a:rPr lang="en-IN" sz="2800" dirty="0" smtClean="0">
                <a:latin typeface="Bradley Hand ITC" pitchFamily="66" charset="0"/>
              </a:rPr>
              <a:t>Platforms</a:t>
            </a:r>
          </a:p>
          <a:p>
            <a:pPr>
              <a:buFont typeface="Wingdings" pitchFamily="2" charset="2"/>
              <a:buChar char="Ø"/>
            </a:pPr>
            <a:r>
              <a:rPr lang="en-IN" sz="2800" dirty="0">
                <a:latin typeface="Bradley Hand ITC" pitchFamily="66" charset="0"/>
              </a:rPr>
              <a:t>Artificial Intelligence and </a:t>
            </a:r>
            <a:r>
              <a:rPr lang="en-IN" sz="2800" dirty="0" smtClean="0">
                <a:latin typeface="Bradley Hand ITC" pitchFamily="66" charset="0"/>
              </a:rPr>
              <a:t>Robotics</a:t>
            </a:r>
          </a:p>
          <a:p>
            <a:pPr>
              <a:buFont typeface="Wingdings" pitchFamily="2" charset="2"/>
              <a:buChar char="Ø"/>
            </a:pPr>
            <a:r>
              <a:rPr lang="en-IN" sz="2800" dirty="0">
                <a:latin typeface="Bradley Hand ITC" pitchFamily="66" charset="0"/>
              </a:rPr>
              <a:t>Educational Institutions</a:t>
            </a:r>
            <a:endParaRPr lang="en-IN" sz="2800" dirty="0">
              <a:latin typeface="Bradley Hand ITC" pitchFamily="66" charset="0"/>
            </a:endParaRPr>
          </a:p>
        </p:txBody>
      </p:sp>
    </p:spTree>
    <p:extLst>
      <p:ext uri="{BB962C8B-B14F-4D97-AF65-F5344CB8AC3E}">
        <p14:creationId xmlns:p14="http://schemas.microsoft.com/office/powerpoint/2010/main" val="354133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15416"/>
            <a:ext cx="8282880" cy="1152128"/>
          </a:xfrm>
        </p:spPr>
        <p:txBody>
          <a:bodyPr/>
          <a:lstStyle/>
          <a:p>
            <a:r>
              <a:rPr lang="en-US" dirty="0" smtClean="0">
                <a:latin typeface="Castellar" pitchFamily="18" charset="0"/>
              </a:rPr>
              <a:t>Proposed solution</a:t>
            </a:r>
            <a:endParaRPr lang="en-IN" dirty="0">
              <a:latin typeface="Castellar" pitchFamily="18" charset="0"/>
            </a:endParaRPr>
          </a:p>
        </p:txBody>
      </p:sp>
      <p:sp>
        <p:nvSpPr>
          <p:cNvPr id="3" name="Content Placeholder 2"/>
          <p:cNvSpPr>
            <a:spLocks noGrp="1"/>
          </p:cNvSpPr>
          <p:nvPr>
            <p:ph sz="quarter" idx="13"/>
          </p:nvPr>
        </p:nvSpPr>
        <p:spPr>
          <a:xfrm>
            <a:off x="251520" y="980728"/>
            <a:ext cx="8712968" cy="5472608"/>
          </a:xfrm>
        </p:spPr>
        <p:txBody>
          <a:bodyPr>
            <a:noAutofit/>
          </a:bodyPr>
          <a:lstStyle/>
          <a:p>
            <a:pPr>
              <a:buFont typeface="Wingdings" pitchFamily="2" charset="2"/>
              <a:buChar char="Ø"/>
            </a:pPr>
            <a:r>
              <a:rPr lang="en-IN" sz="2400" dirty="0" err="1">
                <a:latin typeface="Bradley Hand ITC" pitchFamily="66" charset="0"/>
              </a:rPr>
              <a:t>Preprocessing</a:t>
            </a:r>
            <a:r>
              <a:rPr lang="en-IN" sz="2400" dirty="0">
                <a:latin typeface="Bradley Hand ITC" pitchFamily="66" charset="0"/>
              </a:rPr>
              <a:t>: Convert the input image into a matrix of pixels, where each pixel is represented by RGB values.</a:t>
            </a:r>
          </a:p>
          <a:p>
            <a:pPr>
              <a:buFont typeface="Wingdings" pitchFamily="2" charset="2"/>
              <a:buChar char="Ø"/>
            </a:pPr>
            <a:r>
              <a:rPr lang="en-IN" sz="2400" dirty="0">
                <a:latin typeface="Bradley Hand ITC" pitchFamily="66" charset="0"/>
              </a:rPr>
              <a:t>K-means Clustering: Apply the K-means algorithm to group similar pixels into clusters</a:t>
            </a:r>
            <a:r>
              <a:rPr lang="en-IN" sz="2400" dirty="0" smtClean="0">
                <a:latin typeface="Bradley Hand ITC" pitchFamily="66" charset="0"/>
              </a:rPr>
              <a:t>..</a:t>
            </a:r>
            <a:endParaRPr lang="en-IN" sz="2400" dirty="0">
              <a:latin typeface="Bradley Hand ITC" pitchFamily="66" charset="0"/>
            </a:endParaRPr>
          </a:p>
          <a:p>
            <a:pPr>
              <a:buFont typeface="Wingdings" pitchFamily="2" charset="2"/>
              <a:buChar char="Ø"/>
            </a:pPr>
            <a:r>
              <a:rPr lang="en-IN" sz="2400" dirty="0">
                <a:latin typeface="Bradley Hand ITC" pitchFamily="66" charset="0"/>
              </a:rPr>
              <a:t>Centroid Quantization: Replace each pixel's RGB values with the closest cluster centroid's RGB values</a:t>
            </a:r>
            <a:r>
              <a:rPr lang="en-IN" sz="2400" dirty="0" smtClean="0">
                <a:latin typeface="Bradley Hand ITC" pitchFamily="66" charset="0"/>
              </a:rPr>
              <a:t>..</a:t>
            </a:r>
            <a:endParaRPr lang="en-IN" sz="2400" dirty="0">
              <a:latin typeface="Bradley Hand ITC" pitchFamily="66" charset="0"/>
            </a:endParaRPr>
          </a:p>
          <a:p>
            <a:pPr>
              <a:buFont typeface="Wingdings" pitchFamily="2" charset="2"/>
              <a:buChar char="Ø"/>
            </a:pPr>
            <a:r>
              <a:rPr lang="en-IN" sz="2400" dirty="0">
                <a:latin typeface="Bradley Hand ITC" pitchFamily="66" charset="0"/>
              </a:rPr>
              <a:t>Compressed Image Storage: Save the compressed image by storing the cluster centroids and the corresponding indices of the assigned pixels.</a:t>
            </a:r>
          </a:p>
          <a:p>
            <a:pPr>
              <a:buFont typeface="Wingdings" pitchFamily="2" charset="2"/>
              <a:buChar char="Ø"/>
            </a:pPr>
            <a:r>
              <a:rPr lang="en-IN" sz="2400" dirty="0">
                <a:latin typeface="Bradley Hand ITC" pitchFamily="66" charset="0"/>
              </a:rPr>
              <a:t>Decompression: To retrieve the original image, use the stored centroids and indices to reconstruct the original pixel values by mapping each pixel to its assigned cluster centroid.</a:t>
            </a:r>
          </a:p>
          <a:p>
            <a:endParaRPr lang="en-IN" sz="2400" dirty="0"/>
          </a:p>
        </p:txBody>
      </p:sp>
    </p:spTree>
    <p:extLst>
      <p:ext uri="{BB962C8B-B14F-4D97-AF65-F5344CB8AC3E}">
        <p14:creationId xmlns:p14="http://schemas.microsoft.com/office/powerpoint/2010/main" val="239652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7924800" cy="1143000"/>
          </a:xfrm>
        </p:spPr>
        <p:txBody>
          <a:bodyPr/>
          <a:lstStyle/>
          <a:p>
            <a:r>
              <a:rPr lang="en-US" dirty="0" smtClean="0">
                <a:latin typeface="Castellar" pitchFamily="18" charset="0"/>
              </a:rPr>
              <a:t>Unique aspects</a:t>
            </a:r>
            <a:endParaRPr lang="en-IN" dirty="0">
              <a:latin typeface="Castellar" pitchFamily="18" charset="0"/>
            </a:endParaRPr>
          </a:p>
        </p:txBody>
      </p:sp>
      <p:sp>
        <p:nvSpPr>
          <p:cNvPr id="3" name="Content Placeholder 2"/>
          <p:cNvSpPr>
            <a:spLocks noGrp="1"/>
          </p:cNvSpPr>
          <p:nvPr>
            <p:ph sz="quarter" idx="13"/>
          </p:nvPr>
        </p:nvSpPr>
        <p:spPr>
          <a:xfrm>
            <a:off x="179512" y="836712"/>
            <a:ext cx="8568952" cy="5544616"/>
          </a:xfrm>
        </p:spPr>
        <p:txBody>
          <a:bodyPr>
            <a:normAutofit fontScale="92500"/>
          </a:bodyPr>
          <a:lstStyle/>
          <a:p>
            <a:pPr>
              <a:buFont typeface="Wingdings" pitchFamily="2" charset="2"/>
              <a:buChar char="Ø"/>
            </a:pPr>
            <a:r>
              <a:rPr lang="en-IN" sz="2200" dirty="0" smtClean="0">
                <a:latin typeface="Bradley Hand ITC" pitchFamily="66" charset="0"/>
              </a:rPr>
              <a:t>Unsupervised </a:t>
            </a:r>
            <a:r>
              <a:rPr lang="en-IN" sz="2200" dirty="0">
                <a:latin typeface="Bradley Hand ITC" pitchFamily="66" charset="0"/>
              </a:rPr>
              <a:t>Learning: K-means is an unsupervised learning algorithm, meaning it does not require </a:t>
            </a:r>
            <a:r>
              <a:rPr lang="en-IN" sz="2200" dirty="0" err="1">
                <a:latin typeface="Bradley Hand ITC" pitchFamily="66" charset="0"/>
              </a:rPr>
              <a:t>labeled</a:t>
            </a:r>
            <a:r>
              <a:rPr lang="en-IN" sz="2200" dirty="0">
                <a:latin typeface="Bradley Hand ITC" pitchFamily="66" charset="0"/>
              </a:rPr>
              <a:t> data for training. </a:t>
            </a:r>
          </a:p>
          <a:p>
            <a:pPr>
              <a:buFont typeface="Wingdings" pitchFamily="2" charset="2"/>
              <a:buChar char="Ø"/>
            </a:pPr>
            <a:r>
              <a:rPr lang="en-IN" sz="2200" dirty="0">
                <a:latin typeface="Bradley Hand ITC" pitchFamily="66" charset="0"/>
              </a:rPr>
              <a:t>Clustering for Compression: Unlike traditional compression techniques that focus solely on reducing redundancy and entropy, K-means-based compression uses clustering to group similar pixels together. </a:t>
            </a:r>
          </a:p>
          <a:p>
            <a:pPr>
              <a:buFont typeface="Wingdings" pitchFamily="2" charset="2"/>
              <a:buChar char="Ø"/>
            </a:pPr>
            <a:r>
              <a:rPr lang="en-IN" sz="2200" dirty="0">
                <a:latin typeface="Bradley Hand ITC" pitchFamily="66" charset="0"/>
              </a:rPr>
              <a:t>Visual Quality Preservation: K-means compression maintains the visual quality of the image to some extent, as it groups similar pixels </a:t>
            </a:r>
            <a:r>
              <a:rPr lang="en-IN" sz="2200" dirty="0" smtClean="0">
                <a:latin typeface="Bradley Hand ITC" pitchFamily="66" charset="0"/>
              </a:rPr>
              <a:t>together.</a:t>
            </a:r>
            <a:endParaRPr lang="en-IN" sz="2200" dirty="0">
              <a:latin typeface="Bradley Hand ITC" pitchFamily="66" charset="0"/>
            </a:endParaRPr>
          </a:p>
          <a:p>
            <a:pPr>
              <a:buFont typeface="Wingdings" pitchFamily="2" charset="2"/>
              <a:buChar char="Ø"/>
            </a:pPr>
            <a:r>
              <a:rPr lang="en-IN" sz="2200" dirty="0">
                <a:latin typeface="Bradley Hand ITC" pitchFamily="66" charset="0"/>
              </a:rPr>
              <a:t>Parallel Processing Capability: K-means can be easily parallelized, allowing for faster processing times when dealing with large image datasets. </a:t>
            </a:r>
          </a:p>
          <a:p>
            <a:pPr>
              <a:buFont typeface="Wingdings" pitchFamily="2" charset="2"/>
              <a:buChar char="Ø"/>
            </a:pPr>
            <a:r>
              <a:rPr lang="en-IN" sz="2200" dirty="0">
                <a:latin typeface="Bradley Hand ITC" pitchFamily="66" charset="0"/>
              </a:rPr>
              <a:t>Adaptability to Different Image Types: The K-means-based compression method can handle various image types, including </a:t>
            </a:r>
            <a:r>
              <a:rPr lang="en-IN" sz="2200" dirty="0" err="1">
                <a:latin typeface="Bradley Hand ITC" pitchFamily="66" charset="0"/>
              </a:rPr>
              <a:t>grayscale</a:t>
            </a:r>
            <a:r>
              <a:rPr lang="en-IN" sz="2200" dirty="0">
                <a:latin typeface="Bradley Hand ITC" pitchFamily="66" charset="0"/>
              </a:rPr>
              <a:t> and </a:t>
            </a:r>
            <a:r>
              <a:rPr lang="en-IN" sz="2200" dirty="0" err="1">
                <a:latin typeface="Bradley Hand ITC" pitchFamily="66" charset="0"/>
              </a:rPr>
              <a:t>color</a:t>
            </a:r>
            <a:r>
              <a:rPr lang="en-IN" sz="2200" dirty="0">
                <a:latin typeface="Bradley Hand ITC" pitchFamily="66" charset="0"/>
              </a:rPr>
              <a:t> images. The algorithm's ability to adjust the number of clusters (K) allows for customization according to the image's characteristics and desired compression levels.</a:t>
            </a:r>
          </a:p>
          <a:p>
            <a:endParaRPr lang="en-IN" sz="2400" dirty="0"/>
          </a:p>
        </p:txBody>
      </p:sp>
    </p:spTree>
    <p:extLst>
      <p:ext uri="{BB962C8B-B14F-4D97-AF65-F5344CB8AC3E}">
        <p14:creationId xmlns:p14="http://schemas.microsoft.com/office/powerpoint/2010/main" val="396413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994848" cy="850106"/>
          </a:xfrm>
        </p:spPr>
        <p:txBody>
          <a:bodyPr/>
          <a:lstStyle/>
          <a:p>
            <a:r>
              <a:rPr lang="en-US" dirty="0" err="1" smtClean="0">
                <a:latin typeface="Castellar" pitchFamily="18" charset="0"/>
              </a:rPr>
              <a:t>Modelling</a:t>
            </a:r>
            <a:r>
              <a:rPr lang="en-US" dirty="0" smtClean="0">
                <a:latin typeface="Castellar" pitchFamily="18" charset="0"/>
              </a:rPr>
              <a:t> approach</a:t>
            </a:r>
            <a:endParaRPr lang="en-IN" dirty="0">
              <a:latin typeface="Castellar" pitchFamily="18" charset="0"/>
            </a:endParaRPr>
          </a:p>
        </p:txBody>
      </p:sp>
      <p:sp>
        <p:nvSpPr>
          <p:cNvPr id="3" name="Content Placeholder 2"/>
          <p:cNvSpPr>
            <a:spLocks noGrp="1"/>
          </p:cNvSpPr>
          <p:nvPr>
            <p:ph sz="quarter" idx="13"/>
          </p:nvPr>
        </p:nvSpPr>
        <p:spPr>
          <a:xfrm>
            <a:off x="179512" y="908720"/>
            <a:ext cx="8964488" cy="5688632"/>
          </a:xfrm>
        </p:spPr>
        <p:txBody>
          <a:bodyPr>
            <a:noAutofit/>
          </a:bodyPr>
          <a:lstStyle/>
          <a:p>
            <a:pPr>
              <a:buFont typeface="Wingdings" pitchFamily="2" charset="2"/>
              <a:buChar char="Ø"/>
            </a:pPr>
            <a:r>
              <a:rPr lang="en-IN" sz="2000" dirty="0">
                <a:latin typeface="Bradley Hand ITC" pitchFamily="66" charset="0"/>
              </a:rPr>
              <a:t>Data Representation: Convert the input image into a matrix of pixels, where each pixel is represented by its RGB values (for </a:t>
            </a:r>
            <a:r>
              <a:rPr lang="en-IN" sz="2000" dirty="0" err="1">
                <a:latin typeface="Bradley Hand ITC" pitchFamily="66" charset="0"/>
              </a:rPr>
              <a:t>color</a:t>
            </a:r>
            <a:r>
              <a:rPr lang="en-IN" sz="2000" dirty="0">
                <a:latin typeface="Bradley Hand ITC" pitchFamily="66" charset="0"/>
              </a:rPr>
              <a:t> images) or </a:t>
            </a:r>
            <a:r>
              <a:rPr lang="en-IN" sz="2000" dirty="0" err="1">
                <a:latin typeface="Bradley Hand ITC" pitchFamily="66" charset="0"/>
              </a:rPr>
              <a:t>grayscale</a:t>
            </a:r>
            <a:r>
              <a:rPr lang="en-IN" sz="2000" dirty="0">
                <a:latin typeface="Bradley Hand ITC" pitchFamily="66" charset="0"/>
              </a:rPr>
              <a:t> intensity (for </a:t>
            </a:r>
            <a:r>
              <a:rPr lang="en-IN" sz="2000" dirty="0" err="1">
                <a:latin typeface="Bradley Hand ITC" pitchFamily="66" charset="0"/>
              </a:rPr>
              <a:t>grayscale</a:t>
            </a:r>
            <a:r>
              <a:rPr lang="en-IN" sz="2000" dirty="0">
                <a:latin typeface="Bradley Hand ITC" pitchFamily="66" charset="0"/>
              </a:rPr>
              <a:t> images). </a:t>
            </a:r>
          </a:p>
          <a:p>
            <a:pPr>
              <a:buFont typeface="Wingdings" pitchFamily="2" charset="2"/>
              <a:buChar char="Ø"/>
            </a:pPr>
            <a:r>
              <a:rPr lang="en-IN" sz="2000" dirty="0">
                <a:latin typeface="Bradley Hand ITC" pitchFamily="66" charset="0"/>
              </a:rPr>
              <a:t>Initialization: Randomly select K pixels from the image as initial cluster centroids. These centroids serve as the starting points for the K-means algorithm to group similar pixels together.</a:t>
            </a:r>
          </a:p>
          <a:p>
            <a:pPr>
              <a:buFont typeface="Wingdings" pitchFamily="2" charset="2"/>
              <a:buChar char="Ø"/>
            </a:pPr>
            <a:r>
              <a:rPr lang="en-IN" sz="2000" dirty="0">
                <a:latin typeface="Bradley Hand ITC" pitchFamily="66" charset="0"/>
              </a:rPr>
              <a:t>Distance Calculation: For each pixel in the image, calculate the Euclidean distance between its RGB values (or </a:t>
            </a:r>
            <a:r>
              <a:rPr lang="en-IN" sz="2000" dirty="0" err="1">
                <a:latin typeface="Bradley Hand ITC" pitchFamily="66" charset="0"/>
              </a:rPr>
              <a:t>grayscale</a:t>
            </a:r>
            <a:r>
              <a:rPr lang="en-IN" sz="2000" dirty="0">
                <a:latin typeface="Bradley Hand ITC" pitchFamily="66" charset="0"/>
              </a:rPr>
              <a:t> intensity) and the centroids of the existing clusters. </a:t>
            </a:r>
          </a:p>
          <a:p>
            <a:pPr>
              <a:buFont typeface="Wingdings" pitchFamily="2" charset="2"/>
              <a:buChar char="Ø"/>
            </a:pPr>
            <a:r>
              <a:rPr lang="en-IN" sz="2000" dirty="0">
                <a:latin typeface="Bradley Hand ITC" pitchFamily="66" charset="0"/>
              </a:rPr>
              <a:t>Cluster Assignment: Assign each pixel to the cluster with the closest centroid based on the calculated distances. This step forms the initial clusters.</a:t>
            </a:r>
          </a:p>
          <a:p>
            <a:pPr>
              <a:buFont typeface="Wingdings" pitchFamily="2" charset="2"/>
              <a:buChar char="Ø"/>
            </a:pPr>
            <a:r>
              <a:rPr lang="en-IN" sz="2000" dirty="0">
                <a:latin typeface="Bradley Hand ITC" pitchFamily="66" charset="0"/>
              </a:rPr>
              <a:t>Centroid Update: Calculate the new centroid for each cluster by taking the average RGB values (or </a:t>
            </a:r>
            <a:r>
              <a:rPr lang="en-IN" sz="2000" dirty="0" err="1">
                <a:latin typeface="Bradley Hand ITC" pitchFamily="66" charset="0"/>
              </a:rPr>
              <a:t>grayscale</a:t>
            </a:r>
            <a:r>
              <a:rPr lang="en-IN" sz="2000" dirty="0">
                <a:latin typeface="Bradley Hand ITC" pitchFamily="66" charset="0"/>
              </a:rPr>
              <a:t> intensity) of all the pixels assigned to that cluster. This step represents the first iteration of the K-means algorithm.</a:t>
            </a:r>
          </a:p>
          <a:p>
            <a:endParaRPr lang="en-IN" sz="2000" dirty="0"/>
          </a:p>
        </p:txBody>
      </p:sp>
    </p:spTree>
    <p:extLst>
      <p:ext uri="{BB962C8B-B14F-4D97-AF65-F5344CB8AC3E}">
        <p14:creationId xmlns:p14="http://schemas.microsoft.com/office/powerpoint/2010/main" val="3990207201"/>
      </p:ext>
    </p:extLst>
  </p:cSld>
  <p:clrMapOvr>
    <a:masterClrMapping/>
  </p:clrMapOvr>
</p:sld>
</file>

<file path=ppt/theme/theme1.xml><?xml version="1.0" encoding="utf-8"?>
<a:theme xmlns:a="http://schemas.openxmlformats.org/drawingml/2006/main" name="Horizo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75</TotalTime>
  <Words>759</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Horizon</vt:lpstr>
      <vt:lpstr>Vijayalakshmi.D</vt:lpstr>
      <vt:lpstr>Title:</vt:lpstr>
      <vt:lpstr>agenda</vt:lpstr>
      <vt:lpstr>Problem statement</vt:lpstr>
      <vt:lpstr>Project overview</vt:lpstr>
      <vt:lpstr>End users</vt:lpstr>
      <vt:lpstr>Proposed solution</vt:lpstr>
      <vt:lpstr>Unique aspects</vt:lpstr>
      <vt:lpstr>Modelling approach</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Vijayalakshmi.D</dc:title>
  <dc:creator>2021PITIT235</dc:creator>
  <cp:lastModifiedBy>2021PITIT235</cp:lastModifiedBy>
  <cp:revision>8</cp:revision>
  <dcterms:created xsi:type="dcterms:W3CDTF">2024-04-01T07:46:47Z</dcterms:created>
  <dcterms:modified xsi:type="dcterms:W3CDTF">2024-04-01T09:26:58Z</dcterms:modified>
</cp:coreProperties>
</file>