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8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hyperlink" Target="https://en.m.wikipedia.org/wiki/Pushkin,_Saint_Petersburg" TargetMode="External" /><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hyperlink" Target="https://en.m.wikipedia.org/wiki/Height" TargetMode="External" /><Relationship Id="rId2" Type="http://schemas.openxmlformats.org/officeDocument/2006/relationships/hyperlink" Target="https://en.m.wikipedia.org/wiki/Categorical_variable" TargetMode="External" /><Relationship Id="rId1" Type="http://schemas.openxmlformats.org/officeDocument/2006/relationships/slideLayout" Target="../slideLayouts/slideLayout7.xml" /><Relationship Id="rId5" Type="http://schemas.openxmlformats.org/officeDocument/2006/relationships/image" Target="../media/image8.png" /><Relationship Id="rId4" Type="http://schemas.openxmlformats.org/officeDocument/2006/relationships/hyperlink" Target="https://en.m.wikipedia.org/wiki/Length" TargetMode="External" /></Relationships>
</file>

<file path=ppt/slides/_rels/slide19.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8.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hyperlink" Target="https://en.m.wikipedia.org/wiki/Line_chart" TargetMode="External"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D8ED67-E49E-9E3B-2E5A-3EF64149F4A9}"/>
              </a:ext>
            </a:extLst>
          </p:cNvPr>
          <p:cNvSpPr txBox="1"/>
          <p:nvPr/>
        </p:nvSpPr>
        <p:spPr>
          <a:xfrm>
            <a:off x="2299394" y="1440654"/>
            <a:ext cx="7593211" cy="1754326"/>
          </a:xfrm>
          <a:prstGeom prst="rect">
            <a:avLst/>
          </a:prstGeom>
          <a:noFill/>
        </p:spPr>
        <p:txBody>
          <a:bodyPr wrap="square">
            <a:spAutoFit/>
          </a:bodyPr>
          <a:lstStyle/>
          <a:p>
            <a:r>
              <a:rPr lang="en-IN" sz="3600" b="1" dirty="0"/>
              <a:t>I</a:t>
            </a:r>
            <a:r>
              <a:rPr lang="en-US" sz="3600" b="1" dirty="0" err="1"/>
              <a:t>ncorporating</a:t>
            </a:r>
            <a:r>
              <a:rPr lang="en-US" sz="3600" b="1" dirty="0"/>
              <a:t> data visualization techniques to showcase historical temperature and humidity trends</a:t>
            </a:r>
            <a:r>
              <a:rPr lang="en-IN" sz="3600" b="1" dirty="0"/>
              <a:t>.</a:t>
            </a:r>
            <a:endParaRPr lang="en-US" sz="3600" b="1" dirty="0"/>
          </a:p>
        </p:txBody>
      </p:sp>
    </p:spTree>
    <p:extLst>
      <p:ext uri="{BB962C8B-B14F-4D97-AF65-F5344CB8AC3E}">
        <p14:creationId xmlns:p14="http://schemas.microsoft.com/office/powerpoint/2010/main" val="2755543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E57262A-8673-CA93-D9BC-336CB7F0CF74}"/>
              </a:ext>
            </a:extLst>
          </p:cNvPr>
          <p:cNvPicPr>
            <a:picLocks noChangeAspect="1"/>
          </p:cNvPicPr>
          <p:nvPr/>
        </p:nvPicPr>
        <p:blipFill>
          <a:blip r:embed="rId2"/>
          <a:stretch>
            <a:fillRect/>
          </a:stretch>
        </p:blipFill>
        <p:spPr>
          <a:xfrm>
            <a:off x="3202781" y="1313761"/>
            <a:ext cx="6119579" cy="4106560"/>
          </a:xfrm>
          <a:prstGeom prst="rect">
            <a:avLst/>
          </a:prstGeom>
        </p:spPr>
      </p:pic>
      <p:sp>
        <p:nvSpPr>
          <p:cNvPr id="11" name="TextBox 10">
            <a:extLst>
              <a:ext uri="{FF2B5EF4-FFF2-40B4-BE49-F238E27FC236}">
                <a16:creationId xmlns:a16="http://schemas.microsoft.com/office/drawing/2014/main" id="{9B2A13D6-23E1-66A2-10B1-A37078C0B710}"/>
              </a:ext>
            </a:extLst>
          </p:cNvPr>
          <p:cNvSpPr txBox="1"/>
          <p:nvPr/>
        </p:nvSpPr>
        <p:spPr>
          <a:xfrm>
            <a:off x="3462815" y="728986"/>
            <a:ext cx="5599510" cy="584775"/>
          </a:xfrm>
          <a:prstGeom prst="rect">
            <a:avLst/>
          </a:prstGeom>
          <a:noFill/>
        </p:spPr>
        <p:txBody>
          <a:bodyPr wrap="square" rtlCol="0">
            <a:spAutoFit/>
          </a:bodyPr>
          <a:lstStyle/>
          <a:p>
            <a:pPr algn="l"/>
            <a:r>
              <a:rPr lang="en-IN" sz="3200" b="1" dirty="0"/>
              <a:t>Temperature </a:t>
            </a:r>
            <a:r>
              <a:rPr lang="en-IN" sz="3200" b="1"/>
              <a:t>Vs Humidity</a:t>
            </a:r>
            <a:endParaRPr lang="en-US" sz="3200" b="1" dirty="0"/>
          </a:p>
        </p:txBody>
      </p:sp>
    </p:spTree>
    <p:extLst>
      <p:ext uri="{BB962C8B-B14F-4D97-AF65-F5344CB8AC3E}">
        <p14:creationId xmlns:p14="http://schemas.microsoft.com/office/powerpoint/2010/main" val="1094499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6767-4942-B2EF-7016-2E5EC13B975C}"/>
              </a:ext>
            </a:extLst>
          </p:cNvPr>
          <p:cNvSpPr>
            <a:spLocks noGrp="1"/>
          </p:cNvSpPr>
          <p:nvPr>
            <p:ph type="title"/>
          </p:nvPr>
        </p:nvSpPr>
        <p:spPr/>
        <p:txBody>
          <a:bodyPr/>
          <a:lstStyle/>
          <a:p>
            <a:r>
              <a:rPr lang="en-IN" dirty="0"/>
              <a:t>3.Box plots</a:t>
            </a:r>
            <a:endParaRPr lang="en-US" dirty="0"/>
          </a:p>
        </p:txBody>
      </p:sp>
      <p:sp>
        <p:nvSpPr>
          <p:cNvPr id="3" name="Content Placeholder 2">
            <a:extLst>
              <a:ext uri="{FF2B5EF4-FFF2-40B4-BE49-F238E27FC236}">
                <a16:creationId xmlns:a16="http://schemas.microsoft.com/office/drawing/2014/main" id="{9F0D95B0-CCB8-145B-7A51-F9F01E66F8F2}"/>
              </a:ext>
            </a:extLst>
          </p:cNvPr>
          <p:cNvSpPr>
            <a:spLocks noGrp="1"/>
          </p:cNvSpPr>
          <p:nvPr>
            <p:ph idx="1"/>
          </p:nvPr>
        </p:nvSpPr>
        <p:spPr>
          <a:xfrm>
            <a:off x="3174958" y="2275881"/>
            <a:ext cx="6156515" cy="2306237"/>
          </a:xfrm>
        </p:spPr>
        <p:txBody>
          <a:bodyPr>
            <a:noAutofit/>
          </a:bodyPr>
          <a:lstStyle/>
          <a:p>
            <a:r>
              <a:rPr lang="en-IN" sz="3200" dirty="0"/>
              <a:t>Box plots can provide a summary of temperature and humidity distributions for each month or season, helping to visualize the spread of data.</a:t>
            </a:r>
            <a:endParaRPr lang="en-US" sz="3200" dirty="0"/>
          </a:p>
        </p:txBody>
      </p:sp>
    </p:spTree>
    <p:extLst>
      <p:ext uri="{BB962C8B-B14F-4D97-AF65-F5344CB8AC3E}">
        <p14:creationId xmlns:p14="http://schemas.microsoft.com/office/powerpoint/2010/main" val="1363662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FCACBD-BE67-4459-5C54-0CA6B619A985}"/>
              </a:ext>
            </a:extLst>
          </p:cNvPr>
          <p:cNvSpPr txBox="1"/>
          <p:nvPr/>
        </p:nvSpPr>
        <p:spPr>
          <a:xfrm>
            <a:off x="1169788" y="648414"/>
            <a:ext cx="8569523" cy="1938992"/>
          </a:xfrm>
          <a:prstGeom prst="rect">
            <a:avLst/>
          </a:prstGeom>
          <a:noFill/>
        </p:spPr>
        <p:txBody>
          <a:bodyPr wrap="square">
            <a:spAutoFit/>
          </a:bodyPr>
          <a:lstStyle/>
          <a:p>
            <a:r>
              <a:rPr lang="en-IN" sz="2400" b="1" dirty="0"/>
              <a:t>1.</a:t>
            </a:r>
            <a:r>
              <a:rPr lang="en-US" sz="2400" b="1" dirty="0"/>
              <a:t>A boxplot for temperature and humidity would display the median, quartiles, and potential outliers in a concise manner, giving you a snapshot of the central tendency and spread of both variables. It's a handy tool for understanding the distribution characteristics of your data.</a:t>
            </a:r>
          </a:p>
        </p:txBody>
      </p:sp>
      <p:sp>
        <p:nvSpPr>
          <p:cNvPr id="9" name="TextBox 8">
            <a:extLst>
              <a:ext uri="{FF2B5EF4-FFF2-40B4-BE49-F238E27FC236}">
                <a16:creationId xmlns:a16="http://schemas.microsoft.com/office/drawing/2014/main" id="{E391651B-1988-F4D4-318A-DC239E624830}"/>
              </a:ext>
            </a:extLst>
          </p:cNvPr>
          <p:cNvSpPr txBox="1"/>
          <p:nvPr/>
        </p:nvSpPr>
        <p:spPr>
          <a:xfrm>
            <a:off x="1169788" y="2797492"/>
            <a:ext cx="8724306" cy="1938992"/>
          </a:xfrm>
          <a:prstGeom prst="rect">
            <a:avLst/>
          </a:prstGeom>
          <a:noFill/>
        </p:spPr>
        <p:txBody>
          <a:bodyPr wrap="square">
            <a:spAutoFit/>
          </a:bodyPr>
          <a:lstStyle/>
          <a:p>
            <a:r>
              <a:rPr lang="en-IN" sz="2400" b="1" i="0" dirty="0">
                <a:effectLst/>
                <a:latin typeface="Google Sans"/>
              </a:rPr>
              <a:t>2.Box plots are used to show distributions of numeric data values, especially when you want to compare them between multiple groups. They are built to provide high-level information at a glance, offering general information about a group of data's symmetry, skew, variance, and outliers.</a:t>
            </a:r>
            <a:endParaRPr lang="en-US" sz="2400" b="1" dirty="0"/>
          </a:p>
        </p:txBody>
      </p:sp>
    </p:spTree>
    <p:extLst>
      <p:ext uri="{BB962C8B-B14F-4D97-AF65-F5344CB8AC3E}">
        <p14:creationId xmlns:p14="http://schemas.microsoft.com/office/powerpoint/2010/main" val="3982855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9FE4C93-7782-DF65-0B90-9A6F65E7815A}"/>
              </a:ext>
            </a:extLst>
          </p:cNvPr>
          <p:cNvPicPr>
            <a:picLocks noChangeAspect="1"/>
          </p:cNvPicPr>
          <p:nvPr/>
        </p:nvPicPr>
        <p:blipFill>
          <a:blip r:embed="rId2"/>
          <a:stretch>
            <a:fillRect/>
          </a:stretch>
        </p:blipFill>
        <p:spPr>
          <a:xfrm>
            <a:off x="1262275" y="750093"/>
            <a:ext cx="9848171" cy="4595813"/>
          </a:xfrm>
          <a:prstGeom prst="rect">
            <a:avLst/>
          </a:prstGeom>
        </p:spPr>
      </p:pic>
    </p:spTree>
    <p:extLst>
      <p:ext uri="{BB962C8B-B14F-4D97-AF65-F5344CB8AC3E}">
        <p14:creationId xmlns:p14="http://schemas.microsoft.com/office/powerpoint/2010/main" val="3053053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6692E-3CE0-1D54-423E-981EA4CA236A}"/>
              </a:ext>
            </a:extLst>
          </p:cNvPr>
          <p:cNvSpPr>
            <a:spLocks noGrp="1"/>
          </p:cNvSpPr>
          <p:nvPr>
            <p:ph type="title"/>
          </p:nvPr>
        </p:nvSpPr>
        <p:spPr/>
        <p:txBody>
          <a:bodyPr/>
          <a:lstStyle/>
          <a:p>
            <a:r>
              <a:rPr lang="en-IN" dirty="0"/>
              <a:t>4.Line charts</a:t>
            </a:r>
            <a:endParaRPr lang="en-US" dirty="0"/>
          </a:p>
        </p:txBody>
      </p:sp>
      <p:sp>
        <p:nvSpPr>
          <p:cNvPr id="3" name="Content Placeholder 2">
            <a:extLst>
              <a:ext uri="{FF2B5EF4-FFF2-40B4-BE49-F238E27FC236}">
                <a16:creationId xmlns:a16="http://schemas.microsoft.com/office/drawing/2014/main" id="{610AE743-84C6-F697-48F4-2E6725E23370}"/>
              </a:ext>
            </a:extLst>
          </p:cNvPr>
          <p:cNvSpPr>
            <a:spLocks noGrp="1"/>
          </p:cNvSpPr>
          <p:nvPr>
            <p:ph idx="1"/>
          </p:nvPr>
        </p:nvSpPr>
        <p:spPr/>
        <p:txBody>
          <a:bodyPr/>
          <a:lstStyle/>
          <a:p>
            <a:r>
              <a:rPr lang="en-IN" dirty="0"/>
              <a:t>A line chart or line graph, also known as curve chart, is a type of chart which displays information as a series of data points called ‘markers’ connected by straight line segments.. It is a basic type of chart common in many fields. It is similar to a scatter plot except that the measurement points are ordered (typically by their x-axis value) and joined with straight line segments. A line chart is often used to visualize a trend in data over intervals of time – a time series – thus the line is often drawn chronologically. In these cases they are known as run charts.</a:t>
            </a:r>
            <a:endParaRPr lang="en-US" dirty="0"/>
          </a:p>
        </p:txBody>
      </p:sp>
    </p:spTree>
    <p:extLst>
      <p:ext uri="{BB962C8B-B14F-4D97-AF65-F5344CB8AC3E}">
        <p14:creationId xmlns:p14="http://schemas.microsoft.com/office/powerpoint/2010/main" val="2385986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3E50D6-E890-7C44-DC11-57396A4F8EA3}"/>
              </a:ext>
            </a:extLst>
          </p:cNvPr>
          <p:cNvPicPr>
            <a:picLocks noChangeAspect="1"/>
          </p:cNvPicPr>
          <p:nvPr/>
        </p:nvPicPr>
        <p:blipFill>
          <a:blip r:embed="rId2"/>
          <a:stretch>
            <a:fillRect/>
          </a:stretch>
        </p:blipFill>
        <p:spPr>
          <a:xfrm>
            <a:off x="2345530" y="526853"/>
            <a:ext cx="7048502" cy="4405314"/>
          </a:xfrm>
          <a:prstGeom prst="rect">
            <a:avLst/>
          </a:prstGeom>
        </p:spPr>
      </p:pic>
      <p:sp>
        <p:nvSpPr>
          <p:cNvPr id="10" name="TextBox 9">
            <a:extLst>
              <a:ext uri="{FF2B5EF4-FFF2-40B4-BE49-F238E27FC236}">
                <a16:creationId xmlns:a16="http://schemas.microsoft.com/office/drawing/2014/main" id="{FCF57658-4523-C5E2-032C-EA203225F286}"/>
              </a:ext>
            </a:extLst>
          </p:cNvPr>
          <p:cNvSpPr txBox="1"/>
          <p:nvPr/>
        </p:nvSpPr>
        <p:spPr>
          <a:xfrm>
            <a:off x="5190259" y="2518311"/>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9AAD73BD-81F8-A61B-5DD5-F3DECFF548F1}"/>
              </a:ext>
            </a:extLst>
          </p:cNvPr>
          <p:cNvSpPr txBox="1"/>
          <p:nvPr/>
        </p:nvSpPr>
        <p:spPr>
          <a:xfrm>
            <a:off x="2431967" y="5070825"/>
            <a:ext cx="8090064" cy="646331"/>
          </a:xfrm>
          <a:prstGeom prst="rect">
            <a:avLst/>
          </a:prstGeom>
          <a:noFill/>
        </p:spPr>
        <p:txBody>
          <a:bodyPr wrap="square" rtlCol="0">
            <a:spAutoFit/>
          </a:bodyPr>
          <a:lstStyle/>
          <a:p>
            <a:pPr algn="l"/>
            <a:r>
              <a:rPr lang="en-IN" b="1" i="0" dirty="0">
                <a:solidFill>
                  <a:srgbClr val="54595D"/>
                </a:solidFill>
                <a:effectLst/>
                <a:latin typeface="-apple-system"/>
              </a:rPr>
              <a:t>Line chart showing the population of the town of </a:t>
            </a:r>
            <a:r>
              <a:rPr lang="en-IN" b="1" i="0" u="none" strike="noStrike" dirty="0">
                <a:solidFill>
                  <a:srgbClr val="3366CC"/>
                </a:solidFill>
                <a:effectLst/>
                <a:latin typeface="-apple-system"/>
                <a:hlinkClick r:id="rId3" tooltip="Pushkin, Saint Petersburg"/>
              </a:rPr>
              <a:t>Pushkin, Saint Petersburg</a:t>
            </a:r>
            <a:r>
              <a:rPr lang="en-IN" b="1" i="0" dirty="0">
                <a:solidFill>
                  <a:srgbClr val="54595D"/>
                </a:solidFill>
                <a:effectLst/>
                <a:latin typeface="-apple-system"/>
              </a:rPr>
              <a:t> from 1800 to 2010, measured at various intervals</a:t>
            </a:r>
            <a:endParaRPr lang="en-US" b="1" dirty="0"/>
          </a:p>
        </p:txBody>
      </p:sp>
    </p:spTree>
    <p:extLst>
      <p:ext uri="{BB962C8B-B14F-4D97-AF65-F5344CB8AC3E}">
        <p14:creationId xmlns:p14="http://schemas.microsoft.com/office/powerpoint/2010/main" val="307222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61AA05-9298-F695-8357-1D5D06DBA30B}"/>
              </a:ext>
            </a:extLst>
          </p:cNvPr>
          <p:cNvPicPr>
            <a:picLocks noChangeAspect="1"/>
          </p:cNvPicPr>
          <p:nvPr/>
        </p:nvPicPr>
        <p:blipFill>
          <a:blip r:embed="rId2"/>
          <a:stretch>
            <a:fillRect/>
          </a:stretch>
        </p:blipFill>
        <p:spPr>
          <a:xfrm>
            <a:off x="1845470" y="560653"/>
            <a:ext cx="8012906" cy="3916098"/>
          </a:xfrm>
          <a:prstGeom prst="rect">
            <a:avLst/>
          </a:prstGeom>
        </p:spPr>
      </p:pic>
      <p:sp>
        <p:nvSpPr>
          <p:cNvPr id="5" name="TextBox 4">
            <a:extLst>
              <a:ext uri="{FF2B5EF4-FFF2-40B4-BE49-F238E27FC236}">
                <a16:creationId xmlns:a16="http://schemas.microsoft.com/office/drawing/2014/main" id="{51F3634B-F1CC-0CD3-2786-AE33F2D8D478}"/>
              </a:ext>
            </a:extLst>
          </p:cNvPr>
          <p:cNvSpPr txBox="1"/>
          <p:nvPr/>
        </p:nvSpPr>
        <p:spPr>
          <a:xfrm>
            <a:off x="2671166" y="4893706"/>
            <a:ext cx="7330084" cy="461665"/>
          </a:xfrm>
          <a:prstGeom prst="rect">
            <a:avLst/>
          </a:prstGeom>
          <a:noFill/>
        </p:spPr>
        <p:txBody>
          <a:bodyPr wrap="square" rtlCol="0">
            <a:spAutoFit/>
          </a:bodyPr>
          <a:lstStyle/>
          <a:p>
            <a:pPr algn="l"/>
            <a:r>
              <a:rPr lang="en-IN" sz="2400" b="1" dirty="0"/>
              <a:t>A best-fit line chart (simple linear regression)</a:t>
            </a:r>
            <a:endParaRPr lang="en-US" sz="2400" b="1" dirty="0"/>
          </a:p>
        </p:txBody>
      </p:sp>
    </p:spTree>
    <p:extLst>
      <p:ext uri="{BB962C8B-B14F-4D97-AF65-F5344CB8AC3E}">
        <p14:creationId xmlns:p14="http://schemas.microsoft.com/office/powerpoint/2010/main" val="3806144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D3210-E80C-31E0-B319-31025B8051F2}"/>
              </a:ext>
            </a:extLst>
          </p:cNvPr>
          <p:cNvSpPr>
            <a:spLocks noGrp="1"/>
          </p:cNvSpPr>
          <p:nvPr>
            <p:ph type="title"/>
          </p:nvPr>
        </p:nvSpPr>
        <p:spPr>
          <a:xfrm>
            <a:off x="1451579" y="867037"/>
            <a:ext cx="9603275" cy="1049235"/>
          </a:xfrm>
        </p:spPr>
        <p:txBody>
          <a:bodyPr>
            <a:normAutofit/>
          </a:bodyPr>
          <a:lstStyle/>
          <a:p>
            <a:r>
              <a:rPr lang="en-IN" sz="4000" dirty="0"/>
              <a:t>5.Bar charts</a:t>
            </a:r>
            <a:endParaRPr lang="en-US" sz="4000" dirty="0"/>
          </a:p>
        </p:txBody>
      </p:sp>
      <p:sp>
        <p:nvSpPr>
          <p:cNvPr id="3" name="Content Placeholder 2">
            <a:extLst>
              <a:ext uri="{FF2B5EF4-FFF2-40B4-BE49-F238E27FC236}">
                <a16:creationId xmlns:a16="http://schemas.microsoft.com/office/drawing/2014/main" id="{AE9792CF-8144-1674-7F6F-1B8E774F20BD}"/>
              </a:ext>
            </a:extLst>
          </p:cNvPr>
          <p:cNvSpPr>
            <a:spLocks noGrp="1"/>
          </p:cNvSpPr>
          <p:nvPr>
            <p:ph idx="1"/>
          </p:nvPr>
        </p:nvSpPr>
        <p:spPr>
          <a:xfrm>
            <a:off x="1451580" y="2015733"/>
            <a:ext cx="8787796" cy="2842018"/>
          </a:xfrm>
        </p:spPr>
        <p:txBody>
          <a:bodyPr>
            <a:normAutofit/>
          </a:bodyPr>
          <a:lstStyle/>
          <a:p>
            <a:r>
              <a:rPr lang="en-IN" sz="2800" b="0" i="0" dirty="0">
                <a:effectLst/>
                <a:latin typeface="Söhne"/>
              </a:rPr>
              <a:t>Bar charts can be used to show monthly or yearly averages of temperature and humidity. Each bar represents a specific time period, and the height of the bar represents the average value.</a:t>
            </a:r>
            <a:endParaRPr lang="en-US" sz="2800" dirty="0"/>
          </a:p>
        </p:txBody>
      </p:sp>
    </p:spTree>
    <p:extLst>
      <p:ext uri="{BB962C8B-B14F-4D97-AF65-F5344CB8AC3E}">
        <p14:creationId xmlns:p14="http://schemas.microsoft.com/office/powerpoint/2010/main" val="2328303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E5B0EC-031F-D4B2-C27C-0360C23EF4EC}"/>
              </a:ext>
            </a:extLst>
          </p:cNvPr>
          <p:cNvSpPr txBox="1"/>
          <p:nvPr/>
        </p:nvSpPr>
        <p:spPr>
          <a:xfrm>
            <a:off x="284261" y="249553"/>
            <a:ext cx="9385101" cy="923330"/>
          </a:xfrm>
          <a:prstGeom prst="rect">
            <a:avLst/>
          </a:prstGeom>
          <a:noFill/>
        </p:spPr>
        <p:txBody>
          <a:bodyPr wrap="square">
            <a:spAutoFit/>
          </a:bodyPr>
          <a:lstStyle/>
          <a:p>
            <a:r>
              <a:rPr lang="en-IN" b="1" i="0" dirty="0">
                <a:solidFill>
                  <a:srgbClr val="202122"/>
                </a:solidFill>
                <a:effectLst/>
                <a:latin typeface="-apple-system"/>
              </a:rPr>
              <a:t>1.A bar chart or bar graph is a chart or graph that presents </a:t>
            </a:r>
            <a:r>
              <a:rPr lang="en-IN" b="1" i="0" u="none" strike="noStrike" dirty="0">
                <a:solidFill>
                  <a:srgbClr val="3366CC"/>
                </a:solidFill>
                <a:effectLst/>
                <a:latin typeface="-apple-system"/>
                <a:hlinkClick r:id="rId2" tooltip="Categorical variable"/>
              </a:rPr>
              <a:t>categorical data</a:t>
            </a:r>
            <a:r>
              <a:rPr lang="en-IN" b="1" i="0" dirty="0">
                <a:solidFill>
                  <a:srgbClr val="202122"/>
                </a:solidFill>
                <a:effectLst/>
                <a:latin typeface="-apple-system"/>
              </a:rPr>
              <a:t> with rectangular bars with </a:t>
            </a:r>
            <a:r>
              <a:rPr lang="en-IN" b="1" i="0" u="none" strike="noStrike" dirty="0">
                <a:solidFill>
                  <a:srgbClr val="3366CC"/>
                </a:solidFill>
                <a:effectLst/>
                <a:latin typeface="-apple-system"/>
                <a:hlinkClick r:id="rId3" tooltip="Height"/>
              </a:rPr>
              <a:t>heights</a:t>
            </a:r>
            <a:r>
              <a:rPr lang="en-IN" b="1" i="0" dirty="0">
                <a:solidFill>
                  <a:srgbClr val="202122"/>
                </a:solidFill>
                <a:effectLst/>
                <a:latin typeface="-apple-system"/>
              </a:rPr>
              <a:t> or </a:t>
            </a:r>
            <a:r>
              <a:rPr lang="en-IN" b="1" i="0" u="none" strike="noStrike" dirty="0">
                <a:solidFill>
                  <a:srgbClr val="3366CC"/>
                </a:solidFill>
                <a:effectLst/>
                <a:latin typeface="-apple-system"/>
                <a:hlinkClick r:id="rId4" tooltip="Length"/>
              </a:rPr>
              <a:t>lengths</a:t>
            </a:r>
            <a:r>
              <a:rPr lang="en-IN" b="1" i="0" dirty="0">
                <a:solidFill>
                  <a:srgbClr val="202122"/>
                </a:solidFill>
                <a:effectLst/>
                <a:latin typeface="-apple-system"/>
              </a:rPr>
              <a:t> proportional to the values that they represent. The bars can be plotted vertically or horizontally. A vertical bar chart is sometimes called a column chart.</a:t>
            </a:r>
            <a:endParaRPr lang="en-US" b="1" dirty="0"/>
          </a:p>
        </p:txBody>
      </p:sp>
      <p:pic>
        <p:nvPicPr>
          <p:cNvPr id="8" name="Picture 7">
            <a:extLst>
              <a:ext uri="{FF2B5EF4-FFF2-40B4-BE49-F238E27FC236}">
                <a16:creationId xmlns:a16="http://schemas.microsoft.com/office/drawing/2014/main" id="{8EEACE2A-8B75-D16C-4A8F-199116C4FAF4}"/>
              </a:ext>
            </a:extLst>
          </p:cNvPr>
          <p:cNvPicPr>
            <a:picLocks noChangeAspect="1"/>
          </p:cNvPicPr>
          <p:nvPr/>
        </p:nvPicPr>
        <p:blipFill>
          <a:blip r:embed="rId5"/>
          <a:stretch>
            <a:fillRect/>
          </a:stretch>
        </p:blipFill>
        <p:spPr>
          <a:xfrm>
            <a:off x="1393030" y="1345406"/>
            <a:ext cx="8858251" cy="4143375"/>
          </a:xfrm>
          <a:prstGeom prst="rect">
            <a:avLst/>
          </a:prstGeom>
        </p:spPr>
      </p:pic>
    </p:spTree>
    <p:extLst>
      <p:ext uri="{BB962C8B-B14F-4D97-AF65-F5344CB8AC3E}">
        <p14:creationId xmlns:p14="http://schemas.microsoft.com/office/powerpoint/2010/main" val="3746065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310B2C2-2342-5BC2-43F7-0680F24D9B3E}"/>
              </a:ext>
            </a:extLst>
          </p:cNvPr>
          <p:cNvSpPr>
            <a:spLocks noGrp="1"/>
          </p:cNvSpPr>
          <p:nvPr>
            <p:ph sz="half" idx="2"/>
          </p:nvPr>
        </p:nvSpPr>
        <p:spPr>
          <a:xfrm>
            <a:off x="6413771" y="749484"/>
            <a:ext cx="5349604" cy="4709379"/>
          </a:xfrm>
        </p:spPr>
        <p:txBody>
          <a:bodyPr/>
          <a:lstStyle/>
          <a:p>
            <a:r>
              <a:rPr lang="en-IN" b="1" dirty="0"/>
              <a:t>A vertical stacked bar chart with negative values</a:t>
            </a:r>
            <a:endParaRPr lang="en-US" b="1" dirty="0"/>
          </a:p>
        </p:txBody>
      </p:sp>
      <p:pic>
        <p:nvPicPr>
          <p:cNvPr id="7" name="Content Placeholder 6">
            <a:extLst>
              <a:ext uri="{FF2B5EF4-FFF2-40B4-BE49-F238E27FC236}">
                <a16:creationId xmlns:a16="http://schemas.microsoft.com/office/drawing/2014/main" id="{C468778F-AA79-7742-EFD7-CFE3F9389109}"/>
              </a:ext>
            </a:extLst>
          </p:cNvPr>
          <p:cNvPicPr>
            <a:picLocks noGrp="1" noChangeAspect="1"/>
          </p:cNvPicPr>
          <p:nvPr>
            <p:ph sz="half" idx="1"/>
          </p:nvPr>
        </p:nvPicPr>
        <p:blipFill>
          <a:blip r:embed="rId2"/>
          <a:stretch>
            <a:fillRect/>
          </a:stretch>
        </p:blipFill>
        <p:spPr>
          <a:xfrm>
            <a:off x="1150142" y="2008980"/>
            <a:ext cx="4589844" cy="3449883"/>
          </a:xfrm>
          <a:prstGeom prst="rect">
            <a:avLst/>
          </a:prstGeom>
        </p:spPr>
      </p:pic>
      <p:pic>
        <p:nvPicPr>
          <p:cNvPr id="10" name="Picture 9">
            <a:extLst>
              <a:ext uri="{FF2B5EF4-FFF2-40B4-BE49-F238E27FC236}">
                <a16:creationId xmlns:a16="http://schemas.microsoft.com/office/drawing/2014/main" id="{DAF72997-155A-B450-85DF-926BEEE0328A}"/>
              </a:ext>
            </a:extLst>
          </p:cNvPr>
          <p:cNvPicPr>
            <a:picLocks noChangeAspect="1"/>
          </p:cNvPicPr>
          <p:nvPr/>
        </p:nvPicPr>
        <p:blipFill>
          <a:blip r:embed="rId3"/>
          <a:stretch>
            <a:fillRect/>
          </a:stretch>
        </p:blipFill>
        <p:spPr>
          <a:xfrm>
            <a:off x="6664037" y="2008981"/>
            <a:ext cx="5086755" cy="3217864"/>
          </a:xfrm>
          <a:prstGeom prst="rect">
            <a:avLst/>
          </a:prstGeom>
        </p:spPr>
      </p:pic>
      <p:sp>
        <p:nvSpPr>
          <p:cNvPr id="11" name="TextBox 10">
            <a:extLst>
              <a:ext uri="{FF2B5EF4-FFF2-40B4-BE49-F238E27FC236}">
                <a16:creationId xmlns:a16="http://schemas.microsoft.com/office/drawing/2014/main" id="{4ECFA3D2-8ADC-FD3C-82B0-F912B091CEC9}"/>
              </a:ext>
            </a:extLst>
          </p:cNvPr>
          <p:cNvSpPr txBox="1"/>
          <p:nvPr/>
        </p:nvSpPr>
        <p:spPr>
          <a:xfrm>
            <a:off x="1335871" y="871939"/>
            <a:ext cx="4218386" cy="646331"/>
          </a:xfrm>
          <a:prstGeom prst="rect">
            <a:avLst/>
          </a:prstGeom>
          <a:noFill/>
        </p:spPr>
        <p:txBody>
          <a:bodyPr wrap="square" rtlCol="0">
            <a:spAutoFit/>
          </a:bodyPr>
          <a:lstStyle/>
          <a:p>
            <a:pPr algn="l"/>
            <a:r>
              <a:rPr lang="en-IN" b="1" dirty="0">
                <a:solidFill>
                  <a:schemeClr val="accent1"/>
                </a:solidFill>
              </a:rPr>
              <a:t>.  </a:t>
            </a:r>
            <a:r>
              <a:rPr lang="en-IN" b="1" dirty="0"/>
              <a:t>A vertical stacked bar chart with positive values</a:t>
            </a:r>
            <a:endParaRPr lang="en-US" b="1" dirty="0"/>
          </a:p>
        </p:txBody>
      </p:sp>
    </p:spTree>
    <p:extLst>
      <p:ext uri="{BB962C8B-B14F-4D97-AF65-F5344CB8AC3E}">
        <p14:creationId xmlns:p14="http://schemas.microsoft.com/office/powerpoint/2010/main" val="2891021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9078-C42E-04D7-E1A1-AEA951379C6A}"/>
              </a:ext>
            </a:extLst>
          </p:cNvPr>
          <p:cNvSpPr>
            <a:spLocks noGrp="1"/>
          </p:cNvSpPr>
          <p:nvPr>
            <p:ph type="title"/>
          </p:nvPr>
        </p:nvSpPr>
        <p:spPr>
          <a:xfrm>
            <a:off x="2189766" y="1369219"/>
            <a:ext cx="9603275" cy="988219"/>
          </a:xfrm>
        </p:spPr>
        <p:txBody>
          <a:bodyPr>
            <a:normAutofit/>
          </a:bodyPr>
          <a:lstStyle/>
          <a:p>
            <a:r>
              <a:rPr lang="en-IN" sz="4000" b="1" dirty="0"/>
              <a:t>Innovation</a:t>
            </a:r>
            <a:endParaRPr lang="en-US" sz="4000" b="1" dirty="0"/>
          </a:p>
        </p:txBody>
      </p:sp>
      <p:sp>
        <p:nvSpPr>
          <p:cNvPr id="3" name="Content Placeholder 2">
            <a:extLst>
              <a:ext uri="{FF2B5EF4-FFF2-40B4-BE49-F238E27FC236}">
                <a16:creationId xmlns:a16="http://schemas.microsoft.com/office/drawing/2014/main" id="{8E28EDD7-9CB0-B824-7C49-4FBCD15D5722}"/>
              </a:ext>
            </a:extLst>
          </p:cNvPr>
          <p:cNvSpPr>
            <a:spLocks noGrp="1"/>
          </p:cNvSpPr>
          <p:nvPr>
            <p:ph idx="1"/>
          </p:nvPr>
        </p:nvSpPr>
        <p:spPr>
          <a:xfrm>
            <a:off x="2334725" y="2466573"/>
            <a:ext cx="9603275" cy="3450613"/>
          </a:xfrm>
        </p:spPr>
        <p:txBody>
          <a:bodyPr>
            <a:normAutofit/>
          </a:bodyPr>
          <a:lstStyle/>
          <a:p>
            <a:r>
              <a:rPr lang="en-IN" sz="3600" b="1" dirty="0"/>
              <a:t>Visualizing Temperature and Humidity</a:t>
            </a:r>
            <a:endParaRPr lang="en-US" sz="3600" b="1" dirty="0"/>
          </a:p>
        </p:txBody>
      </p:sp>
    </p:spTree>
    <p:extLst>
      <p:ext uri="{BB962C8B-B14F-4D97-AF65-F5344CB8AC3E}">
        <p14:creationId xmlns:p14="http://schemas.microsoft.com/office/powerpoint/2010/main" val="2230960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0F5E52-0E8A-0CFC-0652-93130B3DA639}"/>
              </a:ext>
            </a:extLst>
          </p:cNvPr>
          <p:cNvSpPr txBox="1"/>
          <p:nvPr/>
        </p:nvSpPr>
        <p:spPr>
          <a:xfrm>
            <a:off x="342305" y="815249"/>
            <a:ext cx="11230569" cy="4006781"/>
          </a:xfrm>
          <a:prstGeom prst="rect">
            <a:avLst/>
          </a:prstGeom>
          <a:noFill/>
        </p:spPr>
        <p:txBody>
          <a:bodyPr wrap="square">
            <a:spAutoFit/>
          </a:bodyPr>
          <a:lstStyle/>
          <a:p>
            <a:pPr algn="l" fontAlgn="base"/>
            <a:r>
              <a:rPr lang="en-IN" sz="3200" b="1" i="0" dirty="0">
                <a:solidFill>
                  <a:srgbClr val="202122"/>
                </a:solidFill>
                <a:effectLst/>
                <a:latin typeface="inherit"/>
              </a:rPr>
              <a:t>Advantages</a:t>
            </a:r>
            <a:r>
              <a:rPr lang="en-IN" sz="3200" b="1" i="0" dirty="0">
                <a:solidFill>
                  <a:srgbClr val="202122"/>
                </a:solidFill>
                <a:effectLst/>
                <a:latin typeface="-apple-system"/>
              </a:rPr>
              <a:t> : </a:t>
            </a:r>
          </a:p>
          <a:p>
            <a:pPr algn="l" fontAlgn="base"/>
            <a:r>
              <a:rPr lang="en-IN" b="0" i="0" dirty="0">
                <a:solidFill>
                  <a:srgbClr val="202122"/>
                </a:solidFill>
                <a:effectLst/>
                <a:latin typeface="inherit"/>
              </a:rPr>
              <a:t>Easy to read and interpret: Bar charts are easy to read and interpret, even for people without a background in statistics or data visualization. The bars make it easy to compare values and see trends, making it a useful tool for communicating information to a wide range of audiences.</a:t>
            </a:r>
          </a:p>
          <a:p>
            <a:pPr algn="l" fontAlgn="base">
              <a:buFont typeface="+mj-lt"/>
              <a:buAutoNum type="arabicPeriod"/>
            </a:pPr>
            <a:r>
              <a:rPr lang="en-IN" b="0" i="0" dirty="0">
                <a:solidFill>
                  <a:srgbClr val="202122"/>
                </a:solidFill>
                <a:effectLst/>
                <a:latin typeface="inherit"/>
              </a:rPr>
              <a:t>Can handle large amounts of data: Bar charts can handle large amounts of data and still provide a clear representation of the information. The bars can be made narrow or wide to fit a large number of categories or data points, and the use of </a:t>
            </a:r>
            <a:r>
              <a:rPr lang="en-IN" b="0" i="0" dirty="0" err="1">
                <a:solidFill>
                  <a:srgbClr val="202122"/>
                </a:solidFill>
                <a:effectLst/>
                <a:latin typeface="inherit"/>
              </a:rPr>
              <a:t>color</a:t>
            </a:r>
            <a:r>
              <a:rPr lang="en-IN" b="0" i="0" dirty="0">
                <a:solidFill>
                  <a:srgbClr val="202122"/>
                </a:solidFill>
                <a:effectLst/>
                <a:latin typeface="inherit"/>
              </a:rPr>
              <a:t> or patterns can make it easier to distinguish between them.</a:t>
            </a:r>
          </a:p>
          <a:p>
            <a:pPr algn="l" fontAlgn="base">
              <a:buFont typeface="+mj-lt"/>
              <a:buAutoNum type="arabicPeriod"/>
            </a:pPr>
            <a:r>
              <a:rPr lang="en-IN" b="0" i="0" dirty="0">
                <a:solidFill>
                  <a:srgbClr val="202122"/>
                </a:solidFill>
                <a:effectLst/>
                <a:latin typeface="inherit"/>
              </a:rPr>
              <a:t>Customizable: Bar charts can be customized to suit the needs of the user. For example, the </a:t>
            </a:r>
            <a:r>
              <a:rPr lang="en-IN" b="0" i="0" dirty="0" err="1">
                <a:solidFill>
                  <a:srgbClr val="202122"/>
                </a:solidFill>
                <a:effectLst/>
                <a:latin typeface="inherit"/>
              </a:rPr>
              <a:t>color</a:t>
            </a:r>
            <a:r>
              <a:rPr lang="en-IN" b="0" i="0" dirty="0">
                <a:solidFill>
                  <a:srgbClr val="202122"/>
                </a:solidFill>
                <a:effectLst/>
                <a:latin typeface="inherit"/>
              </a:rPr>
              <a:t>, width, and height of the bars can be adjusted to make the chart more visually appealing, and labels and annotations can be added to provide additional information.</a:t>
            </a:r>
          </a:p>
          <a:p>
            <a:pPr algn="l" fontAlgn="base">
              <a:buFont typeface="+mj-lt"/>
              <a:buAutoNum type="arabicPeriod"/>
            </a:pPr>
            <a:r>
              <a:rPr lang="en-IN" b="0" i="0" dirty="0">
                <a:solidFill>
                  <a:srgbClr val="202122"/>
                </a:solidFill>
                <a:effectLst/>
                <a:latin typeface="inherit"/>
              </a:rPr>
              <a:t>Useful for comparing values: Bar charts are particularly useful for comparing values between categories or data points. They allow for quick identification of differences and similarities, making it easy to draw conclusions and make decisions.</a:t>
            </a:r>
          </a:p>
        </p:txBody>
      </p:sp>
    </p:spTree>
    <p:extLst>
      <p:ext uri="{BB962C8B-B14F-4D97-AF65-F5344CB8AC3E}">
        <p14:creationId xmlns:p14="http://schemas.microsoft.com/office/powerpoint/2010/main" val="1521200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133B9-0619-462F-01B9-7929000C2582}"/>
              </a:ext>
            </a:extLst>
          </p:cNvPr>
          <p:cNvSpPr>
            <a:spLocks noGrp="1"/>
          </p:cNvSpPr>
          <p:nvPr>
            <p:ph type="title"/>
          </p:nvPr>
        </p:nvSpPr>
        <p:spPr/>
        <p:txBody>
          <a:bodyPr/>
          <a:lstStyle/>
          <a:p>
            <a:r>
              <a:rPr lang="en-IN" dirty="0"/>
              <a:t>6.</a:t>
            </a:r>
            <a:r>
              <a:rPr lang="en-IN" sz="4000" dirty="0"/>
              <a:t>Heatmaps</a:t>
            </a:r>
            <a:endParaRPr lang="en-US" sz="4000" dirty="0"/>
          </a:p>
        </p:txBody>
      </p:sp>
      <p:sp>
        <p:nvSpPr>
          <p:cNvPr id="3" name="Content Placeholder 2">
            <a:extLst>
              <a:ext uri="{FF2B5EF4-FFF2-40B4-BE49-F238E27FC236}">
                <a16:creationId xmlns:a16="http://schemas.microsoft.com/office/drawing/2014/main" id="{5C3E815F-B241-B2C3-4D58-C8B589B91142}"/>
              </a:ext>
            </a:extLst>
          </p:cNvPr>
          <p:cNvSpPr>
            <a:spLocks noGrp="1"/>
          </p:cNvSpPr>
          <p:nvPr>
            <p:ph idx="1"/>
          </p:nvPr>
        </p:nvSpPr>
        <p:spPr>
          <a:xfrm>
            <a:off x="2951766" y="2170513"/>
            <a:ext cx="7609077" cy="2988515"/>
          </a:xfrm>
        </p:spPr>
        <p:txBody>
          <a:bodyPr/>
          <a:lstStyle/>
          <a:p>
            <a:r>
              <a:rPr lang="en-IN" b="1" i="0" dirty="0" err="1">
                <a:effectLst/>
                <a:latin typeface="Söhne"/>
              </a:rPr>
              <a:t>Heatmaps</a:t>
            </a:r>
            <a:r>
              <a:rPr lang="en-IN" b="1" i="0" dirty="0">
                <a:effectLst/>
                <a:latin typeface="Söhne"/>
              </a:rPr>
              <a:t> can visualize temperature and humidity simultaneously. Use a </a:t>
            </a:r>
            <a:r>
              <a:rPr lang="en-IN" b="1" i="0" dirty="0" err="1">
                <a:effectLst/>
                <a:latin typeface="Söhne"/>
              </a:rPr>
              <a:t>color</a:t>
            </a:r>
            <a:r>
              <a:rPr lang="en-IN" b="1" i="0" dirty="0">
                <a:effectLst/>
                <a:latin typeface="Söhne"/>
              </a:rPr>
              <a:t> scale to represent different temperature and humidity levels on a grid, with time intervals on one axis and days or months on the other.</a:t>
            </a:r>
            <a:endParaRPr lang="en-US" b="1" dirty="0"/>
          </a:p>
        </p:txBody>
      </p:sp>
    </p:spTree>
    <p:extLst>
      <p:ext uri="{BB962C8B-B14F-4D97-AF65-F5344CB8AC3E}">
        <p14:creationId xmlns:p14="http://schemas.microsoft.com/office/powerpoint/2010/main" val="190581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2BA0-22C1-D073-D507-A1DAED097AAE}"/>
              </a:ext>
            </a:extLst>
          </p:cNvPr>
          <p:cNvSpPr>
            <a:spLocks noGrp="1"/>
          </p:cNvSpPr>
          <p:nvPr>
            <p:ph type="title"/>
          </p:nvPr>
        </p:nvSpPr>
        <p:spPr/>
        <p:txBody>
          <a:bodyPr/>
          <a:lstStyle/>
          <a:p>
            <a:r>
              <a:rPr lang="en-IN" dirty="0"/>
              <a:t>There are two main type of heat maps</a:t>
            </a:r>
            <a:endParaRPr lang="en-US" dirty="0"/>
          </a:p>
        </p:txBody>
      </p:sp>
      <p:sp>
        <p:nvSpPr>
          <p:cNvPr id="3" name="Text Placeholder 2">
            <a:extLst>
              <a:ext uri="{FF2B5EF4-FFF2-40B4-BE49-F238E27FC236}">
                <a16:creationId xmlns:a16="http://schemas.microsoft.com/office/drawing/2014/main" id="{0FCD41EC-2AB4-F818-C255-062CE81135F4}"/>
              </a:ext>
            </a:extLst>
          </p:cNvPr>
          <p:cNvSpPr>
            <a:spLocks noGrp="1"/>
          </p:cNvSpPr>
          <p:nvPr>
            <p:ph type="body" idx="1"/>
          </p:nvPr>
        </p:nvSpPr>
        <p:spPr/>
        <p:txBody>
          <a:bodyPr>
            <a:normAutofit/>
          </a:bodyPr>
          <a:lstStyle/>
          <a:p>
            <a:r>
              <a:rPr lang="en-IN" sz="4000" dirty="0"/>
              <a:t>spatial</a:t>
            </a:r>
            <a:endParaRPr lang="en-US" sz="4000" dirty="0"/>
          </a:p>
        </p:txBody>
      </p:sp>
      <p:sp>
        <p:nvSpPr>
          <p:cNvPr id="4" name="Content Placeholder 3">
            <a:extLst>
              <a:ext uri="{FF2B5EF4-FFF2-40B4-BE49-F238E27FC236}">
                <a16:creationId xmlns:a16="http://schemas.microsoft.com/office/drawing/2014/main" id="{9E765155-927B-955F-891C-B7313613BDF4}"/>
              </a:ext>
            </a:extLst>
          </p:cNvPr>
          <p:cNvSpPr>
            <a:spLocks noGrp="1"/>
          </p:cNvSpPr>
          <p:nvPr>
            <p:ph sz="half" idx="2"/>
          </p:nvPr>
        </p:nvSpPr>
        <p:spPr>
          <a:xfrm>
            <a:off x="1447191" y="2824269"/>
            <a:ext cx="4645152" cy="2485919"/>
          </a:xfrm>
        </p:spPr>
        <p:txBody>
          <a:bodyPr>
            <a:normAutofit fontScale="77500" lnSpcReduction="20000"/>
          </a:bodyPr>
          <a:lstStyle/>
          <a:p>
            <a:r>
              <a:rPr lang="en-IN" b="0" i="0" dirty="0">
                <a:solidFill>
                  <a:srgbClr val="202122"/>
                </a:solidFill>
                <a:effectLst/>
                <a:latin typeface="-apple-system"/>
              </a:rPr>
              <a:t>A </a:t>
            </a:r>
            <a:r>
              <a:rPr lang="en-IN" b="1" i="0" dirty="0">
                <a:solidFill>
                  <a:srgbClr val="202122"/>
                </a:solidFill>
                <a:effectLst/>
                <a:latin typeface="-apple-system"/>
              </a:rPr>
              <a:t>spatial heat map</a:t>
            </a:r>
            <a:r>
              <a:rPr lang="en-IN" b="0" i="0" dirty="0">
                <a:solidFill>
                  <a:srgbClr val="202122"/>
                </a:solidFill>
                <a:effectLst/>
                <a:latin typeface="-apple-system"/>
              </a:rPr>
              <a:t> displays the magnitude of a spatial phenomena as </a:t>
            </a:r>
            <a:r>
              <a:rPr lang="en-IN" b="0" i="0" dirty="0" err="1">
                <a:solidFill>
                  <a:srgbClr val="202122"/>
                </a:solidFill>
                <a:effectLst/>
                <a:latin typeface="-apple-system"/>
              </a:rPr>
              <a:t>color</a:t>
            </a:r>
            <a:r>
              <a:rPr lang="en-IN" b="0" i="0" dirty="0">
                <a:solidFill>
                  <a:srgbClr val="202122"/>
                </a:solidFill>
                <a:effectLst/>
                <a:latin typeface="-apple-system"/>
              </a:rPr>
              <a:t>, usually cast over a map. In the image </a:t>
            </a:r>
            <a:r>
              <a:rPr lang="en-IN" b="0" i="0" dirty="0" err="1">
                <a:solidFill>
                  <a:srgbClr val="202122"/>
                </a:solidFill>
                <a:effectLst/>
                <a:latin typeface="-apple-system"/>
              </a:rPr>
              <a:t>labeled</a:t>
            </a:r>
            <a:r>
              <a:rPr lang="en-IN" b="0" i="0" dirty="0">
                <a:solidFill>
                  <a:srgbClr val="202122"/>
                </a:solidFill>
                <a:effectLst/>
                <a:latin typeface="-apple-system"/>
              </a:rPr>
              <a:t> “Spatial Heat Map Example,” temperature is displayed by </a:t>
            </a:r>
            <a:r>
              <a:rPr lang="en-IN" b="0" i="0" dirty="0" err="1">
                <a:solidFill>
                  <a:srgbClr val="202122"/>
                </a:solidFill>
                <a:effectLst/>
                <a:latin typeface="-apple-system"/>
              </a:rPr>
              <a:t>color</a:t>
            </a:r>
            <a:r>
              <a:rPr lang="en-IN" b="0" i="0" dirty="0">
                <a:solidFill>
                  <a:srgbClr val="202122"/>
                </a:solidFill>
                <a:effectLst/>
                <a:latin typeface="-apple-system"/>
              </a:rPr>
              <a:t> range across a map of the world. </a:t>
            </a:r>
            <a:r>
              <a:rPr lang="en-IN" b="0" i="0" dirty="0" err="1">
                <a:solidFill>
                  <a:srgbClr val="202122"/>
                </a:solidFill>
                <a:effectLst/>
                <a:latin typeface="-apple-system"/>
              </a:rPr>
              <a:t>Color</a:t>
            </a:r>
            <a:r>
              <a:rPr lang="en-IN" b="0" i="0" dirty="0">
                <a:solidFill>
                  <a:srgbClr val="202122"/>
                </a:solidFill>
                <a:effectLst/>
                <a:latin typeface="-apple-system"/>
              </a:rPr>
              <a:t> ranges from blue (cold) to red (hot).</a:t>
            </a:r>
            <a:endParaRPr lang="en-US" dirty="0"/>
          </a:p>
        </p:txBody>
      </p:sp>
      <p:sp>
        <p:nvSpPr>
          <p:cNvPr id="5" name="Text Placeholder 4">
            <a:extLst>
              <a:ext uri="{FF2B5EF4-FFF2-40B4-BE49-F238E27FC236}">
                <a16:creationId xmlns:a16="http://schemas.microsoft.com/office/drawing/2014/main" id="{DE53F708-4BDB-839E-CB28-B54E2785F1A1}"/>
              </a:ext>
            </a:extLst>
          </p:cNvPr>
          <p:cNvSpPr>
            <a:spLocks noGrp="1"/>
          </p:cNvSpPr>
          <p:nvPr>
            <p:ph type="body" sz="quarter" idx="3"/>
          </p:nvPr>
        </p:nvSpPr>
        <p:spPr/>
        <p:txBody>
          <a:bodyPr>
            <a:normAutofit/>
          </a:bodyPr>
          <a:lstStyle/>
          <a:p>
            <a:r>
              <a:rPr lang="en-IN" sz="4400" b="0" i="0" dirty="0">
                <a:effectLst/>
                <a:latin typeface="-apple-system"/>
              </a:rPr>
              <a:t>grid</a:t>
            </a:r>
            <a:endParaRPr lang="en-US" sz="4400" dirty="0"/>
          </a:p>
        </p:txBody>
      </p:sp>
      <p:sp>
        <p:nvSpPr>
          <p:cNvPr id="6" name="Content Placeholder 5">
            <a:extLst>
              <a:ext uri="{FF2B5EF4-FFF2-40B4-BE49-F238E27FC236}">
                <a16:creationId xmlns:a16="http://schemas.microsoft.com/office/drawing/2014/main" id="{A02519D3-8160-8B00-9AC8-409C821BA159}"/>
              </a:ext>
            </a:extLst>
          </p:cNvPr>
          <p:cNvSpPr>
            <a:spLocks noGrp="1"/>
          </p:cNvSpPr>
          <p:nvPr>
            <p:ph sz="quarter" idx="4"/>
          </p:nvPr>
        </p:nvSpPr>
        <p:spPr>
          <a:xfrm>
            <a:off x="6412361" y="2821491"/>
            <a:ext cx="5517701" cy="2024353"/>
          </a:xfrm>
        </p:spPr>
        <p:txBody>
          <a:bodyPr>
            <a:normAutofit fontScale="77500" lnSpcReduction="20000"/>
          </a:bodyPr>
          <a:lstStyle/>
          <a:p>
            <a:r>
              <a:rPr lang="en-IN" b="0" i="0" dirty="0">
                <a:solidFill>
                  <a:srgbClr val="202122"/>
                </a:solidFill>
                <a:effectLst/>
                <a:latin typeface="-apple-system"/>
              </a:rPr>
              <a:t>A </a:t>
            </a:r>
            <a:r>
              <a:rPr lang="en-IN" b="1" i="0" dirty="0">
                <a:solidFill>
                  <a:srgbClr val="202122"/>
                </a:solidFill>
                <a:effectLst/>
                <a:latin typeface="-apple-system"/>
              </a:rPr>
              <a:t>grid heat map</a:t>
            </a:r>
            <a:r>
              <a:rPr lang="en-IN" b="0" i="0" dirty="0">
                <a:solidFill>
                  <a:srgbClr val="202122"/>
                </a:solidFill>
                <a:effectLst/>
                <a:latin typeface="-apple-system"/>
              </a:rPr>
              <a:t> displays magnitude as </a:t>
            </a:r>
            <a:r>
              <a:rPr lang="en-IN" b="0" i="0" dirty="0" err="1">
                <a:solidFill>
                  <a:srgbClr val="202122"/>
                </a:solidFill>
                <a:effectLst/>
                <a:latin typeface="-apple-system"/>
              </a:rPr>
              <a:t>color</a:t>
            </a:r>
            <a:r>
              <a:rPr lang="en-IN" b="0" i="0" dirty="0">
                <a:solidFill>
                  <a:srgbClr val="202122"/>
                </a:solidFill>
                <a:effectLst/>
                <a:latin typeface="-apple-system"/>
              </a:rPr>
              <a:t> in a two-dimensional matrix, with each dimension representing a category of trait and the </a:t>
            </a:r>
            <a:r>
              <a:rPr lang="en-IN" b="0" i="0" dirty="0" err="1">
                <a:solidFill>
                  <a:srgbClr val="202122"/>
                </a:solidFill>
                <a:effectLst/>
                <a:latin typeface="-apple-system"/>
              </a:rPr>
              <a:t>color</a:t>
            </a:r>
            <a:r>
              <a:rPr lang="en-IN" b="0" i="0" dirty="0">
                <a:solidFill>
                  <a:srgbClr val="202122"/>
                </a:solidFill>
                <a:effectLst/>
                <a:latin typeface="-apple-system"/>
              </a:rPr>
              <a:t> representing the magnitude of some measurement on the combined traits from each of the two categories. For example, one dimension might represent year, and the other dimension might represent month, and the value measured might be temperature.</a:t>
            </a:r>
            <a:endParaRPr lang="en-US" dirty="0"/>
          </a:p>
        </p:txBody>
      </p:sp>
    </p:spTree>
    <p:extLst>
      <p:ext uri="{BB962C8B-B14F-4D97-AF65-F5344CB8AC3E}">
        <p14:creationId xmlns:p14="http://schemas.microsoft.com/office/powerpoint/2010/main" val="1722896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8AE591-FBE2-9B26-14D2-C4DC2DADFFC8}"/>
              </a:ext>
            </a:extLst>
          </p:cNvPr>
          <p:cNvPicPr>
            <a:picLocks noChangeAspect="1"/>
          </p:cNvPicPr>
          <p:nvPr/>
        </p:nvPicPr>
        <p:blipFill>
          <a:blip r:embed="rId2"/>
          <a:stretch>
            <a:fillRect/>
          </a:stretch>
        </p:blipFill>
        <p:spPr>
          <a:xfrm>
            <a:off x="2615335" y="857252"/>
            <a:ext cx="7281380" cy="3607592"/>
          </a:xfrm>
          <a:prstGeom prst="rect">
            <a:avLst/>
          </a:prstGeom>
        </p:spPr>
      </p:pic>
      <p:sp>
        <p:nvSpPr>
          <p:cNvPr id="7" name="TextBox 6">
            <a:extLst>
              <a:ext uri="{FF2B5EF4-FFF2-40B4-BE49-F238E27FC236}">
                <a16:creationId xmlns:a16="http://schemas.microsoft.com/office/drawing/2014/main" id="{BE53AF83-D7EC-C611-E7C1-7B8678EDD997}"/>
              </a:ext>
            </a:extLst>
          </p:cNvPr>
          <p:cNvSpPr txBox="1"/>
          <p:nvPr/>
        </p:nvSpPr>
        <p:spPr>
          <a:xfrm>
            <a:off x="2246242" y="4782740"/>
            <a:ext cx="8469384" cy="646331"/>
          </a:xfrm>
          <a:prstGeom prst="rect">
            <a:avLst/>
          </a:prstGeom>
          <a:noFill/>
        </p:spPr>
        <p:txBody>
          <a:bodyPr wrap="square" rtlCol="0">
            <a:spAutoFit/>
          </a:bodyPr>
          <a:lstStyle/>
          <a:p>
            <a:pPr algn="l"/>
            <a:r>
              <a:rPr lang="en-IN" b="1" dirty="0"/>
              <a:t>Spatial Heat Map Example: Displays temperature across a world image with red being the highest and blue being the lowest degree in temperatures</a:t>
            </a:r>
            <a:endParaRPr lang="en-US" b="1" dirty="0"/>
          </a:p>
        </p:txBody>
      </p:sp>
    </p:spTree>
    <p:extLst>
      <p:ext uri="{BB962C8B-B14F-4D97-AF65-F5344CB8AC3E}">
        <p14:creationId xmlns:p14="http://schemas.microsoft.com/office/powerpoint/2010/main" val="180153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AF34C2-3789-8B6A-5D73-AB6E3D9DF244}"/>
              </a:ext>
            </a:extLst>
          </p:cNvPr>
          <p:cNvPicPr>
            <a:picLocks noChangeAspect="1"/>
          </p:cNvPicPr>
          <p:nvPr/>
        </p:nvPicPr>
        <p:blipFill>
          <a:blip r:embed="rId2"/>
          <a:stretch>
            <a:fillRect/>
          </a:stretch>
        </p:blipFill>
        <p:spPr>
          <a:xfrm>
            <a:off x="2163961" y="449460"/>
            <a:ext cx="6516294" cy="4193978"/>
          </a:xfrm>
          <a:prstGeom prst="rect">
            <a:avLst/>
          </a:prstGeom>
        </p:spPr>
      </p:pic>
      <p:sp>
        <p:nvSpPr>
          <p:cNvPr id="5" name="TextBox 4">
            <a:extLst>
              <a:ext uri="{FF2B5EF4-FFF2-40B4-BE49-F238E27FC236}">
                <a16:creationId xmlns:a16="http://schemas.microsoft.com/office/drawing/2014/main" id="{A6E359D4-54D0-22CC-4B87-B3AB0B8D90D0}"/>
              </a:ext>
            </a:extLst>
          </p:cNvPr>
          <p:cNvSpPr txBox="1"/>
          <p:nvPr/>
        </p:nvSpPr>
        <p:spPr>
          <a:xfrm flipH="1">
            <a:off x="1107280" y="4643438"/>
            <a:ext cx="10370341" cy="923330"/>
          </a:xfrm>
          <a:prstGeom prst="rect">
            <a:avLst/>
          </a:prstGeom>
          <a:noFill/>
        </p:spPr>
        <p:txBody>
          <a:bodyPr wrap="square" rtlCol="0">
            <a:spAutoFit/>
          </a:bodyPr>
          <a:lstStyle/>
          <a:p>
            <a:pPr algn="l"/>
            <a:r>
              <a:rPr lang="en-IN" b="1" dirty="0"/>
              <a:t>A Grid heat map displays magnitude as </a:t>
            </a:r>
            <a:r>
              <a:rPr lang="en-IN" b="1" dirty="0" err="1"/>
              <a:t>color</a:t>
            </a:r>
            <a:r>
              <a:rPr lang="en-IN" b="1" dirty="0"/>
              <a:t> in a two-dimensional matrix, with each dimension representing a category of trait and the </a:t>
            </a:r>
            <a:r>
              <a:rPr lang="en-IN" b="1" dirty="0" err="1"/>
              <a:t>color</a:t>
            </a:r>
            <a:r>
              <a:rPr lang="en-IN" b="1" dirty="0"/>
              <a:t> representing the magnitude of some measurement on the combined traits from each of the two categories.</a:t>
            </a:r>
            <a:endParaRPr lang="en-US" b="1" dirty="0"/>
          </a:p>
        </p:txBody>
      </p:sp>
    </p:spTree>
    <p:extLst>
      <p:ext uri="{BB962C8B-B14F-4D97-AF65-F5344CB8AC3E}">
        <p14:creationId xmlns:p14="http://schemas.microsoft.com/office/powerpoint/2010/main" val="1404831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181FF-B5A2-C49D-4DC3-5A27714577B0}"/>
              </a:ext>
            </a:extLst>
          </p:cNvPr>
          <p:cNvSpPr>
            <a:spLocks noGrp="1"/>
          </p:cNvSpPr>
          <p:nvPr>
            <p:ph type="title"/>
          </p:nvPr>
        </p:nvSpPr>
        <p:spPr/>
        <p:txBody>
          <a:bodyPr/>
          <a:lstStyle/>
          <a:p>
            <a:r>
              <a:rPr lang="en-IN" dirty="0"/>
              <a:t>7.</a:t>
            </a:r>
            <a:r>
              <a:rPr lang="en-IN" sz="4400" dirty="0"/>
              <a:t>Dual-Axis charts</a:t>
            </a:r>
            <a:endParaRPr lang="en-US" sz="4400" dirty="0"/>
          </a:p>
        </p:txBody>
      </p:sp>
      <p:sp>
        <p:nvSpPr>
          <p:cNvPr id="3" name="Content Placeholder 2">
            <a:extLst>
              <a:ext uri="{FF2B5EF4-FFF2-40B4-BE49-F238E27FC236}">
                <a16:creationId xmlns:a16="http://schemas.microsoft.com/office/drawing/2014/main" id="{86ED9BB5-625E-EDD0-FA4E-27328FEC8504}"/>
              </a:ext>
            </a:extLst>
          </p:cNvPr>
          <p:cNvSpPr>
            <a:spLocks noGrp="1"/>
          </p:cNvSpPr>
          <p:nvPr>
            <p:ph idx="1"/>
          </p:nvPr>
        </p:nvSpPr>
        <p:spPr/>
        <p:txBody>
          <a:bodyPr>
            <a:normAutofit/>
          </a:bodyPr>
          <a:lstStyle/>
          <a:p>
            <a:r>
              <a:rPr lang="en-IN" sz="3600" b="1" i="0" dirty="0">
                <a:effectLst/>
                <a:latin typeface="Söhne"/>
              </a:rPr>
              <a:t>Combine line or bar charts with dual y-axes to display temperature and humidity on the same graph. This allows us to compare trends easily.</a:t>
            </a:r>
            <a:endParaRPr lang="en-US" sz="3600" b="1" dirty="0"/>
          </a:p>
        </p:txBody>
      </p:sp>
    </p:spTree>
    <p:extLst>
      <p:ext uri="{BB962C8B-B14F-4D97-AF65-F5344CB8AC3E}">
        <p14:creationId xmlns:p14="http://schemas.microsoft.com/office/powerpoint/2010/main" val="373047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283CB3D-7F1B-27E0-A780-580CD883B4C4}"/>
              </a:ext>
            </a:extLst>
          </p:cNvPr>
          <p:cNvPicPr>
            <a:picLocks noChangeAspect="1"/>
          </p:cNvPicPr>
          <p:nvPr/>
        </p:nvPicPr>
        <p:blipFill>
          <a:blip r:embed="rId2"/>
          <a:stretch>
            <a:fillRect/>
          </a:stretch>
        </p:blipFill>
        <p:spPr>
          <a:xfrm>
            <a:off x="255048" y="425648"/>
            <a:ext cx="6210047" cy="4229696"/>
          </a:xfrm>
          <a:prstGeom prst="rect">
            <a:avLst/>
          </a:prstGeom>
        </p:spPr>
      </p:pic>
      <p:sp>
        <p:nvSpPr>
          <p:cNvPr id="7" name="TextBox 6">
            <a:extLst>
              <a:ext uri="{FF2B5EF4-FFF2-40B4-BE49-F238E27FC236}">
                <a16:creationId xmlns:a16="http://schemas.microsoft.com/office/drawing/2014/main" id="{94F446CE-0D02-032B-131A-E1C47DA8C92B}"/>
              </a:ext>
            </a:extLst>
          </p:cNvPr>
          <p:cNvSpPr txBox="1"/>
          <p:nvPr/>
        </p:nvSpPr>
        <p:spPr>
          <a:xfrm>
            <a:off x="3360071" y="4655344"/>
            <a:ext cx="8671323" cy="954107"/>
          </a:xfrm>
          <a:prstGeom prst="rect">
            <a:avLst/>
          </a:prstGeom>
          <a:noFill/>
        </p:spPr>
        <p:txBody>
          <a:bodyPr wrap="square" rtlCol="0">
            <a:spAutoFit/>
          </a:bodyPr>
          <a:lstStyle/>
          <a:p>
            <a:pPr algn="l"/>
            <a:r>
              <a:rPr lang="en-IN" sz="2800" b="1" dirty="0"/>
              <a:t>The red graph is the dual graph of the blue graph, and vice versa.</a:t>
            </a:r>
            <a:endParaRPr lang="en-US" sz="2800" b="1" dirty="0"/>
          </a:p>
        </p:txBody>
      </p:sp>
    </p:spTree>
    <p:extLst>
      <p:ext uri="{BB962C8B-B14F-4D97-AF65-F5344CB8AC3E}">
        <p14:creationId xmlns:p14="http://schemas.microsoft.com/office/powerpoint/2010/main" val="2746851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89E49A-DF9C-1F99-9F47-92BE5FCCAF80}"/>
              </a:ext>
            </a:extLst>
          </p:cNvPr>
          <p:cNvSpPr txBox="1"/>
          <p:nvPr/>
        </p:nvSpPr>
        <p:spPr>
          <a:xfrm>
            <a:off x="836413" y="1510040"/>
            <a:ext cx="10153055" cy="3108543"/>
          </a:xfrm>
          <a:prstGeom prst="rect">
            <a:avLst/>
          </a:prstGeom>
          <a:noFill/>
        </p:spPr>
        <p:txBody>
          <a:bodyPr wrap="square">
            <a:spAutoFit/>
          </a:bodyPr>
          <a:lstStyle/>
          <a:p>
            <a:r>
              <a:rPr lang="en-US" sz="2800" b="1" dirty="0"/>
              <a:t>Dual axis in a graph allows you to represent two sets of data on different scales. In humidity and temperature distribution, it could help visualize their relationship more </a:t>
            </a:r>
            <a:r>
              <a:rPr lang="en-US" sz="2800" b="1" dirty="0" err="1"/>
              <a:t>effectively.dual</a:t>
            </a:r>
            <a:r>
              <a:rPr lang="en-US" sz="2800" b="1" dirty="0"/>
              <a:t> axes for humidity distribution lets you compare two related metrics, like humidity levels at different locations or times. It provides a clear way to see any patterns or correlations between them.</a:t>
            </a:r>
          </a:p>
        </p:txBody>
      </p:sp>
    </p:spTree>
    <p:extLst>
      <p:ext uri="{BB962C8B-B14F-4D97-AF65-F5344CB8AC3E}">
        <p14:creationId xmlns:p14="http://schemas.microsoft.com/office/powerpoint/2010/main" val="3166443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8E252-09DA-21C4-C630-71ACE2003D35}"/>
              </a:ext>
            </a:extLst>
          </p:cNvPr>
          <p:cNvSpPr>
            <a:spLocks noGrp="1"/>
          </p:cNvSpPr>
          <p:nvPr>
            <p:ph type="title"/>
          </p:nvPr>
        </p:nvSpPr>
        <p:spPr/>
        <p:txBody>
          <a:bodyPr/>
          <a:lstStyle/>
          <a:p>
            <a:r>
              <a:rPr lang="en-IN" dirty="0"/>
              <a:t>8.Animated visualization </a:t>
            </a:r>
            <a:endParaRPr lang="en-US" dirty="0"/>
          </a:p>
        </p:txBody>
      </p:sp>
      <p:sp>
        <p:nvSpPr>
          <p:cNvPr id="3" name="Content Placeholder 2">
            <a:extLst>
              <a:ext uri="{FF2B5EF4-FFF2-40B4-BE49-F238E27FC236}">
                <a16:creationId xmlns:a16="http://schemas.microsoft.com/office/drawing/2014/main" id="{1007F49C-7EF8-19BB-74BE-D99459E96395}"/>
              </a:ext>
            </a:extLst>
          </p:cNvPr>
          <p:cNvSpPr>
            <a:spLocks noGrp="1"/>
          </p:cNvSpPr>
          <p:nvPr>
            <p:ph idx="1"/>
          </p:nvPr>
        </p:nvSpPr>
        <p:spPr>
          <a:xfrm>
            <a:off x="2790933" y="2110983"/>
            <a:ext cx="8263921" cy="3127768"/>
          </a:xfrm>
        </p:spPr>
        <p:txBody>
          <a:bodyPr>
            <a:normAutofit/>
          </a:bodyPr>
          <a:lstStyle/>
          <a:p>
            <a:r>
              <a:rPr lang="en-IN" sz="2800" b="1" dirty="0"/>
              <a:t>If you have data over a long period, consider creating animated visualizations to show how temperature and humidity change over time. This can be done using line charts or </a:t>
            </a:r>
            <a:r>
              <a:rPr lang="en-IN" sz="2800" b="1" dirty="0" err="1"/>
              <a:t>heatmaps</a:t>
            </a:r>
            <a:r>
              <a:rPr lang="en-IN" sz="2800" b="1" dirty="0"/>
              <a:t>.</a:t>
            </a:r>
            <a:endParaRPr lang="en-US" sz="2800" b="1" dirty="0"/>
          </a:p>
        </p:txBody>
      </p:sp>
    </p:spTree>
    <p:extLst>
      <p:ext uri="{BB962C8B-B14F-4D97-AF65-F5344CB8AC3E}">
        <p14:creationId xmlns:p14="http://schemas.microsoft.com/office/powerpoint/2010/main" val="138851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8F3A99-F67D-09D9-9A65-DB6D86F9E1E5}"/>
              </a:ext>
            </a:extLst>
          </p:cNvPr>
          <p:cNvSpPr txBox="1"/>
          <p:nvPr/>
        </p:nvSpPr>
        <p:spPr>
          <a:xfrm>
            <a:off x="1031378" y="877073"/>
            <a:ext cx="10129243" cy="4401205"/>
          </a:xfrm>
          <a:prstGeom prst="rect">
            <a:avLst/>
          </a:prstGeom>
          <a:noFill/>
        </p:spPr>
        <p:txBody>
          <a:bodyPr wrap="square">
            <a:spAutoFit/>
          </a:bodyPr>
          <a:lstStyle/>
          <a:p>
            <a:r>
              <a:rPr lang="en-US" sz="2800" b="1" dirty="0"/>
              <a:t>Creating a 3D visualization of humidity and temperature distribution involves representing these variables in a three-dimensional space. You'd likely use a software tool or programming language like Python with libraries such as </a:t>
            </a:r>
            <a:r>
              <a:rPr lang="en-US" sz="2800" b="1" dirty="0" err="1"/>
              <a:t>Matplotlib</a:t>
            </a:r>
            <a:r>
              <a:rPr lang="en-US" sz="2800" b="1" dirty="0"/>
              <a:t> or </a:t>
            </a:r>
            <a:r>
              <a:rPr lang="en-US" sz="2800" b="1" dirty="0" err="1"/>
              <a:t>Plotly</a:t>
            </a:r>
            <a:r>
              <a:rPr lang="en-US" sz="2800" b="1" dirty="0"/>
              <a:t> for </a:t>
            </a:r>
            <a:r>
              <a:rPr lang="en-US" sz="2800" b="1" dirty="0" err="1"/>
              <a:t>this.To</a:t>
            </a:r>
            <a:r>
              <a:rPr lang="en-US" sz="2800" b="1" dirty="0"/>
              <a:t> visualize humidity and temperature distribution in 3D, you can use Python with libraries like </a:t>
            </a:r>
            <a:r>
              <a:rPr lang="en-US" sz="2800" b="1" dirty="0" err="1"/>
              <a:t>Matplotlib</a:t>
            </a:r>
            <a:r>
              <a:rPr lang="en-US" sz="2800" b="1" dirty="0"/>
              <a:t> and </a:t>
            </a:r>
            <a:r>
              <a:rPr lang="en-US" sz="2800" b="1" dirty="0" err="1"/>
              <a:t>Plotly</a:t>
            </a:r>
            <a:r>
              <a:rPr lang="en-US" sz="2800" b="1" dirty="0"/>
              <a:t>. </a:t>
            </a:r>
            <a:r>
              <a:rPr lang="en-US" sz="2800" b="1" dirty="0" err="1"/>
              <a:t>Matplotlib's</a:t>
            </a:r>
            <a:r>
              <a:rPr lang="en-US" sz="2800" b="1" dirty="0"/>
              <a:t> mplot3d toolkit or </a:t>
            </a:r>
            <a:r>
              <a:rPr lang="en-US" sz="2800" b="1" dirty="0" err="1"/>
              <a:t>Plotly's</a:t>
            </a:r>
            <a:r>
              <a:rPr lang="en-US" sz="2800" b="1" dirty="0"/>
              <a:t> 3D scatter plots can be handy. You'll need a dataset with humidity, temperature, and corresponding spatial coordinates. </a:t>
            </a:r>
          </a:p>
        </p:txBody>
      </p:sp>
    </p:spTree>
    <p:extLst>
      <p:ext uri="{BB962C8B-B14F-4D97-AF65-F5344CB8AC3E}">
        <p14:creationId xmlns:p14="http://schemas.microsoft.com/office/powerpoint/2010/main" val="3501214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C872C4-7284-F51B-F7C8-D2CC5C9E95B5}"/>
              </a:ext>
            </a:extLst>
          </p:cNvPr>
          <p:cNvSpPr txBox="1"/>
          <p:nvPr/>
        </p:nvSpPr>
        <p:spPr>
          <a:xfrm>
            <a:off x="884039" y="562272"/>
            <a:ext cx="10593585" cy="1569660"/>
          </a:xfrm>
          <a:prstGeom prst="rect">
            <a:avLst/>
          </a:prstGeom>
          <a:noFill/>
        </p:spPr>
        <p:txBody>
          <a:bodyPr wrap="square">
            <a:spAutoFit/>
          </a:bodyPr>
          <a:lstStyle/>
          <a:p>
            <a:r>
              <a:rPr lang="en-IN" sz="3200" b="1" i="0" dirty="0">
                <a:effectLst/>
                <a:latin typeface="Söhne"/>
              </a:rPr>
              <a:t>To create effective visualizations, you'll need the data and a tool like Python with libraries like </a:t>
            </a:r>
            <a:r>
              <a:rPr lang="en-IN" sz="3200" b="1" i="0" dirty="0" err="1">
                <a:effectLst/>
                <a:latin typeface="Söhne"/>
              </a:rPr>
              <a:t>Matplotlib</a:t>
            </a:r>
            <a:r>
              <a:rPr lang="en-IN" sz="3200" b="1" i="0" dirty="0">
                <a:effectLst/>
                <a:latin typeface="Söhne"/>
              </a:rPr>
              <a:t> or </a:t>
            </a:r>
            <a:r>
              <a:rPr lang="en-IN" sz="3200" b="1" i="0" dirty="0" err="1">
                <a:effectLst/>
                <a:latin typeface="Söhne"/>
              </a:rPr>
              <a:t>Seaborn</a:t>
            </a:r>
            <a:r>
              <a:rPr lang="en-IN" sz="3200" b="1" i="0" dirty="0">
                <a:effectLst/>
                <a:latin typeface="Söhne"/>
              </a:rPr>
              <a:t> for plotting. Here's a general process:</a:t>
            </a:r>
            <a:endParaRPr lang="en-US" sz="3200" b="1" dirty="0"/>
          </a:p>
        </p:txBody>
      </p:sp>
      <p:sp>
        <p:nvSpPr>
          <p:cNvPr id="9" name="TextBox 8">
            <a:extLst>
              <a:ext uri="{FF2B5EF4-FFF2-40B4-BE49-F238E27FC236}">
                <a16:creationId xmlns:a16="http://schemas.microsoft.com/office/drawing/2014/main" id="{3CC2D868-DCCC-3D1F-2754-B447EDEDF7FD}"/>
              </a:ext>
            </a:extLst>
          </p:cNvPr>
          <p:cNvSpPr txBox="1"/>
          <p:nvPr/>
        </p:nvSpPr>
        <p:spPr>
          <a:xfrm>
            <a:off x="6383238" y="1925269"/>
            <a:ext cx="6102350" cy="3970318"/>
          </a:xfrm>
          <a:prstGeom prst="rect">
            <a:avLst/>
          </a:prstGeom>
          <a:noFill/>
        </p:spPr>
        <p:txBody>
          <a:bodyPr wrap="square">
            <a:spAutoFit/>
          </a:bodyPr>
          <a:lstStyle/>
          <a:p>
            <a:r>
              <a:rPr lang="en-IN" sz="2800" b="1" dirty="0">
                <a:latin typeface="Söhne"/>
              </a:rPr>
              <a:t>1.Area charts</a:t>
            </a:r>
          </a:p>
          <a:p>
            <a:r>
              <a:rPr lang="en-IN" sz="2800" b="1" dirty="0">
                <a:latin typeface="Söhne"/>
              </a:rPr>
              <a:t>2.Scatter plots</a:t>
            </a:r>
          </a:p>
          <a:p>
            <a:r>
              <a:rPr lang="en-IN" sz="2800" b="1" dirty="0">
                <a:latin typeface="Söhne"/>
              </a:rPr>
              <a:t>3.Box plots</a:t>
            </a:r>
          </a:p>
          <a:p>
            <a:r>
              <a:rPr lang="en-IN" sz="2800" b="1" dirty="0">
                <a:latin typeface="Söhne"/>
              </a:rPr>
              <a:t>4.Line charts</a:t>
            </a:r>
          </a:p>
          <a:p>
            <a:r>
              <a:rPr lang="en-IN" sz="2800" b="1" dirty="0">
                <a:latin typeface="Söhne"/>
              </a:rPr>
              <a:t>5.Bar charts</a:t>
            </a:r>
          </a:p>
          <a:p>
            <a:r>
              <a:rPr lang="en-IN" sz="2800" b="1" dirty="0">
                <a:latin typeface="Söhne"/>
              </a:rPr>
              <a:t>6.Heatmaps</a:t>
            </a:r>
          </a:p>
          <a:p>
            <a:r>
              <a:rPr lang="en-IN" sz="2800" b="1" dirty="0">
                <a:latin typeface="Söhne"/>
              </a:rPr>
              <a:t>7.Dual-Axis charts</a:t>
            </a:r>
          </a:p>
          <a:p>
            <a:r>
              <a:rPr lang="en-IN" sz="2800" b="1" dirty="0">
                <a:latin typeface="Söhne"/>
              </a:rPr>
              <a:t>8.Animated visualization</a:t>
            </a:r>
          </a:p>
          <a:p>
            <a:r>
              <a:rPr lang="en-IN" sz="2800" b="1" dirty="0">
                <a:latin typeface="Söhne"/>
              </a:rPr>
              <a:t>9.Geospatial Maps</a:t>
            </a:r>
            <a:endParaRPr lang="en-US" sz="2800" dirty="0"/>
          </a:p>
        </p:txBody>
      </p:sp>
    </p:spTree>
    <p:extLst>
      <p:ext uri="{BB962C8B-B14F-4D97-AF65-F5344CB8AC3E}">
        <p14:creationId xmlns:p14="http://schemas.microsoft.com/office/powerpoint/2010/main" val="126172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A7D5A4-15B7-1E71-80AB-745B4182910C}"/>
              </a:ext>
            </a:extLst>
          </p:cNvPr>
          <p:cNvPicPr>
            <a:picLocks noChangeAspect="1"/>
          </p:cNvPicPr>
          <p:nvPr/>
        </p:nvPicPr>
        <p:blipFill>
          <a:blip r:embed="rId2"/>
          <a:stretch>
            <a:fillRect/>
          </a:stretch>
        </p:blipFill>
        <p:spPr>
          <a:xfrm>
            <a:off x="1659432" y="566492"/>
            <a:ext cx="8873134" cy="3858729"/>
          </a:xfrm>
          <a:prstGeom prst="rect">
            <a:avLst/>
          </a:prstGeom>
        </p:spPr>
      </p:pic>
      <p:sp>
        <p:nvSpPr>
          <p:cNvPr id="5" name="TextBox 4">
            <a:extLst>
              <a:ext uri="{FF2B5EF4-FFF2-40B4-BE49-F238E27FC236}">
                <a16:creationId xmlns:a16="http://schemas.microsoft.com/office/drawing/2014/main" id="{B0C38721-7FE5-BAF7-723D-C7831A00BD65}"/>
              </a:ext>
            </a:extLst>
          </p:cNvPr>
          <p:cNvSpPr txBox="1"/>
          <p:nvPr/>
        </p:nvSpPr>
        <p:spPr>
          <a:xfrm>
            <a:off x="1938932" y="4711303"/>
            <a:ext cx="8314135" cy="523220"/>
          </a:xfrm>
          <a:prstGeom prst="rect">
            <a:avLst/>
          </a:prstGeom>
          <a:noFill/>
        </p:spPr>
        <p:txBody>
          <a:bodyPr wrap="square" rtlCol="0">
            <a:spAutoFit/>
          </a:bodyPr>
          <a:lstStyle/>
          <a:p>
            <a:pPr algn="l"/>
            <a:r>
              <a:rPr lang="en-IN" sz="2800" b="1" dirty="0"/>
              <a:t>3D visualization of temperature and humidity</a:t>
            </a:r>
            <a:endParaRPr lang="en-US" sz="2800" b="1" dirty="0"/>
          </a:p>
        </p:txBody>
      </p:sp>
    </p:spTree>
    <p:extLst>
      <p:ext uri="{BB962C8B-B14F-4D97-AF65-F5344CB8AC3E}">
        <p14:creationId xmlns:p14="http://schemas.microsoft.com/office/powerpoint/2010/main" val="2053033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58B4-9EC9-31A8-01CE-D19B8B228193}"/>
              </a:ext>
            </a:extLst>
          </p:cNvPr>
          <p:cNvSpPr>
            <a:spLocks noGrp="1"/>
          </p:cNvSpPr>
          <p:nvPr>
            <p:ph type="title"/>
          </p:nvPr>
        </p:nvSpPr>
        <p:spPr/>
        <p:txBody>
          <a:bodyPr/>
          <a:lstStyle/>
          <a:p>
            <a:r>
              <a:rPr lang="en-IN" dirty="0"/>
              <a:t>9.Geospatial maps</a:t>
            </a:r>
            <a:endParaRPr lang="en-US" dirty="0"/>
          </a:p>
        </p:txBody>
      </p:sp>
      <p:sp>
        <p:nvSpPr>
          <p:cNvPr id="3" name="Content Placeholder 2">
            <a:extLst>
              <a:ext uri="{FF2B5EF4-FFF2-40B4-BE49-F238E27FC236}">
                <a16:creationId xmlns:a16="http://schemas.microsoft.com/office/drawing/2014/main" id="{7CC33AF0-9EF8-A0E9-88BE-C3C9D03C4EB7}"/>
              </a:ext>
            </a:extLst>
          </p:cNvPr>
          <p:cNvSpPr>
            <a:spLocks noGrp="1"/>
          </p:cNvSpPr>
          <p:nvPr>
            <p:ph idx="1"/>
          </p:nvPr>
        </p:nvSpPr>
        <p:spPr>
          <a:xfrm>
            <a:off x="2381251" y="2143124"/>
            <a:ext cx="9906000" cy="2753967"/>
          </a:xfrm>
        </p:spPr>
        <p:txBody>
          <a:bodyPr/>
          <a:lstStyle/>
          <a:p>
            <a:r>
              <a:rPr lang="en-IN" sz="2800" b="1" i="0" dirty="0">
                <a:effectLst/>
                <a:latin typeface="Söhne"/>
              </a:rPr>
              <a:t>If you have location-based data, you can create maps that display temperature and humidity trends across different </a:t>
            </a:r>
            <a:r>
              <a:rPr lang="en-IN" sz="3200" b="1" i="0" dirty="0">
                <a:effectLst/>
                <a:latin typeface="Söhne"/>
              </a:rPr>
              <a:t>regions. Color-coding can represent different values</a:t>
            </a:r>
            <a:r>
              <a:rPr lang="en-IN" b="1" i="0" dirty="0">
                <a:effectLst/>
                <a:latin typeface="Söhne"/>
              </a:rPr>
              <a:t>.</a:t>
            </a:r>
            <a:endParaRPr lang="en-US" b="1" dirty="0"/>
          </a:p>
        </p:txBody>
      </p:sp>
    </p:spTree>
    <p:extLst>
      <p:ext uri="{BB962C8B-B14F-4D97-AF65-F5344CB8AC3E}">
        <p14:creationId xmlns:p14="http://schemas.microsoft.com/office/powerpoint/2010/main" val="2516484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8E91B55-29C3-1F0B-C459-3B78FA6B299D}"/>
              </a:ext>
            </a:extLst>
          </p:cNvPr>
          <p:cNvPicPr>
            <a:picLocks noChangeAspect="1"/>
          </p:cNvPicPr>
          <p:nvPr/>
        </p:nvPicPr>
        <p:blipFill>
          <a:blip r:embed="rId2"/>
          <a:stretch>
            <a:fillRect/>
          </a:stretch>
        </p:blipFill>
        <p:spPr>
          <a:xfrm>
            <a:off x="1214439" y="464345"/>
            <a:ext cx="7727156" cy="4488656"/>
          </a:xfrm>
          <a:prstGeom prst="rect">
            <a:avLst/>
          </a:prstGeom>
        </p:spPr>
      </p:pic>
      <p:sp>
        <p:nvSpPr>
          <p:cNvPr id="7" name="TextBox 6">
            <a:extLst>
              <a:ext uri="{FF2B5EF4-FFF2-40B4-BE49-F238E27FC236}">
                <a16:creationId xmlns:a16="http://schemas.microsoft.com/office/drawing/2014/main" id="{50073438-A8B0-60C0-CD74-0561914B5EC1}"/>
              </a:ext>
            </a:extLst>
          </p:cNvPr>
          <p:cNvSpPr txBox="1"/>
          <p:nvPr/>
        </p:nvSpPr>
        <p:spPr>
          <a:xfrm flipH="1">
            <a:off x="1863329" y="5187553"/>
            <a:ext cx="7280672" cy="646331"/>
          </a:xfrm>
          <a:prstGeom prst="rect">
            <a:avLst/>
          </a:prstGeom>
          <a:noFill/>
        </p:spPr>
        <p:txBody>
          <a:bodyPr wrap="square" rtlCol="0">
            <a:spAutoFit/>
          </a:bodyPr>
          <a:lstStyle/>
          <a:p>
            <a:pPr algn="l"/>
            <a:r>
              <a:rPr lang="en-IN" b="1" dirty="0"/>
              <a:t>A Geospatial Approach for Analysis of Drought Impacts on Vegetation Cover and Land Surface Temperature</a:t>
            </a:r>
            <a:endParaRPr lang="en-US" b="1" dirty="0"/>
          </a:p>
        </p:txBody>
      </p:sp>
    </p:spTree>
    <p:extLst>
      <p:ext uri="{BB962C8B-B14F-4D97-AF65-F5344CB8AC3E}">
        <p14:creationId xmlns:p14="http://schemas.microsoft.com/office/powerpoint/2010/main" val="2348683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50C53D-6918-5A4D-0DC5-F286CB69E10E}"/>
              </a:ext>
            </a:extLst>
          </p:cNvPr>
          <p:cNvSpPr txBox="1"/>
          <p:nvPr/>
        </p:nvSpPr>
        <p:spPr>
          <a:xfrm>
            <a:off x="547688" y="1012031"/>
            <a:ext cx="10513219" cy="4031873"/>
          </a:xfrm>
          <a:prstGeom prst="rect">
            <a:avLst/>
          </a:prstGeom>
          <a:noFill/>
        </p:spPr>
        <p:txBody>
          <a:bodyPr wrap="square">
            <a:spAutoFit/>
          </a:bodyPr>
          <a:lstStyle/>
          <a:p>
            <a:r>
              <a:rPr lang="en-IN" sz="3200" b="1" dirty="0"/>
              <a:t>G</a:t>
            </a:r>
            <a:r>
              <a:rPr lang="en-US" sz="3200" b="1" dirty="0" err="1"/>
              <a:t>eospatial</a:t>
            </a:r>
            <a:r>
              <a:rPr lang="en-US" sz="3200" b="1" dirty="0"/>
              <a:t> maps to enhance articles, providing visual context to geographical or historical information. These maps can offer a clearer understanding of topics like historical events, demographics, or geographic </a:t>
            </a:r>
            <a:r>
              <a:rPr lang="en-US" sz="3200" b="1" dirty="0" err="1"/>
              <a:t>features.Geospatial</a:t>
            </a:r>
            <a:r>
              <a:rPr lang="en-US" sz="3200" b="1" dirty="0"/>
              <a:t> maps can visually represent humidity and temperature variations across different locations, helping to analyze and understand climate patterns.</a:t>
            </a:r>
          </a:p>
        </p:txBody>
      </p:sp>
    </p:spTree>
    <p:extLst>
      <p:ext uri="{BB962C8B-B14F-4D97-AF65-F5344CB8AC3E}">
        <p14:creationId xmlns:p14="http://schemas.microsoft.com/office/powerpoint/2010/main" val="19922606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48E86-6DE9-D511-852F-638C0A769559}"/>
              </a:ext>
            </a:extLst>
          </p:cNvPr>
          <p:cNvSpPr>
            <a:spLocks noGrp="1"/>
          </p:cNvSpPr>
          <p:nvPr>
            <p:ph type="title"/>
          </p:nvPr>
        </p:nvSpPr>
        <p:spPr/>
        <p:txBody>
          <a:bodyPr/>
          <a:lstStyle/>
          <a:p>
            <a:r>
              <a:rPr lang="en-IN" dirty="0"/>
              <a:t>Sensors used for sensing the humidity and temperature </a:t>
            </a:r>
            <a:endParaRPr lang="en-US" dirty="0"/>
          </a:p>
        </p:txBody>
      </p:sp>
      <p:sp>
        <p:nvSpPr>
          <p:cNvPr id="3" name="Content Placeholder 2">
            <a:extLst>
              <a:ext uri="{FF2B5EF4-FFF2-40B4-BE49-F238E27FC236}">
                <a16:creationId xmlns:a16="http://schemas.microsoft.com/office/drawing/2014/main" id="{664FCDAC-09B7-9407-33B2-0799F6FE6D3C}"/>
              </a:ext>
            </a:extLst>
          </p:cNvPr>
          <p:cNvSpPr>
            <a:spLocks noGrp="1"/>
          </p:cNvSpPr>
          <p:nvPr>
            <p:ph idx="1"/>
          </p:nvPr>
        </p:nvSpPr>
        <p:spPr>
          <a:xfrm>
            <a:off x="3630424" y="2075263"/>
            <a:ext cx="6763734" cy="3413518"/>
          </a:xfrm>
        </p:spPr>
        <p:txBody>
          <a:bodyPr/>
          <a:lstStyle/>
          <a:p>
            <a:r>
              <a:rPr lang="en-IN" b="1" i="0" dirty="0">
                <a:solidFill>
                  <a:schemeClr val="accent1"/>
                </a:solidFill>
                <a:effectLst/>
                <a:latin typeface="Google Sans"/>
              </a:rPr>
              <a:t>Temperature and humidity sensors are among the most commonly used environmental sensors. Humidity sensors are also sometimes referred to as hygrometers. These devices are used to provide the actual humidity condition within the air at any given point or in any given place.</a:t>
            </a:r>
            <a:endParaRPr lang="en-US" b="1" dirty="0">
              <a:solidFill>
                <a:schemeClr val="accent1"/>
              </a:solidFill>
            </a:endParaRPr>
          </a:p>
        </p:txBody>
      </p:sp>
    </p:spTree>
    <p:extLst>
      <p:ext uri="{BB962C8B-B14F-4D97-AF65-F5344CB8AC3E}">
        <p14:creationId xmlns:p14="http://schemas.microsoft.com/office/powerpoint/2010/main" val="1806266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A9DB2D-2CF6-FF8A-EEB7-3B72C5253ABF}"/>
              </a:ext>
            </a:extLst>
          </p:cNvPr>
          <p:cNvSpPr>
            <a:spLocks noGrp="1"/>
          </p:cNvSpPr>
          <p:nvPr>
            <p:ph type="title"/>
          </p:nvPr>
        </p:nvSpPr>
        <p:spPr>
          <a:xfrm>
            <a:off x="968421" y="1551775"/>
            <a:ext cx="6830173" cy="1653716"/>
          </a:xfrm>
        </p:spPr>
        <p:txBody>
          <a:bodyPr/>
          <a:lstStyle/>
          <a:p>
            <a:r>
              <a:rPr lang="en-IN" dirty="0" err="1"/>
              <a:t>Thermo</a:t>
            </a:r>
            <a:r>
              <a:rPr lang="en-IN" dirty="0"/>
              <a:t> -Hygrometer</a:t>
            </a:r>
            <a:endParaRPr lang="en-US" dirty="0"/>
          </a:p>
        </p:txBody>
      </p:sp>
      <p:sp>
        <p:nvSpPr>
          <p:cNvPr id="6" name="Text Placeholder 5">
            <a:extLst>
              <a:ext uri="{FF2B5EF4-FFF2-40B4-BE49-F238E27FC236}">
                <a16:creationId xmlns:a16="http://schemas.microsoft.com/office/drawing/2014/main" id="{29812344-DDEB-B566-1441-45BDE7D85271}"/>
              </a:ext>
            </a:extLst>
          </p:cNvPr>
          <p:cNvSpPr>
            <a:spLocks noGrp="1"/>
          </p:cNvSpPr>
          <p:nvPr>
            <p:ph type="body" sz="half" idx="2"/>
          </p:nvPr>
        </p:nvSpPr>
        <p:spPr>
          <a:xfrm>
            <a:off x="1448264" y="3205491"/>
            <a:ext cx="3198767" cy="2438072"/>
          </a:xfrm>
        </p:spPr>
        <p:txBody>
          <a:bodyPr/>
          <a:lstStyle/>
          <a:p>
            <a:r>
              <a:rPr lang="en-IN" dirty="0">
                <a:solidFill>
                  <a:schemeClr val="accent1"/>
                </a:solidFill>
              </a:rPr>
              <a:t>The Thermo-Hygrometer model PH1000 displays humidity over the range of 10 to 99%rh and temperature over -50 to + 70°C or equivalent °F with a 0.1°C/°F resolution. It also incorporates a 12/24 hour clock.</a:t>
            </a:r>
            <a:endParaRPr lang="en-US" dirty="0">
              <a:solidFill>
                <a:schemeClr val="accent1"/>
              </a:solidFill>
            </a:endParaRPr>
          </a:p>
        </p:txBody>
      </p:sp>
      <p:pic>
        <p:nvPicPr>
          <p:cNvPr id="9" name="Content Placeholder 8">
            <a:extLst>
              <a:ext uri="{FF2B5EF4-FFF2-40B4-BE49-F238E27FC236}">
                <a16:creationId xmlns:a16="http://schemas.microsoft.com/office/drawing/2014/main" id="{33881BB0-51B7-8A9A-6E38-434D234C1A06}"/>
              </a:ext>
            </a:extLst>
          </p:cNvPr>
          <p:cNvPicPr>
            <a:picLocks noGrp="1" noChangeAspect="1"/>
          </p:cNvPicPr>
          <p:nvPr>
            <p:ph idx="1"/>
          </p:nvPr>
        </p:nvPicPr>
        <p:blipFill>
          <a:blip r:embed="rId2"/>
          <a:stretch>
            <a:fillRect/>
          </a:stretch>
        </p:blipFill>
        <p:spPr>
          <a:xfrm>
            <a:off x="6419043" y="798514"/>
            <a:ext cx="2879738" cy="4112876"/>
          </a:xfrm>
          <a:prstGeom prst="rect">
            <a:avLst/>
          </a:prstGeom>
        </p:spPr>
      </p:pic>
      <p:sp>
        <p:nvSpPr>
          <p:cNvPr id="10" name="TextBox 9">
            <a:extLst>
              <a:ext uri="{FF2B5EF4-FFF2-40B4-BE49-F238E27FC236}">
                <a16:creationId xmlns:a16="http://schemas.microsoft.com/office/drawing/2014/main" id="{D570866C-C004-E773-303E-F25C249570BD}"/>
              </a:ext>
            </a:extLst>
          </p:cNvPr>
          <p:cNvSpPr txBox="1"/>
          <p:nvPr/>
        </p:nvSpPr>
        <p:spPr>
          <a:xfrm>
            <a:off x="5772958" y="5210341"/>
            <a:ext cx="6682978" cy="646331"/>
          </a:xfrm>
          <a:prstGeom prst="rect">
            <a:avLst/>
          </a:prstGeom>
          <a:noFill/>
        </p:spPr>
        <p:txBody>
          <a:bodyPr wrap="square" rtlCol="0">
            <a:spAutoFit/>
          </a:bodyPr>
          <a:lstStyle/>
          <a:p>
            <a:pPr algn="l"/>
            <a:r>
              <a:rPr lang="en-IN" b="1" dirty="0"/>
              <a:t>TEMPERATURE AND HUMIDITY DIGITAL</a:t>
            </a:r>
          </a:p>
          <a:p>
            <a:pPr algn="l"/>
            <a:r>
              <a:rPr lang="en-IN" b="1" dirty="0"/>
              <a:t>(THERMO-HYGROMETER)</a:t>
            </a:r>
            <a:endParaRPr lang="en-US" b="1" dirty="0"/>
          </a:p>
        </p:txBody>
      </p:sp>
    </p:spTree>
    <p:extLst>
      <p:ext uri="{BB962C8B-B14F-4D97-AF65-F5344CB8AC3E}">
        <p14:creationId xmlns:p14="http://schemas.microsoft.com/office/powerpoint/2010/main" val="22930995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AEB7-3046-4593-EA8C-2A0B89DAFF42}"/>
              </a:ext>
            </a:extLst>
          </p:cNvPr>
          <p:cNvSpPr>
            <a:spLocks noGrp="1"/>
          </p:cNvSpPr>
          <p:nvPr>
            <p:ph type="title"/>
          </p:nvPr>
        </p:nvSpPr>
        <p:spPr/>
        <p:txBody>
          <a:bodyPr>
            <a:normAutofit/>
          </a:bodyPr>
          <a:lstStyle/>
          <a:p>
            <a:r>
              <a:rPr lang="en-IN" sz="4800" b="1" dirty="0"/>
              <a:t>Thank  you</a:t>
            </a:r>
            <a:endParaRPr lang="en-US" sz="4800" b="1" dirty="0"/>
          </a:p>
        </p:txBody>
      </p:sp>
      <p:sp>
        <p:nvSpPr>
          <p:cNvPr id="9" name="TextBox 8">
            <a:extLst>
              <a:ext uri="{FF2B5EF4-FFF2-40B4-BE49-F238E27FC236}">
                <a16:creationId xmlns:a16="http://schemas.microsoft.com/office/drawing/2014/main" id="{700FE32D-272B-3F5A-71C2-5EA9C7D06640}"/>
              </a:ext>
            </a:extLst>
          </p:cNvPr>
          <p:cNvSpPr txBox="1"/>
          <p:nvPr/>
        </p:nvSpPr>
        <p:spPr>
          <a:xfrm>
            <a:off x="5786436" y="2869405"/>
            <a:ext cx="3810002" cy="400110"/>
          </a:xfrm>
          <a:prstGeom prst="rect">
            <a:avLst/>
          </a:prstGeom>
          <a:noFill/>
        </p:spPr>
        <p:txBody>
          <a:bodyPr wrap="square">
            <a:spAutoFit/>
          </a:bodyPr>
          <a:lstStyle/>
          <a:p>
            <a:r>
              <a:rPr lang="en-IN" sz="2000" dirty="0"/>
              <a:t>Submitted By : </a:t>
            </a:r>
          </a:p>
        </p:txBody>
      </p:sp>
      <p:sp>
        <p:nvSpPr>
          <p:cNvPr id="10" name="TextBox 9">
            <a:extLst>
              <a:ext uri="{FF2B5EF4-FFF2-40B4-BE49-F238E27FC236}">
                <a16:creationId xmlns:a16="http://schemas.microsoft.com/office/drawing/2014/main" id="{5939B7AC-7D4E-727D-E75F-928F6A7FF13E}"/>
              </a:ext>
            </a:extLst>
          </p:cNvPr>
          <p:cNvSpPr txBox="1"/>
          <p:nvPr/>
        </p:nvSpPr>
        <p:spPr>
          <a:xfrm>
            <a:off x="6953250" y="3429000"/>
            <a:ext cx="3173611" cy="923330"/>
          </a:xfrm>
          <a:prstGeom prst="rect">
            <a:avLst/>
          </a:prstGeom>
          <a:noFill/>
        </p:spPr>
        <p:txBody>
          <a:bodyPr wrap="square" rtlCol="0">
            <a:spAutoFit/>
          </a:bodyPr>
          <a:lstStyle/>
          <a:p>
            <a:pPr algn="l"/>
            <a:r>
              <a:rPr lang="en-IN" dirty="0" err="1"/>
              <a:t>Vijayalakshmi.R</a:t>
            </a:r>
            <a:endParaRPr lang="en-IN" dirty="0"/>
          </a:p>
          <a:p>
            <a:pPr algn="l"/>
            <a:r>
              <a:rPr lang="en-IN" dirty="0" err="1"/>
              <a:t>Reg</a:t>
            </a:r>
            <a:r>
              <a:rPr lang="en-IN" dirty="0"/>
              <a:t> no: 422621104047</a:t>
            </a:r>
          </a:p>
          <a:p>
            <a:pPr algn="l"/>
            <a:r>
              <a:rPr lang="en-IN" dirty="0"/>
              <a:t>Environmental Monitoring</a:t>
            </a:r>
          </a:p>
        </p:txBody>
      </p:sp>
      <p:sp>
        <p:nvSpPr>
          <p:cNvPr id="13" name="TextBox 12">
            <a:extLst>
              <a:ext uri="{FF2B5EF4-FFF2-40B4-BE49-F238E27FC236}">
                <a16:creationId xmlns:a16="http://schemas.microsoft.com/office/drawing/2014/main" id="{2661419F-8DAC-10F8-D0BF-D2A11E5A4E67}"/>
              </a:ext>
            </a:extLst>
          </p:cNvPr>
          <p:cNvSpPr txBox="1"/>
          <p:nvPr/>
        </p:nvSpPr>
        <p:spPr>
          <a:xfrm>
            <a:off x="1608795" y="2209013"/>
            <a:ext cx="7630455" cy="369332"/>
          </a:xfrm>
          <a:prstGeom prst="rect">
            <a:avLst/>
          </a:prstGeom>
          <a:noFill/>
        </p:spPr>
        <p:txBody>
          <a:bodyPr wrap="square" rtlCol="0">
            <a:spAutoFit/>
          </a:bodyPr>
          <a:lstStyle/>
          <a:p>
            <a:pPr algn="l"/>
            <a:r>
              <a:rPr lang="en-IN" b="1" dirty="0"/>
              <a:t>These are the topics of phase-2(INNOVATION)</a:t>
            </a:r>
            <a:endParaRPr lang="en-US" b="1" dirty="0"/>
          </a:p>
        </p:txBody>
      </p:sp>
    </p:spTree>
    <p:extLst>
      <p:ext uri="{BB962C8B-B14F-4D97-AF65-F5344CB8AC3E}">
        <p14:creationId xmlns:p14="http://schemas.microsoft.com/office/powerpoint/2010/main" val="1957415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57BEE1-F38D-AE7F-090D-C6928C45498F}"/>
              </a:ext>
            </a:extLst>
          </p:cNvPr>
          <p:cNvSpPr txBox="1"/>
          <p:nvPr/>
        </p:nvSpPr>
        <p:spPr>
          <a:xfrm>
            <a:off x="1128119" y="880943"/>
            <a:ext cx="6101952" cy="769441"/>
          </a:xfrm>
          <a:prstGeom prst="rect">
            <a:avLst/>
          </a:prstGeom>
          <a:noFill/>
        </p:spPr>
        <p:txBody>
          <a:bodyPr wrap="square">
            <a:spAutoFit/>
          </a:bodyPr>
          <a:lstStyle/>
          <a:p>
            <a:r>
              <a:rPr lang="en-IN" sz="4400" i="0" dirty="0">
                <a:effectLst/>
                <a:latin typeface="Söhne"/>
              </a:rPr>
              <a:t>1.Area Charts:</a:t>
            </a:r>
            <a:endParaRPr lang="en-US" sz="4400" dirty="0"/>
          </a:p>
        </p:txBody>
      </p:sp>
      <p:sp>
        <p:nvSpPr>
          <p:cNvPr id="11" name="TextBox 10">
            <a:extLst>
              <a:ext uri="{FF2B5EF4-FFF2-40B4-BE49-F238E27FC236}">
                <a16:creationId xmlns:a16="http://schemas.microsoft.com/office/drawing/2014/main" id="{37F7FA1D-DEC6-D640-E5BC-9E1D27D8D584}"/>
              </a:ext>
            </a:extLst>
          </p:cNvPr>
          <p:cNvSpPr txBox="1"/>
          <p:nvPr/>
        </p:nvSpPr>
        <p:spPr>
          <a:xfrm>
            <a:off x="2247304" y="2035968"/>
            <a:ext cx="8885040" cy="3046988"/>
          </a:xfrm>
          <a:prstGeom prst="rect">
            <a:avLst/>
          </a:prstGeom>
          <a:noFill/>
        </p:spPr>
        <p:txBody>
          <a:bodyPr wrap="square">
            <a:spAutoFit/>
          </a:bodyPr>
          <a:lstStyle/>
          <a:p>
            <a:r>
              <a:rPr lang="en-IN" sz="3200" b="0" i="0" dirty="0">
                <a:solidFill>
                  <a:srgbClr val="202122"/>
                </a:solidFill>
                <a:effectLst/>
                <a:latin typeface="-apple-system"/>
              </a:rPr>
              <a:t>An </a:t>
            </a:r>
            <a:r>
              <a:rPr lang="en-IN" sz="3200" b="1" i="0" dirty="0">
                <a:solidFill>
                  <a:srgbClr val="202122"/>
                </a:solidFill>
                <a:effectLst/>
                <a:latin typeface="-apple-system"/>
              </a:rPr>
              <a:t>area chart</a:t>
            </a:r>
            <a:r>
              <a:rPr lang="en-IN" sz="3200" b="0" i="0" dirty="0">
                <a:solidFill>
                  <a:srgbClr val="202122"/>
                </a:solidFill>
                <a:effectLst/>
                <a:latin typeface="-apple-system"/>
              </a:rPr>
              <a:t> or </a:t>
            </a:r>
            <a:r>
              <a:rPr lang="en-IN" sz="3200" b="1" i="0" dirty="0">
                <a:solidFill>
                  <a:srgbClr val="202122"/>
                </a:solidFill>
                <a:effectLst/>
                <a:latin typeface="-apple-system"/>
              </a:rPr>
              <a:t>area graph</a:t>
            </a:r>
            <a:r>
              <a:rPr lang="en-IN" sz="3200" b="0" i="0" dirty="0">
                <a:solidFill>
                  <a:srgbClr val="202122"/>
                </a:solidFill>
                <a:effectLst/>
                <a:latin typeface="-apple-system"/>
              </a:rPr>
              <a:t> displays graphically quantitative data. It is based on the </a:t>
            </a:r>
            <a:r>
              <a:rPr lang="en-IN" sz="3200" b="0" i="0" u="none" strike="noStrike" dirty="0">
                <a:solidFill>
                  <a:srgbClr val="3366CC"/>
                </a:solidFill>
                <a:effectLst/>
                <a:latin typeface="-apple-system"/>
                <a:hlinkClick r:id="rId2" tooltip="Line chart"/>
              </a:rPr>
              <a:t>line chart</a:t>
            </a:r>
            <a:r>
              <a:rPr lang="en-IN" sz="3200" b="0" i="0" dirty="0">
                <a:solidFill>
                  <a:srgbClr val="202122"/>
                </a:solidFill>
                <a:effectLst/>
                <a:latin typeface="-apple-system"/>
              </a:rPr>
              <a:t>. The area between axis and line are commonly emphasized with </a:t>
            </a:r>
            <a:r>
              <a:rPr lang="en-IN" sz="3200" b="0" i="0" dirty="0" err="1">
                <a:solidFill>
                  <a:srgbClr val="202122"/>
                </a:solidFill>
                <a:effectLst/>
                <a:latin typeface="-apple-system"/>
              </a:rPr>
              <a:t>colors</a:t>
            </a:r>
            <a:r>
              <a:rPr lang="en-IN" sz="3200" b="0" i="0" dirty="0">
                <a:solidFill>
                  <a:srgbClr val="202122"/>
                </a:solidFill>
                <a:effectLst/>
                <a:latin typeface="-apple-system"/>
              </a:rPr>
              <a:t>, textures and hatchings. Commonly one compares two or more quantities with an area chart.</a:t>
            </a:r>
            <a:endParaRPr lang="en-US" sz="3200" dirty="0"/>
          </a:p>
        </p:txBody>
      </p:sp>
    </p:spTree>
    <p:extLst>
      <p:ext uri="{BB962C8B-B14F-4D97-AF65-F5344CB8AC3E}">
        <p14:creationId xmlns:p14="http://schemas.microsoft.com/office/powerpoint/2010/main" val="222279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794310-0E06-D744-DDA2-1634AE61D3D3}"/>
              </a:ext>
            </a:extLst>
          </p:cNvPr>
          <p:cNvPicPr>
            <a:picLocks noChangeAspect="1"/>
          </p:cNvPicPr>
          <p:nvPr/>
        </p:nvPicPr>
        <p:blipFill>
          <a:blip r:embed="rId2"/>
          <a:stretch>
            <a:fillRect/>
          </a:stretch>
        </p:blipFill>
        <p:spPr>
          <a:xfrm>
            <a:off x="1702594" y="619126"/>
            <a:ext cx="8548688" cy="4274344"/>
          </a:xfrm>
          <a:prstGeom prst="rect">
            <a:avLst/>
          </a:prstGeom>
        </p:spPr>
      </p:pic>
      <p:sp>
        <p:nvSpPr>
          <p:cNvPr id="6" name="TextBox 5">
            <a:extLst>
              <a:ext uri="{FF2B5EF4-FFF2-40B4-BE49-F238E27FC236}">
                <a16:creationId xmlns:a16="http://schemas.microsoft.com/office/drawing/2014/main" id="{86B14425-43A0-AE88-93C4-0F435CF334BE}"/>
              </a:ext>
            </a:extLst>
          </p:cNvPr>
          <p:cNvSpPr txBox="1"/>
          <p:nvPr/>
        </p:nvSpPr>
        <p:spPr>
          <a:xfrm>
            <a:off x="3818932" y="4893470"/>
            <a:ext cx="6432350" cy="769441"/>
          </a:xfrm>
          <a:prstGeom prst="rect">
            <a:avLst/>
          </a:prstGeom>
          <a:noFill/>
        </p:spPr>
        <p:txBody>
          <a:bodyPr wrap="square">
            <a:spAutoFit/>
          </a:bodyPr>
          <a:lstStyle/>
          <a:p>
            <a:r>
              <a:rPr lang="en-IN" sz="4400" b="1" i="0" dirty="0">
                <a:solidFill>
                  <a:srgbClr val="54595D"/>
                </a:solidFill>
                <a:effectLst/>
                <a:latin typeface="-apple-system"/>
              </a:rPr>
              <a:t>Stacked area chart</a:t>
            </a:r>
            <a:endParaRPr lang="en-US" sz="4400" b="1" dirty="0"/>
          </a:p>
        </p:txBody>
      </p:sp>
    </p:spTree>
    <p:extLst>
      <p:ext uri="{BB962C8B-B14F-4D97-AF65-F5344CB8AC3E}">
        <p14:creationId xmlns:p14="http://schemas.microsoft.com/office/powerpoint/2010/main" val="3407258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E84565-3C3B-06C4-61C3-F0A9ECE00024}"/>
              </a:ext>
            </a:extLst>
          </p:cNvPr>
          <p:cNvPicPr>
            <a:picLocks noChangeAspect="1"/>
          </p:cNvPicPr>
          <p:nvPr/>
        </p:nvPicPr>
        <p:blipFill>
          <a:blip r:embed="rId2"/>
          <a:stretch>
            <a:fillRect/>
          </a:stretch>
        </p:blipFill>
        <p:spPr>
          <a:xfrm>
            <a:off x="2774156" y="540544"/>
            <a:ext cx="5643563" cy="4592098"/>
          </a:xfrm>
          <a:prstGeom prst="rect">
            <a:avLst/>
          </a:prstGeom>
        </p:spPr>
      </p:pic>
      <p:sp>
        <p:nvSpPr>
          <p:cNvPr id="6" name="TextBox 5">
            <a:extLst>
              <a:ext uri="{FF2B5EF4-FFF2-40B4-BE49-F238E27FC236}">
                <a16:creationId xmlns:a16="http://schemas.microsoft.com/office/drawing/2014/main" id="{C87C6C95-ED1D-3E83-C371-6A955F379251}"/>
              </a:ext>
            </a:extLst>
          </p:cNvPr>
          <p:cNvSpPr txBox="1"/>
          <p:nvPr/>
        </p:nvSpPr>
        <p:spPr>
          <a:xfrm>
            <a:off x="3369465" y="5132642"/>
            <a:ext cx="7116959" cy="769441"/>
          </a:xfrm>
          <a:prstGeom prst="rect">
            <a:avLst/>
          </a:prstGeom>
          <a:noFill/>
        </p:spPr>
        <p:txBody>
          <a:bodyPr wrap="square">
            <a:spAutoFit/>
          </a:bodyPr>
          <a:lstStyle/>
          <a:p>
            <a:r>
              <a:rPr lang="en-IN" sz="4400" b="1" i="0" dirty="0">
                <a:solidFill>
                  <a:srgbClr val="54595D"/>
                </a:solidFill>
                <a:effectLst/>
                <a:latin typeface="-apple-system"/>
              </a:rPr>
              <a:t>Layered area chart</a:t>
            </a:r>
            <a:endParaRPr lang="en-US" sz="4400" b="1" dirty="0"/>
          </a:p>
        </p:txBody>
      </p:sp>
    </p:spTree>
    <p:extLst>
      <p:ext uri="{BB962C8B-B14F-4D97-AF65-F5344CB8AC3E}">
        <p14:creationId xmlns:p14="http://schemas.microsoft.com/office/powerpoint/2010/main" val="3964269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A05D4B-D4C3-D6AC-A3DE-950362856ACA}"/>
              </a:ext>
            </a:extLst>
          </p:cNvPr>
          <p:cNvSpPr txBox="1"/>
          <p:nvPr/>
        </p:nvSpPr>
        <p:spPr>
          <a:xfrm>
            <a:off x="2080616" y="2314931"/>
            <a:ext cx="8789789" cy="2677656"/>
          </a:xfrm>
          <a:prstGeom prst="rect">
            <a:avLst/>
          </a:prstGeom>
          <a:noFill/>
        </p:spPr>
        <p:txBody>
          <a:bodyPr wrap="square">
            <a:spAutoFit/>
          </a:bodyPr>
          <a:lstStyle/>
          <a:p>
            <a:pPr algn="l" fontAlgn="base"/>
            <a:r>
              <a:rPr lang="en-IN" sz="2400" b="0" i="0" dirty="0">
                <a:solidFill>
                  <a:srgbClr val="202122"/>
                </a:solidFill>
                <a:effectLst/>
                <a:latin typeface="-apple-system"/>
              </a:rPr>
              <a:t>Area charts are used to represent cumulated totals using numbers or percentages (stacked area charts in this case) over time. Use the area chart for showing trends over time among related attributes. The area chart is like the plot chart except that the area below the plotted line is filled in with </a:t>
            </a:r>
            <a:r>
              <a:rPr lang="en-IN" sz="2400" b="0" i="0" dirty="0" err="1">
                <a:solidFill>
                  <a:srgbClr val="202122"/>
                </a:solidFill>
                <a:effectLst/>
                <a:latin typeface="-apple-system"/>
              </a:rPr>
              <a:t>color</a:t>
            </a:r>
            <a:r>
              <a:rPr lang="en-IN" sz="2400" b="0" i="0" dirty="0">
                <a:solidFill>
                  <a:srgbClr val="202122"/>
                </a:solidFill>
                <a:effectLst/>
                <a:latin typeface="-apple-system"/>
              </a:rPr>
              <a:t> to indicate volume.</a:t>
            </a:r>
          </a:p>
          <a:p>
            <a:pPr algn="l" fontAlgn="base"/>
            <a:r>
              <a:rPr lang="en-IN" sz="2400" b="0" i="0" dirty="0">
                <a:solidFill>
                  <a:srgbClr val="202122"/>
                </a:solidFill>
                <a:effectLst/>
                <a:latin typeface="-apple-system"/>
              </a:rPr>
              <a:t>When multiple attributes are included, the first attribute is plotted as a line with </a:t>
            </a:r>
            <a:r>
              <a:rPr lang="en-IN" sz="2400" b="0" i="0" dirty="0" err="1">
                <a:solidFill>
                  <a:srgbClr val="202122"/>
                </a:solidFill>
                <a:effectLst/>
                <a:latin typeface="-apple-system"/>
              </a:rPr>
              <a:t>color</a:t>
            </a:r>
            <a:r>
              <a:rPr lang="en-IN" sz="2400" b="0" i="0" dirty="0">
                <a:solidFill>
                  <a:srgbClr val="202122"/>
                </a:solidFill>
                <a:effectLst/>
                <a:latin typeface="-apple-system"/>
              </a:rPr>
              <a:t> fill followed by the second attribute, and so on.</a:t>
            </a:r>
          </a:p>
        </p:txBody>
      </p:sp>
      <p:sp>
        <p:nvSpPr>
          <p:cNvPr id="7" name="TextBox 6">
            <a:extLst>
              <a:ext uri="{FF2B5EF4-FFF2-40B4-BE49-F238E27FC236}">
                <a16:creationId xmlns:a16="http://schemas.microsoft.com/office/drawing/2014/main" id="{695A01B1-B3A3-D9C6-BBC7-C30B096E10EB}"/>
              </a:ext>
            </a:extLst>
          </p:cNvPr>
          <p:cNvSpPr txBox="1"/>
          <p:nvPr/>
        </p:nvSpPr>
        <p:spPr>
          <a:xfrm>
            <a:off x="533004" y="1356489"/>
            <a:ext cx="8444507" cy="830997"/>
          </a:xfrm>
          <a:prstGeom prst="rect">
            <a:avLst/>
          </a:prstGeom>
          <a:noFill/>
        </p:spPr>
        <p:txBody>
          <a:bodyPr wrap="square">
            <a:spAutoFit/>
          </a:bodyPr>
          <a:lstStyle/>
          <a:p>
            <a:pPr algn="l" fontAlgn="base"/>
            <a:r>
              <a:rPr lang="en-IN" sz="4800" b="1" dirty="0">
                <a:solidFill>
                  <a:srgbClr val="202122"/>
                </a:solidFill>
                <a:latin typeface="-apple-system"/>
              </a:rPr>
              <a:t>Various uses of Area charts:</a:t>
            </a:r>
            <a:endParaRPr lang="en-IN" sz="4800" b="1" i="0" dirty="0">
              <a:solidFill>
                <a:srgbClr val="202122"/>
              </a:solidFill>
              <a:effectLst/>
              <a:latin typeface="-apple-system"/>
            </a:endParaRPr>
          </a:p>
        </p:txBody>
      </p:sp>
    </p:spTree>
    <p:extLst>
      <p:ext uri="{BB962C8B-B14F-4D97-AF65-F5344CB8AC3E}">
        <p14:creationId xmlns:p14="http://schemas.microsoft.com/office/powerpoint/2010/main" val="2243616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B0A36-AFB7-70EC-36AB-7FA0B26C0345}"/>
              </a:ext>
            </a:extLst>
          </p:cNvPr>
          <p:cNvSpPr>
            <a:spLocks noGrp="1"/>
          </p:cNvSpPr>
          <p:nvPr>
            <p:ph type="title"/>
          </p:nvPr>
        </p:nvSpPr>
        <p:spPr>
          <a:xfrm>
            <a:off x="1796859" y="1316488"/>
            <a:ext cx="9603275" cy="1049235"/>
          </a:xfrm>
        </p:spPr>
        <p:txBody>
          <a:bodyPr/>
          <a:lstStyle/>
          <a:p>
            <a:r>
              <a:rPr lang="en-IN" dirty="0"/>
              <a:t>2. Scatter plots</a:t>
            </a:r>
            <a:endParaRPr lang="en-US" dirty="0"/>
          </a:p>
        </p:txBody>
      </p:sp>
      <p:sp>
        <p:nvSpPr>
          <p:cNvPr id="3" name="Content Placeholder 2">
            <a:extLst>
              <a:ext uri="{FF2B5EF4-FFF2-40B4-BE49-F238E27FC236}">
                <a16:creationId xmlns:a16="http://schemas.microsoft.com/office/drawing/2014/main" id="{CDD24661-D55D-DC8F-9338-DA52A1697DB2}"/>
              </a:ext>
            </a:extLst>
          </p:cNvPr>
          <p:cNvSpPr>
            <a:spLocks noGrp="1"/>
          </p:cNvSpPr>
          <p:nvPr>
            <p:ph idx="1"/>
          </p:nvPr>
        </p:nvSpPr>
        <p:spPr>
          <a:xfrm>
            <a:off x="1796859" y="2274095"/>
            <a:ext cx="9603275" cy="1726406"/>
          </a:xfrm>
        </p:spPr>
        <p:txBody>
          <a:bodyPr/>
          <a:lstStyle/>
          <a:p>
            <a:r>
              <a:rPr lang="en-IN" b="1" dirty="0"/>
              <a:t>Scatter plots can help identify correlations between temperature and humidity. Each point represents a data point with temperature on one axis and humidity on the other. You can add </a:t>
            </a:r>
            <a:r>
              <a:rPr lang="en-IN" b="1" dirty="0" err="1"/>
              <a:t>trendlines</a:t>
            </a:r>
            <a:r>
              <a:rPr lang="en-IN" b="1" dirty="0"/>
              <a:t> to illustrate relationships.</a:t>
            </a:r>
            <a:endParaRPr lang="en-US" b="1" dirty="0"/>
          </a:p>
        </p:txBody>
      </p:sp>
    </p:spTree>
    <p:extLst>
      <p:ext uri="{BB962C8B-B14F-4D97-AF65-F5344CB8AC3E}">
        <p14:creationId xmlns:p14="http://schemas.microsoft.com/office/powerpoint/2010/main" val="4168464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6D2F97-4776-2263-1077-300AF09DA9EA}"/>
              </a:ext>
            </a:extLst>
          </p:cNvPr>
          <p:cNvSpPr>
            <a:spLocks noGrp="1"/>
          </p:cNvSpPr>
          <p:nvPr>
            <p:ph type="title"/>
          </p:nvPr>
        </p:nvSpPr>
        <p:spPr/>
        <p:txBody>
          <a:bodyPr/>
          <a:lstStyle/>
          <a:p>
            <a:r>
              <a:rPr lang="en-IN" dirty="0"/>
              <a:t>Correlation between humidity and temperature </a:t>
            </a:r>
            <a:endParaRPr lang="en-US" dirty="0"/>
          </a:p>
        </p:txBody>
      </p:sp>
      <p:sp>
        <p:nvSpPr>
          <p:cNvPr id="5" name="Content Placeholder 4">
            <a:extLst>
              <a:ext uri="{FF2B5EF4-FFF2-40B4-BE49-F238E27FC236}">
                <a16:creationId xmlns:a16="http://schemas.microsoft.com/office/drawing/2014/main" id="{FAA21540-D86C-9F1C-CBC6-CF218A0CE39A}"/>
              </a:ext>
            </a:extLst>
          </p:cNvPr>
          <p:cNvSpPr>
            <a:spLocks noGrp="1"/>
          </p:cNvSpPr>
          <p:nvPr>
            <p:ph idx="1"/>
          </p:nvPr>
        </p:nvSpPr>
        <p:spPr>
          <a:xfrm>
            <a:off x="2487423" y="2039545"/>
            <a:ext cx="7954358" cy="5258987"/>
          </a:xfrm>
        </p:spPr>
        <p:txBody>
          <a:bodyPr>
            <a:normAutofit/>
          </a:bodyPr>
          <a:lstStyle/>
          <a:p>
            <a:r>
              <a:rPr lang="en-IN" sz="2400" b="1" dirty="0"/>
              <a:t>Humidity and temperature are generally positively correlated, meaning as temperature rises, air can hold more moisture, leading to higher humidity. Warmer air can also evaporate water more easily. However, local conditions and geographic factors can influence this relationship</a:t>
            </a:r>
            <a:endParaRPr lang="en-US" sz="2400" b="1" dirty="0"/>
          </a:p>
        </p:txBody>
      </p:sp>
    </p:spTree>
    <p:extLst>
      <p:ext uri="{BB962C8B-B14F-4D97-AF65-F5344CB8AC3E}">
        <p14:creationId xmlns:p14="http://schemas.microsoft.com/office/powerpoint/2010/main" val="423749246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36</Slides>
  <Notes>0</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Gallery</vt:lpstr>
      <vt:lpstr>PowerPoint Presentation</vt:lpstr>
      <vt:lpstr>Innovation</vt:lpstr>
      <vt:lpstr>PowerPoint Presentation</vt:lpstr>
      <vt:lpstr>PowerPoint Presentation</vt:lpstr>
      <vt:lpstr>PowerPoint Presentation</vt:lpstr>
      <vt:lpstr>PowerPoint Presentation</vt:lpstr>
      <vt:lpstr>PowerPoint Presentation</vt:lpstr>
      <vt:lpstr>2. Scatter plots</vt:lpstr>
      <vt:lpstr>Correlation between humidity and temperature </vt:lpstr>
      <vt:lpstr>PowerPoint Presentation</vt:lpstr>
      <vt:lpstr>3.Box plots</vt:lpstr>
      <vt:lpstr>PowerPoint Presentation</vt:lpstr>
      <vt:lpstr>PowerPoint Presentation</vt:lpstr>
      <vt:lpstr>4.Line charts</vt:lpstr>
      <vt:lpstr>PowerPoint Presentation</vt:lpstr>
      <vt:lpstr>PowerPoint Presentation</vt:lpstr>
      <vt:lpstr>5.Bar charts</vt:lpstr>
      <vt:lpstr>PowerPoint Presentation</vt:lpstr>
      <vt:lpstr>PowerPoint Presentation</vt:lpstr>
      <vt:lpstr>PowerPoint Presentation</vt:lpstr>
      <vt:lpstr>6.Heatmaps</vt:lpstr>
      <vt:lpstr>There are two main type of heat maps</vt:lpstr>
      <vt:lpstr>PowerPoint Presentation</vt:lpstr>
      <vt:lpstr>PowerPoint Presentation</vt:lpstr>
      <vt:lpstr>7.Dual-Axis charts</vt:lpstr>
      <vt:lpstr>PowerPoint Presentation</vt:lpstr>
      <vt:lpstr>PowerPoint Presentation</vt:lpstr>
      <vt:lpstr>8.Animated visualization </vt:lpstr>
      <vt:lpstr>PowerPoint Presentation</vt:lpstr>
      <vt:lpstr>PowerPoint Presentation</vt:lpstr>
      <vt:lpstr>9.Geospatial maps</vt:lpstr>
      <vt:lpstr>PowerPoint Presentation</vt:lpstr>
      <vt:lpstr>PowerPoint Presentation</vt:lpstr>
      <vt:lpstr>Sensors used for sensing the humidity and temperature </vt:lpstr>
      <vt:lpstr>Thermo -Hygrometer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Vijayalakshmi. R</dc:creator>
  <cp:lastModifiedBy>Vijayalakshmi. R</cp:lastModifiedBy>
  <cp:revision>5</cp:revision>
  <dcterms:created xsi:type="dcterms:W3CDTF">2023-10-10T09:17:53Z</dcterms:created>
  <dcterms:modified xsi:type="dcterms:W3CDTF">2023-10-11T05:30:54Z</dcterms:modified>
</cp:coreProperties>
</file>